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11" r:id="rId2"/>
    <p:sldMasterId id="2147483707" r:id="rId3"/>
  </p:sldMasterIdLst>
  <p:notesMasterIdLst>
    <p:notesMasterId r:id="rId29"/>
  </p:notesMasterIdLst>
  <p:handoutMasterIdLst>
    <p:handoutMasterId r:id="rId30"/>
  </p:handoutMasterIdLst>
  <p:sldIdLst>
    <p:sldId id="440" r:id="rId4"/>
    <p:sldId id="467" r:id="rId5"/>
    <p:sldId id="469" r:id="rId6"/>
    <p:sldId id="436" r:id="rId7"/>
    <p:sldId id="446" r:id="rId8"/>
    <p:sldId id="470" r:id="rId9"/>
    <p:sldId id="543" r:id="rId10"/>
    <p:sldId id="549" r:id="rId11"/>
    <p:sldId id="524" r:id="rId12"/>
    <p:sldId id="522" r:id="rId13"/>
    <p:sldId id="563" r:id="rId14"/>
    <p:sldId id="449" r:id="rId15"/>
    <p:sldId id="431" r:id="rId16"/>
    <p:sldId id="507" r:id="rId17"/>
    <p:sldId id="508" r:id="rId18"/>
    <p:sldId id="561" r:id="rId19"/>
    <p:sldId id="511" r:id="rId20"/>
    <p:sldId id="562" r:id="rId21"/>
    <p:sldId id="558" r:id="rId22"/>
    <p:sldId id="560" r:id="rId23"/>
    <p:sldId id="539" r:id="rId24"/>
    <p:sldId id="540" r:id="rId25"/>
    <p:sldId id="541" r:id="rId26"/>
    <p:sldId id="564" r:id="rId27"/>
    <p:sldId id="43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Adam" initials="RA" lastIdx="1" clrIdx="0">
    <p:extLst>
      <p:ext uri="{19B8F6BF-5375-455C-9EA6-DF929625EA0E}">
        <p15:presenceInfo xmlns:p15="http://schemas.microsoft.com/office/powerpoint/2012/main" userId="S-1-5-21-1085031214-1284227242-839522115-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800"/>
    <a:srgbClr val="3333FF"/>
    <a:srgbClr val="635944"/>
    <a:srgbClr val="FFFFFF"/>
    <a:srgbClr val="00508C"/>
    <a:srgbClr val="014F6F"/>
    <a:srgbClr val="8C1D40"/>
    <a:srgbClr val="FAB50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5" autoAdjust="0"/>
    <p:restoredTop sz="95135" autoAdjust="0"/>
  </p:normalViewPr>
  <p:slideViewPr>
    <p:cSldViewPr snapToGrid="0" snapToObjects="1">
      <p:cViewPr varScale="1">
        <p:scale>
          <a:sx n="111" d="100"/>
          <a:sy n="111" d="100"/>
        </p:scale>
        <p:origin x="636" y="7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47C81CA-CA25-774D-A2A7-BB30F3682A9E}" type="slidenum">
              <a:rPr lang="en-US" smtClean="0"/>
              <a:t>‹#›</a:t>
            </a:fld>
            <a:endParaRPr lang="en-US" dirty="0"/>
          </a:p>
        </p:txBody>
      </p:sp>
    </p:spTree>
    <p:extLst>
      <p:ext uri="{BB962C8B-B14F-4D97-AF65-F5344CB8AC3E}">
        <p14:creationId xmlns:p14="http://schemas.microsoft.com/office/powerpoint/2010/main" val="181661949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586A54-ED12-C04F-BA51-26DDD954C50D}" type="slidenum">
              <a:rPr lang="en-US" smtClean="0"/>
              <a:t>‹#›</a:t>
            </a:fld>
            <a:endParaRPr lang="en-US" dirty="0"/>
          </a:p>
        </p:txBody>
      </p:sp>
    </p:spTree>
    <p:extLst>
      <p:ext uri="{BB962C8B-B14F-4D97-AF65-F5344CB8AC3E}">
        <p14:creationId xmlns:p14="http://schemas.microsoft.com/office/powerpoint/2010/main" val="48261527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487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19</a:t>
            </a:fld>
            <a:endParaRPr lang="en-US" dirty="0"/>
          </a:p>
        </p:txBody>
      </p:sp>
    </p:spTree>
    <p:extLst>
      <p:ext uri="{BB962C8B-B14F-4D97-AF65-F5344CB8AC3E}">
        <p14:creationId xmlns:p14="http://schemas.microsoft.com/office/powerpoint/2010/main" val="10161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20</a:t>
            </a:fld>
            <a:endParaRPr lang="en-US" dirty="0"/>
          </a:p>
        </p:txBody>
      </p:sp>
    </p:spTree>
    <p:extLst>
      <p:ext uri="{BB962C8B-B14F-4D97-AF65-F5344CB8AC3E}">
        <p14:creationId xmlns:p14="http://schemas.microsoft.com/office/powerpoint/2010/main" val="240480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a:t>
            </a:fld>
            <a:endParaRPr lang="en-US" dirty="0"/>
          </a:p>
        </p:txBody>
      </p:sp>
    </p:spTree>
    <p:extLst>
      <p:ext uri="{BB962C8B-B14F-4D97-AF65-F5344CB8AC3E}">
        <p14:creationId xmlns:p14="http://schemas.microsoft.com/office/powerpoint/2010/main" val="315744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3</a:t>
            </a:fld>
            <a:endParaRPr lang="en-US" dirty="0"/>
          </a:p>
        </p:txBody>
      </p:sp>
    </p:spTree>
    <p:extLst>
      <p:ext uri="{BB962C8B-B14F-4D97-AF65-F5344CB8AC3E}">
        <p14:creationId xmlns:p14="http://schemas.microsoft.com/office/powerpoint/2010/main" val="259337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4</a:t>
            </a:fld>
            <a:endParaRPr lang="en-US" dirty="0"/>
          </a:p>
        </p:txBody>
      </p:sp>
    </p:spTree>
    <p:extLst>
      <p:ext uri="{BB962C8B-B14F-4D97-AF65-F5344CB8AC3E}">
        <p14:creationId xmlns:p14="http://schemas.microsoft.com/office/powerpoint/2010/main" val="83305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7</a:t>
            </a:fld>
            <a:endParaRPr lang="en-US" dirty="0"/>
          </a:p>
        </p:txBody>
      </p:sp>
    </p:spTree>
    <p:extLst>
      <p:ext uri="{BB962C8B-B14F-4D97-AF65-F5344CB8AC3E}">
        <p14:creationId xmlns:p14="http://schemas.microsoft.com/office/powerpoint/2010/main" val="245994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8</a:t>
            </a:fld>
            <a:endParaRPr lang="en-US" dirty="0"/>
          </a:p>
        </p:txBody>
      </p:sp>
    </p:spTree>
    <p:extLst>
      <p:ext uri="{BB962C8B-B14F-4D97-AF65-F5344CB8AC3E}">
        <p14:creationId xmlns:p14="http://schemas.microsoft.com/office/powerpoint/2010/main" val="34621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9</a:t>
            </a:fld>
            <a:endParaRPr lang="en-US" dirty="0"/>
          </a:p>
        </p:txBody>
      </p:sp>
    </p:spTree>
    <p:extLst>
      <p:ext uri="{BB962C8B-B14F-4D97-AF65-F5344CB8AC3E}">
        <p14:creationId xmlns:p14="http://schemas.microsoft.com/office/powerpoint/2010/main" val="414543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10</a:t>
            </a:fld>
            <a:endParaRPr lang="en-US" dirty="0"/>
          </a:p>
        </p:txBody>
      </p:sp>
    </p:spTree>
    <p:extLst>
      <p:ext uri="{BB962C8B-B14F-4D97-AF65-F5344CB8AC3E}">
        <p14:creationId xmlns:p14="http://schemas.microsoft.com/office/powerpoint/2010/main" val="241084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18</a:t>
            </a:fld>
            <a:endParaRPr lang="en-US" dirty="0"/>
          </a:p>
        </p:txBody>
      </p:sp>
    </p:spTree>
    <p:extLst>
      <p:ext uri="{BB962C8B-B14F-4D97-AF65-F5344CB8AC3E}">
        <p14:creationId xmlns:p14="http://schemas.microsoft.com/office/powerpoint/2010/main" val="8301784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8" y="2"/>
            <a:ext cx="5476672" cy="6864773"/>
          </a:xfrm>
          <a:prstGeom prst="rect">
            <a:avLst/>
          </a:prstGeom>
        </p:spPr>
      </p:pic>
      <p:cxnSp>
        <p:nvCxnSpPr>
          <p:cNvPr id="16" name="Straight Connector 15"/>
          <p:cNvCxnSpPr/>
          <p:nvPr userDrawn="1"/>
        </p:nvCxnSpPr>
        <p:spPr>
          <a:xfrm flipV="1">
            <a:off x="3570054" y="1632464"/>
            <a:ext cx="8620876"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88618" y="5473818"/>
            <a:ext cx="12279548" cy="1530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697" y="5772693"/>
            <a:ext cx="585013" cy="273370"/>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6764" y="5554239"/>
            <a:ext cx="739785" cy="566989"/>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65257" y="5769236"/>
            <a:ext cx="1437817" cy="1810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9372" y="5808123"/>
            <a:ext cx="562540" cy="19045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0233" y="5642406"/>
            <a:ext cx="508146" cy="64008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642407"/>
            <a:ext cx="929223" cy="545833"/>
          </a:xfrm>
          <a:prstGeom prst="rect">
            <a:avLst/>
          </a:prstGeom>
        </p:spPr>
      </p:pic>
      <p:sp>
        <p:nvSpPr>
          <p:cNvPr id="19" name="Title 1"/>
          <p:cNvSpPr>
            <a:spLocks noGrp="1"/>
          </p:cNvSpPr>
          <p:nvPr>
            <p:ph type="title" hasCustomPrompt="1"/>
          </p:nvPr>
        </p:nvSpPr>
        <p:spPr>
          <a:xfrm>
            <a:off x="3570054"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Biennial Review</a:t>
            </a:r>
            <a:br>
              <a:rPr lang="en-US" dirty="0"/>
            </a:br>
            <a:endParaRPr lang="en-US" dirty="0"/>
          </a:p>
        </p:txBody>
      </p:sp>
      <p:sp>
        <p:nvSpPr>
          <p:cNvPr id="32" name="Text Placeholder 2"/>
          <p:cNvSpPr>
            <a:spLocks noGrp="1"/>
          </p:cNvSpPr>
          <p:nvPr>
            <p:ph type="body" idx="1" hasCustomPrompt="1"/>
          </p:nvPr>
        </p:nvSpPr>
        <p:spPr>
          <a:xfrm>
            <a:off x="3570053" y="3286551"/>
            <a:ext cx="8028037" cy="1500187"/>
          </a:xfrm>
        </p:spPr>
        <p:txBody>
          <a:bodyPr>
            <a:normAutofit/>
          </a:bodyPr>
          <a:lstStyle>
            <a:lvl1pPr marL="228601" marR="0" indent="-228601" algn="l" defTabSz="914403"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November 14-15 </a:t>
            </a:r>
          </a:p>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ASU – Washington DC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34138" y="386703"/>
            <a:ext cx="4476439" cy="1067216"/>
          </a:xfrm>
          <a:prstGeom prst="rect">
            <a:avLst/>
          </a:prstGeom>
        </p:spPr>
      </p:pic>
      <p:pic>
        <p:nvPicPr>
          <p:cNvPr id="3" name="Picture 2"/>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10222833" y="5733551"/>
            <a:ext cx="1250011" cy="216765"/>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2451" y="6394357"/>
            <a:ext cx="957637" cy="354538"/>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39624" y="5676694"/>
            <a:ext cx="401314" cy="547245"/>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5813" y="6408872"/>
            <a:ext cx="681230" cy="199708"/>
          </a:xfrm>
          <a:prstGeom prst="rect">
            <a:avLst/>
          </a:prstGeom>
        </p:spPr>
      </p:pic>
      <p:pic>
        <p:nvPicPr>
          <p:cNvPr id="5" name="Picture 4"/>
          <p:cNvPicPr>
            <a:picLocks noChangeAspect="1"/>
          </p:cNvPicPr>
          <p:nvPr userDrawn="1"/>
        </p:nvPicPr>
        <p:blipFill>
          <a:blip r:embed="rId14">
            <a:biLevel thresh="25000"/>
            <a:extLst>
              <a:ext uri="{28A0092B-C50C-407E-A947-70E740481C1C}">
                <a14:useLocalDpi xmlns:a14="http://schemas.microsoft.com/office/drawing/2010/main" val="0"/>
              </a:ext>
            </a:extLst>
          </a:blip>
          <a:stretch>
            <a:fillRect/>
          </a:stretch>
        </p:blipFill>
        <p:spPr>
          <a:xfrm>
            <a:off x="231067" y="6398892"/>
            <a:ext cx="966119" cy="294421"/>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34138" y="6386175"/>
            <a:ext cx="721591" cy="362720"/>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00083" y="5712391"/>
            <a:ext cx="2111282" cy="335510"/>
          </a:xfrm>
          <a:prstGeom prst="rect">
            <a:avLst/>
          </a:prstGeom>
        </p:spPr>
      </p:pic>
      <p:pic>
        <p:nvPicPr>
          <p:cNvPr id="31" name="Picture 3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31522" y="6238928"/>
            <a:ext cx="675879" cy="481094"/>
          </a:xfrm>
          <a:prstGeom prst="rect">
            <a:avLst/>
          </a:prstGeom>
        </p:spPr>
      </p:pic>
      <p:pic>
        <p:nvPicPr>
          <p:cNvPr id="38" name="Picture 37"/>
          <p:cNvPicPr>
            <a:picLocks noChangeAspect="1"/>
          </p:cNvPicPr>
          <p:nvPr userDrawn="1"/>
        </p:nvPicPr>
        <p:blipFill>
          <a:blip r:embed="rId18">
            <a:biLevel thresh="50000"/>
            <a:extLst>
              <a:ext uri="{BEBA8EAE-BF5A-486C-A8C5-ECC9F3942E4B}">
                <a14:imgProps xmlns:a14="http://schemas.microsoft.com/office/drawing/2010/main">
                  <a14:imgLayer r:embed="rId19">
                    <a14:imgEffect>
                      <a14:colorTemperature colorTemp="11199"/>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621053" y="5803715"/>
            <a:ext cx="1513998" cy="1513998"/>
          </a:xfrm>
          <a:prstGeom prst="rect">
            <a:avLst/>
          </a:prstGeom>
        </p:spPr>
      </p:pic>
      <p:pic>
        <p:nvPicPr>
          <p:cNvPr id="39" name="Picture 3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38145" y="6386177"/>
            <a:ext cx="1018619" cy="258081"/>
          </a:xfrm>
          <a:prstGeom prst="rect">
            <a:avLst/>
          </a:prstGeom>
        </p:spPr>
      </p:pic>
      <p:pic>
        <p:nvPicPr>
          <p:cNvPr id="44" name="Picture 43"/>
          <p:cNvPicPr>
            <a:picLocks noChangeAspect="1"/>
          </p:cNvPicPr>
          <p:nvPr userDrawn="1"/>
        </p:nvPicPr>
        <p:blipFill>
          <a:blip r:embed="rId21">
            <a:duotone>
              <a:schemeClr val="bg2">
                <a:shade val="45000"/>
                <a:satMod val="135000"/>
              </a:schemeClr>
              <a:prstClr val="white"/>
            </a:duotone>
          </a:blip>
          <a:stretch>
            <a:fillRect/>
          </a:stretch>
        </p:blipFill>
        <p:spPr>
          <a:xfrm>
            <a:off x="8874162" y="6481291"/>
            <a:ext cx="1187833" cy="325930"/>
          </a:xfrm>
          <a:prstGeom prst="rect">
            <a:avLst/>
          </a:prstGeom>
        </p:spPr>
      </p:pic>
      <p:pic>
        <p:nvPicPr>
          <p:cNvPr id="45" name="Picture 44"/>
          <p:cNvPicPr>
            <a:picLocks noChangeAspect="1"/>
          </p:cNvPicPr>
          <p:nvPr userDrawn="1"/>
        </p:nvPicPr>
        <p:blipFill>
          <a:blip r:embed="rId22">
            <a:duotone>
              <a:schemeClr val="bg2">
                <a:shade val="45000"/>
                <a:satMod val="135000"/>
              </a:schemeClr>
              <a:prstClr val="white"/>
            </a:duotone>
          </a:blip>
          <a:stretch>
            <a:fillRect/>
          </a:stretch>
        </p:blipFill>
        <p:spPr>
          <a:xfrm>
            <a:off x="7736983" y="6408874"/>
            <a:ext cx="862361" cy="373359"/>
          </a:xfrm>
          <a:prstGeom prst="rect">
            <a:avLst/>
          </a:prstGeom>
        </p:spPr>
      </p:pic>
      <p:pic>
        <p:nvPicPr>
          <p:cNvPr id="6" name="Picture 5"/>
          <p:cNvPicPr>
            <a:picLocks noChangeAspect="1"/>
          </p:cNvPicPr>
          <p:nvPr userDrawn="1"/>
        </p:nvPicPr>
        <p:blipFill>
          <a:blip r:embed="rId2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95286" y="5712391"/>
            <a:ext cx="1427547" cy="475848"/>
          </a:xfrm>
          <a:prstGeom prst="rect">
            <a:avLst/>
          </a:prstGeom>
        </p:spPr>
      </p:pic>
    </p:spTree>
    <p:extLst>
      <p:ext uri="{BB962C8B-B14F-4D97-AF65-F5344CB8AC3E}">
        <p14:creationId xmlns:p14="http://schemas.microsoft.com/office/powerpoint/2010/main" val="171979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411901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22326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9" y="987427"/>
            <a:ext cx="6172199" cy="4873625"/>
          </a:xfrm>
        </p:spPr>
        <p:txBody>
          <a:bodyPr/>
          <a:lstStyle>
            <a:lvl1pPr marL="0" indent="0">
              <a:buNone/>
              <a:defRPr sz="3200"/>
            </a:lvl1pPr>
            <a:lvl2pPr marL="457202" indent="0">
              <a:buNone/>
              <a:defRPr sz="2800"/>
            </a:lvl2pPr>
            <a:lvl3pPr marL="914403" indent="0">
              <a:buNone/>
              <a:defRPr sz="2400"/>
            </a:lvl3pPr>
            <a:lvl4pPr marL="1371605" indent="0">
              <a:buNone/>
              <a:defRPr sz="2000"/>
            </a:lvl4pPr>
            <a:lvl5pPr marL="1828807" indent="0">
              <a:buNone/>
              <a:defRPr sz="2000"/>
            </a:lvl5pPr>
            <a:lvl6pPr marL="2286008" indent="0">
              <a:buNone/>
              <a:defRPr sz="2000"/>
            </a:lvl6pPr>
            <a:lvl7pPr marL="2743210" indent="0">
              <a:buNone/>
              <a:defRPr sz="2000"/>
            </a:lvl7pPr>
            <a:lvl8pPr marL="3200412" indent="0">
              <a:buNone/>
              <a:defRPr sz="2000"/>
            </a:lvl8pPr>
            <a:lvl9pPr marL="3657614" indent="0">
              <a:buNone/>
              <a:defRPr sz="2000"/>
            </a:lvl9pPr>
          </a:lstStyle>
          <a:p>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92478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45919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72280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6847"/>
            <a:ext cx="5322268" cy="6864691"/>
          </a:xfrm>
          <a:prstGeom prst="rect">
            <a:avLst/>
          </a:prstGeom>
        </p:spPr>
      </p:pic>
      <p:sp>
        <p:nvSpPr>
          <p:cNvPr id="14" name="Title 1"/>
          <p:cNvSpPr>
            <a:spLocks noGrp="1"/>
          </p:cNvSpPr>
          <p:nvPr>
            <p:ph type="title"/>
          </p:nvPr>
        </p:nvSpPr>
        <p:spPr>
          <a:xfrm>
            <a:off x="4357992" y="2030630"/>
            <a:ext cx="6838473" cy="1966587"/>
          </a:xfrm>
        </p:spPr>
        <p:txBody>
          <a:bodyPr anchor="t">
            <a:normAutofit/>
          </a:bodyPr>
          <a:lstStyle>
            <a:lvl1pPr algn="l" defTabSz="914403" rtl="0" eaLnBrk="1" latinLnBrk="0" hangingPunct="1">
              <a:lnSpc>
                <a:spcPct val="90000"/>
              </a:lnSpc>
              <a:spcBef>
                <a:spcPct val="0"/>
              </a:spcBef>
              <a:buNone/>
              <a:defRPr lang="en-US" sz="3200" b="1" kern="1200" baseline="0">
                <a:solidFill>
                  <a:schemeClr val="bg2">
                    <a:lumMod val="10000"/>
                  </a:schemeClr>
                </a:solidFill>
                <a:latin typeface="Arial" panose="020B0604020202020204" pitchFamily="34" charset="0"/>
                <a:ea typeface="+mj-ea"/>
                <a:cs typeface="Arial" panose="020B0604020202020204" pitchFamily="34" charset="0"/>
              </a:defRPr>
            </a:lvl1pPr>
          </a:lstStyle>
          <a:p>
            <a:endParaRPr lang="en-US" dirty="0"/>
          </a:p>
        </p:txBody>
      </p:sp>
      <p:cxnSp>
        <p:nvCxnSpPr>
          <p:cNvPr id="16" name="Straight Connector 15"/>
          <p:cNvCxnSpPr/>
          <p:nvPr userDrawn="1"/>
        </p:nvCxnSpPr>
        <p:spPr>
          <a:xfrm flipV="1">
            <a:off x="3871917" y="1352546"/>
            <a:ext cx="8319015"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9840" y="6362704"/>
            <a:ext cx="554937" cy="259316"/>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159" y="6197763"/>
            <a:ext cx="739785" cy="566989"/>
          </a:xfrm>
          <a:prstGeom prst="rect">
            <a:avLst/>
          </a:prstGeom>
        </p:spPr>
      </p:pic>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4905" y="6197762"/>
            <a:ext cx="508146" cy="640080"/>
          </a:xfrm>
          <a:prstGeom prst="rect">
            <a:avLst/>
          </a:prstGeom>
        </p:spPr>
      </p:pic>
      <p:pic>
        <p:nvPicPr>
          <p:cNvPr id="3" name="Picture 2"/>
          <p:cNvPicPr>
            <a:picLocks noChangeAspect="1"/>
          </p:cNvPicPr>
          <p:nvPr userDrawn="1"/>
        </p:nvPicPr>
        <p:blipFill>
          <a:blip r:embed="rId6"/>
          <a:stretch>
            <a:fillRect/>
          </a:stretch>
        </p:blipFill>
        <p:spPr>
          <a:xfrm>
            <a:off x="0" y="-26847"/>
            <a:ext cx="3871915" cy="6864691"/>
          </a:xfrm>
          <a:prstGeom prst="rect">
            <a:avLst/>
          </a:prstGeom>
        </p:spPr>
      </p:pic>
      <p:pic>
        <p:nvPicPr>
          <p:cNvPr id="7" name="Picture 6"/>
          <p:cNvPicPr>
            <a:picLocks noChangeAspect="1"/>
          </p:cNvPicPr>
          <p:nvPr userDrawn="1"/>
        </p:nvPicPr>
        <p:blipFill>
          <a:blip r:embed="rId7"/>
          <a:stretch>
            <a:fillRect/>
          </a:stretch>
        </p:blipFill>
        <p:spPr>
          <a:xfrm>
            <a:off x="6848073" y="120124"/>
            <a:ext cx="4474852" cy="1072989"/>
          </a:xfrm>
          <a:prstGeom prst="rect">
            <a:avLst/>
          </a:prstGeom>
        </p:spPr>
      </p:pic>
      <p:sp>
        <p:nvSpPr>
          <p:cNvPr id="21" name="Rectangle 20"/>
          <p:cNvSpPr/>
          <p:nvPr userDrawn="1"/>
        </p:nvSpPr>
        <p:spPr>
          <a:xfrm>
            <a:off x="-1072" y="6176964"/>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p:nvPr>
        </p:nvSpPr>
        <p:spPr>
          <a:xfrm>
            <a:off x="4357992" y="4668838"/>
            <a:ext cx="6838469" cy="914400"/>
          </a:xfrm>
        </p:spPr>
        <p:txBody>
          <a:bodyPr/>
          <a:lstStyle>
            <a:lvl5pPr marL="0" indent="0" algn="l">
              <a:buNone/>
              <a:defRPr baseline="0">
                <a:latin typeface="Arial" panose="020B0604020202020204" pitchFamily="34" charset="0"/>
                <a:cs typeface="Arial" panose="020B0604020202020204" pitchFamily="34" charset="0"/>
              </a:defRPr>
            </a:lvl5pPr>
          </a:lstStyle>
          <a:p>
            <a:pPr lvl="4"/>
            <a:endParaRPr lang="en-US" dirty="0"/>
          </a:p>
        </p:txBody>
      </p:sp>
      <p:sp>
        <p:nvSpPr>
          <p:cNvPr id="25" name="Content Placeholder 24"/>
          <p:cNvSpPr>
            <a:spLocks noGrp="1"/>
          </p:cNvSpPr>
          <p:nvPr>
            <p:ph sz="quarter" idx="11" hasCustomPrompt="1"/>
          </p:nvPr>
        </p:nvSpPr>
        <p:spPr>
          <a:xfrm>
            <a:off x="4357992" y="4189616"/>
            <a:ext cx="6965950" cy="314325"/>
          </a:xfrm>
        </p:spPr>
        <p:txBody>
          <a:bodyPr>
            <a:normAutofit/>
          </a:bodyPr>
          <a:lstStyle>
            <a:lvl1pPr marL="0" indent="0">
              <a:buNone/>
              <a:defRPr sz="1600" baseline="0">
                <a:latin typeface="Arial" panose="020B0604020202020204" pitchFamily="34" charset="0"/>
                <a:cs typeface="Arial" panose="020B0604020202020204" pitchFamily="34" charset="0"/>
              </a:defRPr>
            </a:lvl1pPr>
          </a:lstStyle>
          <a:p>
            <a:pPr lvl="0"/>
            <a:r>
              <a:rPr lang="en-US" dirty="0"/>
              <a:t>Click to add text </a:t>
            </a:r>
          </a:p>
        </p:txBody>
      </p:sp>
      <p:sp>
        <p:nvSpPr>
          <p:cNvPr id="27" name="Content Placeholder 26"/>
          <p:cNvSpPr>
            <a:spLocks noGrp="1"/>
          </p:cNvSpPr>
          <p:nvPr>
            <p:ph sz="quarter" idx="12"/>
          </p:nvPr>
        </p:nvSpPr>
        <p:spPr>
          <a:xfrm>
            <a:off x="4357993" y="4668399"/>
            <a:ext cx="6838951" cy="914400"/>
          </a:xfrm>
        </p:spPr>
        <p:txBody>
          <a:bodyPr/>
          <a:lstStyle>
            <a:lvl1pPr>
              <a:defRPr/>
            </a:lvl1pPr>
          </a:lstStyle>
          <a:p>
            <a:pPr lvl="0"/>
            <a:endParaRPr lang="en-US" dirty="0"/>
          </a:p>
        </p:txBody>
      </p:sp>
    </p:spTree>
    <p:extLst>
      <p:ext uri="{BB962C8B-B14F-4D97-AF65-F5344CB8AC3E}">
        <p14:creationId xmlns:p14="http://schemas.microsoft.com/office/powerpoint/2010/main" val="390297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Project Overview</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(1 paragraph)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406894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165957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35960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7584" y="-127494"/>
            <a:ext cx="4824078" cy="6226051"/>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Click to edit title</a:t>
            </a:r>
          </a:p>
        </p:txBody>
      </p:sp>
      <p:sp>
        <p:nvSpPr>
          <p:cNvPr id="3" name="Content Placeholder 2"/>
          <p:cNvSpPr>
            <a:spLocks noGrp="1"/>
          </p:cNvSpPr>
          <p:nvPr>
            <p:ph idx="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423" y="2662428"/>
            <a:ext cx="6137161" cy="1533147"/>
          </a:xfrm>
          <a:prstGeom prst="rect">
            <a:avLst/>
          </a:prstGeom>
        </p:spPr>
      </p:pic>
      <p:pic>
        <p:nvPicPr>
          <p:cNvPr id="9" name="Picture 8"/>
          <p:cNvPicPr>
            <a:picLocks noChangeAspect="1"/>
          </p:cNvPicPr>
          <p:nvPr userDrawn="1"/>
        </p:nvPicPr>
        <p:blipFill>
          <a:blip r:embed="rId4"/>
          <a:stretch>
            <a:fillRect/>
          </a:stretch>
        </p:blipFill>
        <p:spPr>
          <a:xfrm>
            <a:off x="394786" y="6261498"/>
            <a:ext cx="2227118" cy="396610"/>
          </a:xfrm>
          <a:prstGeom prst="rect">
            <a:avLst/>
          </a:prstGeom>
        </p:spPr>
      </p:pic>
      <p:pic>
        <p:nvPicPr>
          <p:cNvPr id="8" name="Picture 7" descr="Graphical user interface, text, application, Word&#10;&#10;Description automatically generated">
            <a:extLst>
              <a:ext uri="{FF2B5EF4-FFF2-40B4-BE49-F238E27FC236}">
                <a16:creationId xmlns:a16="http://schemas.microsoft.com/office/drawing/2014/main" id="{2E29F60C-A85F-DC45-B1EB-3F391C5B4F12}"/>
              </a:ext>
            </a:extLst>
          </p:cNvPr>
          <p:cNvPicPr>
            <a:picLocks noChangeAspect="1"/>
          </p:cNvPicPr>
          <p:nvPr userDrawn="1"/>
        </p:nvPicPr>
        <p:blipFill>
          <a:blip r:embed="rId5"/>
          <a:srcRect l="28046" t="10527" r="29646" b="50000"/>
          <a:stretch>
            <a:fillRect/>
          </a:stretch>
        </p:blipFill>
        <p:spPr bwMode="auto">
          <a:xfrm>
            <a:off x="3396706" y="6167537"/>
            <a:ext cx="959271" cy="631527"/>
          </a:xfrm>
          <a:prstGeom prst="rect">
            <a:avLst/>
          </a:prstGeom>
          <a:noFill/>
          <a:ln w="9525">
            <a:noFill/>
            <a:miter lim="800000"/>
            <a:headEnd/>
            <a:tailEnd/>
          </a:ln>
        </p:spPr>
      </p:pic>
      <p:pic>
        <p:nvPicPr>
          <p:cNvPr id="11" name="Picture 10" descr="Logo, company name&#10;&#10;Description automatically generated">
            <a:extLst>
              <a:ext uri="{FF2B5EF4-FFF2-40B4-BE49-F238E27FC236}">
                <a16:creationId xmlns:a16="http://schemas.microsoft.com/office/drawing/2014/main" id="{C3E57EA4-9F85-5A40-AA91-71F3C5DF36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9541" y="6244204"/>
            <a:ext cx="1406459" cy="400934"/>
          </a:xfrm>
          <a:prstGeom prst="rect">
            <a:avLst/>
          </a:prstGeom>
          <a:noFill/>
          <a:ln>
            <a:noFill/>
          </a:ln>
        </p:spPr>
      </p:pic>
      <p:sp>
        <p:nvSpPr>
          <p:cNvPr id="12" name="Rectangle 6">
            <a:extLst>
              <a:ext uri="{FF2B5EF4-FFF2-40B4-BE49-F238E27FC236}">
                <a16:creationId xmlns:a16="http://schemas.microsoft.com/office/drawing/2014/main" id="{607B8232-10FC-4D48-953F-898D701C2ADF}"/>
              </a:ext>
            </a:extLst>
          </p:cNvPr>
          <p:cNvSpPr>
            <a:spLocks noGrp="1" noChangeArrowheads="1"/>
          </p:cNvSpPr>
          <p:nvPr>
            <p:ph type="sldNum" sz="quarter" idx="12"/>
          </p:nvPr>
        </p:nvSpPr>
        <p:spPr>
          <a:xfrm>
            <a:off x="10103216" y="6212542"/>
            <a:ext cx="1905000" cy="457200"/>
          </a:xfrm>
          <a:ln/>
        </p:spPr>
        <p:txBody>
          <a:bodyPr/>
          <a:lstStyle>
            <a:lvl1pPr>
              <a:defRPr/>
            </a:lvl1pPr>
          </a:lstStyle>
          <a:p>
            <a:pPr>
              <a:defRPr/>
            </a:pPr>
            <a:fld id="{17F8B8DE-3C83-AB49-B191-ABAC5DDDDCFD}" type="slidenum">
              <a:rPr lang="en-US" altLang="en-US"/>
              <a:pPr>
                <a:defRPr/>
              </a:pPr>
              <a:t>‹#›</a:t>
            </a:fld>
            <a:endParaRPr lang="en-US" altLang="en-US"/>
          </a:p>
        </p:txBody>
      </p:sp>
    </p:spTree>
    <p:extLst>
      <p:ext uri="{BB962C8B-B14F-4D97-AF65-F5344CB8AC3E}">
        <p14:creationId xmlns:p14="http://schemas.microsoft.com/office/powerpoint/2010/main" val="11853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Box 4"/>
          <p:cNvSpPr txBox="1"/>
          <p:nvPr userDrawn="1"/>
        </p:nvSpPr>
        <p:spPr>
          <a:xfrm>
            <a:off x="11517557" y="6533274"/>
            <a:ext cx="593689"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
        <p:nvSpPr>
          <p:cNvPr id="4" name="Title Placeholder 1"/>
          <p:cNvSpPr>
            <a:spLocks noGrp="1"/>
          </p:cNvSpPr>
          <p:nvPr>
            <p:ph type="title"/>
          </p:nvPr>
        </p:nvSpPr>
        <p:spPr>
          <a:xfrm>
            <a:off x="914400" y="609600"/>
            <a:ext cx="10667999" cy="990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8777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2"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8"/>
            <a:ext cx="9144002" cy="1655762"/>
          </a:xfrm>
        </p:spPr>
        <p:txBody>
          <a:bodyPr/>
          <a:lstStyle>
            <a:lvl1pPr marL="0" indent="0" algn="ctr">
              <a:buNone/>
              <a:defRPr sz="2400"/>
            </a:lvl1pPr>
            <a:lvl2pPr marL="457202" indent="0" algn="ctr">
              <a:buNone/>
              <a:defRPr sz="2000"/>
            </a:lvl2pPr>
            <a:lvl3pPr marL="914403" indent="0" algn="ctr">
              <a:buNone/>
              <a:defRPr sz="1800"/>
            </a:lvl3pPr>
            <a:lvl4pPr marL="1371605" indent="0" algn="ctr">
              <a:buNone/>
              <a:defRPr sz="1600"/>
            </a:lvl4pPr>
            <a:lvl5pPr marL="1828807" indent="0" algn="ctr">
              <a:buNone/>
              <a:defRPr sz="1600"/>
            </a:lvl5pPr>
            <a:lvl6pPr marL="2286008" indent="0" algn="ctr">
              <a:buNone/>
              <a:defRPr sz="1600"/>
            </a:lvl6pPr>
            <a:lvl7pPr marL="2743210" indent="0" algn="ctr">
              <a:buNone/>
              <a:defRPr sz="1600"/>
            </a:lvl7pPr>
            <a:lvl8pPr marL="3200412" indent="0" algn="ctr">
              <a:buNone/>
              <a:defRPr sz="1600"/>
            </a:lvl8pPr>
            <a:lvl9pPr marL="365761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2762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66816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202" indent="0">
              <a:buNone/>
              <a:defRPr sz="2000">
                <a:solidFill>
                  <a:schemeClr val="tx1">
                    <a:tint val="75000"/>
                  </a:schemeClr>
                </a:solidFill>
              </a:defRPr>
            </a:lvl2pPr>
            <a:lvl3pPr marL="914403" indent="0">
              <a:buNone/>
              <a:defRPr sz="1800">
                <a:solidFill>
                  <a:schemeClr val="tx1">
                    <a:tint val="75000"/>
                  </a:schemeClr>
                </a:solidFill>
              </a:defRPr>
            </a:lvl3pPr>
            <a:lvl4pPr marL="1371605" indent="0">
              <a:buNone/>
              <a:defRPr sz="1600">
                <a:solidFill>
                  <a:schemeClr val="tx1">
                    <a:tint val="75000"/>
                  </a:schemeClr>
                </a:solidFill>
              </a:defRPr>
            </a:lvl4pPr>
            <a:lvl5pPr marL="1828807" indent="0">
              <a:buNone/>
              <a:defRPr sz="1600">
                <a:solidFill>
                  <a:schemeClr val="tx1">
                    <a:tint val="75000"/>
                  </a:schemeClr>
                </a:solidFill>
              </a:defRPr>
            </a:lvl5pPr>
            <a:lvl6pPr marL="2286008" indent="0">
              <a:buNone/>
              <a:defRPr sz="1600">
                <a:solidFill>
                  <a:schemeClr val="tx1">
                    <a:tint val="75000"/>
                  </a:schemeClr>
                </a:solidFill>
              </a:defRPr>
            </a:lvl6pPr>
            <a:lvl7pPr marL="2743210" indent="0">
              <a:buNone/>
              <a:defRPr sz="1600">
                <a:solidFill>
                  <a:schemeClr val="tx1">
                    <a:tint val="75000"/>
                  </a:schemeClr>
                </a:solidFill>
              </a:defRPr>
            </a:lvl7pPr>
            <a:lvl8pPr marL="3200412" indent="0">
              <a:buNone/>
              <a:defRPr sz="1600">
                <a:solidFill>
                  <a:schemeClr val="tx1">
                    <a:tint val="75000"/>
                  </a:schemeClr>
                </a:solidFill>
              </a:defRPr>
            </a:lvl8pPr>
            <a:lvl9pPr marL="365761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43239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83299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98587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003163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DHS Center of Excellence for Homeland Security Quantitative Analysis</a:t>
            </a:r>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F13B-A34B-C24C-BA3A-659B3A6A972A}" type="slidenum">
              <a:rPr lang="en-US" smtClean="0"/>
              <a:t>‹#›</a:t>
            </a:fld>
            <a:endParaRPr lang="en-US" dirty="0"/>
          </a:p>
        </p:txBody>
      </p:sp>
    </p:spTree>
    <p:extLst>
      <p:ext uri="{BB962C8B-B14F-4D97-AF65-F5344CB8AC3E}">
        <p14:creationId xmlns:p14="http://schemas.microsoft.com/office/powerpoint/2010/main" val="4190035563"/>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23" r:id="rId3"/>
  </p:sldLayoutIdLst>
  <p:hf hdr="0" ftr="0" dt="0"/>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2C59-C23D-4005-8A9B-C3ED85191872}"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50522-0F77-41EB-95C4-5747A45B67AF}" type="slidenum">
              <a:rPr lang="en-US" smtClean="0"/>
              <a:t>‹#›</a:t>
            </a:fld>
            <a:endParaRPr lang="en-US" dirty="0"/>
          </a:p>
        </p:txBody>
      </p:sp>
    </p:spTree>
    <p:extLst>
      <p:ext uri="{BB962C8B-B14F-4D97-AF65-F5344CB8AC3E}">
        <p14:creationId xmlns:p14="http://schemas.microsoft.com/office/powerpoint/2010/main" val="6069544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678-B8F0-43FD-8C34-637BB06765A1}"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8808-908A-4BC6-A1AE-632E1F2F32D0}" type="slidenum">
              <a:rPr lang="en-US" smtClean="0"/>
              <a:t>‹#›</a:t>
            </a:fld>
            <a:endParaRPr lang="en-US" dirty="0"/>
          </a:p>
        </p:txBody>
      </p:sp>
    </p:spTree>
    <p:extLst>
      <p:ext uri="{BB962C8B-B14F-4D97-AF65-F5344CB8AC3E}">
        <p14:creationId xmlns:p14="http://schemas.microsoft.com/office/powerpoint/2010/main" val="3734157748"/>
      </p:ext>
    </p:extLst>
  </p:cSld>
  <p:clrMap bg1="lt1" tx1="dk1" bg2="lt2" tx2="dk2" accent1="accent1" accent2="accent2" accent3="accent3" accent4="accent4" accent5="accent5" accent6="accent6" hlink="hlink" folHlink="folHlink"/>
  <p:sldLayoutIdLst>
    <p:sldLayoutId id="2147483671" r:id="rId1"/>
    <p:sldLayoutId id="2147483691" r:id="rId2"/>
    <p:sldLayoutId id="2147483692" r:id="rId3"/>
    <p:sldLayoutId id="2147483694" r:id="rId4"/>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70053" y="1776833"/>
            <a:ext cx="7957225" cy="955168"/>
          </a:xfrm>
        </p:spPr>
        <p:txBody>
          <a:bodyPr>
            <a:noAutofit/>
          </a:bodyPr>
          <a:lstStyle/>
          <a:p>
            <a:r>
              <a:rPr lang="en-US" sz="3200" dirty="0"/>
              <a:t>Complex Economic Consequence Analysis to Protect the Maritime Infrastructure</a:t>
            </a:r>
            <a:endParaRPr lang="en-US" sz="3200" dirty="0">
              <a:latin typeface="Arial" panose="020B0604020202020204" pitchFamily="34" charset="0"/>
              <a:cs typeface="Arial" panose="020B0604020202020204" pitchFamily="34" charset="0"/>
            </a:endParaRPr>
          </a:p>
        </p:txBody>
      </p:sp>
      <p:sp>
        <p:nvSpPr>
          <p:cNvPr id="9" name="Text Placeholder 8"/>
          <p:cNvSpPr>
            <a:spLocks noGrp="1"/>
          </p:cNvSpPr>
          <p:nvPr>
            <p:ph type="body" idx="1"/>
          </p:nvPr>
        </p:nvSpPr>
        <p:spPr>
          <a:xfrm>
            <a:off x="3570052" y="3317967"/>
            <a:ext cx="7192239" cy="1879585"/>
          </a:xfrm>
        </p:spPr>
        <p:txBody>
          <a:bodyPr>
            <a:normAutofit/>
          </a:bodyPr>
          <a:lstStyle/>
          <a:p>
            <a:endParaRPr lang="en-US"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Dennis Egan (Rutgers), </a:t>
            </a:r>
            <a:r>
              <a:rPr lang="en-US" sz="2200" b="1" dirty="0">
                <a:solidFill>
                  <a:schemeClr val="tx1"/>
                </a:solidFill>
                <a:latin typeface="Arial" panose="020B0604020202020204" pitchFamily="34" charset="0"/>
                <a:cs typeface="Arial" panose="020B0604020202020204" pitchFamily="34" charset="0"/>
              </a:rPr>
              <a:t>Christie Nelson (Rutgers)</a:t>
            </a:r>
            <a:r>
              <a:rPr lang="en-US" sz="2200" dirty="0">
                <a:solidFill>
                  <a:schemeClr val="tx1"/>
                </a:solidFill>
                <a:latin typeface="Arial" panose="020B0604020202020204" pitchFamily="34" charset="0"/>
                <a:cs typeface="Arial" panose="020B0604020202020204" pitchFamily="34" charset="0"/>
              </a:rPr>
              <a:t>, Fred Roberts (Rutgers), Adam Rose (USC), Andrew Tucci (USCG, ret.), Ryan Whytlaw (Rutgers)</a:t>
            </a:r>
          </a:p>
        </p:txBody>
      </p:sp>
      <p:sp>
        <p:nvSpPr>
          <p:cNvPr id="2" name="Slide Number Placeholder 1">
            <a:extLst>
              <a:ext uri="{FF2B5EF4-FFF2-40B4-BE49-F238E27FC236}">
                <a16:creationId xmlns:a16="http://schemas.microsoft.com/office/drawing/2014/main" id="{F33433F3-82CB-4469-54A8-E0F617C6136C}"/>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a:t>
            </a:fld>
            <a:endParaRPr lang="en-US" dirty="0"/>
          </a:p>
        </p:txBody>
      </p:sp>
    </p:spTree>
    <p:extLst>
      <p:ext uri="{BB962C8B-B14F-4D97-AF65-F5344CB8AC3E}">
        <p14:creationId xmlns:p14="http://schemas.microsoft.com/office/powerpoint/2010/main" val="59684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38551"/>
            <a:ext cx="11524594" cy="1325563"/>
          </a:xfrm>
        </p:spPr>
        <p:txBody>
          <a:bodyPr/>
          <a:lstStyle/>
          <a:p>
            <a:pPr algn="ctr"/>
            <a:r>
              <a:rPr lang="en-US" dirty="0"/>
              <a:t>Energy Disruptions</a:t>
            </a:r>
          </a:p>
        </p:txBody>
      </p:sp>
      <p:sp>
        <p:nvSpPr>
          <p:cNvPr id="7" name="Text Placeholder 6"/>
          <p:cNvSpPr>
            <a:spLocks noGrp="1"/>
          </p:cNvSpPr>
          <p:nvPr>
            <p:ph idx="1"/>
          </p:nvPr>
        </p:nvSpPr>
        <p:spPr>
          <a:xfrm>
            <a:off x="481006" y="1087438"/>
            <a:ext cx="5501054" cy="4877262"/>
          </a:xfrm>
        </p:spPr>
        <p:txBody>
          <a:bodyPr>
            <a:normAutofit fontScale="92500" lnSpcReduction="10000"/>
          </a:bodyPr>
          <a:lstStyle/>
          <a:p>
            <a:r>
              <a:rPr lang="en-US" dirty="0"/>
              <a:t>There have been several significant energy transportation disruptions in the past two years</a:t>
            </a:r>
          </a:p>
          <a:p>
            <a:r>
              <a:rPr lang="en-US" dirty="0"/>
              <a:t>These overlapped with one another, or with background conditions that equated to “complex disruptions”</a:t>
            </a:r>
          </a:p>
          <a:p>
            <a:r>
              <a:rPr lang="en-US" dirty="0"/>
              <a:t>We are analyzing these events to better understand their impacts, and how different circumstances might have led to different consequences.</a:t>
            </a:r>
          </a:p>
          <a:p>
            <a:pPr marL="0" indent="0">
              <a:buNone/>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10</a:t>
            </a:fld>
            <a:endParaRPr lang="en-US" dirty="0"/>
          </a:p>
        </p:txBody>
      </p:sp>
      <p:sp>
        <p:nvSpPr>
          <p:cNvPr id="3" name="TextBox 2">
            <a:extLst>
              <a:ext uri="{FF2B5EF4-FFF2-40B4-BE49-F238E27FC236}">
                <a16:creationId xmlns:a16="http://schemas.microsoft.com/office/drawing/2014/main" id="{6A290C57-9549-FFC5-F716-977C9521680B}"/>
              </a:ext>
            </a:extLst>
          </p:cNvPr>
          <p:cNvSpPr txBox="1"/>
          <p:nvPr/>
        </p:nvSpPr>
        <p:spPr>
          <a:xfrm>
            <a:off x="6694146" y="5318369"/>
            <a:ext cx="3010964" cy="646331"/>
          </a:xfrm>
          <a:prstGeom prst="rect">
            <a:avLst/>
          </a:prstGeom>
          <a:noFill/>
        </p:spPr>
        <p:txBody>
          <a:bodyPr wrap="square" rtlCol="0">
            <a:spAutoFit/>
          </a:bodyPr>
          <a:lstStyle/>
          <a:p>
            <a:r>
              <a:rPr lang="en-US" sz="1200" dirty="0"/>
              <a:t>Image credit: open media sources used under the Fair Use </a:t>
            </a:r>
            <a:r>
              <a:rPr lang="en-US" sz="1200" b="0" i="0" dirty="0">
                <a:solidFill>
                  <a:srgbClr val="1F1F1F"/>
                </a:solidFill>
                <a:effectLst/>
                <a:latin typeface="Google Sans Text"/>
              </a:rPr>
              <a:t>Section 107 of the Copyright </a:t>
            </a:r>
            <a:r>
              <a:rPr lang="en-US" sz="1200" dirty="0">
                <a:solidFill>
                  <a:srgbClr val="1F1F1F"/>
                </a:solidFill>
                <a:latin typeface="Google Sans Text"/>
              </a:rPr>
              <a:t>A</a:t>
            </a:r>
            <a:r>
              <a:rPr lang="en-US" sz="1200" b="0" i="0" dirty="0">
                <a:solidFill>
                  <a:srgbClr val="1F1F1F"/>
                </a:solidFill>
                <a:effectLst/>
                <a:latin typeface="Google Sans Text"/>
              </a:rPr>
              <a:t>ct 1976 for research purposes</a:t>
            </a:r>
            <a:endParaRPr lang="en-US" sz="1200" dirty="0"/>
          </a:p>
        </p:txBody>
      </p:sp>
      <p:pic>
        <p:nvPicPr>
          <p:cNvPr id="6" name="Picture 5">
            <a:extLst>
              <a:ext uri="{FF2B5EF4-FFF2-40B4-BE49-F238E27FC236}">
                <a16:creationId xmlns:a16="http://schemas.microsoft.com/office/drawing/2014/main" id="{5A094999-0FA6-8076-B4D6-E3F2418F5A42}"/>
              </a:ext>
            </a:extLst>
          </p:cNvPr>
          <p:cNvPicPr>
            <a:picLocks noChangeAspect="1"/>
          </p:cNvPicPr>
          <p:nvPr/>
        </p:nvPicPr>
        <p:blipFill>
          <a:blip r:embed="rId3"/>
          <a:stretch>
            <a:fillRect/>
          </a:stretch>
        </p:blipFill>
        <p:spPr>
          <a:xfrm>
            <a:off x="8419468" y="1087438"/>
            <a:ext cx="3090271" cy="2059665"/>
          </a:xfrm>
          <a:prstGeom prst="rect">
            <a:avLst/>
          </a:prstGeom>
          <a:ln>
            <a:solidFill>
              <a:srgbClr val="C00000"/>
            </a:solidFill>
          </a:ln>
        </p:spPr>
      </p:pic>
      <p:pic>
        <p:nvPicPr>
          <p:cNvPr id="12" name="Picture 11" descr="A picture containing transport, highway&#10;&#10;Description automatically generated">
            <a:extLst>
              <a:ext uri="{FF2B5EF4-FFF2-40B4-BE49-F238E27FC236}">
                <a16:creationId xmlns:a16="http://schemas.microsoft.com/office/drawing/2014/main" id="{266F7DBE-E020-341B-8738-F304187D8AC6}"/>
              </a:ext>
            </a:extLst>
          </p:cNvPr>
          <p:cNvPicPr>
            <a:picLocks noChangeAspect="1"/>
          </p:cNvPicPr>
          <p:nvPr/>
        </p:nvPicPr>
        <p:blipFill>
          <a:blip r:embed="rId4"/>
          <a:stretch>
            <a:fillRect/>
          </a:stretch>
        </p:blipFill>
        <p:spPr>
          <a:xfrm>
            <a:off x="6084694" y="2413001"/>
            <a:ext cx="3175000" cy="2374900"/>
          </a:xfrm>
          <a:prstGeom prst="rect">
            <a:avLst/>
          </a:prstGeom>
          <a:ln>
            <a:solidFill>
              <a:srgbClr val="C00000"/>
            </a:solidFill>
          </a:ln>
        </p:spPr>
      </p:pic>
      <p:pic>
        <p:nvPicPr>
          <p:cNvPr id="14" name="Picture 13">
            <a:extLst>
              <a:ext uri="{FF2B5EF4-FFF2-40B4-BE49-F238E27FC236}">
                <a16:creationId xmlns:a16="http://schemas.microsoft.com/office/drawing/2014/main" id="{E1425485-37F2-69DD-A939-BC044E9F42EB}"/>
              </a:ext>
            </a:extLst>
          </p:cNvPr>
          <p:cNvPicPr>
            <a:picLocks noChangeAspect="1"/>
          </p:cNvPicPr>
          <p:nvPr/>
        </p:nvPicPr>
        <p:blipFill>
          <a:blip r:embed="rId5"/>
          <a:stretch>
            <a:fillRect/>
          </a:stretch>
        </p:blipFill>
        <p:spPr>
          <a:xfrm>
            <a:off x="8688591" y="3526068"/>
            <a:ext cx="2551719" cy="1706179"/>
          </a:xfrm>
          <a:prstGeom prst="rect">
            <a:avLst/>
          </a:prstGeom>
          <a:ln>
            <a:solidFill>
              <a:srgbClr val="C00000"/>
            </a:solidFill>
          </a:ln>
        </p:spPr>
      </p:pic>
    </p:spTree>
    <p:extLst>
      <p:ext uri="{BB962C8B-B14F-4D97-AF65-F5344CB8AC3E}">
        <p14:creationId xmlns:p14="http://schemas.microsoft.com/office/powerpoint/2010/main" val="413567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838200" y="365126"/>
            <a:ext cx="10515600" cy="829932"/>
          </a:xfrm>
        </p:spPr>
        <p:txBody>
          <a:bodyPr/>
          <a:lstStyle/>
          <a:p>
            <a:r>
              <a:rPr lang="en-US" dirty="0"/>
              <a:t>Economic Consequence Analysis</a:t>
            </a:r>
          </a:p>
        </p:txBody>
      </p:sp>
      <p:sp>
        <p:nvSpPr>
          <p:cNvPr id="6" name="Content Placeholder 5">
            <a:extLst>
              <a:ext uri="{FF2B5EF4-FFF2-40B4-BE49-F238E27FC236}">
                <a16:creationId xmlns:a16="http://schemas.microsoft.com/office/drawing/2014/main" id="{1D868437-5F13-4C0E-8D44-CC04CDE11075}"/>
              </a:ext>
            </a:extLst>
          </p:cNvPr>
          <p:cNvSpPr>
            <a:spLocks noGrp="1"/>
          </p:cNvSpPr>
          <p:nvPr>
            <p:ph idx="1"/>
          </p:nvPr>
        </p:nvSpPr>
        <p:spPr>
          <a:xfrm>
            <a:off x="838200" y="1417532"/>
            <a:ext cx="10985626" cy="4477493"/>
          </a:xfrm>
        </p:spPr>
        <p:txBody>
          <a:bodyPr/>
          <a:lstStyle/>
          <a:p>
            <a:r>
              <a:rPr lang="en-US" sz="2400" dirty="0"/>
              <a:t>Our MCAT tool is based on the</a:t>
            </a:r>
            <a:r>
              <a:rPr lang="en-US" sz="2400" dirty="0">
                <a:solidFill>
                  <a:srgbClr val="FF0000"/>
                </a:solidFill>
              </a:rPr>
              <a:t> </a:t>
            </a:r>
            <a:r>
              <a:rPr lang="en-US" sz="2400" dirty="0"/>
              <a:t>GTAP Model: a multi-region, multi-sector, computable general equilibrium model. </a:t>
            </a:r>
          </a:p>
          <a:p>
            <a:pPr marL="0" indent="0">
              <a:spcBef>
                <a:spcPts val="400"/>
              </a:spcBef>
              <a:buNone/>
            </a:pPr>
            <a:r>
              <a:rPr lang="en-US" sz="2400" dirty="0"/>
              <a:t>   (models the economy as a set of interrelated supply chains).</a:t>
            </a:r>
          </a:p>
          <a:p>
            <a:r>
              <a:rPr lang="en-US" sz="2400" dirty="0"/>
              <a:t>Physical ramifications of disasters represent direct shocks to the model; the  model then calculates indirect impacts across sectors and countries/regions.</a:t>
            </a:r>
          </a:p>
          <a:p>
            <a:r>
              <a:rPr lang="en-US" sz="2400" dirty="0"/>
              <a:t>Able to incorporate the effects of mitigation and resilience tactics.</a:t>
            </a:r>
          </a:p>
          <a:p>
            <a:r>
              <a:rPr lang="en-US" sz="2400" dirty="0"/>
              <a:t>Refining application to grain and metal export disruptions from Ukraine War.</a:t>
            </a:r>
          </a:p>
          <a:p>
            <a:r>
              <a:rPr lang="en-US" sz="2400" dirty="0"/>
              <a:t>Developing a methodology for cascading and compounding disasters.</a:t>
            </a:r>
          </a:p>
          <a:p>
            <a:r>
              <a:rPr lang="en-US" sz="2400" dirty="0"/>
              <a:t>Statistical analyses will be performed on simulation results.</a:t>
            </a:r>
          </a:p>
          <a:p>
            <a:endParaRPr lang="en-US" dirty="0"/>
          </a:p>
        </p:txBody>
      </p:sp>
      <p:sp>
        <p:nvSpPr>
          <p:cNvPr id="3" name="Slide Number Placeholder 1">
            <a:extLst>
              <a:ext uri="{FF2B5EF4-FFF2-40B4-BE49-F238E27FC236}">
                <a16:creationId xmlns:a16="http://schemas.microsoft.com/office/drawing/2014/main" id="{C499A27F-3F2A-FB8B-F8F7-45395EA554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11</a:t>
            </a:fld>
            <a:endParaRPr lang="en-US" dirty="0"/>
          </a:p>
        </p:txBody>
      </p:sp>
    </p:spTree>
    <p:extLst>
      <p:ext uri="{BB962C8B-B14F-4D97-AF65-F5344CB8AC3E}">
        <p14:creationId xmlns:p14="http://schemas.microsoft.com/office/powerpoint/2010/main" val="76762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1D87-8790-4F44-8B2D-B64877D7F854}"/>
              </a:ext>
            </a:extLst>
          </p:cNvPr>
          <p:cNvSpPr>
            <a:spLocks noGrp="1"/>
          </p:cNvSpPr>
          <p:nvPr>
            <p:ph type="title"/>
          </p:nvPr>
        </p:nvSpPr>
        <p:spPr>
          <a:xfrm>
            <a:off x="517793" y="319490"/>
            <a:ext cx="11369407" cy="1136889"/>
          </a:xfrm>
        </p:spPr>
        <p:txBody>
          <a:bodyPr>
            <a:noAutofit/>
          </a:bodyPr>
          <a:lstStyle/>
          <a:p>
            <a:r>
              <a:rPr lang="en-US" sz="3200" b="1" kern="0" dirty="0">
                <a:latin typeface="+mn-lt"/>
                <a:ea typeface="MS PGothic" panose="020B0600070205080204" pitchFamily="34" charset="-128"/>
              </a:rPr>
              <a:t>CREATE Economic Consequence Analysis Framework</a:t>
            </a:r>
            <a:endParaRPr lang="en-US" sz="3200" dirty="0">
              <a:latin typeface="+mn-lt"/>
            </a:endParaRPr>
          </a:p>
        </p:txBody>
      </p:sp>
      <p:sp>
        <p:nvSpPr>
          <p:cNvPr id="3" name="Text Box 2">
            <a:extLst>
              <a:ext uri="{FF2B5EF4-FFF2-40B4-BE49-F238E27FC236}">
                <a16:creationId xmlns:a16="http://schemas.microsoft.com/office/drawing/2014/main" id="{95F8B260-69D8-4D1A-B6D5-2C39D4F729B1}"/>
              </a:ext>
            </a:extLst>
          </p:cNvPr>
          <p:cNvSpPr txBox="1">
            <a:spLocks noChangeArrowheads="1"/>
          </p:cNvSpPr>
          <p:nvPr/>
        </p:nvSpPr>
        <p:spPr bwMode="auto">
          <a:xfrm>
            <a:off x="5471412" y="1544577"/>
            <a:ext cx="1941195" cy="777240"/>
          </a:xfrm>
          <a:prstGeom prst="rect">
            <a:avLst/>
          </a:prstGeom>
          <a:solidFill>
            <a:srgbClr val="FFFFFF"/>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t>Disaster </a:t>
            </a:r>
            <a:br>
              <a:rPr lang="en-US" sz="14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t>Event Scenario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2C651F0-11D4-4E60-A056-1DBA34BB6117}"/>
              </a:ext>
            </a:extLst>
          </p:cNvPr>
          <p:cNvCxnSpPr>
            <a:cxnSpLocks/>
          </p:cNvCxnSpPr>
          <p:nvPr/>
        </p:nvCxnSpPr>
        <p:spPr>
          <a:xfrm>
            <a:off x="4687824" y="2557084"/>
            <a:ext cx="3514725" cy="0"/>
          </a:xfrm>
          <a:prstGeom prst="line">
            <a:avLst/>
          </a:prstGeom>
          <a:ln w="15875"/>
        </p:spPr>
        <p:style>
          <a:lnRef idx="1">
            <a:schemeClr val="dk1"/>
          </a:lnRef>
          <a:fillRef idx="0">
            <a:schemeClr val="dk1"/>
          </a:fillRef>
          <a:effectRef idx="0">
            <a:schemeClr val="dk1"/>
          </a:effectRef>
          <a:fontRef idx="minor">
            <a:schemeClr val="tx1"/>
          </a:fontRef>
        </p:style>
      </p:cxnSp>
      <p:sp>
        <p:nvSpPr>
          <p:cNvPr id="5" name="Text Box 2">
            <a:extLst>
              <a:ext uri="{FF2B5EF4-FFF2-40B4-BE49-F238E27FC236}">
                <a16:creationId xmlns:a16="http://schemas.microsoft.com/office/drawing/2014/main" id="{4F46E84B-5211-4652-B82B-5F097346B96B}"/>
              </a:ext>
            </a:extLst>
          </p:cNvPr>
          <p:cNvSpPr txBox="1">
            <a:spLocks noChangeArrowheads="1"/>
          </p:cNvSpPr>
          <p:nvPr/>
        </p:nvSpPr>
        <p:spPr bwMode="auto">
          <a:xfrm>
            <a:off x="3897248" y="2785685"/>
            <a:ext cx="1581150" cy="790575"/>
          </a:xfrm>
          <a:prstGeom prst="rect">
            <a:avLst/>
          </a:prstGeom>
          <a:solidFill>
            <a:srgbClr val="33CCCC"/>
          </a:solidFill>
          <a:ln w="15875">
            <a:solidFill>
              <a:srgbClr val="000000"/>
            </a:solidFill>
            <a:miter lim="800000"/>
            <a:headEnd/>
            <a:tailEnd/>
          </a:ln>
        </p:spPr>
        <p:txBody>
          <a:bodyPr rot="0" vert="horz" wrap="square" lIns="91440" tIns="45720" rIns="91440" bIns="45720" anchor="ctr" anchorCtr="0">
            <a:noAutofit/>
          </a:bodyPr>
          <a:lstStyle/>
          <a:p>
            <a:pPr algn="ct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Loss of Life</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0200E355-ED42-4276-9069-0396DE0F9D1A}"/>
              </a:ext>
            </a:extLst>
          </p:cNvPr>
          <p:cNvSpPr txBox="1">
            <a:spLocks noChangeArrowheads="1"/>
          </p:cNvSpPr>
          <p:nvPr/>
        </p:nvSpPr>
        <p:spPr bwMode="auto">
          <a:xfrm>
            <a:off x="5726048" y="2785685"/>
            <a:ext cx="1438275" cy="790575"/>
          </a:xfrm>
          <a:prstGeom prst="rect">
            <a:avLst/>
          </a:prstGeom>
          <a:solidFill>
            <a:srgbClr val="33CCCC"/>
          </a:solidFill>
          <a:ln w="15875">
            <a:solidFill>
              <a:srgbClr val="000000"/>
            </a:solidFill>
            <a:miter lim="800000"/>
            <a:headEnd/>
            <a:tailEnd/>
          </a:ln>
        </p:spPr>
        <p:txBody>
          <a:bodyPr rot="0" vert="horz" wrap="square" lIns="91440" tIns="45720" rIns="91440" bIns="45720" anchor="ctr" anchorCtr="0">
            <a:noAutofit/>
          </a:bodyPr>
          <a:lstStyle/>
          <a:p>
            <a:pPr algn="ctr"/>
            <a:r>
              <a:rPr lang="en-US" sz="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Direct Economic Impacts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47A85820-46F8-460E-80BA-6BA83708A8C9}"/>
              </a:ext>
            </a:extLst>
          </p:cNvPr>
          <p:cNvCxnSpPr>
            <a:cxnSpLocks/>
          </p:cNvCxnSpPr>
          <p:nvPr/>
        </p:nvCxnSpPr>
        <p:spPr>
          <a:xfrm flipH="1">
            <a:off x="6445185" y="2328484"/>
            <a:ext cx="2" cy="4572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9583786-4D8A-433F-A7ED-729301A2C8FB}"/>
              </a:ext>
            </a:extLst>
          </p:cNvPr>
          <p:cNvCxnSpPr>
            <a:cxnSpLocks/>
          </p:cNvCxnSpPr>
          <p:nvPr/>
        </p:nvCxnSpPr>
        <p:spPr>
          <a:xfrm>
            <a:off x="4687823" y="2557084"/>
            <a:ext cx="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6C192994-A9E7-409D-9A7E-2F05A94921C0}"/>
              </a:ext>
            </a:extLst>
          </p:cNvPr>
          <p:cNvSpPr txBox="1">
            <a:spLocks noChangeArrowheads="1"/>
          </p:cNvSpPr>
          <p:nvPr/>
        </p:nvSpPr>
        <p:spPr bwMode="auto">
          <a:xfrm>
            <a:off x="7471663" y="2790446"/>
            <a:ext cx="1461770" cy="795528"/>
          </a:xfrm>
          <a:prstGeom prst="rect">
            <a:avLst/>
          </a:prstGeom>
          <a:solidFill>
            <a:srgbClr val="33CCCC"/>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Direct</a:t>
            </a:r>
            <a:b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Remediation</a:t>
            </a:r>
            <a:b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Costs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5BB70867-2024-4D98-8367-B428F88CC8D8}"/>
              </a:ext>
            </a:extLst>
          </p:cNvPr>
          <p:cNvCxnSpPr>
            <a:cxnSpLocks/>
          </p:cNvCxnSpPr>
          <p:nvPr/>
        </p:nvCxnSpPr>
        <p:spPr>
          <a:xfrm>
            <a:off x="8202548" y="2557084"/>
            <a:ext cx="0"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107A1D-0489-4F6C-B747-498284ECAC0A}"/>
              </a:ext>
            </a:extLst>
          </p:cNvPr>
          <p:cNvCxnSpPr>
            <a:cxnSpLocks/>
          </p:cNvCxnSpPr>
          <p:nvPr/>
        </p:nvCxnSpPr>
        <p:spPr>
          <a:xfrm flipH="1">
            <a:off x="6442012" y="3576259"/>
            <a:ext cx="3175" cy="4714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828F1F-5C45-4A9E-AFFA-A755491C49BA}"/>
              </a:ext>
            </a:extLst>
          </p:cNvPr>
          <p:cNvCxnSpPr>
            <a:cxnSpLocks/>
          </p:cNvCxnSpPr>
          <p:nvPr/>
        </p:nvCxnSpPr>
        <p:spPr>
          <a:xfrm>
            <a:off x="4687822" y="3809621"/>
            <a:ext cx="3514725"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4048170-D924-488F-A5B2-3CE6AA6D7BC2}"/>
              </a:ext>
            </a:extLst>
          </p:cNvPr>
          <p:cNvCxnSpPr>
            <a:cxnSpLocks/>
          </p:cNvCxnSpPr>
          <p:nvPr/>
        </p:nvCxnSpPr>
        <p:spPr>
          <a:xfrm flipV="1">
            <a:off x="4687821" y="3576259"/>
            <a:ext cx="2" cy="23336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E4A163F-48D1-4B13-A706-5A60955249AA}"/>
              </a:ext>
            </a:extLst>
          </p:cNvPr>
          <p:cNvCxnSpPr>
            <a:cxnSpLocks/>
          </p:cNvCxnSpPr>
          <p:nvPr/>
        </p:nvCxnSpPr>
        <p:spPr>
          <a:xfrm flipV="1">
            <a:off x="8202546" y="3571496"/>
            <a:ext cx="2" cy="23336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0A85D36-5830-4EB2-90D3-8E24D45ADD5F}"/>
              </a:ext>
            </a:extLst>
          </p:cNvPr>
          <p:cNvCxnSpPr>
            <a:cxnSpLocks/>
          </p:cNvCxnSpPr>
          <p:nvPr/>
        </p:nvCxnSpPr>
        <p:spPr>
          <a:xfrm>
            <a:off x="3035870" y="3180972"/>
            <a:ext cx="86137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E13AD2-9B32-405C-AB66-59D0963291ED}"/>
              </a:ext>
            </a:extLst>
          </p:cNvPr>
          <p:cNvCxnSpPr>
            <a:cxnSpLocks/>
          </p:cNvCxnSpPr>
          <p:nvPr/>
        </p:nvCxnSpPr>
        <p:spPr>
          <a:xfrm>
            <a:off x="3035870" y="3180973"/>
            <a:ext cx="0" cy="247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10">
            <a:extLst>
              <a:ext uri="{FF2B5EF4-FFF2-40B4-BE49-F238E27FC236}">
                <a16:creationId xmlns:a16="http://schemas.microsoft.com/office/drawing/2014/main" id="{F284C79B-60A1-459E-9BA2-D191F203D6D1}"/>
              </a:ext>
            </a:extLst>
          </p:cNvPr>
          <p:cNvSpPr txBox="1">
            <a:spLocks noChangeArrowheads="1"/>
          </p:cNvSpPr>
          <p:nvPr/>
        </p:nvSpPr>
        <p:spPr bwMode="auto">
          <a:xfrm>
            <a:off x="3897249" y="4052510"/>
            <a:ext cx="1510343" cy="777240"/>
          </a:xfrm>
          <a:prstGeom prst="rect">
            <a:avLst/>
          </a:prstGeom>
          <a:solidFill>
            <a:srgbClr val="669900"/>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Behavioral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Linkages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E45E83-D3D8-4F7D-B904-7D5B12F17BCD}"/>
              </a:ext>
            </a:extLst>
          </p:cNvPr>
          <p:cNvCxnSpPr>
            <a:cxnSpLocks/>
          </p:cNvCxnSpPr>
          <p:nvPr/>
        </p:nvCxnSpPr>
        <p:spPr>
          <a:xfrm>
            <a:off x="3029520" y="4422393"/>
            <a:ext cx="867728" cy="159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F34B1A-A38C-4C60-8408-AAEED4B9D861}"/>
              </a:ext>
            </a:extLst>
          </p:cNvPr>
          <p:cNvCxnSpPr>
            <a:cxnSpLocks/>
          </p:cNvCxnSpPr>
          <p:nvPr/>
        </p:nvCxnSpPr>
        <p:spPr>
          <a:xfrm flipV="1">
            <a:off x="5407591" y="4423986"/>
            <a:ext cx="204948"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6">
            <a:extLst>
              <a:ext uri="{FF2B5EF4-FFF2-40B4-BE49-F238E27FC236}">
                <a16:creationId xmlns:a16="http://schemas.microsoft.com/office/drawing/2014/main" id="{49ED929B-2FB0-4E3C-A269-27DE298C1DD1}"/>
              </a:ext>
            </a:extLst>
          </p:cNvPr>
          <p:cNvSpPr txBox="1">
            <a:spLocks noChangeArrowheads="1"/>
          </p:cNvSpPr>
          <p:nvPr/>
        </p:nvSpPr>
        <p:spPr bwMode="auto">
          <a:xfrm>
            <a:off x="5612539" y="5122483"/>
            <a:ext cx="1665288" cy="777240"/>
          </a:xfrm>
          <a:prstGeom prst="rect">
            <a:avLst/>
          </a:prstGeom>
          <a:solidFill>
            <a:srgbClr val="FF3300"/>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Total Economic</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Impacts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549FE31F-2A4D-49C2-91AD-8345567DC3EE}"/>
              </a:ext>
            </a:extLst>
          </p:cNvPr>
          <p:cNvCxnSpPr>
            <a:cxnSpLocks/>
          </p:cNvCxnSpPr>
          <p:nvPr/>
        </p:nvCxnSpPr>
        <p:spPr>
          <a:xfrm>
            <a:off x="6442011" y="4800220"/>
            <a:ext cx="3173" cy="32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 Box 7">
            <a:extLst>
              <a:ext uri="{FF2B5EF4-FFF2-40B4-BE49-F238E27FC236}">
                <a16:creationId xmlns:a16="http://schemas.microsoft.com/office/drawing/2014/main" id="{A206470F-FB85-4899-B8EB-3FEA792CB04D}"/>
              </a:ext>
            </a:extLst>
          </p:cNvPr>
          <p:cNvSpPr txBox="1">
            <a:spLocks noChangeArrowheads="1"/>
          </p:cNvSpPr>
          <p:nvPr/>
        </p:nvSpPr>
        <p:spPr bwMode="auto">
          <a:xfrm>
            <a:off x="8169996" y="4589713"/>
            <a:ext cx="1333500" cy="623558"/>
          </a:xfrm>
          <a:prstGeom prst="rect">
            <a:avLst/>
          </a:prstGeom>
          <a:solidFill>
            <a:srgbClr val="3399FF"/>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Spillover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Effects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8">
            <a:extLst>
              <a:ext uri="{FF2B5EF4-FFF2-40B4-BE49-F238E27FC236}">
                <a16:creationId xmlns:a16="http://schemas.microsoft.com/office/drawing/2014/main" id="{4589AFD3-0FDF-4432-8EDA-86F7881E10BC}"/>
              </a:ext>
            </a:extLst>
          </p:cNvPr>
          <p:cNvSpPr txBox="1">
            <a:spLocks noChangeArrowheads="1"/>
          </p:cNvSpPr>
          <p:nvPr/>
        </p:nvSpPr>
        <p:spPr bwMode="auto">
          <a:xfrm>
            <a:off x="8169996" y="3848201"/>
            <a:ext cx="1333500" cy="623557"/>
          </a:xfrm>
          <a:prstGeom prst="rect">
            <a:avLst/>
          </a:prstGeom>
          <a:solidFill>
            <a:srgbClr val="002060"/>
          </a:solidFill>
          <a:ln w="15875">
            <a:solidFill>
              <a:srgbClr val="000000"/>
            </a:solidFill>
            <a:miter lim="800000"/>
            <a:headEnd/>
            <a:tailEnd/>
          </a:ln>
        </p:spPr>
        <p:txBody>
          <a:bodyPr rot="0" vert="horz" wrap="square" lIns="91440" tIns="45720" rIns="91440" bIns="45720" anchor="ctr" anchorCtr="0">
            <a:noAutofit/>
          </a:bodyPr>
          <a:lstStyle/>
          <a:p>
            <a:pPr algn="ctr"/>
            <a:r>
              <a:rPr lang="en-US" sz="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Mitigation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Costs</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DB9EAE8D-F89B-4328-BADF-CC75E94C4DF9}"/>
              </a:ext>
            </a:extLst>
          </p:cNvPr>
          <p:cNvCxnSpPr>
            <a:cxnSpLocks/>
          </p:cNvCxnSpPr>
          <p:nvPr/>
        </p:nvCxnSpPr>
        <p:spPr>
          <a:xfrm flipH="1">
            <a:off x="7277826" y="4369369"/>
            <a:ext cx="886968"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C832D7F-C6E1-42D0-867E-AC06BFBCF9FF}"/>
              </a:ext>
            </a:extLst>
          </p:cNvPr>
          <p:cNvCxnSpPr>
            <a:cxnSpLocks/>
          </p:cNvCxnSpPr>
          <p:nvPr/>
        </p:nvCxnSpPr>
        <p:spPr>
          <a:xfrm flipH="1">
            <a:off x="7277828" y="4656389"/>
            <a:ext cx="885825" cy="0"/>
          </a:xfrm>
          <a:prstGeom prst="straightConnector1">
            <a:avLst/>
          </a:prstGeom>
          <a:ln w="158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CF3B77F9-1ACE-4AF3-B671-CE0C2F409A10}"/>
              </a:ext>
            </a:extLst>
          </p:cNvPr>
          <p:cNvCxnSpPr>
            <a:cxnSpLocks/>
          </p:cNvCxnSpPr>
          <p:nvPr/>
        </p:nvCxnSpPr>
        <p:spPr>
          <a:xfrm>
            <a:off x="8836746" y="4471757"/>
            <a:ext cx="0" cy="11795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93EDDA-1825-43DA-9AF8-AE6759B1D126}"/>
              </a:ext>
            </a:extLst>
          </p:cNvPr>
          <p:cNvCxnSpPr>
            <a:cxnSpLocks/>
          </p:cNvCxnSpPr>
          <p:nvPr/>
        </p:nvCxnSpPr>
        <p:spPr>
          <a:xfrm>
            <a:off x="3035870" y="4181097"/>
            <a:ext cx="0" cy="247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11">
            <a:extLst>
              <a:ext uri="{FF2B5EF4-FFF2-40B4-BE49-F238E27FC236}">
                <a16:creationId xmlns:a16="http://schemas.microsoft.com/office/drawing/2014/main" id="{F6F626F3-5CD5-4195-A0B5-7AE04E8D599E}"/>
              </a:ext>
            </a:extLst>
          </p:cNvPr>
          <p:cNvSpPr txBox="1">
            <a:spLocks noChangeArrowheads="1"/>
          </p:cNvSpPr>
          <p:nvPr/>
        </p:nvSpPr>
        <p:spPr bwMode="auto">
          <a:xfrm>
            <a:off x="5612540" y="4047746"/>
            <a:ext cx="1658941" cy="777240"/>
          </a:xfrm>
          <a:prstGeom prst="rect">
            <a:avLst/>
          </a:prstGeom>
          <a:solidFill>
            <a:srgbClr val="FF9900"/>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Ordinary Indirect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Economic Impacts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9">
            <a:extLst>
              <a:ext uri="{FF2B5EF4-FFF2-40B4-BE49-F238E27FC236}">
                <a16:creationId xmlns:a16="http://schemas.microsoft.com/office/drawing/2014/main" id="{AC5D4F4B-C43C-4327-BAD1-E80325C3B5BB}"/>
              </a:ext>
            </a:extLst>
          </p:cNvPr>
          <p:cNvSpPr txBox="1">
            <a:spLocks noChangeArrowheads="1"/>
          </p:cNvSpPr>
          <p:nvPr/>
        </p:nvSpPr>
        <p:spPr bwMode="auto">
          <a:xfrm>
            <a:off x="2331020" y="3428620"/>
            <a:ext cx="1409700" cy="777240"/>
          </a:xfrm>
          <a:prstGeom prst="rect">
            <a:avLst/>
          </a:prstGeom>
          <a:solidFill>
            <a:srgbClr val="990033"/>
          </a:solidFill>
          <a:ln w="15875">
            <a:solidFill>
              <a:srgbClr val="000000"/>
            </a:solidFill>
            <a:miter lim="800000"/>
            <a:headEnd/>
            <a:tailEnd/>
          </a:ln>
        </p:spPr>
        <p:txBody>
          <a:bodyPr rot="0" vert="horz" wrap="square" lIns="91440" tIns="45720" rIns="91440" bIns="45720" anchor="ctr" anchorCtr="0">
            <a:noAutofit/>
          </a:bodyPr>
          <a:lstStyle/>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Resilience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Adjustments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BED6DA06-5825-9649-BE54-A7F7CB553626}"/>
              </a:ext>
            </a:extLst>
          </p:cNvPr>
          <p:cNvSpPr/>
          <p:nvPr/>
        </p:nvSpPr>
        <p:spPr>
          <a:xfrm>
            <a:off x="0" y="6355740"/>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071680C1-CAC2-6F4C-B113-04FFCCC6896B}"/>
              </a:ext>
            </a:extLst>
          </p:cNvPr>
          <p:cNvPicPr>
            <a:picLocks noChangeAspect="1"/>
          </p:cNvPicPr>
          <p:nvPr/>
        </p:nvPicPr>
        <p:blipFill>
          <a:blip r:embed="rId2"/>
          <a:stretch>
            <a:fillRect/>
          </a:stretch>
        </p:blipFill>
        <p:spPr>
          <a:xfrm>
            <a:off x="394785" y="6461529"/>
            <a:ext cx="2227118" cy="396610"/>
          </a:xfrm>
          <a:prstGeom prst="rect">
            <a:avLst/>
          </a:prstGeom>
        </p:spPr>
      </p:pic>
    </p:spTree>
    <p:extLst>
      <p:ext uri="{BB962C8B-B14F-4D97-AF65-F5344CB8AC3E}">
        <p14:creationId xmlns:p14="http://schemas.microsoft.com/office/powerpoint/2010/main" val="24736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8" grpId="0" animBg="1"/>
      <p:bldP spid="21" grpId="0" animBg="1"/>
      <p:bldP spid="24" grpId="0" animBg="1"/>
      <p:bldP spid="25" grpId="0" animBg="1"/>
      <p:bldP spid="22"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66" y="457200"/>
            <a:ext cx="5471811" cy="1785938"/>
          </a:xfrm>
        </p:spPr>
        <p:txBody>
          <a:bodyPr>
            <a:normAutofit/>
          </a:bodyPr>
          <a:lstStyle/>
          <a:p>
            <a:r>
              <a:rPr lang="en-US" dirty="0"/>
              <a:t>Operation of the MCAT Modeling System</a:t>
            </a:r>
          </a:p>
        </p:txBody>
      </p:sp>
      <p:pic>
        <p:nvPicPr>
          <p:cNvPr id="6" name="Picture 5">
            <a:extLst>
              <a:ext uri="{FF2B5EF4-FFF2-40B4-BE49-F238E27FC236}">
                <a16:creationId xmlns:a16="http://schemas.microsoft.com/office/drawing/2014/main" id="{4087BC82-2B1F-334F-8EC8-820736285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1378" y="117415"/>
            <a:ext cx="5720629" cy="7309436"/>
          </a:xfrm>
          <a:prstGeom prst="rect">
            <a:avLst/>
          </a:prstGeom>
          <a:noFill/>
        </p:spPr>
      </p:pic>
      <p:sp>
        <p:nvSpPr>
          <p:cNvPr id="4" name="Slide Number Placeholder 1">
            <a:extLst>
              <a:ext uri="{FF2B5EF4-FFF2-40B4-BE49-F238E27FC236}">
                <a16:creationId xmlns:a16="http://schemas.microsoft.com/office/drawing/2014/main" id="{E3438942-B78B-0A41-A5B0-548464EBBD2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13</a:t>
            </a:fld>
            <a:endParaRPr lang="en-US" dirty="0"/>
          </a:p>
        </p:txBody>
      </p:sp>
    </p:spTree>
    <p:extLst>
      <p:ext uri="{BB962C8B-B14F-4D97-AF65-F5344CB8AC3E}">
        <p14:creationId xmlns:p14="http://schemas.microsoft.com/office/powerpoint/2010/main" val="285467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653143" y="236534"/>
            <a:ext cx="10700657" cy="839792"/>
          </a:xfrm>
        </p:spPr>
        <p:txBody>
          <a:bodyPr>
            <a:normAutofit fontScale="90000"/>
          </a:bodyPr>
          <a:lstStyle/>
          <a:p>
            <a:r>
              <a:rPr lang="en-US" dirty="0"/>
              <a:t>MCAT Modeling/Economics: Economic Impacts of the Ukraine War</a:t>
            </a:r>
          </a:p>
        </p:txBody>
      </p:sp>
      <p:sp>
        <p:nvSpPr>
          <p:cNvPr id="3" name="Content Placeholder 2">
            <a:extLst>
              <a:ext uri="{FF2B5EF4-FFF2-40B4-BE49-F238E27FC236}">
                <a16:creationId xmlns:a16="http://schemas.microsoft.com/office/drawing/2014/main" id="{2FA5A865-8B17-CA45-9E46-22EDBAB40402}"/>
              </a:ext>
            </a:extLst>
          </p:cNvPr>
          <p:cNvSpPr>
            <a:spLocks noGrp="1"/>
          </p:cNvSpPr>
          <p:nvPr>
            <p:ph idx="1"/>
          </p:nvPr>
        </p:nvSpPr>
        <p:spPr>
          <a:xfrm>
            <a:off x="653143" y="1162046"/>
            <a:ext cx="11538857" cy="4676775"/>
          </a:xfrm>
        </p:spPr>
        <p:txBody>
          <a:bodyPr>
            <a:normAutofit/>
          </a:bodyPr>
          <a:lstStyle/>
          <a:p>
            <a:endParaRPr lang="en-US" dirty="0"/>
          </a:p>
          <a:p>
            <a:r>
              <a:rPr lang="en-US" dirty="0"/>
              <a:t>Tested out our preliminary ideas for the MCAT tool to study economic impacts of the Ukraine War.</a:t>
            </a:r>
          </a:p>
          <a:p>
            <a:r>
              <a:rPr lang="en-US" dirty="0"/>
              <a:t>Ukraine War is already having an impact on global markets for major commodities</a:t>
            </a:r>
          </a:p>
          <a:p>
            <a:pPr lvl="1"/>
            <a:r>
              <a:rPr lang="en-US" dirty="0"/>
              <a:t>Grains, Metals, Energy products</a:t>
            </a:r>
          </a:p>
          <a:p>
            <a:endParaRPr lang="en-US" dirty="0"/>
          </a:p>
        </p:txBody>
      </p:sp>
      <p:sp>
        <p:nvSpPr>
          <p:cNvPr id="4" name="Slide Number Placeholder 1">
            <a:extLst>
              <a:ext uri="{FF2B5EF4-FFF2-40B4-BE49-F238E27FC236}">
                <a16:creationId xmlns:a16="http://schemas.microsoft.com/office/drawing/2014/main" id="{E226F2C3-FFEF-5BC2-8A85-0E7C4E3246F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14</a:t>
            </a:fld>
            <a:endParaRPr lang="en-US" dirty="0"/>
          </a:p>
        </p:txBody>
      </p:sp>
    </p:spTree>
    <p:extLst>
      <p:ext uri="{BB962C8B-B14F-4D97-AF65-F5344CB8AC3E}">
        <p14:creationId xmlns:p14="http://schemas.microsoft.com/office/powerpoint/2010/main" val="27277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653143" y="236534"/>
            <a:ext cx="10700657" cy="839792"/>
          </a:xfrm>
        </p:spPr>
        <p:txBody>
          <a:bodyPr>
            <a:normAutofit fontScale="90000"/>
          </a:bodyPr>
          <a:lstStyle/>
          <a:p>
            <a:r>
              <a:rPr lang="en-US" dirty="0"/>
              <a:t>MCAT Modeling/Economics: Economic Impacts of the Ukraine War</a:t>
            </a:r>
          </a:p>
        </p:txBody>
      </p:sp>
      <p:sp>
        <p:nvSpPr>
          <p:cNvPr id="3" name="Content Placeholder 2">
            <a:extLst>
              <a:ext uri="{FF2B5EF4-FFF2-40B4-BE49-F238E27FC236}">
                <a16:creationId xmlns:a16="http://schemas.microsoft.com/office/drawing/2014/main" id="{2FA5A865-8B17-CA45-9E46-22EDBAB40402}"/>
              </a:ext>
            </a:extLst>
          </p:cNvPr>
          <p:cNvSpPr>
            <a:spLocks noGrp="1"/>
          </p:cNvSpPr>
          <p:nvPr>
            <p:ph idx="1"/>
          </p:nvPr>
        </p:nvSpPr>
        <p:spPr>
          <a:xfrm>
            <a:off x="653143" y="1162046"/>
            <a:ext cx="11538857" cy="4968166"/>
          </a:xfrm>
        </p:spPr>
        <p:txBody>
          <a:bodyPr>
            <a:normAutofit fontScale="92500"/>
          </a:bodyPr>
          <a:lstStyle/>
          <a:p>
            <a:r>
              <a:rPr lang="en-US" sz="2400" dirty="0"/>
              <a:t>Grains:</a:t>
            </a:r>
          </a:p>
          <a:p>
            <a:pPr lvl="1"/>
            <a:r>
              <a:rPr lang="en-US" sz="2000" dirty="0"/>
              <a:t>In 2021, 11.4% of global corn exports and 8.5% of global wheat exports originated from Ukraine.</a:t>
            </a:r>
          </a:p>
          <a:p>
            <a:pPr lvl="1"/>
            <a:r>
              <a:rPr lang="en-US" sz="2000" dirty="0"/>
              <a:t>In 2021, 13.1% of global wheat exports originated from Russia. </a:t>
            </a:r>
          </a:p>
          <a:p>
            <a:pPr lvl="1"/>
            <a:r>
              <a:rPr lang="en-US" sz="2000" dirty="0"/>
              <a:t>Prior to the War, in excess of 90% of Ukrainian agricultural exports were shipped from the country’s Black Sea ports – up until very recently, impossible.</a:t>
            </a:r>
          </a:p>
          <a:p>
            <a:pPr lvl="1"/>
            <a:r>
              <a:rPr lang="en-US" sz="2000" dirty="0"/>
              <a:t>Possibility of moving goods by river barge, rail, or truck is limited.</a:t>
            </a:r>
          </a:p>
          <a:p>
            <a:pPr lvl="1"/>
            <a:r>
              <a:rPr lang="en-US" sz="2000" dirty="0"/>
              <a:t>Moreover, Russian troops have controlled over 20% of the agricultural land in Ukraine.</a:t>
            </a:r>
          </a:p>
          <a:p>
            <a:pPr lvl="1"/>
            <a:r>
              <a:rPr lang="en-US" sz="2000" dirty="0"/>
              <a:t>Black Sea Agreement helps clear backlog grains stuck in the ports and storage. </a:t>
            </a:r>
          </a:p>
          <a:p>
            <a:r>
              <a:rPr lang="en-US" sz="2400" dirty="0"/>
              <a:t>Concerns about access to Russian platinum and other critical minerals</a:t>
            </a:r>
          </a:p>
          <a:p>
            <a:pPr lvl="1"/>
            <a:r>
              <a:rPr lang="en-US" sz="2000" dirty="0"/>
              <a:t>In 2021, Russia was the fourth-largest exporter of unwrought or semi-manufactured platinum and other precious metals. </a:t>
            </a:r>
          </a:p>
          <a:p>
            <a:pPr lvl="1"/>
            <a:r>
              <a:rPr lang="en-US" sz="2000" dirty="0"/>
              <a:t>Metals are at the front-end of long-supply-chain linkages.</a:t>
            </a:r>
          </a:p>
          <a:p>
            <a:pPr lvl="1"/>
            <a:r>
              <a:rPr lang="en-US" sz="2000" dirty="0"/>
              <a:t>Leading to key manufactured goods such as pig iron, unfinished steel, steel products and catalytic converters for automobiles.</a:t>
            </a:r>
          </a:p>
          <a:p>
            <a:endParaRPr lang="en-US" sz="2400" dirty="0"/>
          </a:p>
          <a:p>
            <a:endParaRPr lang="en-US" dirty="0"/>
          </a:p>
        </p:txBody>
      </p:sp>
      <p:sp>
        <p:nvSpPr>
          <p:cNvPr id="4" name="Slide Number Placeholder 1">
            <a:extLst>
              <a:ext uri="{FF2B5EF4-FFF2-40B4-BE49-F238E27FC236}">
                <a16:creationId xmlns:a16="http://schemas.microsoft.com/office/drawing/2014/main" id="{E226F2C3-FFEF-5BC2-8A85-0E7C4E3246F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15</a:t>
            </a:fld>
            <a:endParaRPr lang="en-US" dirty="0"/>
          </a:p>
        </p:txBody>
      </p:sp>
    </p:spTree>
    <p:extLst>
      <p:ext uri="{BB962C8B-B14F-4D97-AF65-F5344CB8AC3E}">
        <p14:creationId xmlns:p14="http://schemas.microsoft.com/office/powerpoint/2010/main" val="76863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754D-77B0-E972-0A72-C84AA726C9F2}"/>
              </a:ext>
            </a:extLst>
          </p:cNvPr>
          <p:cNvSpPr>
            <a:spLocks noGrp="1"/>
          </p:cNvSpPr>
          <p:nvPr>
            <p:ph type="title"/>
          </p:nvPr>
        </p:nvSpPr>
        <p:spPr>
          <a:xfrm>
            <a:off x="838199" y="291090"/>
            <a:ext cx="10515599" cy="932688"/>
          </a:xfrm>
        </p:spPr>
        <p:txBody>
          <a:bodyPr vert="horz" lIns="91440" tIns="45720" rIns="91440" bIns="45720" rtlCol="0" anchor="b">
            <a:normAutofit/>
          </a:bodyPr>
          <a:lstStyle/>
          <a:p>
            <a:pPr defTabSz="914400"/>
            <a:r>
              <a:rPr lang="en-US" sz="3000" kern="1200" dirty="0">
                <a:solidFill>
                  <a:schemeClr val="tx1"/>
                </a:solidFill>
                <a:latin typeface="+mj-lt"/>
                <a:ea typeface="+mj-ea"/>
                <a:cs typeface="+mj-cs"/>
              </a:rPr>
              <a:t>Grain and Metal Export Disruptions from Ukraine and Russia for One Year (in millions $)   </a:t>
            </a:r>
            <a:endParaRPr lang="en-US" sz="3000" kern="1200" dirty="0">
              <a:solidFill>
                <a:srgbClr val="FF0000"/>
              </a:solidFill>
              <a:latin typeface="+mj-lt"/>
              <a:ea typeface="+mj-ea"/>
              <a:cs typeface="+mj-cs"/>
            </a:endParaRPr>
          </a:p>
        </p:txBody>
      </p:sp>
      <p:sp>
        <p:nvSpPr>
          <p:cNvPr id="4" name="Slide Number Placeholder 3">
            <a:extLst>
              <a:ext uri="{FF2B5EF4-FFF2-40B4-BE49-F238E27FC236}">
                <a16:creationId xmlns:a16="http://schemas.microsoft.com/office/drawing/2014/main" id="{695FCAF3-FEC4-C61A-4602-E63AEE6F38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7F8B8DE-3C83-AB49-B191-ABAC5DDDDCFD}" type="slidenum">
              <a:rPr lang="en-US" altLang="en-US" smtClean="0"/>
              <a:pPr>
                <a:spcAft>
                  <a:spcPts val="600"/>
                </a:spcAft>
                <a:defRPr/>
              </a:pPr>
              <a:t>16</a:t>
            </a:fld>
            <a:endParaRPr lang="en-US" altLang="en-US"/>
          </a:p>
        </p:txBody>
      </p:sp>
      <p:graphicFrame>
        <p:nvGraphicFramePr>
          <p:cNvPr id="3" name="Table 2">
            <a:extLst>
              <a:ext uri="{FF2B5EF4-FFF2-40B4-BE49-F238E27FC236}">
                <a16:creationId xmlns:a16="http://schemas.microsoft.com/office/drawing/2014/main" id="{45D388A6-659E-9098-7F8E-0033E5645D24}"/>
              </a:ext>
            </a:extLst>
          </p:cNvPr>
          <p:cNvGraphicFramePr>
            <a:graphicFrameLocks noGrp="1"/>
          </p:cNvGraphicFramePr>
          <p:nvPr>
            <p:extLst>
              <p:ext uri="{D42A27DB-BD31-4B8C-83A1-F6EECF244321}">
                <p14:modId xmlns:p14="http://schemas.microsoft.com/office/powerpoint/2010/main" val="1640365264"/>
              </p:ext>
            </p:extLst>
          </p:nvPr>
        </p:nvGraphicFramePr>
        <p:xfrm>
          <a:off x="1311760" y="1774962"/>
          <a:ext cx="9399783" cy="3599473"/>
        </p:xfrm>
        <a:graphic>
          <a:graphicData uri="http://schemas.openxmlformats.org/drawingml/2006/table">
            <a:tbl>
              <a:tblPr firstRow="1" bandRow="1">
                <a:tableStyleId>{5C22544A-7EE6-4342-B048-85BDC9FD1C3A}</a:tableStyleId>
              </a:tblPr>
              <a:tblGrid>
                <a:gridCol w="4423622">
                  <a:extLst>
                    <a:ext uri="{9D8B030D-6E8A-4147-A177-3AD203B41FA5}">
                      <a16:colId xmlns:a16="http://schemas.microsoft.com/office/drawing/2014/main" val="10571264"/>
                    </a:ext>
                  </a:extLst>
                </a:gridCol>
                <a:gridCol w="1620788">
                  <a:extLst>
                    <a:ext uri="{9D8B030D-6E8A-4147-A177-3AD203B41FA5}">
                      <a16:colId xmlns:a16="http://schemas.microsoft.com/office/drawing/2014/main" val="573613032"/>
                    </a:ext>
                  </a:extLst>
                </a:gridCol>
                <a:gridCol w="1470715">
                  <a:extLst>
                    <a:ext uri="{9D8B030D-6E8A-4147-A177-3AD203B41FA5}">
                      <a16:colId xmlns:a16="http://schemas.microsoft.com/office/drawing/2014/main" val="2606338276"/>
                    </a:ext>
                  </a:extLst>
                </a:gridCol>
                <a:gridCol w="1884658">
                  <a:extLst>
                    <a:ext uri="{9D8B030D-6E8A-4147-A177-3AD203B41FA5}">
                      <a16:colId xmlns:a16="http://schemas.microsoft.com/office/drawing/2014/main" val="3746107455"/>
                    </a:ext>
                  </a:extLst>
                </a:gridCol>
              </a:tblGrid>
              <a:tr h="522802">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Ukraine</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2000" u="none" strike="noStrike" dirty="0">
                          <a:effectLst/>
                        </a:rPr>
                        <a:t>Russia</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2000" u="none" strike="noStrike" dirty="0">
                          <a:effectLst/>
                        </a:rPr>
                        <a:t>Combined</a:t>
                      </a:r>
                      <a:endParaRPr lang="en-US" sz="2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710075"/>
                  </a:ext>
                </a:extLst>
              </a:tr>
              <a:tr h="522802">
                <a:tc>
                  <a:txBody>
                    <a:bodyPr/>
                    <a:lstStyle/>
                    <a:p>
                      <a:pPr algn="l" fontAlgn="b"/>
                      <a:r>
                        <a:rPr lang="en-US" sz="2000" u="none" strike="noStrike" dirty="0">
                          <a:effectLst/>
                        </a:rPr>
                        <a:t>Grains and Crops</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dirty="0">
                          <a:effectLst/>
                        </a:rPr>
                        <a:t>4,482</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732</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a:effectLst/>
                        </a:rPr>
                        <a:t>5,214</a:t>
                      </a:r>
                      <a:endParaRPr lang="en-US" sz="2000" b="0" i="0" u="none" strike="noStrike">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2603505860"/>
                  </a:ext>
                </a:extLst>
              </a:tr>
              <a:tr h="522802">
                <a:tc>
                  <a:txBody>
                    <a:bodyPr/>
                    <a:lstStyle/>
                    <a:p>
                      <a:pPr algn="l" fontAlgn="b"/>
                      <a:r>
                        <a:rPr lang="en-US" sz="2000" u="none" strike="noStrike" dirty="0">
                          <a:effectLst/>
                        </a:rPr>
                        <a:t>Minerals</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dirty="0">
                          <a:effectLst/>
                        </a:rPr>
                        <a:t>524</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396</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919</a:t>
                      </a:r>
                      <a:endParaRPr lang="en-US" sz="2000" b="0" i="0" u="none" strike="noStrike" dirty="0">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1465545487"/>
                  </a:ext>
                </a:extLst>
              </a:tr>
              <a:tr h="522802">
                <a:tc>
                  <a:txBody>
                    <a:bodyPr/>
                    <a:lstStyle/>
                    <a:p>
                      <a:pPr algn="l" fontAlgn="b"/>
                      <a:r>
                        <a:rPr lang="en-US" sz="2000" u="none" strike="noStrike" dirty="0">
                          <a:effectLst/>
                        </a:rPr>
                        <a:t>Vegetable Oils and Fats</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a:effectLst/>
                        </a:rPr>
                        <a:t>2,198</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824</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3,022</a:t>
                      </a:r>
                      <a:endParaRPr lang="en-US" sz="2000" b="0" i="0" u="none" strike="noStrike" dirty="0">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275382140"/>
                  </a:ext>
                </a:extLst>
              </a:tr>
              <a:tr h="462661">
                <a:tc>
                  <a:txBody>
                    <a:bodyPr/>
                    <a:lstStyle/>
                    <a:p>
                      <a:pPr algn="l" fontAlgn="b"/>
                      <a:r>
                        <a:rPr lang="en-US" sz="2000" u="none" strike="noStrike" dirty="0">
                          <a:effectLst/>
                        </a:rPr>
                        <a:t>Metals and Metal Products</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2,397</a:t>
                      </a:r>
                      <a:endParaRPr lang="en-US" sz="2000" b="0" i="0" u="none" strike="noStrike" dirty="0">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2,398</a:t>
                      </a:r>
                      <a:endParaRPr lang="en-US" sz="2000" b="0" i="0" u="none" strike="noStrike" dirty="0">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3896477081"/>
                  </a:ext>
                </a:extLst>
              </a:tr>
              <a:tr h="522802">
                <a:tc>
                  <a:txBody>
                    <a:bodyPr/>
                    <a:lstStyle/>
                    <a:p>
                      <a:pPr algn="l" fontAlgn="b"/>
                      <a:r>
                        <a:rPr lang="en-US" sz="2000" u="none" strike="noStrike" dirty="0">
                          <a:effectLst/>
                        </a:rPr>
                        <a:t>Ferrous Metals</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a:effectLst/>
                        </a:rPr>
                        <a:t>4,275</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a:effectLst/>
                        </a:rPr>
                        <a:t>2,260</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6,535</a:t>
                      </a:r>
                      <a:endParaRPr lang="en-US" sz="2000" b="0" i="0" u="none" strike="noStrike" dirty="0">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2885953459"/>
                  </a:ext>
                </a:extLst>
              </a:tr>
              <a:tr h="522802">
                <a:tc>
                  <a:txBody>
                    <a:bodyPr/>
                    <a:lstStyle/>
                    <a:p>
                      <a:pPr algn="l" fontAlgn="b"/>
                      <a:r>
                        <a:rPr lang="en-US" sz="2000" u="none" strike="noStrike" dirty="0">
                          <a:effectLst/>
                        </a:rPr>
                        <a:t>Total</a:t>
                      </a:r>
                      <a:endParaRPr lang="en-US" sz="2000" b="0" i="0" u="none" strike="noStrike" dirty="0">
                        <a:solidFill>
                          <a:srgbClr val="000000"/>
                        </a:solidFill>
                        <a:effectLst/>
                        <a:latin typeface="Calibri" panose="020F0502020204030204" pitchFamily="34" charset="0"/>
                      </a:endParaRPr>
                    </a:p>
                  </a:txBody>
                  <a:tcPr marR="0" marT="0" marB="0" anchor="b"/>
                </a:tc>
                <a:tc>
                  <a:txBody>
                    <a:bodyPr/>
                    <a:lstStyle/>
                    <a:p>
                      <a:pPr algn="r" fontAlgn="b"/>
                      <a:r>
                        <a:rPr lang="en-US" sz="2000" u="none" strike="noStrike">
                          <a:effectLst/>
                        </a:rPr>
                        <a:t>11,480</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a:effectLst/>
                        </a:rPr>
                        <a:t>6,607</a:t>
                      </a:r>
                      <a:endParaRPr lang="en-US" sz="2000" b="0" i="0" u="none" strike="noStrike">
                        <a:solidFill>
                          <a:srgbClr val="000000"/>
                        </a:solidFill>
                        <a:effectLst/>
                        <a:latin typeface="Calibri" panose="020F0502020204030204" pitchFamily="34" charset="0"/>
                      </a:endParaRPr>
                    </a:p>
                  </a:txBody>
                  <a:tcPr marL="0" marR="274320" marT="0" marB="0" anchor="b"/>
                </a:tc>
                <a:tc>
                  <a:txBody>
                    <a:bodyPr/>
                    <a:lstStyle/>
                    <a:p>
                      <a:pPr algn="r" fontAlgn="b"/>
                      <a:r>
                        <a:rPr lang="en-US" sz="2000" u="none" strike="noStrike" dirty="0">
                          <a:effectLst/>
                        </a:rPr>
                        <a:t>18,088</a:t>
                      </a:r>
                      <a:endParaRPr lang="en-US" sz="2000" b="0" i="0" u="none" strike="noStrike" dirty="0">
                        <a:solidFill>
                          <a:srgbClr val="000000"/>
                        </a:solidFill>
                        <a:effectLst/>
                        <a:latin typeface="Calibri" panose="020F0502020204030204" pitchFamily="34" charset="0"/>
                      </a:endParaRPr>
                    </a:p>
                  </a:txBody>
                  <a:tcPr marL="0" marR="274320" marT="0" marB="0" anchor="b"/>
                </a:tc>
                <a:extLst>
                  <a:ext uri="{0D108BD9-81ED-4DB2-BD59-A6C34878D82A}">
                    <a16:rowId xmlns:a16="http://schemas.microsoft.com/office/drawing/2014/main" val="698965884"/>
                  </a:ext>
                </a:extLst>
              </a:tr>
            </a:tbl>
          </a:graphicData>
        </a:graphic>
      </p:graphicFrame>
    </p:spTree>
    <p:extLst>
      <p:ext uri="{BB962C8B-B14F-4D97-AF65-F5344CB8AC3E}">
        <p14:creationId xmlns:p14="http://schemas.microsoft.com/office/powerpoint/2010/main" val="215183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60960" y="-220682"/>
            <a:ext cx="12645389" cy="1325563"/>
          </a:xfrm>
        </p:spPr>
        <p:txBody>
          <a:bodyPr/>
          <a:lstStyle/>
          <a:p>
            <a:r>
              <a:rPr lang="en-US" dirty="0"/>
              <a:t>Conclusions from MCAT Economic Modeling</a:t>
            </a:r>
            <a:endParaRPr lang="en-US" dirty="0">
              <a:solidFill>
                <a:srgbClr val="FF0000"/>
              </a:solidFill>
            </a:endParaRPr>
          </a:p>
        </p:txBody>
      </p:sp>
      <p:sp>
        <p:nvSpPr>
          <p:cNvPr id="3" name="Slide Number Placeholder 1">
            <a:extLst>
              <a:ext uri="{FF2B5EF4-FFF2-40B4-BE49-F238E27FC236}">
                <a16:creationId xmlns:a16="http://schemas.microsoft.com/office/drawing/2014/main" id="{C499A27F-3F2A-FB8B-F8F7-45395EA554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17</a:t>
            </a:fld>
            <a:endParaRPr lang="en-US" dirty="0"/>
          </a:p>
        </p:txBody>
      </p:sp>
      <p:sp>
        <p:nvSpPr>
          <p:cNvPr id="4" name="Content Placeholder 2">
            <a:extLst>
              <a:ext uri="{FF2B5EF4-FFF2-40B4-BE49-F238E27FC236}">
                <a16:creationId xmlns:a16="http://schemas.microsoft.com/office/drawing/2014/main" id="{175BC5B1-F92A-91DC-2774-53AAF16A21BE}"/>
              </a:ext>
            </a:extLst>
          </p:cNvPr>
          <p:cNvSpPr>
            <a:spLocks noGrp="1"/>
          </p:cNvSpPr>
          <p:nvPr>
            <p:ph sz="half" idx="1"/>
          </p:nvPr>
        </p:nvSpPr>
        <p:spPr>
          <a:xfrm>
            <a:off x="357189" y="1104881"/>
            <a:ext cx="11458574" cy="5136176"/>
          </a:xfrm>
        </p:spPr>
        <p:txBody>
          <a:bodyPr>
            <a:normAutofit fontScale="92500" lnSpcReduction="20000"/>
          </a:bodyPr>
          <a:lstStyle/>
          <a:p>
            <a:pPr marL="0" indent="0">
              <a:buNone/>
            </a:pPr>
            <a:r>
              <a:rPr lang="en-US" sz="2200" b="1" dirty="0">
                <a:latin typeface="+mj-lt"/>
                <a:ea typeface="DengXian" panose="02010600030101010101" pitchFamily="2" charset="-122"/>
                <a:cs typeface="Times New Roman" panose="02020603050405020304" pitchFamily="18" charset="0"/>
              </a:rPr>
              <a:t>Key Findings</a:t>
            </a:r>
          </a:p>
          <a:p>
            <a:r>
              <a:rPr lang="en-US" sz="2200" dirty="0">
                <a:latin typeface="+mj-lt"/>
                <a:ea typeface="DengXian" panose="02010600030101010101" pitchFamily="2" charset="-122"/>
                <a:cs typeface="Times New Roman" panose="02020603050405020304" pitchFamily="18" charset="0"/>
              </a:rPr>
              <a:t>Ukrainian economy is estimated to experience the most negative impacts, with a real GDP reduction of 2.6 billion or 1.97% in the first year.</a:t>
            </a:r>
          </a:p>
          <a:p>
            <a:r>
              <a:rPr lang="en-US" sz="2200" dirty="0">
                <a:latin typeface="+mj-lt"/>
                <a:ea typeface="DengXian" panose="02010600030101010101" pitchFamily="2" charset="-122"/>
                <a:cs typeface="Times New Roman" panose="02020603050405020304" pitchFamily="18" charset="0"/>
              </a:rPr>
              <a:t>Russian economy is estimated to lose only about $300 million in GDP from the export shock to grains and metals alone (0.15%), but $559 million when combined with the Ukrainian exports shock due to interactive effects.</a:t>
            </a:r>
          </a:p>
          <a:p>
            <a:r>
              <a:rPr lang="en-US" sz="2200" dirty="0">
                <a:latin typeface="+mj-lt"/>
                <a:ea typeface="DengXian" panose="02010600030101010101" pitchFamily="2" charset="-122"/>
                <a:cs typeface="Times New Roman" panose="02020603050405020304" pitchFamily="18" charset="0"/>
              </a:rPr>
              <a:t>US economy is relatively unscathed, and may experience a slight uptick by serving as substitute.</a:t>
            </a:r>
          </a:p>
          <a:p>
            <a:r>
              <a:rPr lang="en-US" sz="2200" dirty="0">
                <a:effectLst/>
                <a:latin typeface="+mj-lt"/>
                <a:ea typeface="DengXian" panose="02010600030101010101" pitchFamily="2" charset="-122"/>
                <a:cs typeface="Times New Roman" panose="02020603050405020304" pitchFamily="18" charset="0"/>
              </a:rPr>
              <a:t>Other countries/regions, such as China, Rest of Asia, Africa, and NATO (other than the U.S. and Canada) are estimated to experience relatively significant reductions in GDP (largest is Rest of Asia at $567 million).</a:t>
            </a:r>
          </a:p>
          <a:p>
            <a:pPr marL="0" indent="0">
              <a:buNone/>
            </a:pPr>
            <a:r>
              <a:rPr lang="en-US" sz="2200" b="1" dirty="0">
                <a:latin typeface="+mj-lt"/>
                <a:ea typeface="DengXian" panose="02010600030101010101" pitchFamily="2" charset="-122"/>
                <a:cs typeface="Times New Roman" panose="02020603050405020304" pitchFamily="18" charset="0"/>
              </a:rPr>
              <a:t>Future Research</a:t>
            </a:r>
          </a:p>
          <a:p>
            <a:r>
              <a:rPr lang="en-US" sz="2200" dirty="0">
                <a:latin typeface="+mj-lt"/>
                <a:ea typeface="DengXian" panose="02010600030101010101" pitchFamily="2" charset="-122"/>
                <a:cs typeface="Times New Roman" panose="02020603050405020304" pitchFamily="18" charset="0"/>
              </a:rPr>
              <a:t>Estimate impacts for longer period – impacts will be smaller in second year as Russia, Ukraine and other countries adjust</a:t>
            </a:r>
          </a:p>
          <a:p>
            <a:r>
              <a:rPr lang="en-US" sz="2200" dirty="0">
                <a:latin typeface="+mj-lt"/>
                <a:ea typeface="DengXian" panose="02010600030101010101" pitchFamily="2" charset="-122"/>
                <a:cs typeface="Times New Roman" panose="02020603050405020304" pitchFamily="18" charset="0"/>
              </a:rPr>
              <a:t>Factor in compound disasters: supply-chain bottlenecks, tariffs, COVID, etc.</a:t>
            </a:r>
          </a:p>
          <a:p>
            <a:pPr marL="0" indent="0">
              <a:buNone/>
            </a:pPr>
            <a:r>
              <a:rPr lang="en-US" sz="2200" b="1" dirty="0">
                <a:latin typeface="+mj-lt"/>
              </a:rPr>
              <a:t>Rose, A., Z. Chen and D. Wei. 2022. “The Economic Impacts of Russia-Ukraine War Export Disruptions of Grains and Metals,” CREATE, USC.</a:t>
            </a:r>
            <a:endParaRPr lang="en-US" sz="2200" dirty="0">
              <a:latin typeface="+mj-l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2883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8551"/>
            <a:ext cx="10515600" cy="1081677"/>
          </a:xfrm>
        </p:spPr>
        <p:txBody>
          <a:bodyPr/>
          <a:lstStyle/>
          <a:p>
            <a:r>
              <a:rPr lang="en-US" dirty="0"/>
              <a:t>Mitigations/Resilience Tactics</a:t>
            </a:r>
          </a:p>
        </p:txBody>
      </p:sp>
      <p:sp>
        <p:nvSpPr>
          <p:cNvPr id="7" name="Text Placeholder 6"/>
          <p:cNvSpPr>
            <a:spLocks noGrp="1"/>
          </p:cNvSpPr>
          <p:nvPr>
            <p:ph idx="1"/>
          </p:nvPr>
        </p:nvSpPr>
        <p:spPr>
          <a:xfrm>
            <a:off x="838200" y="918523"/>
            <a:ext cx="10515600" cy="5146101"/>
          </a:xfrm>
        </p:spPr>
        <p:txBody>
          <a:bodyPr>
            <a:normAutofit fontScale="85000" lnSpcReduction="10000"/>
          </a:bodyPr>
          <a:lstStyle/>
          <a:p>
            <a:pPr>
              <a:lnSpc>
                <a:spcPct val="120000"/>
              </a:lnSpc>
              <a:spcBef>
                <a:spcPts val="0"/>
              </a:spcBef>
              <a:spcAft>
                <a:spcPts val="600"/>
              </a:spcAft>
            </a:pPr>
            <a:r>
              <a:rPr lang="en-US" sz="3100" dirty="0"/>
              <a:t>Another key component of the project is to identify pre-disruption mitigations and post-disruption resilience tactics.</a:t>
            </a:r>
          </a:p>
          <a:p>
            <a:pPr>
              <a:lnSpc>
                <a:spcPct val="120000"/>
              </a:lnSpc>
              <a:spcBef>
                <a:spcPts val="0"/>
              </a:spcBef>
              <a:spcAft>
                <a:spcPts val="600"/>
              </a:spcAft>
            </a:pPr>
            <a:r>
              <a:rPr lang="en-US" sz="3100" dirty="0"/>
              <a:t>To feed the decision support software, we need to be able to give for each mitigation</a:t>
            </a:r>
            <a:r>
              <a:rPr lang="en-US" sz="3100" dirty="0">
                <a:solidFill>
                  <a:srgbClr val="C00000"/>
                </a:solidFill>
              </a:rPr>
              <a:t> </a:t>
            </a:r>
            <a:r>
              <a:rPr lang="en-US" sz="3100" dirty="0"/>
              <a:t>and resilience tactic</a:t>
            </a:r>
            <a:r>
              <a:rPr lang="en-US" sz="3100" dirty="0">
                <a:solidFill>
                  <a:srgbClr val="C00000"/>
                </a:solidFill>
              </a:rPr>
              <a:t> </a:t>
            </a:r>
            <a:r>
              <a:rPr lang="en-US" sz="3100" dirty="0"/>
              <a:t>a rough estimate of</a:t>
            </a:r>
          </a:p>
          <a:p>
            <a:pPr lvl="1">
              <a:lnSpc>
                <a:spcPct val="120000"/>
              </a:lnSpc>
              <a:spcBef>
                <a:spcPts val="0"/>
              </a:spcBef>
              <a:spcAft>
                <a:spcPts val="600"/>
              </a:spcAft>
            </a:pPr>
            <a:r>
              <a:rPr lang="en-US" sz="3100" dirty="0"/>
              <a:t>Length of time to implement</a:t>
            </a:r>
          </a:p>
          <a:p>
            <a:pPr lvl="1">
              <a:lnSpc>
                <a:spcPct val="120000"/>
              </a:lnSpc>
              <a:spcBef>
                <a:spcPts val="0"/>
              </a:spcBef>
              <a:spcAft>
                <a:spcPts val="600"/>
              </a:spcAft>
            </a:pPr>
            <a:r>
              <a:rPr lang="en-US" sz="3100" dirty="0"/>
              <a:t>Cost</a:t>
            </a:r>
          </a:p>
          <a:p>
            <a:pPr lvl="1">
              <a:lnSpc>
                <a:spcPct val="120000"/>
              </a:lnSpc>
              <a:spcBef>
                <a:spcPts val="0"/>
              </a:spcBef>
              <a:spcAft>
                <a:spcPts val="600"/>
              </a:spcAft>
            </a:pPr>
            <a:r>
              <a:rPr lang="en-US" sz="3100" dirty="0"/>
              <a:t>Reduction in impact of the disruption it is aimed at</a:t>
            </a:r>
          </a:p>
          <a:p>
            <a:pPr>
              <a:lnSpc>
                <a:spcPct val="120000"/>
              </a:lnSpc>
              <a:spcBef>
                <a:spcPts val="0"/>
              </a:spcBef>
              <a:spcAft>
                <a:spcPts val="600"/>
              </a:spcAft>
            </a:pPr>
            <a:r>
              <a:rPr lang="en-US" sz="3100" dirty="0"/>
              <a:t>We are dividing mitigations/resilience tactics into short-term and long-term (leaving the definitions of S-T and L-T somewhat vague)</a:t>
            </a:r>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18</a:t>
            </a:fld>
            <a:endParaRPr lang="en-US" dirty="0"/>
          </a:p>
        </p:txBody>
      </p:sp>
    </p:spTree>
    <p:extLst>
      <p:ext uri="{BB962C8B-B14F-4D97-AF65-F5344CB8AC3E}">
        <p14:creationId xmlns:p14="http://schemas.microsoft.com/office/powerpoint/2010/main" val="135005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36525"/>
            <a:ext cx="10515600" cy="1081677"/>
          </a:xfrm>
        </p:spPr>
        <p:txBody>
          <a:bodyPr>
            <a:noAutofit/>
          </a:bodyPr>
          <a:lstStyle/>
          <a:p>
            <a:r>
              <a:rPr lang="en-US" sz="3200" dirty="0"/>
              <a:t>Asking SMEs: What are Example Successful Mitigation and Resilience Tactics You Have Seen? </a:t>
            </a:r>
            <a:endParaRPr lang="en-US" sz="3200" i="1" dirty="0">
              <a:solidFill>
                <a:srgbClr val="FF0000"/>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19</a:t>
            </a:fld>
            <a:endParaRPr lang="en-US" dirty="0"/>
          </a:p>
        </p:txBody>
      </p:sp>
      <p:pic>
        <p:nvPicPr>
          <p:cNvPr id="7" name="Picture 6">
            <a:extLst>
              <a:ext uri="{FF2B5EF4-FFF2-40B4-BE49-F238E27FC236}">
                <a16:creationId xmlns:a16="http://schemas.microsoft.com/office/drawing/2014/main" id="{BFD94415-C5DC-1379-A17C-5580F6C9F669}"/>
              </a:ext>
            </a:extLst>
          </p:cNvPr>
          <p:cNvPicPr>
            <a:picLocks noChangeAspect="1"/>
          </p:cNvPicPr>
          <p:nvPr/>
        </p:nvPicPr>
        <p:blipFill>
          <a:blip r:embed="rId3"/>
          <a:stretch>
            <a:fillRect/>
          </a:stretch>
        </p:blipFill>
        <p:spPr>
          <a:xfrm>
            <a:off x="1970808" y="1455953"/>
            <a:ext cx="7850251" cy="3946093"/>
          </a:xfrm>
          <a:prstGeom prst="rect">
            <a:avLst/>
          </a:prstGeom>
          <a:ln>
            <a:solidFill>
              <a:schemeClr val="tx1"/>
            </a:solidFill>
          </a:ln>
        </p:spPr>
      </p:pic>
      <p:sp>
        <p:nvSpPr>
          <p:cNvPr id="8" name="TextBox 7">
            <a:extLst>
              <a:ext uri="{FF2B5EF4-FFF2-40B4-BE49-F238E27FC236}">
                <a16:creationId xmlns:a16="http://schemas.microsoft.com/office/drawing/2014/main" id="{DC3FE177-512D-D316-7BCE-66B855A27343}"/>
              </a:ext>
            </a:extLst>
          </p:cNvPr>
          <p:cNvSpPr txBox="1"/>
          <p:nvPr/>
        </p:nvSpPr>
        <p:spPr>
          <a:xfrm>
            <a:off x="484906" y="2630840"/>
            <a:ext cx="3397829" cy="1815882"/>
          </a:xfrm>
          <a:prstGeom prst="rect">
            <a:avLst/>
          </a:prstGeom>
          <a:solidFill>
            <a:srgbClr val="00B050"/>
          </a:solidFill>
          <a:ln>
            <a:solidFill>
              <a:schemeClr val="tx1"/>
            </a:solidFill>
          </a:ln>
        </p:spPr>
        <p:txBody>
          <a:bodyPr wrap="square" rtlCol="0">
            <a:spAutoFit/>
          </a:bodyPr>
          <a:lstStyle/>
          <a:p>
            <a:pPr marL="285750" indent="-285750">
              <a:buFont typeface="Arial" panose="020B0604020202020204" pitchFamily="34" charset="0"/>
              <a:buChar char="•"/>
            </a:pPr>
            <a:r>
              <a:rPr lang="en-US" sz="1400" b="1" dirty="0"/>
              <a:t>Training and exercises</a:t>
            </a:r>
          </a:p>
          <a:p>
            <a:pPr marL="285750" indent="-285750">
              <a:buFont typeface="Arial" panose="020B0604020202020204" pitchFamily="34" charset="0"/>
              <a:buChar char="•"/>
            </a:pPr>
            <a:r>
              <a:rPr lang="en-US" sz="1400" b="1" dirty="0"/>
              <a:t>Infrastructure improvements</a:t>
            </a:r>
          </a:p>
          <a:p>
            <a:pPr marL="285750" indent="-285750">
              <a:buFont typeface="Arial" panose="020B0604020202020204" pitchFamily="34" charset="0"/>
              <a:buChar char="•"/>
            </a:pPr>
            <a:r>
              <a:rPr lang="en-US" sz="1400" b="1" dirty="0"/>
              <a:t>More warehouse capacity</a:t>
            </a:r>
          </a:p>
          <a:p>
            <a:pPr marL="285750" indent="-285750">
              <a:buFont typeface="Arial" panose="020B0604020202020204" pitchFamily="34" charset="0"/>
              <a:buChar char="•"/>
            </a:pPr>
            <a:r>
              <a:rPr lang="en-US" sz="1400" b="1" dirty="0"/>
              <a:t>Early ship rerouting</a:t>
            </a:r>
          </a:p>
          <a:p>
            <a:pPr marL="285750" indent="-285750">
              <a:buFont typeface="Arial" panose="020B0604020202020204" pitchFamily="34" charset="0"/>
              <a:buChar char="•"/>
            </a:pPr>
            <a:r>
              <a:rPr lang="en-US" sz="1400" b="1" dirty="0"/>
              <a:t>Specialized skills recruiting</a:t>
            </a:r>
          </a:p>
          <a:p>
            <a:pPr marL="285750" indent="-285750">
              <a:buFont typeface="Arial" panose="020B0604020202020204" pitchFamily="34" charset="0"/>
              <a:buChar char="•"/>
            </a:pPr>
            <a:r>
              <a:rPr lang="en-US" sz="1400" b="1" dirty="0"/>
              <a:t>Better port/vessel coordination</a:t>
            </a:r>
          </a:p>
          <a:p>
            <a:pPr marL="285750" indent="-285750">
              <a:buFont typeface="Arial" panose="020B0604020202020204" pitchFamily="34" charset="0"/>
              <a:buChar char="•"/>
            </a:pPr>
            <a:r>
              <a:rPr lang="en-US" sz="1400" b="1" dirty="0"/>
              <a:t>Regulatory changes</a:t>
            </a:r>
          </a:p>
          <a:p>
            <a:pPr marL="285750" indent="-285750">
              <a:buFont typeface="Arial" panose="020B0604020202020204" pitchFamily="34" charset="0"/>
              <a:buChar char="•"/>
            </a:pPr>
            <a:r>
              <a:rPr lang="en-US" sz="1400" b="1" dirty="0"/>
              <a:t>Economic incentives</a:t>
            </a:r>
          </a:p>
        </p:txBody>
      </p:sp>
      <p:sp>
        <p:nvSpPr>
          <p:cNvPr id="10" name="TextBox 9">
            <a:extLst>
              <a:ext uri="{FF2B5EF4-FFF2-40B4-BE49-F238E27FC236}">
                <a16:creationId xmlns:a16="http://schemas.microsoft.com/office/drawing/2014/main" id="{2C914E26-9E5A-4C3B-D910-973DAF82B809}"/>
              </a:ext>
            </a:extLst>
          </p:cNvPr>
          <p:cNvSpPr txBox="1"/>
          <p:nvPr/>
        </p:nvSpPr>
        <p:spPr>
          <a:xfrm>
            <a:off x="7955971" y="2630840"/>
            <a:ext cx="3557156" cy="1815882"/>
          </a:xfrm>
          <a:prstGeom prst="rect">
            <a:avLst/>
          </a:prstGeom>
          <a:solidFill>
            <a:srgbClr val="C00000"/>
          </a:solidFill>
          <a:ln>
            <a:solidFill>
              <a:schemeClr val="tx1"/>
            </a:solidFill>
          </a:ln>
        </p:spPr>
        <p:txBody>
          <a:bodyPr wrap="square" rtlCol="0">
            <a:spAutoFit/>
          </a:bodyPr>
          <a:lstStyle/>
          <a:p>
            <a:pPr marL="285750" indent="-285750">
              <a:buFont typeface="Arial" panose="020B0604020202020204" pitchFamily="34" charset="0"/>
              <a:buChar char="•"/>
            </a:pPr>
            <a:r>
              <a:rPr lang="en-US" sz="1400" b="1" dirty="0">
                <a:solidFill>
                  <a:schemeClr val="bg1"/>
                </a:solidFill>
              </a:rPr>
              <a:t>Emergency funding/hiring</a:t>
            </a:r>
          </a:p>
          <a:p>
            <a:pPr marL="285750" indent="-285750">
              <a:buFont typeface="Arial" panose="020B0604020202020204" pitchFamily="34" charset="0"/>
              <a:buChar char="•"/>
            </a:pPr>
            <a:r>
              <a:rPr lang="en-US" sz="1400" b="1" dirty="0">
                <a:solidFill>
                  <a:schemeClr val="bg1"/>
                </a:solidFill>
              </a:rPr>
              <a:t>Waterway survey/soundings</a:t>
            </a:r>
          </a:p>
          <a:p>
            <a:pPr marL="285750" indent="-285750">
              <a:buFont typeface="Arial" panose="020B0604020202020204" pitchFamily="34" charset="0"/>
              <a:buChar char="•"/>
            </a:pPr>
            <a:r>
              <a:rPr lang="en-US" sz="1400" b="1" dirty="0">
                <a:solidFill>
                  <a:schemeClr val="bg1"/>
                </a:solidFill>
              </a:rPr>
              <a:t>Regulatory relief</a:t>
            </a:r>
          </a:p>
          <a:p>
            <a:pPr marL="285750" indent="-285750">
              <a:buFont typeface="Arial" panose="020B0604020202020204" pitchFamily="34" charset="0"/>
              <a:buChar char="•"/>
            </a:pPr>
            <a:r>
              <a:rPr lang="en-US" sz="1400" b="1" dirty="0">
                <a:solidFill>
                  <a:schemeClr val="bg1"/>
                </a:solidFill>
              </a:rPr>
              <a:t>Better agency coordination</a:t>
            </a:r>
          </a:p>
          <a:p>
            <a:pPr marL="285750" indent="-285750">
              <a:buFont typeface="Arial" panose="020B0604020202020204" pitchFamily="34" charset="0"/>
              <a:buChar char="•"/>
            </a:pPr>
            <a:r>
              <a:rPr lang="en-US" sz="1400" b="1" dirty="0">
                <a:solidFill>
                  <a:schemeClr val="bg1"/>
                </a:solidFill>
              </a:rPr>
              <a:t>Ship rerouting/slow steaming</a:t>
            </a:r>
          </a:p>
          <a:p>
            <a:pPr marL="285750" indent="-285750">
              <a:buFont typeface="Arial" panose="020B0604020202020204" pitchFamily="34" charset="0"/>
              <a:buChar char="•"/>
            </a:pPr>
            <a:r>
              <a:rPr lang="en-US" sz="1400" b="1" dirty="0">
                <a:solidFill>
                  <a:schemeClr val="bg1"/>
                </a:solidFill>
              </a:rPr>
              <a:t>Infrastructure improvements</a:t>
            </a:r>
          </a:p>
          <a:p>
            <a:pPr marL="285750" indent="-285750">
              <a:buFont typeface="Arial" panose="020B0604020202020204" pitchFamily="34" charset="0"/>
              <a:buChar char="•"/>
            </a:pPr>
            <a:r>
              <a:rPr lang="en-US" sz="1400" b="1" dirty="0">
                <a:solidFill>
                  <a:schemeClr val="bg1"/>
                </a:solidFill>
              </a:rPr>
              <a:t>Coordination with shippers, cargo owners</a:t>
            </a:r>
          </a:p>
        </p:txBody>
      </p:sp>
    </p:spTree>
    <p:extLst>
      <p:ext uri="{BB962C8B-B14F-4D97-AF65-F5344CB8AC3E}">
        <p14:creationId xmlns:p14="http://schemas.microsoft.com/office/powerpoint/2010/main" val="339263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8551"/>
            <a:ext cx="10515600" cy="1325563"/>
          </a:xfrm>
        </p:spPr>
        <p:txBody>
          <a:bodyPr/>
          <a:lstStyle/>
          <a:p>
            <a:r>
              <a:rPr lang="en-US" dirty="0"/>
              <a:t>Project Overview</a:t>
            </a:r>
          </a:p>
        </p:txBody>
      </p:sp>
      <p:sp>
        <p:nvSpPr>
          <p:cNvPr id="7" name="Text Placeholder 6"/>
          <p:cNvSpPr>
            <a:spLocks noGrp="1"/>
          </p:cNvSpPr>
          <p:nvPr>
            <p:ph idx="1"/>
          </p:nvPr>
        </p:nvSpPr>
        <p:spPr>
          <a:xfrm>
            <a:off x="838200" y="1120228"/>
            <a:ext cx="10515600" cy="4740245"/>
          </a:xfrm>
        </p:spPr>
        <p:txBody>
          <a:bodyPr>
            <a:normAutofit/>
          </a:bodyPr>
          <a:lstStyle/>
          <a:p>
            <a:r>
              <a:rPr lang="en-US" dirty="0"/>
              <a:t>The Marine Transportation System (MTS) is vital part of U.S. supply chain.</a:t>
            </a:r>
          </a:p>
          <a:p>
            <a:r>
              <a:rPr lang="en-US" dirty="0"/>
              <a:t>MTS is vulnerable to many types of disruptions.</a:t>
            </a:r>
          </a:p>
          <a:p>
            <a:pPr lvl="1"/>
            <a:r>
              <a:rPr lang="en-US" dirty="0"/>
              <a:t>Natural disasters, oil spills, cyber attacks, accidents, social and political disruptions</a:t>
            </a:r>
          </a:p>
          <a:p>
            <a:r>
              <a:rPr lang="en-US" dirty="0"/>
              <a:t>While MTS can overcome single disruptions, multiple disruptions can overwhelm it (e.g., COVID + ship blocking Suez Canal; economic resurgence + shortage of truckers).</a:t>
            </a:r>
          </a:p>
          <a:p>
            <a:r>
              <a:rPr lang="en-US" dirty="0"/>
              <a:t>There has been little analysis of cascading impacts of multiple disruptions, building on each other in complex ways. </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a:t>
            </a:fld>
            <a:endParaRPr lang="en-US" dirty="0"/>
          </a:p>
        </p:txBody>
      </p:sp>
    </p:spTree>
    <p:extLst>
      <p:ext uri="{BB962C8B-B14F-4D97-AF65-F5344CB8AC3E}">
        <p14:creationId xmlns:p14="http://schemas.microsoft.com/office/powerpoint/2010/main" val="237935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90537" y="643467"/>
            <a:ext cx="11210925" cy="744836"/>
          </a:xfrm>
        </p:spPr>
        <p:txBody>
          <a:bodyPr vert="horz" lIns="91440" tIns="45720" rIns="91440" bIns="45720" rtlCol="0" anchor="ctr">
            <a:normAutofit fontScale="90000"/>
          </a:bodyPr>
          <a:lstStyle/>
          <a:p>
            <a:pPr algn="ctr" defTabSz="914400"/>
            <a:r>
              <a:rPr lang="en-US" sz="2200" kern="1200" dirty="0">
                <a:solidFill>
                  <a:schemeClr val="bg1"/>
                </a:solidFill>
                <a:latin typeface="+mj-lt"/>
                <a:ea typeface="+mj-ea"/>
                <a:cs typeface="+mj-cs"/>
              </a:rPr>
              <a:t>Asking SMEs: What Potential Mitigation and Resilience Tactics Would You Like to See? </a:t>
            </a: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What </a:t>
            </a:r>
            <a:r>
              <a:rPr lang="en-US" sz="2200" dirty="0">
                <a:solidFill>
                  <a:schemeClr val="bg1"/>
                </a:solidFill>
                <a:latin typeface="+mj-lt"/>
              </a:rPr>
              <a:t>Factors </a:t>
            </a:r>
            <a:r>
              <a:rPr lang="en-US" sz="2200" kern="1200" dirty="0">
                <a:solidFill>
                  <a:schemeClr val="bg1"/>
                </a:solidFill>
                <a:latin typeface="+mj-lt"/>
                <a:ea typeface="+mj-ea"/>
                <a:cs typeface="+mj-cs"/>
              </a:rPr>
              <a:t>Might Make them Feasible or Infeasible?</a:t>
            </a:r>
            <a:endParaRPr lang="en-US" sz="2200" i="1" kern="1200" dirty="0">
              <a:solidFill>
                <a:schemeClr val="bg1"/>
              </a:solidFill>
              <a:latin typeface="+mj-lt"/>
              <a:ea typeface="+mj-ea"/>
              <a:cs typeface="+mj-cs"/>
            </a:endParaRPr>
          </a:p>
        </p:txBody>
      </p:sp>
      <p:pic>
        <p:nvPicPr>
          <p:cNvPr id="6" name="Picture 5" descr="Table&#10;&#10;Description automatically generated">
            <a:extLst>
              <a:ext uri="{FF2B5EF4-FFF2-40B4-BE49-F238E27FC236}">
                <a16:creationId xmlns:a16="http://schemas.microsoft.com/office/drawing/2014/main" id="{CDF014EA-42FC-C6D5-B728-FDFBC3BD78D0}"/>
              </a:ext>
            </a:extLst>
          </p:cNvPr>
          <p:cNvPicPr>
            <a:picLocks noChangeAspect="1"/>
          </p:cNvPicPr>
          <p:nvPr/>
        </p:nvPicPr>
        <p:blipFill>
          <a:blip r:embed="rId3"/>
          <a:stretch>
            <a:fillRect/>
          </a:stretch>
        </p:blipFill>
        <p:spPr>
          <a:xfrm>
            <a:off x="1889917" y="1536682"/>
            <a:ext cx="8744673" cy="4394199"/>
          </a:xfrm>
          <a:prstGeom prst="rect">
            <a:avLst/>
          </a:prstGeom>
          <a:ln>
            <a:solidFill>
              <a:srgbClr val="002060"/>
            </a:solidFill>
          </a:ln>
        </p:spPr>
      </p:pic>
      <p:sp>
        <p:nvSpPr>
          <p:cNvPr id="2" name="Slide Number Placeholder 1"/>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17A44D4A-C3D1-6F47-8DBD-78DBF2D0B6F9}" type="slidenum">
              <a:rPr lang="en-US" smtClean="0"/>
              <a:pPr>
                <a:spcAft>
                  <a:spcPts val="600"/>
                </a:spcAft>
              </a:pPr>
              <a:t>20</a:t>
            </a:fld>
            <a:endParaRPr lang="en-US"/>
          </a:p>
        </p:txBody>
      </p:sp>
      <p:sp>
        <p:nvSpPr>
          <p:cNvPr id="7" name="TextBox 6">
            <a:extLst>
              <a:ext uri="{FF2B5EF4-FFF2-40B4-BE49-F238E27FC236}">
                <a16:creationId xmlns:a16="http://schemas.microsoft.com/office/drawing/2014/main" id="{5A0ADFBA-C1C2-239B-CD0F-25507F317F04}"/>
              </a:ext>
            </a:extLst>
          </p:cNvPr>
          <p:cNvSpPr txBox="1"/>
          <p:nvPr/>
        </p:nvSpPr>
        <p:spPr>
          <a:xfrm>
            <a:off x="8049492" y="2825840"/>
            <a:ext cx="3103418" cy="1815882"/>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b="1" dirty="0"/>
              <a:t>Short term funding/grants</a:t>
            </a:r>
          </a:p>
          <a:p>
            <a:pPr marL="285750" indent="-285750">
              <a:buFont typeface="Arial" panose="020B0604020202020204" pitchFamily="34" charset="0"/>
              <a:buChar char="•"/>
            </a:pPr>
            <a:r>
              <a:rPr lang="en-US" sz="1400" b="1" dirty="0"/>
              <a:t>Multi-year funding/grants</a:t>
            </a:r>
          </a:p>
          <a:p>
            <a:pPr marL="285750" indent="-285750">
              <a:buFont typeface="Arial" panose="020B0604020202020204" pitchFamily="34" charset="0"/>
              <a:buChar char="•"/>
            </a:pPr>
            <a:r>
              <a:rPr lang="en-US" sz="1400" b="1" dirty="0"/>
              <a:t>Legal or regulatory constraints</a:t>
            </a:r>
          </a:p>
          <a:p>
            <a:pPr marL="285750" indent="-285750">
              <a:buFont typeface="Arial" panose="020B0604020202020204" pitchFamily="34" charset="0"/>
              <a:buChar char="•"/>
            </a:pPr>
            <a:r>
              <a:rPr lang="en-US" sz="1400" b="1" dirty="0"/>
              <a:t>Labor/Management contracts</a:t>
            </a:r>
          </a:p>
          <a:p>
            <a:pPr marL="285750" indent="-285750">
              <a:buFont typeface="Arial" panose="020B0604020202020204" pitchFamily="34" charset="0"/>
              <a:buChar char="•"/>
            </a:pPr>
            <a:r>
              <a:rPr lang="en-US" sz="1400" b="1" dirty="0"/>
              <a:t>Tax and insurance incentives</a:t>
            </a:r>
          </a:p>
          <a:p>
            <a:pPr marL="285750" indent="-285750">
              <a:buFont typeface="Arial" panose="020B0604020202020204" pitchFamily="34" charset="0"/>
              <a:buChar char="•"/>
            </a:pPr>
            <a:r>
              <a:rPr lang="en-US" sz="1400" b="1" dirty="0"/>
              <a:t>Environmental Objectives</a:t>
            </a:r>
          </a:p>
          <a:p>
            <a:pPr marL="285750" indent="-285750">
              <a:buFont typeface="Arial" panose="020B0604020202020204" pitchFamily="34" charset="0"/>
              <a:buChar char="•"/>
            </a:pPr>
            <a:r>
              <a:rPr lang="en-US" sz="1400" b="1" dirty="0"/>
              <a:t>Competition</a:t>
            </a:r>
          </a:p>
          <a:p>
            <a:pPr marL="285750" indent="-285750">
              <a:buFont typeface="Arial" panose="020B0604020202020204" pitchFamily="34" charset="0"/>
              <a:buChar char="•"/>
            </a:pPr>
            <a:r>
              <a:rPr lang="en-US" sz="1400" b="1" dirty="0"/>
              <a:t>Technology challenges</a:t>
            </a:r>
          </a:p>
        </p:txBody>
      </p:sp>
    </p:spTree>
    <p:extLst>
      <p:ext uri="{BB962C8B-B14F-4D97-AF65-F5344CB8AC3E}">
        <p14:creationId xmlns:p14="http://schemas.microsoft.com/office/powerpoint/2010/main" val="127817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838200" y="155851"/>
            <a:ext cx="10515600" cy="1325563"/>
          </a:xfrm>
        </p:spPr>
        <p:txBody>
          <a:bodyPr>
            <a:normAutofit/>
          </a:bodyPr>
          <a:lstStyle/>
          <a:p>
            <a:pPr algn="ctr"/>
            <a:r>
              <a:rPr lang="en-US" sz="3600" dirty="0"/>
              <a:t>Short Term Pre-disruption Mitigations</a:t>
            </a:r>
            <a:br>
              <a:rPr lang="en-US" sz="3600" dirty="0"/>
            </a:br>
            <a:r>
              <a:rPr lang="en-US" sz="2400" b="0" dirty="0"/>
              <a:t>(possible examples)</a:t>
            </a:r>
            <a:endParaRPr lang="en-US" sz="3600" b="0" dirty="0"/>
          </a:p>
        </p:txBody>
      </p:sp>
      <p:sp>
        <p:nvSpPr>
          <p:cNvPr id="3" name="Slide Number Placeholder 1">
            <a:extLst>
              <a:ext uri="{FF2B5EF4-FFF2-40B4-BE49-F238E27FC236}">
                <a16:creationId xmlns:a16="http://schemas.microsoft.com/office/drawing/2014/main" id="{C499A27F-3F2A-FB8B-F8F7-45395EA554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21</a:t>
            </a:fld>
            <a:endParaRPr lang="en-US" dirty="0"/>
          </a:p>
        </p:txBody>
      </p:sp>
      <p:sp>
        <p:nvSpPr>
          <p:cNvPr id="4" name="TextBox 3">
            <a:extLst>
              <a:ext uri="{FF2B5EF4-FFF2-40B4-BE49-F238E27FC236}">
                <a16:creationId xmlns:a16="http://schemas.microsoft.com/office/drawing/2014/main" id="{B4234B8B-3DD4-F0C0-A392-9536CB27408F}"/>
              </a:ext>
            </a:extLst>
          </p:cNvPr>
          <p:cNvSpPr txBox="1"/>
          <p:nvPr/>
        </p:nvSpPr>
        <p:spPr>
          <a:xfrm>
            <a:off x="632012" y="1398496"/>
            <a:ext cx="10932459" cy="4401205"/>
          </a:xfrm>
          <a:prstGeom prst="rect">
            <a:avLst/>
          </a:prstGeom>
          <a:noFill/>
        </p:spPr>
        <p:txBody>
          <a:bodyPr wrap="square" rtlCol="0">
            <a:spAutoFit/>
          </a:bodyPr>
          <a:lstStyle/>
          <a:p>
            <a:pPr marL="457200" marR="0" lvl="0" indent="-457200">
              <a:spcBef>
                <a:spcPts val="0"/>
              </a:spcBef>
              <a:spcAft>
                <a:spcPts val="0"/>
              </a:spcAft>
              <a:buAutoNum type="alphaLcPeriod"/>
              <a:tabLst>
                <a:tab pos="228600" algn="l"/>
              </a:tabLst>
            </a:pPr>
            <a:r>
              <a:rPr lang="en-US" sz="2000" b="1" dirty="0">
                <a:latin typeface="Calibri" panose="020F0502020204030204" pitchFamily="34" charset="0"/>
                <a:ea typeface="Calibri" panose="020F0502020204030204" pitchFamily="34" charset="0"/>
                <a:cs typeface="Calibri" panose="020F0502020204030204" pitchFamily="34" charset="0"/>
              </a:rPr>
              <a:t>P</a:t>
            </a:r>
            <a:r>
              <a:rPr lang="en-US" sz="2000" b="1" dirty="0">
                <a:effectLst/>
                <a:latin typeface="Calibri" panose="020F0502020204030204" pitchFamily="34" charset="0"/>
                <a:ea typeface="Calibri" panose="020F0502020204030204" pitchFamily="34" charset="0"/>
                <a:cs typeface="Calibri" panose="020F0502020204030204" pitchFamily="34" charset="0"/>
              </a:rPr>
              <a:t>rotocols</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tabLst>
                <a:tab pos="228600" algn="l"/>
              </a:tabLst>
            </a:pPr>
            <a:r>
              <a:rPr lang="en-US" sz="2000" dirty="0">
                <a:latin typeface="Calibri" panose="020F0502020204030204" pitchFamily="34" charset="0"/>
                <a:ea typeface="Calibri" panose="020F0502020204030204" pitchFamily="34" charset="0"/>
                <a:cs typeface="Calibri" panose="020F0502020204030204" pitchFamily="34" charset="0"/>
              </a:rPr>
              <a:t>Radiological Workforce Training and Development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tabLst>
                <a:tab pos="228600" algn="l"/>
              </a:tabLst>
            </a:pPr>
            <a:r>
              <a:rPr lang="en-US" sz="2000" dirty="0">
                <a:latin typeface="Calibri" panose="020F0502020204030204" pitchFamily="34" charset="0"/>
                <a:ea typeface="Calibri" panose="020F0502020204030204" pitchFamily="34" charset="0"/>
                <a:cs typeface="Calibri" panose="020F0502020204030204" pitchFamily="34" charset="0"/>
              </a:rPr>
              <a:t>Cybersecurity, emergency management, logistic managers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b. “Just in Case” approach to inventory management</a:t>
            </a: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c. Planning, Exercises, and Coordination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With MTS players (AMSC, Harbor Safety, etc.)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With non-MTS supply chain partners (rail, cargo owners)</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Supply chain simulations (port level, regional, international, find the breaking points)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2000" b="1" dirty="0">
                <a:latin typeface="Calibri" panose="020F0502020204030204" pitchFamily="34" charset="0"/>
                <a:ea typeface="Calibri" panose="020F0502020204030204" pitchFamily="34" charset="0"/>
                <a:cs typeface="Times New Roman" panose="02020603050405020304" pitchFamily="18" charset="0"/>
              </a:rPr>
              <a:t>d. </a:t>
            </a:r>
            <a:r>
              <a:rPr lang="en-US" sz="2000" b="1" dirty="0">
                <a:latin typeface="Calibri" panose="020F0502020204030204" pitchFamily="34" charset="0"/>
                <a:ea typeface="Calibri" panose="020F0502020204030204" pitchFamily="34" charset="0"/>
                <a:cs typeface="Calibri" panose="020F0502020204030204" pitchFamily="34" charset="0"/>
              </a:rPr>
              <a:t>Advance Ship Re-routing – e.g., in case of known or expected disruptions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Revising port schedules, speed, or other factors</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Is rerouting done to minimize vessel costs, or minimize overall disruption?</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Coordination with port, truck, rail, cargo owners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e. Novel Contingency Preparedness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PPE stockpiles &amp; testing events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57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838200" y="115510"/>
            <a:ext cx="10515600" cy="1325563"/>
          </a:xfrm>
        </p:spPr>
        <p:txBody>
          <a:bodyPr/>
          <a:lstStyle/>
          <a:p>
            <a:pPr algn="ctr"/>
            <a:r>
              <a:rPr lang="en-US" dirty="0"/>
              <a:t>Long-term Pre-disruption Mitigations </a:t>
            </a:r>
            <a:br>
              <a:rPr lang="en-US" dirty="0"/>
            </a:br>
            <a:r>
              <a:rPr lang="en-US" sz="2400" b="0" dirty="0"/>
              <a:t>(possible examples)</a:t>
            </a:r>
          </a:p>
        </p:txBody>
      </p:sp>
      <p:sp>
        <p:nvSpPr>
          <p:cNvPr id="3" name="Slide Number Placeholder 1">
            <a:extLst>
              <a:ext uri="{FF2B5EF4-FFF2-40B4-BE49-F238E27FC236}">
                <a16:creationId xmlns:a16="http://schemas.microsoft.com/office/drawing/2014/main" id="{C499A27F-3F2A-FB8B-F8F7-45395EA554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22</a:t>
            </a:fld>
            <a:endParaRPr lang="en-US" dirty="0"/>
          </a:p>
        </p:txBody>
      </p:sp>
      <p:sp>
        <p:nvSpPr>
          <p:cNvPr id="4" name="TextBox 3">
            <a:extLst>
              <a:ext uri="{FF2B5EF4-FFF2-40B4-BE49-F238E27FC236}">
                <a16:creationId xmlns:a16="http://schemas.microsoft.com/office/drawing/2014/main" id="{B4234B8B-3DD4-F0C0-A392-9536CB27408F}"/>
              </a:ext>
            </a:extLst>
          </p:cNvPr>
          <p:cNvSpPr txBox="1"/>
          <p:nvPr/>
        </p:nvSpPr>
        <p:spPr>
          <a:xfrm>
            <a:off x="349626" y="1398496"/>
            <a:ext cx="6118412" cy="4801314"/>
          </a:xfrm>
          <a:prstGeom prst="rect">
            <a:avLst/>
          </a:prstGeom>
          <a:noFill/>
        </p:spPr>
        <p:txBody>
          <a:bodyPr wrap="square" rtlCol="0">
            <a:spAutoFit/>
          </a:bodyPr>
          <a:lstStyle/>
          <a:p>
            <a:pPr marL="342900" marR="0" lvl="0" indent="-342900">
              <a:spcBef>
                <a:spcPts val="0"/>
              </a:spcBef>
              <a:spcAft>
                <a:spcPts val="0"/>
              </a:spcAft>
              <a:buAutoNum type="alphaLcPeriod"/>
              <a:tabLst>
                <a:tab pos="2286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Cybersecurity</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Improved staffing &amp; system upgrades</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Required, periodic 3</a:t>
            </a:r>
            <a:r>
              <a:rPr lang="en-US" baseline="30000" dirty="0">
                <a:latin typeface="Calibri" panose="020F0502020204030204" pitchFamily="34" charset="0"/>
                <a:ea typeface="Calibri" panose="020F0502020204030204" pitchFamily="34" charset="0"/>
                <a:cs typeface="Calibri" panose="020F0502020204030204" pitchFamily="34" charset="0"/>
              </a:rPr>
              <a:t>rd</a:t>
            </a:r>
            <a:r>
              <a:rPr lang="en-US" dirty="0">
                <a:latin typeface="Calibri" panose="020F0502020204030204" pitchFamily="34" charset="0"/>
                <a:ea typeface="Calibri" panose="020F0502020204030204" pitchFamily="34" charset="0"/>
                <a:cs typeface="Calibri" panose="020F0502020204030204" pitchFamily="34" charset="0"/>
              </a:rPr>
              <a:t> party evaluation</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All supply chain elements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b="1" dirty="0">
                <a:latin typeface="Calibri" panose="020F0502020204030204" pitchFamily="34" charset="0"/>
                <a:ea typeface="Calibri" panose="020F0502020204030204" pitchFamily="34" charset="0"/>
                <a:cs typeface="Calibri" panose="020F0502020204030204" pitchFamily="34" charset="0"/>
              </a:rPr>
              <a:t>b. </a:t>
            </a:r>
            <a:r>
              <a:rPr lang="en-US" b="1" dirty="0">
                <a:effectLst/>
                <a:latin typeface="Calibri" panose="020F0502020204030204" pitchFamily="34" charset="0"/>
                <a:ea typeface="Calibri" panose="020F0502020204030204" pitchFamily="34" charset="0"/>
                <a:cs typeface="Calibri" panose="020F0502020204030204" pitchFamily="34" charset="0"/>
              </a:rPr>
              <a:t>Information sharing requirements &amp; systems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Ship arrivals/departures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Cargo information</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Truck and rail operators included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b="1" dirty="0">
                <a:latin typeface="Calibri" panose="020F0502020204030204" pitchFamily="34" charset="0"/>
                <a:ea typeface="Calibri" panose="020F0502020204030204" pitchFamily="34" charset="0"/>
                <a:cs typeface="Calibri" panose="020F0502020204030204" pitchFamily="34" charset="0"/>
              </a:rPr>
              <a:t>c. </a:t>
            </a:r>
            <a:r>
              <a:rPr lang="en-US" sz="1800" b="1" dirty="0">
                <a:effectLst/>
                <a:latin typeface="Calibri" panose="020F0502020204030204" pitchFamily="34" charset="0"/>
                <a:ea typeface="Calibri" panose="020F0502020204030204" pitchFamily="34" charset="0"/>
                <a:cs typeface="Calibri" panose="020F0502020204030204" pitchFamily="34" charset="0"/>
              </a:rPr>
              <a:t>Infrastructure improvements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Transportation: docks, bridges, roads, railways, ports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Power grid upgrades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Electrification/automation in the ports</a:t>
            </a:r>
          </a:p>
          <a:p>
            <a:pPr marR="0" lvl="0">
              <a:spcBef>
                <a:spcPts val="0"/>
              </a:spcBef>
              <a:spcAft>
                <a:spcPts val="0"/>
              </a:spcAft>
              <a:tabLst>
                <a:tab pos="228600" algn="l"/>
              </a:tabLst>
            </a:pPr>
            <a:r>
              <a:rPr lang="en-US" b="1" dirty="0">
                <a:latin typeface="Calibri" panose="020F0502020204030204" pitchFamily="34" charset="0"/>
                <a:ea typeface="Calibri" panose="020F0502020204030204" pitchFamily="34" charset="0"/>
                <a:cs typeface="Calibri" panose="020F0502020204030204" pitchFamily="34" charset="0"/>
              </a:rPr>
              <a:t>d. Climate Change Mitigations</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Reduce flood/storm surge risks</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Alternative Fuel availability</a:t>
            </a: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Carbon neutral and resilient systems</a:t>
            </a:r>
          </a:p>
          <a:p>
            <a:pPr marR="0" lvl="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D36C30-B1E4-B66D-FF49-00AB1D9CF8F0}"/>
              </a:ext>
            </a:extLst>
          </p:cNvPr>
          <p:cNvSpPr txBox="1"/>
          <p:nvPr/>
        </p:nvSpPr>
        <p:spPr>
          <a:xfrm>
            <a:off x="6389594" y="1454520"/>
            <a:ext cx="6118412" cy="3416320"/>
          </a:xfrm>
          <a:prstGeom prst="rect">
            <a:avLst/>
          </a:prstGeom>
          <a:noFill/>
        </p:spPr>
        <p:txBody>
          <a:bodyPr wrap="square" rtlCol="0">
            <a:spAutoFit/>
          </a:bodyPr>
          <a:lstStyle/>
          <a:p>
            <a:pPr marR="0" lvl="0">
              <a:spcBef>
                <a:spcPts val="0"/>
              </a:spcBef>
              <a:tabLst>
                <a:tab pos="228600" algn="l"/>
              </a:tabLst>
            </a:pPr>
            <a:r>
              <a:rPr lang="en-US" b="1" dirty="0">
                <a:latin typeface="Calibri" panose="020F0502020204030204" pitchFamily="34" charset="0"/>
                <a:ea typeface="Calibri" panose="020F0502020204030204" pitchFamily="34" charset="0"/>
                <a:cs typeface="Calibri" panose="020F0502020204030204" pitchFamily="34" charset="0"/>
              </a:rPr>
              <a:t>e. </a:t>
            </a:r>
            <a:r>
              <a:rPr lang="en-US" sz="1800" b="1" dirty="0">
                <a:effectLst/>
                <a:latin typeface="Calibri" panose="020F0502020204030204" pitchFamily="34" charset="0"/>
                <a:ea typeface="Calibri" panose="020F0502020204030204" pitchFamily="34" charset="0"/>
                <a:cs typeface="Calibri" panose="020F0502020204030204" pitchFamily="34" charset="0"/>
              </a:rPr>
              <a:t>Continuity of Business Planning</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 Legal, regulatory, and policy changes</a:t>
            </a:r>
          </a:p>
          <a:p>
            <a:pPr marR="0" lvl="0">
              <a:spcBef>
                <a:spcPts val="0"/>
              </a:spcBef>
              <a:tabLst>
                <a:tab pos="228600" algn="l"/>
              </a:tabLst>
            </a:pPr>
            <a:r>
              <a:rPr lang="en-US" b="1" dirty="0">
                <a:latin typeface="Calibri" panose="020F0502020204030204" pitchFamily="34" charset="0"/>
                <a:ea typeface="Calibri" panose="020F0502020204030204" pitchFamily="34" charset="0"/>
                <a:cs typeface="Times New Roman" panose="02020603050405020304" pitchFamily="18" charset="0"/>
              </a:rPr>
              <a:t>g. Federal, state, local/port authority levels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C</a:t>
            </a:r>
            <a:r>
              <a:rPr lang="en-US" dirty="0">
                <a:effectLst/>
                <a:latin typeface="Calibri" panose="020F0502020204030204" pitchFamily="34" charset="0"/>
                <a:ea typeface="Calibri" panose="020F0502020204030204" pitchFamily="34" charset="0"/>
                <a:cs typeface="Calibri" panose="020F0502020204030204" pitchFamily="34" charset="0"/>
              </a:rPr>
              <a:t>yber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Environmental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Workforce safety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228600" algn="l"/>
              </a:tabLst>
            </a:pPr>
            <a:r>
              <a:rPr lang="en-US" dirty="0">
                <a:effectLst/>
                <a:latin typeface="Calibri" panose="020F0502020204030204" pitchFamily="34" charset="0"/>
                <a:ea typeface="Calibri" panose="020F0502020204030204" pitchFamily="34" charset="0"/>
                <a:cs typeface="Calibri" panose="020F0502020204030204" pitchFamily="34" charset="0"/>
              </a:rPr>
              <a:t>Hazmat cargo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tabLst>
                <a:tab pos="228600" algn="l"/>
              </a:tabLst>
            </a:pPr>
            <a:r>
              <a:rPr lang="en-US" b="1" dirty="0">
                <a:latin typeface="Calibri" panose="020F0502020204030204" pitchFamily="34" charset="0"/>
                <a:ea typeface="Calibri" panose="020F0502020204030204" pitchFamily="34" charset="0"/>
                <a:cs typeface="Times New Roman" panose="02020603050405020304" pitchFamily="18" charset="0"/>
              </a:rPr>
              <a:t>h. </a:t>
            </a:r>
            <a:r>
              <a:rPr lang="en-US" b="1" dirty="0">
                <a:latin typeface="Calibri" panose="020F0502020204030204" pitchFamily="34" charset="0"/>
                <a:ea typeface="Calibri" panose="020F0502020204030204" pitchFamily="34" charset="0"/>
                <a:cs typeface="Calibri" panose="020F0502020204030204" pitchFamily="34" charset="0"/>
              </a:rPr>
              <a:t>Labor agreements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tabLst>
                <a:tab pos="228600" algn="l"/>
              </a:tabLst>
            </a:pPr>
            <a:r>
              <a:rPr lang="en-US" sz="1800" b="1" dirty="0" err="1">
                <a:effectLst/>
                <a:latin typeface="Calibri" panose="020F0502020204030204" pitchFamily="34" charset="0"/>
                <a:ea typeface="Calibri" panose="020F0502020204030204" pitchFamily="34" charset="0"/>
                <a:cs typeface="Calibri" panose="020F0502020204030204" pitchFamily="34" charset="0"/>
              </a:rPr>
              <a:t>i</a:t>
            </a:r>
            <a:r>
              <a:rPr lang="en-US" sz="1800" b="1" dirty="0">
                <a:effectLst/>
                <a:latin typeface="Calibri" panose="020F0502020204030204" pitchFamily="34" charset="0"/>
                <a:ea typeface="Calibri" panose="020F0502020204030204" pitchFamily="34" charset="0"/>
                <a:cs typeface="Calibri" panose="020F0502020204030204" pitchFamily="34" charset="0"/>
              </a:rPr>
              <a:t>. Insurance and tax incentives for resilience investments</a:t>
            </a:r>
          </a:p>
          <a:p>
            <a:pPr marR="0" lvl="0">
              <a:spcBef>
                <a:spcPts val="0"/>
              </a:spcBef>
              <a:tabLst>
                <a:tab pos="228600" algn="l"/>
              </a:tabLst>
            </a:pPr>
            <a:r>
              <a:rPr lang="en-US" b="1" dirty="0">
                <a:latin typeface="Calibri" panose="020F0502020204030204" pitchFamily="34" charset="0"/>
                <a:ea typeface="Calibri" panose="020F0502020204030204" pitchFamily="34" charset="0"/>
                <a:cs typeface="Calibri" panose="020F0502020204030204" pitchFamily="34" charset="0"/>
              </a:rPr>
              <a:t>j. Strategic investments in ports, transportation, and manufacturing</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472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838200" y="236533"/>
            <a:ext cx="10515600" cy="1325563"/>
          </a:xfrm>
        </p:spPr>
        <p:txBody>
          <a:bodyPr/>
          <a:lstStyle/>
          <a:p>
            <a:pPr algn="ctr"/>
            <a:r>
              <a:rPr lang="en-US" dirty="0"/>
              <a:t>Post-disruption Resilience Tactics</a:t>
            </a:r>
            <a:br>
              <a:rPr lang="en-US" dirty="0"/>
            </a:br>
            <a:r>
              <a:rPr lang="en-US" sz="2400" b="0" dirty="0"/>
              <a:t>(possible examples, short and long term)</a:t>
            </a:r>
            <a:endParaRPr lang="en-US" b="0" dirty="0"/>
          </a:p>
        </p:txBody>
      </p:sp>
      <p:sp>
        <p:nvSpPr>
          <p:cNvPr id="3" name="Slide Number Placeholder 1">
            <a:extLst>
              <a:ext uri="{FF2B5EF4-FFF2-40B4-BE49-F238E27FC236}">
                <a16:creationId xmlns:a16="http://schemas.microsoft.com/office/drawing/2014/main" id="{C499A27F-3F2A-FB8B-F8F7-45395EA554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23</a:t>
            </a:fld>
            <a:endParaRPr lang="en-US" dirty="0"/>
          </a:p>
        </p:txBody>
      </p:sp>
      <p:sp>
        <p:nvSpPr>
          <p:cNvPr id="4" name="TextBox 3">
            <a:extLst>
              <a:ext uri="{FF2B5EF4-FFF2-40B4-BE49-F238E27FC236}">
                <a16:creationId xmlns:a16="http://schemas.microsoft.com/office/drawing/2014/main" id="{B4234B8B-3DD4-F0C0-A392-9536CB27408F}"/>
              </a:ext>
            </a:extLst>
          </p:cNvPr>
          <p:cNvSpPr txBox="1"/>
          <p:nvPr/>
        </p:nvSpPr>
        <p:spPr>
          <a:xfrm>
            <a:off x="632012" y="1721224"/>
            <a:ext cx="10932459" cy="4062651"/>
          </a:xfrm>
          <a:prstGeom prst="rect">
            <a:avLst/>
          </a:prstGeom>
          <a:noFill/>
        </p:spPr>
        <p:txBody>
          <a:bodyPr wrap="square" rtlCol="0">
            <a:spAutoFit/>
          </a:bodyPr>
          <a:lstStyle/>
          <a:p>
            <a:pPr marL="0" marR="0" lvl="1">
              <a:spcBef>
                <a:spcPts val="0"/>
              </a:spcBef>
              <a:tabLst>
                <a:tab pos="22860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a.  Traffic diversion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a:spcBef>
                <a:spcPts val="0"/>
              </a:spcBef>
              <a:tabLst>
                <a:tab pos="22860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b.  Communication protocols/information sharing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a:spcBef>
                <a:spcPts val="0"/>
              </a:spcBef>
              <a:tabLst>
                <a:tab pos="22860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c.   Rerouting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Skipping port calls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Reversing order of port calls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Speed adjustments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a:spcBef>
                <a:spcPts val="0"/>
              </a:spcBef>
            </a:pPr>
            <a:r>
              <a:rPr lang="en-US" sz="2000" b="1" dirty="0">
                <a:effectLst/>
                <a:latin typeface="Calibri" panose="020F0502020204030204" pitchFamily="34" charset="0"/>
                <a:ea typeface="Calibri" panose="020F0502020204030204" pitchFamily="34" charset="0"/>
                <a:cs typeface="Calibri" panose="020F0502020204030204" pitchFamily="34" charset="0"/>
              </a:rPr>
              <a:t>d.  Waiving regulations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Allowing ships to use their own power when shore power is not available</a:t>
            </a: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e.  Using excess capacity</a:t>
            </a: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f.   Conserving on critical inputs</a:t>
            </a: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g.  Substitution for critical inputs</a:t>
            </a:r>
          </a:p>
          <a:p>
            <a:pPr marR="0" lvl="0">
              <a:spcBef>
                <a:spcPts val="0"/>
              </a:spcBef>
            </a:pPr>
            <a:r>
              <a:rPr lang="en-US" sz="2000" b="1" dirty="0">
                <a:latin typeface="Calibri" panose="020F0502020204030204" pitchFamily="34" charset="0"/>
                <a:ea typeface="Calibri" panose="020F0502020204030204" pitchFamily="34" charset="0"/>
                <a:cs typeface="Calibri" panose="020F0502020204030204" pitchFamily="34" charset="0"/>
              </a:rPr>
              <a:t>h.  Recapture of lost activity</a:t>
            </a:r>
          </a:p>
          <a:p>
            <a:pPr marR="0" lvl="0">
              <a:spcBef>
                <a:spcPts val="0"/>
              </a:spcBef>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75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43054"/>
            <a:ext cx="11637818" cy="1062825"/>
          </a:xfrm>
        </p:spPr>
        <p:txBody>
          <a:bodyPr>
            <a:noAutofit/>
          </a:bodyPr>
          <a:lstStyle/>
          <a:p>
            <a:r>
              <a:rPr lang="en-US" sz="3600" dirty="0"/>
              <a:t>Next Steps &amp; Takeaways</a:t>
            </a:r>
          </a:p>
        </p:txBody>
      </p:sp>
      <p:sp>
        <p:nvSpPr>
          <p:cNvPr id="3" name="Content Placeholder 2"/>
          <p:cNvSpPr>
            <a:spLocks noGrp="1"/>
          </p:cNvSpPr>
          <p:nvPr>
            <p:ph idx="1"/>
          </p:nvPr>
        </p:nvSpPr>
        <p:spPr>
          <a:xfrm>
            <a:off x="838200" y="1062999"/>
            <a:ext cx="10515600" cy="4836435"/>
          </a:xfrm>
        </p:spPr>
        <p:txBody>
          <a:bodyPr>
            <a:normAutofit fontScale="92500" lnSpcReduction="10000"/>
          </a:bodyPr>
          <a:lstStyle/>
          <a:p>
            <a:pPr lvl="1">
              <a:spcAft>
                <a:spcPts val="600"/>
              </a:spcAft>
            </a:pPr>
            <a:r>
              <a:rPr lang="en-US" sz="2400" dirty="0"/>
              <a:t>Continue dialogue with stakeholders</a:t>
            </a:r>
          </a:p>
          <a:p>
            <a:pPr lvl="1">
              <a:spcAft>
                <a:spcPts val="600"/>
              </a:spcAft>
            </a:pPr>
            <a:r>
              <a:rPr lang="en-US" dirty="0"/>
              <a:t>Continue interviews to help flesh out impacts of specific to be developed scenarios</a:t>
            </a:r>
          </a:p>
          <a:p>
            <a:pPr lvl="1">
              <a:spcAft>
                <a:spcPts val="600"/>
              </a:spcAft>
            </a:pPr>
            <a:r>
              <a:rPr lang="en-US" dirty="0"/>
              <a:t>Continue to track and investigate Ukraine war impacts</a:t>
            </a:r>
          </a:p>
          <a:p>
            <a:pPr lvl="1">
              <a:spcAft>
                <a:spcPts val="600"/>
              </a:spcAft>
            </a:pPr>
            <a:r>
              <a:rPr lang="en-US" dirty="0"/>
              <a:t>Continue development of MCAT modeling tool</a:t>
            </a:r>
          </a:p>
          <a:p>
            <a:pPr marL="457202" lvl="1" indent="0">
              <a:spcAft>
                <a:spcPts val="600"/>
              </a:spcAft>
              <a:buNone/>
            </a:pPr>
            <a:endParaRPr lang="en-US" dirty="0"/>
          </a:p>
          <a:p>
            <a:pPr marL="457202" lvl="1" indent="0">
              <a:spcAft>
                <a:spcPts val="600"/>
              </a:spcAft>
              <a:buNone/>
            </a:pPr>
            <a:r>
              <a:rPr lang="en-US" dirty="0"/>
              <a:t>Some Takeaways:</a:t>
            </a:r>
          </a:p>
          <a:p>
            <a:pPr lvl="1" fontAlgn="base"/>
            <a:r>
              <a:rPr lang="en-US" sz="2000" b="0" i="0" dirty="0">
                <a:solidFill>
                  <a:srgbClr val="242424"/>
                </a:solidFill>
                <a:effectLst/>
                <a:latin typeface="+mj-lt"/>
              </a:rPr>
              <a:t>Multiple, small disruptions, which individually might be inconsequential, can add up in unexpected ways, or aggravate larger disruptions.</a:t>
            </a:r>
          </a:p>
          <a:p>
            <a:pPr lvl="1" fontAlgn="base"/>
            <a:r>
              <a:rPr lang="en-US" sz="2000" b="0" i="0" dirty="0">
                <a:solidFill>
                  <a:srgbClr val="242424"/>
                </a:solidFill>
                <a:effectLst/>
                <a:latin typeface="+mj-lt"/>
              </a:rPr>
              <a:t>The economic consequences to downstream businesses (e.g. retailers and others outside port areas) are not well recognized or measured.</a:t>
            </a:r>
          </a:p>
          <a:p>
            <a:pPr lvl="1" fontAlgn="base"/>
            <a:r>
              <a:rPr lang="en-US" sz="2000" b="0" i="0" dirty="0">
                <a:solidFill>
                  <a:srgbClr val="242424"/>
                </a:solidFill>
                <a:effectLst/>
                <a:latin typeface="+mj-lt"/>
              </a:rPr>
              <a:t>Future risks include climate change factors such as sea level rise and extreme temperatures that ports are already trying to deal with.</a:t>
            </a:r>
          </a:p>
          <a:p>
            <a:pPr marL="457202" lvl="1" indent="0">
              <a:spcAft>
                <a:spcPts val="600"/>
              </a:spcAft>
              <a:buNone/>
            </a:pPr>
            <a:endParaRPr lang="en-US" dirty="0"/>
          </a:p>
          <a:p>
            <a:pPr lvl="1">
              <a:spcAft>
                <a:spcPts val="600"/>
              </a:spcAft>
            </a:pPr>
            <a:endParaRPr lang="en-US" dirty="0"/>
          </a:p>
          <a:p>
            <a:pPr lvl="1"/>
            <a:endParaRPr lang="en-US" dirty="0"/>
          </a:p>
          <a:p>
            <a:endParaRPr lang="en-US" dirty="0"/>
          </a:p>
        </p:txBody>
      </p:sp>
      <p:sp>
        <p:nvSpPr>
          <p:cNvPr id="4" name="Slide Number Placeholder 1">
            <a:extLst>
              <a:ext uri="{FF2B5EF4-FFF2-40B4-BE49-F238E27FC236}">
                <a16:creationId xmlns:a16="http://schemas.microsoft.com/office/drawing/2014/main" id="{7CED3809-43F3-2947-9939-A767B8A66498}"/>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24</a:t>
            </a:fld>
            <a:endParaRPr lang="en-US" dirty="0"/>
          </a:p>
        </p:txBody>
      </p:sp>
    </p:spTree>
    <p:extLst>
      <p:ext uri="{BB962C8B-B14F-4D97-AF65-F5344CB8AC3E}">
        <p14:creationId xmlns:p14="http://schemas.microsoft.com/office/powerpoint/2010/main" val="139652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4" y="365128"/>
            <a:ext cx="10515600" cy="1087658"/>
          </a:xfrm>
        </p:spPr>
        <p:txBody>
          <a:bodyPr/>
          <a:lstStyle/>
          <a:p>
            <a:r>
              <a:rPr lang="en-US" dirty="0"/>
              <a:t>Grant Acknowledgment</a:t>
            </a:r>
          </a:p>
        </p:txBody>
      </p:sp>
      <p:sp>
        <p:nvSpPr>
          <p:cNvPr id="3" name="Content Placeholder 2"/>
          <p:cNvSpPr>
            <a:spLocks noGrp="1"/>
          </p:cNvSpPr>
          <p:nvPr>
            <p:ph idx="1"/>
          </p:nvPr>
        </p:nvSpPr>
        <p:spPr/>
        <p:txBody>
          <a:bodyPr>
            <a:normAutofit lnSpcReduction="10000"/>
          </a:bodyPr>
          <a:lstStyle/>
          <a:p>
            <a:r>
              <a:rPr lang="en-US" dirty="0"/>
              <a:t>The material in this presentation is based upon work supported by the U.S. Department of Homeland Security under Grant Award Number, 17STQAC00001-03-03."</a:t>
            </a:r>
          </a:p>
          <a:p>
            <a:pPr marL="0" indent="0">
              <a:buNone/>
            </a:pPr>
            <a:endParaRPr lang="en-US" dirty="0"/>
          </a:p>
          <a:p>
            <a:r>
              <a:rPr lang="en-US" dirty="0"/>
              <a:t>Disclaimer. The views and conclusions contained in this document are those of the authors and should not be interpreted as necessarily representing the official policies, either expressed or implied, of the U.S. Department of Homeland Security.</a:t>
            </a:r>
          </a:p>
          <a:p>
            <a:endParaRPr lang="en-US" dirty="0"/>
          </a:p>
        </p:txBody>
      </p:sp>
      <p:sp>
        <p:nvSpPr>
          <p:cNvPr id="4" name="Slide Number Placeholder 1">
            <a:extLst>
              <a:ext uri="{FF2B5EF4-FFF2-40B4-BE49-F238E27FC236}">
                <a16:creationId xmlns:a16="http://schemas.microsoft.com/office/drawing/2014/main" id="{A66D1EDF-162F-4E4F-86DE-D575BB45F2D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25</a:t>
            </a:fld>
            <a:endParaRPr lang="en-US" dirty="0"/>
          </a:p>
        </p:txBody>
      </p:sp>
    </p:spTree>
    <p:extLst>
      <p:ext uri="{BB962C8B-B14F-4D97-AF65-F5344CB8AC3E}">
        <p14:creationId xmlns:p14="http://schemas.microsoft.com/office/powerpoint/2010/main" val="61757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8551"/>
            <a:ext cx="10515600" cy="1325563"/>
          </a:xfrm>
        </p:spPr>
        <p:txBody>
          <a:bodyPr/>
          <a:lstStyle/>
          <a:p>
            <a:r>
              <a:rPr lang="en-US" dirty="0"/>
              <a:t>Project Overview</a:t>
            </a:r>
          </a:p>
        </p:txBody>
      </p:sp>
      <p:sp>
        <p:nvSpPr>
          <p:cNvPr id="7" name="Text Placeholder 6"/>
          <p:cNvSpPr>
            <a:spLocks noGrp="1"/>
          </p:cNvSpPr>
          <p:nvPr>
            <p:ph idx="1"/>
          </p:nvPr>
        </p:nvSpPr>
        <p:spPr>
          <a:xfrm>
            <a:off x="838200" y="1120228"/>
            <a:ext cx="10515600" cy="4740245"/>
          </a:xfrm>
        </p:spPr>
        <p:txBody>
          <a:bodyPr>
            <a:normAutofit fontScale="92500"/>
          </a:bodyPr>
          <a:lstStyle/>
          <a:p>
            <a:r>
              <a:rPr lang="en-US" dirty="0"/>
              <a:t>Modeling multiple vector disruptions can help policy makers, business leaders, others anticipate, plan for, mitigate, recover from them.</a:t>
            </a:r>
          </a:p>
          <a:p>
            <a:r>
              <a:rPr lang="en-US" dirty="0"/>
              <a:t>We are working with team of government and private sector stakeholders to better understand cascading consequences of multiple disruptions and to develop a decision-support software tool to aid them. </a:t>
            </a:r>
          </a:p>
          <a:p>
            <a:r>
              <a:rPr lang="en-US" dirty="0"/>
              <a:t>The project goals are to:</a:t>
            </a:r>
          </a:p>
          <a:p>
            <a:pPr lvl="1"/>
            <a:r>
              <a:rPr lang="en-US" dirty="0"/>
              <a:t>Identify and investigate different threats and disruptions they may cause.</a:t>
            </a:r>
          </a:p>
          <a:p>
            <a:pPr lvl="1"/>
            <a:r>
              <a:rPr lang="en-US" dirty="0"/>
              <a:t>Identify plausible examples of complex disruptions.</a:t>
            </a:r>
          </a:p>
          <a:p>
            <a:pPr lvl="1"/>
            <a:r>
              <a:rPr lang="en-US" dirty="0"/>
              <a:t>Identify and study pre- and post-incident mitigation and resilience strategies.</a:t>
            </a:r>
          </a:p>
          <a:p>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3</a:t>
            </a:fld>
            <a:endParaRPr lang="en-US" dirty="0"/>
          </a:p>
        </p:txBody>
      </p:sp>
    </p:spTree>
    <p:extLst>
      <p:ext uri="{BB962C8B-B14F-4D97-AF65-F5344CB8AC3E}">
        <p14:creationId xmlns:p14="http://schemas.microsoft.com/office/powerpoint/2010/main" val="178171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8551"/>
            <a:ext cx="10515600" cy="1325563"/>
          </a:xfrm>
        </p:spPr>
        <p:txBody>
          <a:bodyPr/>
          <a:lstStyle/>
          <a:p>
            <a:r>
              <a:rPr lang="en-US" dirty="0"/>
              <a:t>Project Overview</a:t>
            </a:r>
          </a:p>
        </p:txBody>
      </p:sp>
      <p:sp>
        <p:nvSpPr>
          <p:cNvPr id="7" name="Text Placeholder 6"/>
          <p:cNvSpPr>
            <a:spLocks noGrp="1"/>
          </p:cNvSpPr>
          <p:nvPr>
            <p:ph idx="1"/>
          </p:nvPr>
        </p:nvSpPr>
        <p:spPr>
          <a:xfrm>
            <a:off x="838200" y="1120228"/>
            <a:ext cx="10515600" cy="4940938"/>
          </a:xfrm>
        </p:spPr>
        <p:txBody>
          <a:bodyPr>
            <a:normAutofit fontScale="92500"/>
          </a:bodyPr>
          <a:lstStyle/>
          <a:p>
            <a:r>
              <a:rPr lang="en-US" dirty="0"/>
              <a:t>Goal is to transform the analysis into a user-friendly decision-support tool for use by Coast Guard and others to improve risk management.</a:t>
            </a:r>
          </a:p>
          <a:p>
            <a:r>
              <a:rPr lang="en-US" dirty="0"/>
              <a:t>Research extends CREATE’s Economic Consequence Analysis Tool E-CAT and its extensions. </a:t>
            </a:r>
          </a:p>
          <a:p>
            <a:r>
              <a:rPr lang="en-US" dirty="0"/>
              <a:t>Tool in development (Complex Maritime Economic Consequence Analysis Tool – MCAT) will be applied to complex disruption examples the project will develop.</a:t>
            </a:r>
          </a:p>
          <a:p>
            <a:r>
              <a:rPr lang="en-US" dirty="0"/>
              <a:t>The project will provide Coast Guard and other stakeholders with tools to understand potential disruptions and their impacts, potentially important countermeasures, and to aid in strategic planning and resource allocation.</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4</a:t>
            </a:fld>
            <a:endParaRPr lang="en-US" dirty="0"/>
          </a:p>
        </p:txBody>
      </p:sp>
    </p:spTree>
    <p:extLst>
      <p:ext uri="{BB962C8B-B14F-4D97-AF65-F5344CB8AC3E}">
        <p14:creationId xmlns:p14="http://schemas.microsoft.com/office/powerpoint/2010/main" val="68395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54"/>
            <a:ext cx="10515600" cy="1325563"/>
          </a:xfrm>
        </p:spPr>
        <p:txBody>
          <a:bodyPr>
            <a:noAutofit/>
          </a:bodyPr>
          <a:lstStyle/>
          <a:p>
            <a:r>
              <a:rPr lang="en-US" sz="3200" dirty="0"/>
              <a:t>Scenario Building: Developing Example Disruptions</a:t>
            </a:r>
          </a:p>
        </p:txBody>
      </p:sp>
      <p:sp>
        <p:nvSpPr>
          <p:cNvPr id="3" name="Content Placeholder 2"/>
          <p:cNvSpPr>
            <a:spLocks noGrp="1"/>
          </p:cNvSpPr>
          <p:nvPr>
            <p:ph idx="1"/>
          </p:nvPr>
        </p:nvSpPr>
        <p:spPr>
          <a:xfrm>
            <a:off x="838200" y="1287144"/>
            <a:ext cx="10515600" cy="4836435"/>
          </a:xfrm>
        </p:spPr>
        <p:txBody>
          <a:bodyPr>
            <a:normAutofit/>
          </a:bodyPr>
          <a:lstStyle/>
          <a:p>
            <a:r>
              <a:rPr lang="en-US" sz="1800" dirty="0"/>
              <a:t>The number of possible disruptions is large. Disruptions can vary by type, severity, and the geo-spatial and time period over which they occur.</a:t>
            </a:r>
          </a:p>
          <a:p>
            <a:r>
              <a:rPr lang="en-US" sz="1800" dirty="0"/>
              <a:t>Started with simple examples, adding input from stakeholders/SMEs.</a:t>
            </a:r>
          </a:p>
          <a:p>
            <a:pPr lvl="1"/>
            <a:endParaRPr lang="en-US" dirty="0"/>
          </a:p>
          <a:p>
            <a:pPr lvl="1"/>
            <a:endParaRPr lang="en-US" dirty="0"/>
          </a:p>
          <a:p>
            <a:pPr lvl="1"/>
            <a:endParaRPr lang="en-US" dirty="0"/>
          </a:p>
          <a:p>
            <a:endParaRPr lang="en-US" dirty="0"/>
          </a:p>
        </p:txBody>
      </p:sp>
      <p:graphicFrame>
        <p:nvGraphicFramePr>
          <p:cNvPr id="4" name="Table 3">
            <a:extLst>
              <a:ext uri="{FF2B5EF4-FFF2-40B4-BE49-F238E27FC236}">
                <a16:creationId xmlns:a16="http://schemas.microsoft.com/office/drawing/2014/main" id="{D68566A8-0B03-524C-98BA-4A0989E20E91}"/>
              </a:ext>
            </a:extLst>
          </p:cNvPr>
          <p:cNvGraphicFramePr>
            <a:graphicFrameLocks noGrp="1"/>
          </p:cNvGraphicFramePr>
          <p:nvPr>
            <p:extLst>
              <p:ext uri="{D42A27DB-BD31-4B8C-83A1-F6EECF244321}">
                <p14:modId xmlns:p14="http://schemas.microsoft.com/office/powerpoint/2010/main" val="830548179"/>
              </p:ext>
            </p:extLst>
          </p:nvPr>
        </p:nvGraphicFramePr>
        <p:xfrm>
          <a:off x="897470" y="2290363"/>
          <a:ext cx="10007600" cy="3230501"/>
        </p:xfrm>
        <a:graphic>
          <a:graphicData uri="http://schemas.openxmlformats.org/drawingml/2006/table">
            <a:tbl>
              <a:tblPr firstRow="1" firstCol="1" bandRow="1">
                <a:tableStyleId>{5C22544A-7EE6-4342-B048-85BDC9FD1C3A}</a:tableStyleId>
              </a:tblPr>
              <a:tblGrid>
                <a:gridCol w="2125369">
                  <a:extLst>
                    <a:ext uri="{9D8B030D-6E8A-4147-A177-3AD203B41FA5}">
                      <a16:colId xmlns:a16="http://schemas.microsoft.com/office/drawing/2014/main" val="3994978418"/>
                    </a:ext>
                  </a:extLst>
                </a:gridCol>
                <a:gridCol w="2717323">
                  <a:extLst>
                    <a:ext uri="{9D8B030D-6E8A-4147-A177-3AD203B41FA5}">
                      <a16:colId xmlns:a16="http://schemas.microsoft.com/office/drawing/2014/main" val="2422002188"/>
                    </a:ext>
                  </a:extLst>
                </a:gridCol>
                <a:gridCol w="3087819">
                  <a:extLst>
                    <a:ext uri="{9D8B030D-6E8A-4147-A177-3AD203B41FA5}">
                      <a16:colId xmlns:a16="http://schemas.microsoft.com/office/drawing/2014/main" val="3156700167"/>
                    </a:ext>
                  </a:extLst>
                </a:gridCol>
                <a:gridCol w="2077089">
                  <a:extLst>
                    <a:ext uri="{9D8B030D-6E8A-4147-A177-3AD203B41FA5}">
                      <a16:colId xmlns:a16="http://schemas.microsoft.com/office/drawing/2014/main" val="3226857115"/>
                    </a:ext>
                  </a:extLst>
                </a:gridCol>
              </a:tblGrid>
              <a:tr h="524104">
                <a:tc>
                  <a:txBody>
                    <a:bodyPr/>
                    <a:lstStyle/>
                    <a:p>
                      <a:pPr marL="0" marR="0">
                        <a:spcBef>
                          <a:spcPts val="400"/>
                        </a:spcBef>
                        <a:spcAft>
                          <a:spcPts val="400"/>
                        </a:spcAft>
                      </a:pPr>
                      <a:r>
                        <a:rPr lang="en-US" sz="1100" dirty="0">
                          <a:effectLst/>
                        </a:rPr>
                        <a:t> </a:t>
                      </a:r>
                      <a:r>
                        <a:rPr lang="en-US" sz="1800" dirty="0">
                          <a:effectLst/>
                        </a:rPr>
                        <a:t>Natural Disasters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400"/>
                        </a:spcBef>
                        <a:spcAft>
                          <a:spcPts val="400"/>
                        </a:spcAft>
                      </a:pPr>
                      <a:r>
                        <a:rPr lang="en-US" sz="1800" dirty="0">
                          <a:effectLst/>
                        </a:rPr>
                        <a:t> Technological Accidents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400"/>
                        </a:spcBef>
                        <a:spcAft>
                          <a:spcPts val="400"/>
                        </a:spcAft>
                      </a:pPr>
                      <a:r>
                        <a:rPr lang="en-US" sz="1800" dirty="0">
                          <a:effectLst/>
                        </a:rPr>
                        <a:t> Cyber and Extreme Threats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400"/>
                        </a:spcBef>
                        <a:spcAft>
                          <a:spcPts val="400"/>
                        </a:spcAft>
                      </a:pPr>
                      <a:r>
                        <a:rPr lang="en-US" sz="1100" dirty="0">
                          <a:effectLst/>
                        </a:rPr>
                        <a:t> </a:t>
                      </a:r>
                      <a:r>
                        <a:rPr lang="en-US" sz="1800" dirty="0">
                          <a:effectLst/>
                        </a:rPr>
                        <a:t>Trade Issues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58217091"/>
                  </a:ext>
                </a:extLst>
              </a:tr>
              <a:tr h="524104">
                <a:tc>
                  <a:txBody>
                    <a:bodyPr/>
                    <a:lstStyle/>
                    <a:p>
                      <a:pPr marL="0" marR="0">
                        <a:spcBef>
                          <a:spcPts val="0"/>
                        </a:spcBef>
                        <a:spcAft>
                          <a:spcPts val="0"/>
                        </a:spcAft>
                      </a:pPr>
                      <a:r>
                        <a:rPr lang="en-US" sz="1800" b="0" dirty="0">
                          <a:solidFill>
                            <a:schemeClr val="tx1"/>
                          </a:solidFill>
                          <a:effectLst/>
                        </a:rPr>
                        <a:t>hurricanes</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dirty="0">
                          <a:effectLst/>
                        </a:rPr>
                        <a:t>oil spill</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a:effectLst/>
                        </a:rPr>
                        <a:t>cyber attacks to port/vessels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dirty="0">
                          <a:effectLst/>
                        </a:rPr>
                        <a:t>tariffs/trade war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177246802"/>
                  </a:ext>
                </a:extLst>
              </a:tr>
              <a:tr h="524104">
                <a:tc>
                  <a:txBody>
                    <a:bodyPr/>
                    <a:lstStyle/>
                    <a:p>
                      <a:pPr marL="0" marR="0">
                        <a:spcBef>
                          <a:spcPts val="0"/>
                        </a:spcBef>
                        <a:spcAft>
                          <a:spcPts val="0"/>
                        </a:spcAft>
                      </a:pPr>
                      <a:r>
                        <a:rPr lang="en-US" sz="1800" b="0" dirty="0">
                          <a:solidFill>
                            <a:schemeClr val="tx1"/>
                          </a:solidFill>
                          <a:effectLst/>
                        </a:rPr>
                        <a:t>earthquakes/ tsunami</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spcBef>
                          <a:spcPts val="0"/>
                        </a:spcBef>
                        <a:spcAft>
                          <a:spcPts val="0"/>
                        </a:spcAft>
                      </a:pPr>
                      <a:r>
                        <a:rPr lang="en-US" sz="1800">
                          <a:effectLst/>
                        </a:rPr>
                        <a:t>vessel grounding/fire in port/channel</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GPS/AIS disruptions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labor/management dispute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05571352"/>
                  </a:ext>
                </a:extLst>
              </a:tr>
              <a:tr h="786157">
                <a:tc>
                  <a:txBody>
                    <a:bodyPr/>
                    <a:lstStyle/>
                    <a:p>
                      <a:pPr marL="0" marR="0">
                        <a:spcBef>
                          <a:spcPts val="0"/>
                        </a:spcBef>
                        <a:spcAft>
                          <a:spcPts val="0"/>
                        </a:spcAft>
                      </a:pPr>
                      <a:r>
                        <a:rPr lang="en-US" sz="1800" b="0" dirty="0">
                          <a:solidFill>
                            <a:schemeClr val="tx1"/>
                          </a:solidFill>
                          <a:effectLst/>
                        </a:rPr>
                        <a:t>storm surge/sea level rise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a:effectLst/>
                        </a:rPr>
                        <a:t>damage to bridges and port infrastructure</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a:effectLst/>
                        </a:rPr>
                        <a:t>sustained security threat/incident</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tc>
                  <a:txBody>
                    <a:bodyPr/>
                    <a:lstStyle/>
                    <a:p>
                      <a:pPr marL="0" marR="0">
                        <a:spcBef>
                          <a:spcPts val="0"/>
                        </a:spcBef>
                        <a:spcAft>
                          <a:spcPts val="0"/>
                        </a:spcAft>
                      </a:pPr>
                      <a:r>
                        <a:rPr lang="en-US" sz="1800" dirty="0">
                          <a:effectLst/>
                        </a:rPr>
                        <a:t>specialized marine fuel shortages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744304047"/>
                  </a:ext>
                </a:extLst>
              </a:tr>
              <a:tr h="786157">
                <a:tc>
                  <a:txBody>
                    <a:bodyPr/>
                    <a:lstStyle/>
                    <a:p>
                      <a:pPr marL="0" marR="0">
                        <a:spcBef>
                          <a:spcPts val="0"/>
                        </a:spcBef>
                        <a:spcAft>
                          <a:spcPts val="0"/>
                        </a:spcAft>
                      </a:pPr>
                      <a:r>
                        <a:rPr lang="en-US" sz="1800" b="0" dirty="0">
                          <a:solidFill>
                            <a:schemeClr val="tx1"/>
                          </a:solidFill>
                          <a:effectLst/>
                        </a:rPr>
                        <a:t>infectious disease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spcBef>
                          <a:spcPts val="0"/>
                        </a:spcBef>
                        <a:spcAft>
                          <a:spcPts val="0"/>
                        </a:spcAft>
                      </a:pPr>
                      <a:r>
                        <a:rPr lang="en-US" sz="1800">
                          <a:effectLst/>
                        </a:rPr>
                        <a:t>sustained power outages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spcBef>
                          <a:spcPts val="0"/>
                        </a:spcBef>
                        <a:spcAft>
                          <a:spcPts val="0"/>
                        </a:spcAft>
                      </a:pPr>
                      <a:r>
                        <a:rPr lang="en-US" sz="1800">
                          <a:effectLst/>
                        </a:rPr>
                        <a:t>radiological risks (e.g., Fukushima scenario)</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spcBef>
                          <a:spcPts val="0"/>
                        </a:spcBef>
                        <a:spcAft>
                          <a:spcPts val="0"/>
                        </a:spcAft>
                      </a:pPr>
                      <a:r>
                        <a:rPr lang="en-US" sz="1800" dirty="0">
                          <a:effectLst/>
                        </a:rPr>
                        <a:t>truck, chassis, or container shortages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764727577"/>
                  </a:ext>
                </a:extLst>
              </a:tr>
            </a:tbl>
          </a:graphicData>
        </a:graphic>
      </p:graphicFrame>
      <p:sp>
        <p:nvSpPr>
          <p:cNvPr id="6" name="TextBox 5">
            <a:extLst>
              <a:ext uri="{FF2B5EF4-FFF2-40B4-BE49-F238E27FC236}">
                <a16:creationId xmlns:a16="http://schemas.microsoft.com/office/drawing/2014/main" id="{47B372AE-E5E5-B552-D867-773CA732B19C}"/>
              </a:ext>
            </a:extLst>
          </p:cNvPr>
          <p:cNvSpPr txBox="1"/>
          <p:nvPr/>
        </p:nvSpPr>
        <p:spPr>
          <a:xfrm>
            <a:off x="607959" y="5514359"/>
            <a:ext cx="10612658" cy="584775"/>
          </a:xfrm>
          <a:prstGeom prst="rect">
            <a:avLst/>
          </a:prstGeom>
          <a:noFill/>
        </p:spPr>
        <p:txBody>
          <a:bodyPr wrap="square" rtlCol="0">
            <a:spAutoFit/>
          </a:bodyPr>
          <a:lstStyle/>
          <a:p>
            <a:pPr algn="ctr"/>
            <a:r>
              <a:rPr lang="en-US" sz="1600" b="1" dirty="0">
                <a:solidFill>
                  <a:srgbClr val="C00000"/>
                </a:solidFill>
              </a:rPr>
              <a:t>When “simple” disruptions occur together, along a common supply chain, they become “complex” and may have surprising consequences or require novel mitigation approaches.</a:t>
            </a:r>
          </a:p>
        </p:txBody>
      </p:sp>
    </p:spTree>
    <p:extLst>
      <p:ext uri="{BB962C8B-B14F-4D97-AF65-F5344CB8AC3E}">
        <p14:creationId xmlns:p14="http://schemas.microsoft.com/office/powerpoint/2010/main" val="393993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43054"/>
            <a:ext cx="11637818" cy="1325563"/>
          </a:xfrm>
        </p:spPr>
        <p:txBody>
          <a:bodyPr>
            <a:noAutofit/>
          </a:bodyPr>
          <a:lstStyle/>
          <a:p>
            <a:r>
              <a:rPr lang="en-US" sz="3600" dirty="0"/>
              <a:t>Scenario Building: Develop Complex Disruption Examples</a:t>
            </a:r>
          </a:p>
        </p:txBody>
      </p:sp>
      <p:sp>
        <p:nvSpPr>
          <p:cNvPr id="3" name="Content Placeholder 2"/>
          <p:cNvSpPr>
            <a:spLocks noGrp="1"/>
          </p:cNvSpPr>
          <p:nvPr>
            <p:ph idx="1"/>
          </p:nvPr>
        </p:nvSpPr>
        <p:spPr>
          <a:xfrm>
            <a:off x="838200" y="1448773"/>
            <a:ext cx="10515600" cy="4836435"/>
          </a:xfrm>
        </p:spPr>
        <p:txBody>
          <a:bodyPr>
            <a:normAutofit fontScale="85000" lnSpcReduction="20000"/>
          </a:bodyPr>
          <a:lstStyle/>
          <a:p>
            <a:r>
              <a:rPr lang="en-US" dirty="0"/>
              <a:t>Developed example complex disruptions and list of potential impacts of complex disruptions</a:t>
            </a:r>
          </a:p>
          <a:p>
            <a:r>
              <a:rPr lang="en-US" dirty="0"/>
              <a:t>SME knowledge exchange process: Interviews</a:t>
            </a:r>
          </a:p>
          <a:p>
            <a:r>
              <a:rPr lang="en-US" dirty="0">
                <a:ea typeface="Calibri" panose="020F0502020204030204" pitchFamily="34" charset="0"/>
                <a:cs typeface="Times New Roman" panose="02020603050405020304" pitchFamily="18" charset="0"/>
              </a:rPr>
              <a:t>Identify plausible test case complex disruption</a:t>
            </a:r>
          </a:p>
          <a:p>
            <a:r>
              <a:rPr lang="en-US" dirty="0">
                <a:ea typeface="Calibri" panose="020F0502020204030204" pitchFamily="34" charset="0"/>
                <a:cs typeface="Times New Roman" panose="02020603050405020304" pitchFamily="18" charset="0"/>
              </a:rPr>
              <a:t>Develop detailed complex disruptions to analyze in detail</a:t>
            </a:r>
          </a:p>
          <a:p>
            <a:endParaRPr lang="en-US" sz="800" dirty="0">
              <a:cs typeface="Times New Roman" panose="02020603050405020304" pitchFamily="18" charset="0"/>
            </a:endParaRPr>
          </a:p>
          <a:p>
            <a:r>
              <a:rPr lang="en-US" dirty="0">
                <a:cs typeface="Times New Roman" panose="02020603050405020304" pitchFamily="18" charset="0"/>
              </a:rPr>
              <a:t>Project Overview:</a:t>
            </a:r>
            <a:endParaRPr lang="en-US" dirty="0"/>
          </a:p>
          <a:p>
            <a:pPr lvl="1"/>
            <a:r>
              <a:rPr lang="en-US" dirty="0"/>
              <a:t>Developed examples of single and complex disruptions and identified their impacts –  from literature and Advisory Board discussions</a:t>
            </a:r>
          </a:p>
          <a:p>
            <a:pPr lvl="1"/>
            <a:r>
              <a:rPr lang="en-US" dirty="0"/>
              <a:t>SME knowledge exchange process: Identified SMEs, expand list of examples and impacts </a:t>
            </a:r>
          </a:p>
          <a:p>
            <a:pPr lvl="1"/>
            <a:r>
              <a:rPr lang="en-US" dirty="0"/>
              <a:t>Obtain estimates of relevant parameters for each complex disruption chosen; allow range of values, allowing for several variants of the scenario.</a:t>
            </a:r>
          </a:p>
          <a:p>
            <a:pPr lvl="1"/>
            <a:r>
              <a:rPr lang="en-US" dirty="0"/>
              <a:t>Feed results into the MCAT tool-building component of the project.</a:t>
            </a:r>
          </a:p>
          <a:p>
            <a:pPr lvl="1"/>
            <a:endParaRPr lang="en-US" dirty="0"/>
          </a:p>
          <a:p>
            <a:pPr lvl="1"/>
            <a:endParaRPr lang="en-US" dirty="0"/>
          </a:p>
          <a:p>
            <a:pPr lvl="1"/>
            <a:endParaRPr lang="en-US" dirty="0"/>
          </a:p>
          <a:p>
            <a:pPr lvl="1"/>
            <a:endParaRPr lang="en-US" dirty="0"/>
          </a:p>
          <a:p>
            <a:endParaRPr lang="en-US" dirty="0"/>
          </a:p>
        </p:txBody>
      </p:sp>
      <p:sp>
        <p:nvSpPr>
          <p:cNvPr id="4" name="Slide Number Placeholder 1">
            <a:extLst>
              <a:ext uri="{FF2B5EF4-FFF2-40B4-BE49-F238E27FC236}">
                <a16:creationId xmlns:a16="http://schemas.microsoft.com/office/drawing/2014/main" id="{7CED3809-43F3-2947-9939-A767B8A66498}"/>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6</a:t>
            </a:fld>
            <a:endParaRPr lang="en-US" dirty="0"/>
          </a:p>
        </p:txBody>
      </p:sp>
    </p:spTree>
    <p:extLst>
      <p:ext uri="{BB962C8B-B14F-4D97-AF65-F5344CB8AC3E}">
        <p14:creationId xmlns:p14="http://schemas.microsoft.com/office/powerpoint/2010/main" val="294801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76601"/>
            <a:ext cx="6523049" cy="1081677"/>
          </a:xfrm>
        </p:spPr>
        <p:txBody>
          <a:bodyPr>
            <a:normAutofit/>
          </a:bodyPr>
          <a:lstStyle/>
          <a:p>
            <a:r>
              <a:rPr lang="en-US" dirty="0"/>
              <a:t>Our NY/NJ Scenario</a:t>
            </a:r>
          </a:p>
        </p:txBody>
      </p:sp>
      <p:sp>
        <p:nvSpPr>
          <p:cNvPr id="7" name="Text Placeholder 6"/>
          <p:cNvSpPr>
            <a:spLocks noGrp="1"/>
          </p:cNvSpPr>
          <p:nvPr>
            <p:ph idx="1"/>
          </p:nvPr>
        </p:nvSpPr>
        <p:spPr>
          <a:xfrm>
            <a:off x="569258" y="568901"/>
            <a:ext cx="10515600" cy="5280571"/>
          </a:xfrm>
        </p:spPr>
        <p:txBody>
          <a:bodyPr>
            <a:normAutofit/>
          </a:bodyPr>
          <a:lstStyle/>
          <a:p>
            <a:pPr marL="0" marR="0" indent="0">
              <a:lnSpc>
                <a:spcPct val="107000"/>
              </a:lnSpc>
              <a:spcBef>
                <a:spcPts val="0"/>
              </a:spcBef>
              <a:spcAft>
                <a:spcPts val="600"/>
              </a:spcAft>
              <a:buNone/>
            </a:pPr>
            <a:r>
              <a:rPr lang="en-US" sz="1800" b="1" dirty="0">
                <a:solidFill>
                  <a:srgbClr val="222222"/>
                </a:solidFill>
                <a:effectLst/>
                <a:latin typeface="+mj-lt"/>
                <a:ea typeface="Times New Roman" panose="02020603050405020304" pitchFamily="18" charset="0"/>
                <a:cs typeface="Times New Roman" panose="02020603050405020304" pitchFamily="18" charset="0"/>
              </a:rPr>
              <a:t>Background Scenario:</a:t>
            </a:r>
            <a:r>
              <a:rPr lang="en-US" sz="1800" dirty="0">
                <a:solidFill>
                  <a:srgbClr val="222222"/>
                </a:solidFill>
                <a:effectLst/>
                <a:latin typeface="+mj-lt"/>
                <a:ea typeface="Times New Roman" panose="02020603050405020304" pitchFamily="18" charset="0"/>
                <a:cs typeface="Times New Roman" panose="02020603050405020304" pitchFamily="18" charset="0"/>
              </a:rPr>
              <a:t> </a:t>
            </a:r>
            <a:r>
              <a:rPr lang="en-US" sz="1800" b="1" dirty="0">
                <a:solidFill>
                  <a:srgbClr val="222222"/>
                </a:solidFill>
                <a:effectLst/>
                <a:latin typeface="+mj-lt"/>
                <a:ea typeface="Times New Roman" panose="02020603050405020304" pitchFamily="18" charset="0"/>
                <a:cs typeface="Times New Roman" panose="02020603050405020304" pitchFamily="18" charset="0"/>
              </a:rPr>
              <a:t>Increased dwell </a:t>
            </a:r>
            <a:r>
              <a:rPr lang="en-US" sz="1800" b="1" dirty="0">
                <a:solidFill>
                  <a:srgbClr val="222222"/>
                </a:solidFill>
                <a:latin typeface="+mj-lt"/>
                <a:ea typeface="Times New Roman" panose="02020603050405020304" pitchFamily="18" charset="0"/>
                <a:cs typeface="Times New Roman" panose="02020603050405020304" pitchFamily="18" charset="0"/>
              </a:rPr>
              <a:t>t</a:t>
            </a:r>
            <a:r>
              <a:rPr lang="en-US" sz="1800" b="1" dirty="0">
                <a:solidFill>
                  <a:srgbClr val="222222"/>
                </a:solidFill>
                <a:effectLst/>
                <a:latin typeface="+mj-lt"/>
                <a:ea typeface="Times New Roman" panose="02020603050405020304" pitchFamily="18" charset="0"/>
                <a:cs typeface="Times New Roman" panose="02020603050405020304" pitchFamily="18" charset="0"/>
              </a:rPr>
              <a:t>ime for containers</a:t>
            </a:r>
          </a:p>
          <a:p>
            <a:pPr marL="0" marR="0" indent="0">
              <a:lnSpc>
                <a:spcPct val="107000"/>
              </a:lnSpc>
              <a:spcBef>
                <a:spcPts val="0"/>
              </a:spcBef>
              <a:spcAft>
                <a:spcPts val="600"/>
              </a:spcAft>
              <a:buNone/>
            </a:pPr>
            <a:r>
              <a:rPr lang="en-US" sz="1600" dirty="0">
                <a:solidFill>
                  <a:srgbClr val="222222"/>
                </a:solidFill>
                <a:effectLst/>
                <a:ea typeface="Times New Roman" panose="02020603050405020304" pitchFamily="18" charset="0"/>
                <a:cs typeface="Times New Roman" panose="02020603050405020304" pitchFamily="18" charset="0"/>
              </a:rPr>
              <a:t>A combination of truck driver, chassis, and warehouse shortages has significantly increased terminal dwell time of containers in the NY/NJ area.</a:t>
            </a:r>
            <a:endParaRPr lang="en-US" sz="16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b="1" dirty="0">
                <a:solidFill>
                  <a:srgbClr val="222222"/>
                </a:solidFill>
                <a:effectLst/>
                <a:latin typeface="+mj-lt"/>
                <a:ea typeface="Times New Roman" panose="02020603050405020304" pitchFamily="18" charset="0"/>
                <a:cs typeface="Times New Roman" panose="02020603050405020304" pitchFamily="18" charset="0"/>
              </a:rPr>
              <a:t>Initial Disruption:</a:t>
            </a:r>
            <a:r>
              <a:rPr lang="en-US" sz="1800" dirty="0">
                <a:solidFill>
                  <a:srgbClr val="222222"/>
                </a:solidFill>
                <a:effectLst/>
                <a:latin typeface="+mj-lt"/>
                <a:ea typeface="Times New Roman" panose="02020603050405020304" pitchFamily="18" charset="0"/>
                <a:cs typeface="Times New Roman" panose="02020603050405020304" pitchFamily="18" charset="0"/>
              </a:rPr>
              <a:t> </a:t>
            </a:r>
            <a:r>
              <a:rPr lang="en-US" sz="1800" b="1" dirty="0">
                <a:solidFill>
                  <a:srgbClr val="222222"/>
                </a:solidFill>
                <a:effectLst/>
                <a:latin typeface="+mj-lt"/>
                <a:ea typeface="Times New Roman" panose="02020603050405020304" pitchFamily="18" charset="0"/>
                <a:cs typeface="Times New Roman" panose="02020603050405020304" pitchFamily="18" charset="0"/>
              </a:rPr>
              <a:t>Container ship </a:t>
            </a:r>
            <a:r>
              <a:rPr lang="en-US" sz="1800" b="1" dirty="0">
                <a:solidFill>
                  <a:srgbClr val="222222"/>
                </a:solidFill>
                <a:latin typeface="+mj-lt"/>
                <a:ea typeface="Times New Roman" panose="02020603050405020304" pitchFamily="18" charset="0"/>
                <a:cs typeface="Times New Roman" panose="02020603050405020304" pitchFamily="18" charset="0"/>
              </a:rPr>
              <a:t>f</a:t>
            </a:r>
            <a:r>
              <a:rPr lang="en-US" sz="1800" b="1" dirty="0">
                <a:solidFill>
                  <a:srgbClr val="222222"/>
                </a:solidFill>
                <a:effectLst/>
                <a:latin typeface="+mj-lt"/>
                <a:ea typeface="Times New Roman" panose="02020603050405020304" pitchFamily="18" charset="0"/>
                <a:cs typeface="Times New Roman" panose="02020603050405020304" pitchFamily="18" charset="0"/>
              </a:rPr>
              <a:t>ire and blockage of the Kill van Kull</a:t>
            </a:r>
          </a:p>
          <a:p>
            <a:pPr marL="0" marR="0" indent="0">
              <a:lnSpc>
                <a:spcPct val="107000"/>
              </a:lnSpc>
              <a:spcBef>
                <a:spcPts val="0"/>
              </a:spcBef>
              <a:spcAft>
                <a:spcPts val="600"/>
              </a:spcAft>
              <a:buNone/>
            </a:pPr>
            <a:r>
              <a:rPr lang="en-US" sz="1600" dirty="0">
                <a:solidFill>
                  <a:srgbClr val="222222"/>
                </a:solidFill>
                <a:effectLst/>
                <a:ea typeface="Times New Roman" panose="02020603050405020304" pitchFamily="18" charset="0"/>
                <a:cs typeface="Times New Roman" panose="02020603050405020304" pitchFamily="18" charset="0"/>
              </a:rPr>
              <a:t>Ship carrying fireworks &amp; industrial chemicals catches fire in the KVK; smoke from burning chemicals affects surrounding area. Escort tug loses connection; vessel runs aground. 4 days to extinguish fire and tow vessel to safety; 4 more days of daytime, one-way traffic on KVK. </a:t>
            </a:r>
          </a:p>
          <a:p>
            <a:pPr marL="0" marR="0" indent="0">
              <a:lnSpc>
                <a:spcPct val="107000"/>
              </a:lnSpc>
              <a:spcBef>
                <a:spcPts val="0"/>
              </a:spcBef>
              <a:spcAft>
                <a:spcPts val="600"/>
              </a:spcAft>
              <a:buNone/>
            </a:pPr>
            <a:r>
              <a:rPr lang="en-US" sz="1800" b="1" dirty="0">
                <a:solidFill>
                  <a:srgbClr val="222222"/>
                </a:solidFill>
                <a:latin typeface="+mj-lt"/>
                <a:ea typeface="Calibri" panose="020F0502020204030204" pitchFamily="34" charset="0"/>
                <a:cs typeface="Times New Roman" panose="02020603050405020304" pitchFamily="18" charset="0"/>
              </a:rPr>
              <a:t>Secondary Disruption: Malware impacts to terminal operating systems</a:t>
            </a:r>
            <a:endParaRPr lang="en-US" sz="1800" b="1" dirty="0">
              <a:effectLst/>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600"/>
              </a:spcAft>
              <a:buNone/>
            </a:pPr>
            <a:r>
              <a:rPr lang="en-US" sz="1600" dirty="0"/>
              <a:t>Malware affects terminal OS at Port Newark-Elizabeth, affecting ability to track status, location, destination of containers, and further increases terminal dwell time issues resulting from background scenario. Other terminals take their systems offline for 24 hours to ensure that the malware has not affected them. Occasional rechecks slow down operations for another week.</a:t>
            </a:r>
          </a:p>
          <a:p>
            <a:pPr lvl="2">
              <a:spcAft>
                <a:spcPts val="1200"/>
              </a:spcAft>
            </a:pPr>
            <a:endParaRPr lang="en-US" dirty="0"/>
          </a:p>
          <a:p>
            <a:pPr marL="0" indent="0">
              <a:buNone/>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7</a:t>
            </a:fld>
            <a:endParaRPr lang="en-US" dirty="0"/>
          </a:p>
        </p:txBody>
      </p:sp>
      <p:pic>
        <p:nvPicPr>
          <p:cNvPr id="6" name="Picture 5">
            <a:extLst>
              <a:ext uri="{FF2B5EF4-FFF2-40B4-BE49-F238E27FC236}">
                <a16:creationId xmlns:a16="http://schemas.microsoft.com/office/drawing/2014/main" id="{3282D66F-315A-EAC1-D328-2A21D935B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860" y="3987871"/>
            <a:ext cx="3570809" cy="2005394"/>
          </a:xfrm>
          <a:prstGeom prst="rect">
            <a:avLst/>
          </a:prstGeom>
          <a:ln>
            <a:solidFill>
              <a:schemeClr val="accent1">
                <a:lumMod val="50000"/>
              </a:schemeClr>
            </a:solidFill>
          </a:ln>
        </p:spPr>
      </p:pic>
    </p:spTree>
    <p:extLst>
      <p:ext uri="{BB962C8B-B14F-4D97-AF65-F5344CB8AC3E}">
        <p14:creationId xmlns:p14="http://schemas.microsoft.com/office/powerpoint/2010/main" val="335510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3109" y="-94614"/>
            <a:ext cx="6195838" cy="1081677"/>
          </a:xfrm>
        </p:spPr>
        <p:txBody>
          <a:bodyPr>
            <a:normAutofit fontScale="90000"/>
          </a:bodyPr>
          <a:lstStyle/>
          <a:p>
            <a:r>
              <a:rPr lang="en-US" dirty="0"/>
              <a:t>Our West Coast Scenario</a:t>
            </a:r>
          </a:p>
        </p:txBody>
      </p:sp>
      <p:sp>
        <p:nvSpPr>
          <p:cNvPr id="7" name="Text Placeholder 6"/>
          <p:cNvSpPr>
            <a:spLocks noGrp="1"/>
          </p:cNvSpPr>
          <p:nvPr>
            <p:ph idx="1"/>
          </p:nvPr>
        </p:nvSpPr>
        <p:spPr>
          <a:xfrm>
            <a:off x="112060" y="771013"/>
            <a:ext cx="7122458" cy="4427702"/>
          </a:xfrm>
        </p:spPr>
        <p:txBody>
          <a:bodyPr>
            <a:normAutofit/>
          </a:bodyPr>
          <a:lstStyle/>
          <a:p>
            <a:pPr marL="0" marR="0" indent="0">
              <a:lnSpc>
                <a:spcPct val="107000"/>
              </a:lnSpc>
              <a:spcBef>
                <a:spcPts val="0"/>
              </a:spcBef>
              <a:spcAft>
                <a:spcPts val="600"/>
              </a:spcAft>
              <a:buNone/>
            </a:pP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Background Scenario:</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Labor dispute</a:t>
            </a:r>
          </a:p>
          <a:p>
            <a:pPr marL="514350" lvl="1" indent="-285750">
              <a:lnSpc>
                <a:spcPct val="107000"/>
              </a:lnSpc>
              <a:spcBef>
                <a:spcPts val="0"/>
              </a:spcBef>
              <a:spcAft>
                <a:spcPts val="600"/>
              </a:spcAft>
            </a:pPr>
            <a:r>
              <a:rPr lang="en-US" sz="1600" dirty="0">
                <a:effectLst/>
                <a:ea typeface="Lato" panose="020F0502020204030203" pitchFamily="34" charset="0"/>
                <a:cs typeface="Lato" panose="020F0502020204030203" pitchFamily="34" charset="0"/>
              </a:rPr>
              <a:t>Labor dispute at POLA/LB leads to cargo diversions, ocean shipping spot rates almost $9K/40ft container (vs. 5-yr average of ~$3,500), and a wait time </a:t>
            </a:r>
            <a:r>
              <a:rPr lang="en-US" sz="1600" dirty="0">
                <a:ea typeface="Lato" panose="020F0502020204030203" pitchFamily="34" charset="0"/>
                <a:cs typeface="Lato" panose="020F0502020204030203" pitchFamily="34" charset="0"/>
              </a:rPr>
              <a:t>as high as 26 days.</a:t>
            </a:r>
          </a:p>
          <a:p>
            <a:pPr marL="228600" lvl="1" indent="0">
              <a:lnSpc>
                <a:spcPct val="107000"/>
              </a:lnSpc>
              <a:spcBef>
                <a:spcPts val="0"/>
              </a:spcBef>
              <a:spcAft>
                <a:spcPts val="600"/>
              </a:spcAft>
              <a:buNone/>
            </a:pPr>
            <a:r>
              <a:rPr lang="en-US" sz="1800" b="1" dirty="0">
                <a:ea typeface="Lato" panose="020F0502020204030203" pitchFamily="34" charset="0"/>
                <a:cs typeface="Lato" panose="020F0502020204030203" pitchFamily="34" charset="0"/>
              </a:rPr>
              <a:t>Initial Disruption</a:t>
            </a:r>
            <a:r>
              <a:rPr lang="en-US" sz="1600" dirty="0">
                <a:ea typeface="Lato" panose="020F0502020204030203" pitchFamily="34" charset="0"/>
                <a:cs typeface="Lato" panose="020F0502020204030203" pitchFamily="34" charset="0"/>
              </a:rPr>
              <a:t>:  </a:t>
            </a:r>
            <a:r>
              <a:rPr lang="en-US" sz="1800" b="1" dirty="0">
                <a:ea typeface="Lato" panose="020F0502020204030203" pitchFamily="34" charset="0"/>
                <a:cs typeface="Lato" panose="020F0502020204030203" pitchFamily="34" charset="0"/>
              </a:rPr>
              <a:t>Wildfires and power loss</a:t>
            </a:r>
          </a:p>
          <a:p>
            <a:pPr marL="514350" lvl="1" indent="-285750">
              <a:lnSpc>
                <a:spcPct val="107000"/>
              </a:lnSpc>
              <a:spcBef>
                <a:spcPts val="0"/>
              </a:spcBef>
              <a:spcAft>
                <a:spcPts val="600"/>
              </a:spcAft>
            </a:pPr>
            <a:r>
              <a:rPr lang="en-US" sz="1600" dirty="0">
                <a:ea typeface="Lato" panose="020F0502020204030203" pitchFamily="34" charset="0"/>
                <a:cs typeface="Lato" panose="020F0502020204030203" pitchFamily="34" charset="0"/>
              </a:rPr>
              <a:t>Wildfires damage transmission lines and substations servicing the port area leading to 3 days of blackouts/brownouts in the port area; 2 more days for full power to be restored.</a:t>
            </a:r>
          </a:p>
          <a:p>
            <a:pPr marL="228600" lvl="1" indent="0">
              <a:lnSpc>
                <a:spcPct val="107000"/>
              </a:lnSpc>
              <a:spcBef>
                <a:spcPts val="0"/>
              </a:spcBef>
              <a:spcAft>
                <a:spcPts val="600"/>
              </a:spcAft>
              <a:buNone/>
            </a:pPr>
            <a:r>
              <a:rPr lang="en-US" sz="1800" b="1" dirty="0">
                <a:ea typeface="Lato" panose="020F0502020204030203" pitchFamily="34" charset="0"/>
                <a:cs typeface="Lato" panose="020F0502020204030203" pitchFamily="34" charset="0"/>
              </a:rPr>
              <a:t>Secondary Disruption</a:t>
            </a:r>
            <a:r>
              <a:rPr lang="en-US" sz="1600" dirty="0">
                <a:ea typeface="Lato" panose="020F0502020204030203" pitchFamily="34" charset="0"/>
                <a:cs typeface="Lato" panose="020F0502020204030203" pitchFamily="34" charset="0"/>
              </a:rPr>
              <a:t>: </a:t>
            </a:r>
            <a:r>
              <a:rPr lang="en-US" sz="1800" b="1" dirty="0">
                <a:ea typeface="Lato" panose="020F0502020204030203" pitchFamily="34" charset="0"/>
                <a:cs typeface="Lato" panose="020F0502020204030203" pitchFamily="34" charset="0"/>
              </a:rPr>
              <a:t>Sustained security requirements</a:t>
            </a:r>
          </a:p>
          <a:p>
            <a:pPr marL="514350" lvl="1" indent="-285750">
              <a:lnSpc>
                <a:spcPct val="107000"/>
              </a:lnSpc>
              <a:spcBef>
                <a:spcPts val="0"/>
              </a:spcBef>
              <a:spcAft>
                <a:spcPts val="600"/>
              </a:spcAft>
            </a:pPr>
            <a:r>
              <a:rPr lang="en-US" sz="1600" dirty="0">
                <a:ea typeface="Lato" panose="020F0502020204030203" pitchFamily="34" charset="0"/>
                <a:cs typeface="Lato" panose="020F0502020204030203" pitchFamily="34" charset="0"/>
              </a:rPr>
              <a:t>Two days after power is restored, a bomb explodes in a container at POLA/LB, damaging cranes. Threats of further explosions lead to MARSEC 2 conditions for the port area for all West Coast ports for one week. Workers reluctant to work until safety is assured. Debris clearing takes 3 </a:t>
            </a:r>
            <a:r>
              <a:rPr lang="en-US" sz="1600" dirty="0" err="1">
                <a:ea typeface="Lato" panose="020F0502020204030203" pitchFamily="34" charset="0"/>
                <a:cs typeface="Lato" panose="020F0502020204030203" pitchFamily="34" charset="0"/>
              </a:rPr>
              <a:t>days,but</a:t>
            </a:r>
            <a:r>
              <a:rPr lang="en-US" sz="1600" dirty="0">
                <a:ea typeface="Lato" panose="020F0502020204030203" pitchFamily="34" charset="0"/>
                <a:cs typeface="Lato" panose="020F0502020204030203" pitchFamily="34" charset="0"/>
              </a:rPr>
              <a:t> replacing cranes much longer.</a:t>
            </a:r>
          </a:p>
          <a:p>
            <a:pPr lvl="2">
              <a:spcAft>
                <a:spcPts val="1200"/>
              </a:spcAft>
            </a:pPr>
            <a:endParaRPr lang="en-US" dirty="0"/>
          </a:p>
          <a:p>
            <a:pPr lvl="2">
              <a:spcAft>
                <a:spcPts val="1200"/>
              </a:spcAft>
            </a:pPr>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8</a:t>
            </a:fld>
            <a:endParaRPr lang="en-US" dirty="0"/>
          </a:p>
        </p:txBody>
      </p:sp>
      <p:pic>
        <p:nvPicPr>
          <p:cNvPr id="8" name="Picture 7">
            <a:extLst>
              <a:ext uri="{FF2B5EF4-FFF2-40B4-BE49-F238E27FC236}">
                <a16:creationId xmlns:a16="http://schemas.microsoft.com/office/drawing/2014/main" id="{5A0E58E9-374B-5FF1-DA62-AB4F6776113A}"/>
              </a:ext>
            </a:extLst>
          </p:cNvPr>
          <p:cNvPicPr>
            <a:picLocks noChangeAspect="1"/>
          </p:cNvPicPr>
          <p:nvPr/>
        </p:nvPicPr>
        <p:blipFill>
          <a:blip r:embed="rId3"/>
          <a:stretch>
            <a:fillRect/>
          </a:stretch>
        </p:blipFill>
        <p:spPr>
          <a:xfrm>
            <a:off x="7716327" y="1218202"/>
            <a:ext cx="5127652" cy="2202261"/>
          </a:xfrm>
          <a:prstGeom prst="rect">
            <a:avLst/>
          </a:prstGeom>
        </p:spPr>
      </p:pic>
    </p:spTree>
    <p:extLst>
      <p:ext uri="{BB962C8B-B14F-4D97-AF65-F5344CB8AC3E}">
        <p14:creationId xmlns:p14="http://schemas.microsoft.com/office/powerpoint/2010/main" val="351755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4313"/>
            <a:ext cx="11524594" cy="1325563"/>
          </a:xfrm>
        </p:spPr>
        <p:txBody>
          <a:bodyPr/>
          <a:lstStyle/>
          <a:p>
            <a:pPr algn="ctr"/>
            <a:r>
              <a:rPr lang="en-US" dirty="0"/>
              <a:t>Complex </a:t>
            </a:r>
            <a:r>
              <a:rPr lang="en-US" i="1" dirty="0"/>
              <a:t>Future</a:t>
            </a:r>
            <a:r>
              <a:rPr lang="en-US" dirty="0"/>
              <a:t> Disruptions</a:t>
            </a:r>
          </a:p>
        </p:txBody>
      </p:sp>
      <p:sp>
        <p:nvSpPr>
          <p:cNvPr id="7" name="Text Placeholder 6"/>
          <p:cNvSpPr>
            <a:spLocks noGrp="1"/>
          </p:cNvSpPr>
          <p:nvPr>
            <p:ph idx="1"/>
          </p:nvPr>
        </p:nvSpPr>
        <p:spPr>
          <a:xfrm>
            <a:off x="481005" y="966997"/>
            <a:ext cx="11264153" cy="4731929"/>
          </a:xfrm>
        </p:spPr>
        <p:txBody>
          <a:bodyPr>
            <a:normAutofit/>
          </a:bodyPr>
          <a:lstStyle/>
          <a:p>
            <a:r>
              <a:rPr lang="en-US" dirty="0"/>
              <a:t>We want to avoid focusing exclusively on past and current disruptions.</a:t>
            </a:r>
          </a:p>
          <a:p>
            <a:r>
              <a:rPr lang="en-US" dirty="0"/>
              <a:t>What are the risk factors that will be relevant in 5-10 years?</a:t>
            </a:r>
          </a:p>
          <a:p>
            <a:r>
              <a:rPr lang="en-US" dirty="0"/>
              <a:t>How can we make this useful for future planning?</a:t>
            </a:r>
          </a:p>
          <a:p>
            <a:r>
              <a:rPr lang="en-US" dirty="0"/>
              <a:t>There is great interest in disruptions involving low- and no-carbon fuels.</a:t>
            </a:r>
          </a:p>
          <a:p>
            <a:r>
              <a:rPr lang="en-US" dirty="0"/>
              <a:t>There is major concern about transporting boatloads                                                 of electrical vehicles and the inability of standard                                                                firefighting methods to fight an EV fire on a vessel. </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9</a:t>
            </a:fld>
            <a:endParaRPr lang="en-US" dirty="0"/>
          </a:p>
        </p:txBody>
      </p:sp>
      <p:pic>
        <p:nvPicPr>
          <p:cNvPr id="4" name="Picture 3" descr="A picture containing blur&#10;&#10;Description automatically generated">
            <a:extLst>
              <a:ext uri="{FF2B5EF4-FFF2-40B4-BE49-F238E27FC236}">
                <a16:creationId xmlns:a16="http://schemas.microsoft.com/office/drawing/2014/main" id="{BF177191-AC56-BA84-29A4-13BCDE0B9958}"/>
              </a:ext>
            </a:extLst>
          </p:cNvPr>
          <p:cNvPicPr>
            <a:picLocks noChangeAspect="1"/>
          </p:cNvPicPr>
          <p:nvPr/>
        </p:nvPicPr>
        <p:blipFill>
          <a:blip r:embed="rId3"/>
          <a:stretch>
            <a:fillRect/>
          </a:stretch>
        </p:blipFill>
        <p:spPr>
          <a:xfrm>
            <a:off x="9448800" y="3487732"/>
            <a:ext cx="2699478" cy="1985241"/>
          </a:xfrm>
          <a:prstGeom prst="rect">
            <a:avLst/>
          </a:prstGeom>
        </p:spPr>
      </p:pic>
      <p:sp>
        <p:nvSpPr>
          <p:cNvPr id="3" name="TextBox 2">
            <a:extLst>
              <a:ext uri="{FF2B5EF4-FFF2-40B4-BE49-F238E27FC236}">
                <a16:creationId xmlns:a16="http://schemas.microsoft.com/office/drawing/2014/main" id="{9267D868-F010-2174-190E-DB2D94082913}"/>
              </a:ext>
            </a:extLst>
          </p:cNvPr>
          <p:cNvSpPr txBox="1"/>
          <p:nvPr/>
        </p:nvSpPr>
        <p:spPr>
          <a:xfrm>
            <a:off x="8285876" y="5542671"/>
            <a:ext cx="3762568" cy="369332"/>
          </a:xfrm>
          <a:prstGeom prst="rect">
            <a:avLst/>
          </a:prstGeom>
          <a:noFill/>
        </p:spPr>
        <p:txBody>
          <a:bodyPr wrap="none" rtlCol="0">
            <a:spAutoFit/>
          </a:bodyPr>
          <a:lstStyle/>
          <a:p>
            <a:r>
              <a:rPr lang="en-US" dirty="0"/>
              <a:t>Image credit: Wikimedia Commons</a:t>
            </a:r>
          </a:p>
        </p:txBody>
      </p:sp>
    </p:spTree>
    <p:extLst>
      <p:ext uri="{BB962C8B-B14F-4D97-AF65-F5344CB8AC3E}">
        <p14:creationId xmlns:p14="http://schemas.microsoft.com/office/powerpoint/2010/main" val="4209008156"/>
      </p:ext>
    </p:extLst>
  </p:cSld>
  <p:clrMapOvr>
    <a:masterClrMapping/>
  </p:clrMapOvr>
</p:sld>
</file>

<file path=ppt/theme/theme1.xml><?xml version="1.0" encoding="utf-8"?>
<a:theme xmlns:a="http://schemas.openxmlformats.org/drawingml/2006/main" name="1_Office Theme">
  <a:themeElements>
    <a:clrScheme name="Custom 20">
      <a:dk1>
        <a:srgbClr val="3A3838"/>
      </a:dk1>
      <a:lt1>
        <a:srgbClr val="FFFFFF"/>
      </a:lt1>
      <a:dk2>
        <a:srgbClr val="5C6670"/>
      </a:dk2>
      <a:lt2>
        <a:srgbClr val="E7E6E6"/>
      </a:lt2>
      <a:accent1>
        <a:srgbClr val="5C6670"/>
      </a:accent1>
      <a:accent2>
        <a:srgbClr val="BBC1C7"/>
      </a:accent2>
      <a:accent3>
        <a:srgbClr val="0070C9"/>
      </a:accent3>
      <a:accent4>
        <a:srgbClr val="F8B506"/>
      </a:accent4>
      <a:accent5>
        <a:srgbClr val="5DC1DA"/>
      </a:accent5>
      <a:accent6>
        <a:srgbClr val="00648C"/>
      </a:accent6>
      <a:hlink>
        <a:srgbClr val="003762"/>
      </a:hlink>
      <a:folHlink>
        <a:srgbClr val="003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18391</TotalTime>
  <Words>2528</Words>
  <Application>Microsoft Office PowerPoint</Application>
  <PresentationFormat>Widescreen</PresentationFormat>
  <Paragraphs>321</Paragraphs>
  <Slides>25</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Google Sans Text</vt:lpstr>
      <vt:lpstr>Lato</vt:lpstr>
      <vt:lpstr>Times New Roman</vt:lpstr>
      <vt:lpstr>1_Office Theme</vt:lpstr>
      <vt:lpstr>Custom Design</vt:lpstr>
      <vt:lpstr>2_Custom Design</vt:lpstr>
      <vt:lpstr>Complex Economic Consequence Analysis to Protect the Maritime Infrastructure</vt:lpstr>
      <vt:lpstr>Project Overview</vt:lpstr>
      <vt:lpstr>Project Overview</vt:lpstr>
      <vt:lpstr>Project Overview</vt:lpstr>
      <vt:lpstr>Scenario Building: Developing Example Disruptions</vt:lpstr>
      <vt:lpstr>Scenario Building: Develop Complex Disruption Examples</vt:lpstr>
      <vt:lpstr>Our NY/NJ Scenario</vt:lpstr>
      <vt:lpstr>Our West Coast Scenario</vt:lpstr>
      <vt:lpstr>Complex Future Disruptions</vt:lpstr>
      <vt:lpstr>Energy Disruptions</vt:lpstr>
      <vt:lpstr>Economic Consequence Analysis</vt:lpstr>
      <vt:lpstr>CREATE Economic Consequence Analysis Framework</vt:lpstr>
      <vt:lpstr>Operation of the MCAT Modeling System</vt:lpstr>
      <vt:lpstr>MCAT Modeling/Economics: Economic Impacts of the Ukraine War</vt:lpstr>
      <vt:lpstr>MCAT Modeling/Economics: Economic Impacts of the Ukraine War</vt:lpstr>
      <vt:lpstr>Grain and Metal Export Disruptions from Ukraine and Russia for One Year (in millions $)   </vt:lpstr>
      <vt:lpstr>Conclusions from MCAT Economic Modeling</vt:lpstr>
      <vt:lpstr>Mitigations/Resilience Tactics</vt:lpstr>
      <vt:lpstr>Asking SMEs: What are Example Successful Mitigation and Resilience Tactics You Have Seen? </vt:lpstr>
      <vt:lpstr>Asking SMEs: What Potential Mitigation and Resilience Tactics Would You Like to See?  What Factors Might Make them Feasible or Infeasible?</vt:lpstr>
      <vt:lpstr>Short Term Pre-disruption Mitigations (possible examples)</vt:lpstr>
      <vt:lpstr>Long-term Pre-disruption Mitigations  (possible examples)</vt:lpstr>
      <vt:lpstr>Post-disruption Resilience Tactics (possible examples, short and long term)</vt:lpstr>
      <vt:lpstr>Next Steps &amp; Takeaways</vt:lpstr>
      <vt:lpstr>Grant 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Passantino</dc:creator>
  <cp:lastModifiedBy>Christine Spassione</cp:lastModifiedBy>
  <cp:revision>459</cp:revision>
  <cp:lastPrinted>2022-10-10T16:46:39Z</cp:lastPrinted>
  <dcterms:created xsi:type="dcterms:W3CDTF">2017-04-11T20:32:09Z</dcterms:created>
  <dcterms:modified xsi:type="dcterms:W3CDTF">2024-04-23T17:32:38Z</dcterms:modified>
</cp:coreProperties>
</file>