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1"/>
    <p:sldMasterId id="2147483711" r:id="rId2"/>
    <p:sldMasterId id="2147483707" r:id="rId3"/>
  </p:sldMasterIdLst>
  <p:notesMasterIdLst>
    <p:notesMasterId r:id="rId26"/>
  </p:notesMasterIdLst>
  <p:handoutMasterIdLst>
    <p:handoutMasterId r:id="rId27"/>
  </p:handoutMasterIdLst>
  <p:sldIdLst>
    <p:sldId id="256" r:id="rId4"/>
    <p:sldId id="564" r:id="rId5"/>
    <p:sldId id="550" r:id="rId6"/>
    <p:sldId id="587" r:id="rId7"/>
    <p:sldId id="526" r:id="rId8"/>
    <p:sldId id="588" r:id="rId9"/>
    <p:sldId id="527" r:id="rId10"/>
    <p:sldId id="590" r:id="rId11"/>
    <p:sldId id="561" r:id="rId12"/>
    <p:sldId id="576" r:id="rId13"/>
    <p:sldId id="558" r:id="rId14"/>
    <p:sldId id="447" r:id="rId15"/>
    <p:sldId id="454" r:id="rId16"/>
    <p:sldId id="586" r:id="rId17"/>
    <p:sldId id="565" r:id="rId18"/>
    <p:sldId id="566" r:id="rId19"/>
    <p:sldId id="591" r:id="rId20"/>
    <p:sldId id="513" r:id="rId21"/>
    <p:sldId id="514" r:id="rId22"/>
    <p:sldId id="515" r:id="rId23"/>
    <p:sldId id="517" r:id="rId24"/>
    <p:sldId id="57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635944"/>
    <a:srgbClr val="FFFFFF"/>
    <a:srgbClr val="00508C"/>
    <a:srgbClr val="014F6F"/>
    <a:srgbClr val="8C1D40"/>
    <a:srgbClr val="FAB506"/>
    <a:srgbClr val="0000FF"/>
    <a:srgbClr val="00F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1" autoAdjust="0"/>
    <p:restoredTop sz="95135" autoAdjust="0"/>
  </p:normalViewPr>
  <p:slideViewPr>
    <p:cSldViewPr snapToGrid="0" snapToObjects="1">
      <p:cViewPr varScale="1">
        <p:scale>
          <a:sx n="111" d="100"/>
          <a:sy n="111" d="100"/>
        </p:scale>
        <p:origin x="798" y="96"/>
      </p:cViewPr>
      <p:guideLst/>
    </p:cSldViewPr>
  </p:slideViewPr>
  <p:notesTextViewPr>
    <p:cViewPr>
      <p:scale>
        <a:sx n="1" d="1"/>
        <a:sy n="1" d="1"/>
      </p:scale>
      <p:origin x="0" y="0"/>
    </p:cViewPr>
  </p:notesTextViewPr>
  <p:sorterViewPr>
    <p:cViewPr>
      <p:scale>
        <a:sx n="119" d="100"/>
        <a:sy n="119" d="100"/>
      </p:scale>
      <p:origin x="0" y="-199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7C81CA-CA25-774D-A2A7-BB30F3682A9E}" type="slidenum">
              <a:rPr lang="en-US" smtClean="0"/>
              <a:t>‹#›</a:t>
            </a:fld>
            <a:endParaRPr lang="en-US" dirty="0"/>
          </a:p>
        </p:txBody>
      </p:sp>
    </p:spTree>
    <p:extLst>
      <p:ext uri="{BB962C8B-B14F-4D97-AF65-F5344CB8AC3E}">
        <p14:creationId xmlns:p14="http://schemas.microsoft.com/office/powerpoint/2010/main" val="1816619492"/>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586A54-ED12-C04F-BA51-26DDD954C50D}" type="slidenum">
              <a:rPr lang="en-US" smtClean="0"/>
              <a:t>‹#›</a:t>
            </a:fld>
            <a:endParaRPr lang="en-US" dirty="0"/>
          </a:p>
        </p:txBody>
      </p:sp>
    </p:spTree>
    <p:extLst>
      <p:ext uri="{BB962C8B-B14F-4D97-AF65-F5344CB8AC3E}">
        <p14:creationId xmlns:p14="http://schemas.microsoft.com/office/powerpoint/2010/main" val="48261527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148792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a:t>
            </a:r>
            <a:r>
              <a:rPr lang="en-US" baseline="0" dirty="0"/>
              <a:t> summary of project </a:t>
            </a:r>
            <a:endParaRPr lang="en-US" dirty="0"/>
          </a:p>
        </p:txBody>
      </p:sp>
      <p:sp>
        <p:nvSpPr>
          <p:cNvPr id="4" name="Slide Number Placeholder 3"/>
          <p:cNvSpPr>
            <a:spLocks noGrp="1"/>
          </p:cNvSpPr>
          <p:nvPr>
            <p:ph type="sldNum" sz="quarter" idx="10"/>
          </p:nvPr>
        </p:nvSpPr>
        <p:spPr/>
        <p:txBody>
          <a:bodyPr/>
          <a:lstStyle/>
          <a:p>
            <a:fld id="{AAE34BE6-5619-5E4E-BF29-70393DF5CB63}" type="slidenum">
              <a:rPr lang="en-US" smtClean="0"/>
              <a:t>17</a:t>
            </a:fld>
            <a:endParaRPr lang="en-US" dirty="0"/>
          </a:p>
        </p:txBody>
      </p:sp>
    </p:spTree>
    <p:extLst>
      <p:ext uri="{BB962C8B-B14F-4D97-AF65-F5344CB8AC3E}">
        <p14:creationId xmlns:p14="http://schemas.microsoft.com/office/powerpoint/2010/main" val="3589700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a:t>
            </a:r>
            <a:r>
              <a:rPr lang="en-US" baseline="0" dirty="0"/>
              <a:t> summary of project </a:t>
            </a:r>
            <a:endParaRPr lang="en-US" dirty="0"/>
          </a:p>
        </p:txBody>
      </p:sp>
      <p:sp>
        <p:nvSpPr>
          <p:cNvPr id="4" name="Slide Number Placeholder 3"/>
          <p:cNvSpPr>
            <a:spLocks noGrp="1"/>
          </p:cNvSpPr>
          <p:nvPr>
            <p:ph type="sldNum" sz="quarter" idx="10"/>
          </p:nvPr>
        </p:nvSpPr>
        <p:spPr/>
        <p:txBody>
          <a:bodyPr/>
          <a:lstStyle/>
          <a:p>
            <a:fld id="{AAE34BE6-5619-5E4E-BF29-70393DF5CB63}" type="slidenum">
              <a:rPr lang="en-US" smtClean="0"/>
              <a:t>18</a:t>
            </a:fld>
            <a:endParaRPr lang="en-US" dirty="0"/>
          </a:p>
        </p:txBody>
      </p:sp>
    </p:spTree>
    <p:extLst>
      <p:ext uri="{BB962C8B-B14F-4D97-AF65-F5344CB8AC3E}">
        <p14:creationId xmlns:p14="http://schemas.microsoft.com/office/powerpoint/2010/main" val="2179201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a:t>
            </a:r>
            <a:r>
              <a:rPr lang="en-US" baseline="0" dirty="0"/>
              <a:t> summary of project </a:t>
            </a:r>
            <a:endParaRPr lang="en-US" dirty="0"/>
          </a:p>
        </p:txBody>
      </p:sp>
      <p:sp>
        <p:nvSpPr>
          <p:cNvPr id="4" name="Slide Number Placeholder 3"/>
          <p:cNvSpPr>
            <a:spLocks noGrp="1"/>
          </p:cNvSpPr>
          <p:nvPr>
            <p:ph type="sldNum" sz="quarter" idx="10"/>
          </p:nvPr>
        </p:nvSpPr>
        <p:spPr/>
        <p:txBody>
          <a:bodyPr/>
          <a:lstStyle/>
          <a:p>
            <a:fld id="{AAE34BE6-5619-5E4E-BF29-70393DF5CB63}" type="slidenum">
              <a:rPr lang="en-US" smtClean="0"/>
              <a:t>19</a:t>
            </a:fld>
            <a:endParaRPr lang="en-US" dirty="0"/>
          </a:p>
        </p:txBody>
      </p:sp>
    </p:spTree>
    <p:extLst>
      <p:ext uri="{BB962C8B-B14F-4D97-AF65-F5344CB8AC3E}">
        <p14:creationId xmlns:p14="http://schemas.microsoft.com/office/powerpoint/2010/main" val="769820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a:t>
            </a:r>
            <a:r>
              <a:rPr lang="en-US" baseline="0" dirty="0"/>
              <a:t> summary of project </a:t>
            </a:r>
            <a:endParaRPr lang="en-US" dirty="0"/>
          </a:p>
        </p:txBody>
      </p:sp>
      <p:sp>
        <p:nvSpPr>
          <p:cNvPr id="4" name="Slide Number Placeholder 3"/>
          <p:cNvSpPr>
            <a:spLocks noGrp="1"/>
          </p:cNvSpPr>
          <p:nvPr>
            <p:ph type="sldNum" sz="quarter" idx="10"/>
          </p:nvPr>
        </p:nvSpPr>
        <p:spPr/>
        <p:txBody>
          <a:bodyPr/>
          <a:lstStyle/>
          <a:p>
            <a:fld id="{AAE34BE6-5619-5E4E-BF29-70393DF5CB63}" type="slidenum">
              <a:rPr lang="en-US" smtClean="0"/>
              <a:t>20</a:t>
            </a:fld>
            <a:endParaRPr lang="en-US" dirty="0"/>
          </a:p>
        </p:txBody>
      </p:sp>
    </p:spTree>
    <p:extLst>
      <p:ext uri="{BB962C8B-B14F-4D97-AF65-F5344CB8AC3E}">
        <p14:creationId xmlns:p14="http://schemas.microsoft.com/office/powerpoint/2010/main" val="1682236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a:t>
            </a:r>
            <a:r>
              <a:rPr lang="en-US" baseline="0" dirty="0"/>
              <a:t> summary of project </a:t>
            </a:r>
            <a:endParaRPr lang="en-US" dirty="0"/>
          </a:p>
        </p:txBody>
      </p:sp>
      <p:sp>
        <p:nvSpPr>
          <p:cNvPr id="4" name="Slide Number Placeholder 3"/>
          <p:cNvSpPr>
            <a:spLocks noGrp="1"/>
          </p:cNvSpPr>
          <p:nvPr>
            <p:ph type="sldNum" sz="quarter" idx="10"/>
          </p:nvPr>
        </p:nvSpPr>
        <p:spPr/>
        <p:txBody>
          <a:bodyPr/>
          <a:lstStyle/>
          <a:p>
            <a:fld id="{AAE34BE6-5619-5E4E-BF29-70393DF5CB63}" type="slidenum">
              <a:rPr lang="en-US" smtClean="0"/>
              <a:t>21</a:t>
            </a:fld>
            <a:endParaRPr lang="en-US" dirty="0"/>
          </a:p>
        </p:txBody>
      </p:sp>
    </p:spTree>
    <p:extLst>
      <p:ext uri="{BB962C8B-B14F-4D97-AF65-F5344CB8AC3E}">
        <p14:creationId xmlns:p14="http://schemas.microsoft.com/office/powerpoint/2010/main" val="1030767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a:t>
            </a:r>
            <a:r>
              <a:rPr lang="en-US" baseline="0" dirty="0"/>
              <a:t> summary of project </a:t>
            </a:r>
            <a:endParaRPr lang="en-US" dirty="0"/>
          </a:p>
        </p:txBody>
      </p:sp>
      <p:sp>
        <p:nvSpPr>
          <p:cNvPr id="4" name="Slide Number Placeholder 3"/>
          <p:cNvSpPr>
            <a:spLocks noGrp="1"/>
          </p:cNvSpPr>
          <p:nvPr>
            <p:ph type="sldNum" sz="quarter" idx="10"/>
          </p:nvPr>
        </p:nvSpPr>
        <p:spPr/>
        <p:txBody>
          <a:bodyPr/>
          <a:lstStyle/>
          <a:p>
            <a:fld id="{AAE34BE6-5619-5E4E-BF29-70393DF5CB63}" type="slidenum">
              <a:rPr lang="en-US" smtClean="0"/>
              <a:t>22</a:t>
            </a:fld>
            <a:endParaRPr lang="en-US" dirty="0"/>
          </a:p>
        </p:txBody>
      </p:sp>
    </p:spTree>
    <p:extLst>
      <p:ext uri="{BB962C8B-B14F-4D97-AF65-F5344CB8AC3E}">
        <p14:creationId xmlns:p14="http://schemas.microsoft.com/office/powerpoint/2010/main" val="642515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Add</a:t>
            </a:r>
            <a:r>
              <a:rPr lang="en-US" baseline="0" dirty="0"/>
              <a:t> summary of project </a:t>
            </a:r>
            <a:endParaRPr lang="en-US" dirty="0"/>
          </a:p>
        </p:txBody>
      </p:sp>
      <p:sp>
        <p:nvSpPr>
          <p:cNvPr id="4" name="Slide Number Placeholder 3"/>
          <p:cNvSpPr>
            <a:spLocks noGrp="1"/>
          </p:cNvSpPr>
          <p:nvPr>
            <p:ph type="sldNum" sz="quarter" idx="10"/>
          </p:nvPr>
        </p:nvSpPr>
        <p:spPr/>
        <p:txBody>
          <a:bodyPr/>
          <a:lstStyle/>
          <a:p>
            <a:fld id="{AAE34BE6-5619-5E4E-BF29-70393DF5CB63}" type="slidenum">
              <a:rPr lang="en-US" smtClean="0"/>
              <a:t>2</a:t>
            </a:fld>
            <a:endParaRPr lang="en-US" dirty="0"/>
          </a:p>
        </p:txBody>
      </p:sp>
    </p:spTree>
    <p:extLst>
      <p:ext uri="{BB962C8B-B14F-4D97-AF65-F5344CB8AC3E}">
        <p14:creationId xmlns:p14="http://schemas.microsoft.com/office/powerpoint/2010/main" val="2219476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a:t>
            </a:r>
            <a:r>
              <a:rPr lang="en-US" baseline="0" dirty="0"/>
              <a:t> summary of project </a:t>
            </a:r>
            <a:endParaRPr lang="en-US" dirty="0"/>
          </a:p>
        </p:txBody>
      </p:sp>
      <p:sp>
        <p:nvSpPr>
          <p:cNvPr id="4" name="Slide Number Placeholder 3"/>
          <p:cNvSpPr>
            <a:spLocks noGrp="1"/>
          </p:cNvSpPr>
          <p:nvPr>
            <p:ph type="sldNum" sz="quarter" idx="10"/>
          </p:nvPr>
        </p:nvSpPr>
        <p:spPr/>
        <p:txBody>
          <a:bodyPr/>
          <a:lstStyle/>
          <a:p>
            <a:fld id="{AAE34BE6-5619-5E4E-BF29-70393DF5CB63}" type="slidenum">
              <a:rPr lang="en-US" smtClean="0"/>
              <a:t>4</a:t>
            </a:fld>
            <a:endParaRPr lang="en-US" dirty="0"/>
          </a:p>
        </p:txBody>
      </p:sp>
    </p:spTree>
    <p:extLst>
      <p:ext uri="{BB962C8B-B14F-4D97-AF65-F5344CB8AC3E}">
        <p14:creationId xmlns:p14="http://schemas.microsoft.com/office/powerpoint/2010/main" val="2459947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a:t>
            </a:r>
            <a:r>
              <a:rPr lang="en-US" baseline="0" dirty="0"/>
              <a:t> summary of project </a:t>
            </a:r>
            <a:endParaRPr lang="en-US" dirty="0"/>
          </a:p>
        </p:txBody>
      </p:sp>
      <p:sp>
        <p:nvSpPr>
          <p:cNvPr id="4" name="Slide Number Placeholder 3"/>
          <p:cNvSpPr>
            <a:spLocks noGrp="1"/>
          </p:cNvSpPr>
          <p:nvPr>
            <p:ph type="sldNum" sz="quarter" idx="10"/>
          </p:nvPr>
        </p:nvSpPr>
        <p:spPr/>
        <p:txBody>
          <a:bodyPr/>
          <a:lstStyle/>
          <a:p>
            <a:fld id="{AAE34BE6-5619-5E4E-BF29-70393DF5CB63}" type="slidenum">
              <a:rPr lang="en-US" smtClean="0"/>
              <a:t>5</a:t>
            </a:fld>
            <a:endParaRPr lang="en-US" dirty="0"/>
          </a:p>
        </p:txBody>
      </p:sp>
    </p:spTree>
    <p:extLst>
      <p:ext uri="{BB962C8B-B14F-4D97-AF65-F5344CB8AC3E}">
        <p14:creationId xmlns:p14="http://schemas.microsoft.com/office/powerpoint/2010/main" val="2175806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a:t>
            </a:r>
            <a:r>
              <a:rPr lang="en-US" baseline="0" dirty="0"/>
              <a:t> summary of project </a:t>
            </a:r>
            <a:endParaRPr lang="en-US" dirty="0"/>
          </a:p>
        </p:txBody>
      </p:sp>
      <p:sp>
        <p:nvSpPr>
          <p:cNvPr id="4" name="Slide Number Placeholder 3"/>
          <p:cNvSpPr>
            <a:spLocks noGrp="1"/>
          </p:cNvSpPr>
          <p:nvPr>
            <p:ph type="sldNum" sz="quarter" idx="10"/>
          </p:nvPr>
        </p:nvSpPr>
        <p:spPr/>
        <p:txBody>
          <a:bodyPr/>
          <a:lstStyle/>
          <a:p>
            <a:fld id="{AAE34BE6-5619-5E4E-BF29-70393DF5CB63}" type="slidenum">
              <a:rPr lang="en-US" smtClean="0"/>
              <a:t>6</a:t>
            </a:fld>
            <a:endParaRPr lang="en-US" dirty="0"/>
          </a:p>
        </p:txBody>
      </p:sp>
    </p:spTree>
    <p:extLst>
      <p:ext uri="{BB962C8B-B14F-4D97-AF65-F5344CB8AC3E}">
        <p14:creationId xmlns:p14="http://schemas.microsoft.com/office/powerpoint/2010/main" val="346213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a:t>
            </a:r>
            <a:r>
              <a:rPr lang="en-US" baseline="0" dirty="0"/>
              <a:t> summary of project </a:t>
            </a:r>
            <a:endParaRPr lang="en-US" dirty="0"/>
          </a:p>
        </p:txBody>
      </p:sp>
      <p:sp>
        <p:nvSpPr>
          <p:cNvPr id="4" name="Slide Number Placeholder 3"/>
          <p:cNvSpPr>
            <a:spLocks noGrp="1"/>
          </p:cNvSpPr>
          <p:nvPr>
            <p:ph type="sldNum" sz="quarter" idx="10"/>
          </p:nvPr>
        </p:nvSpPr>
        <p:spPr/>
        <p:txBody>
          <a:bodyPr/>
          <a:lstStyle/>
          <a:p>
            <a:fld id="{AAE34BE6-5619-5E4E-BF29-70393DF5CB63}" type="slidenum">
              <a:rPr lang="en-US" smtClean="0"/>
              <a:t>7</a:t>
            </a:fld>
            <a:endParaRPr lang="en-US" dirty="0"/>
          </a:p>
        </p:txBody>
      </p:sp>
    </p:spTree>
    <p:extLst>
      <p:ext uri="{BB962C8B-B14F-4D97-AF65-F5344CB8AC3E}">
        <p14:creationId xmlns:p14="http://schemas.microsoft.com/office/powerpoint/2010/main" val="896307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a:t>
            </a:r>
            <a:r>
              <a:rPr lang="en-US" baseline="0" dirty="0"/>
              <a:t> summary of project </a:t>
            </a:r>
            <a:endParaRPr lang="en-US" dirty="0"/>
          </a:p>
        </p:txBody>
      </p:sp>
      <p:sp>
        <p:nvSpPr>
          <p:cNvPr id="4" name="Slide Number Placeholder 3"/>
          <p:cNvSpPr>
            <a:spLocks noGrp="1"/>
          </p:cNvSpPr>
          <p:nvPr>
            <p:ph type="sldNum" sz="quarter" idx="10"/>
          </p:nvPr>
        </p:nvSpPr>
        <p:spPr/>
        <p:txBody>
          <a:bodyPr/>
          <a:lstStyle/>
          <a:p>
            <a:fld id="{AAE34BE6-5619-5E4E-BF29-70393DF5CB63}" type="slidenum">
              <a:rPr lang="en-US" smtClean="0"/>
              <a:t>10</a:t>
            </a:fld>
            <a:endParaRPr lang="en-US" dirty="0"/>
          </a:p>
        </p:txBody>
      </p:sp>
    </p:spTree>
    <p:extLst>
      <p:ext uri="{BB962C8B-B14F-4D97-AF65-F5344CB8AC3E}">
        <p14:creationId xmlns:p14="http://schemas.microsoft.com/office/powerpoint/2010/main" val="2414776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a:t>
            </a:r>
            <a:r>
              <a:rPr lang="en-US" baseline="0" dirty="0"/>
              <a:t> summary of project </a:t>
            </a:r>
            <a:endParaRPr lang="en-US" dirty="0"/>
          </a:p>
        </p:txBody>
      </p:sp>
      <p:sp>
        <p:nvSpPr>
          <p:cNvPr id="4" name="Slide Number Placeholder 3"/>
          <p:cNvSpPr>
            <a:spLocks noGrp="1"/>
          </p:cNvSpPr>
          <p:nvPr>
            <p:ph type="sldNum" sz="quarter" idx="10"/>
          </p:nvPr>
        </p:nvSpPr>
        <p:spPr/>
        <p:txBody>
          <a:bodyPr/>
          <a:lstStyle/>
          <a:p>
            <a:fld id="{AAE34BE6-5619-5E4E-BF29-70393DF5CB63}" type="slidenum">
              <a:rPr lang="en-US" smtClean="0"/>
              <a:t>11</a:t>
            </a:fld>
            <a:endParaRPr lang="en-US" dirty="0"/>
          </a:p>
        </p:txBody>
      </p:sp>
    </p:spTree>
    <p:extLst>
      <p:ext uri="{BB962C8B-B14F-4D97-AF65-F5344CB8AC3E}">
        <p14:creationId xmlns:p14="http://schemas.microsoft.com/office/powerpoint/2010/main" val="101614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Add</a:t>
            </a:r>
            <a:r>
              <a:rPr lang="en-US" baseline="0" dirty="0"/>
              <a:t> summary of project </a:t>
            </a:r>
            <a:endParaRPr lang="en-US" dirty="0"/>
          </a:p>
        </p:txBody>
      </p:sp>
      <p:sp>
        <p:nvSpPr>
          <p:cNvPr id="4" name="Slide Number Placeholder 3"/>
          <p:cNvSpPr>
            <a:spLocks noGrp="1"/>
          </p:cNvSpPr>
          <p:nvPr>
            <p:ph type="sldNum" sz="quarter" idx="10"/>
          </p:nvPr>
        </p:nvSpPr>
        <p:spPr/>
        <p:txBody>
          <a:bodyPr/>
          <a:lstStyle/>
          <a:p>
            <a:fld id="{AAE34BE6-5619-5E4E-BF29-70393DF5CB63}" type="slidenum">
              <a:rPr lang="en-US" smtClean="0"/>
              <a:t>14</a:t>
            </a:fld>
            <a:endParaRPr lang="en-US" dirty="0"/>
          </a:p>
        </p:txBody>
      </p:sp>
    </p:spTree>
    <p:extLst>
      <p:ext uri="{BB962C8B-B14F-4D97-AF65-F5344CB8AC3E}">
        <p14:creationId xmlns:p14="http://schemas.microsoft.com/office/powerpoint/2010/main" val="84019919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19.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png"/><Relationship Id="rId20"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1.png"/><Relationship Id="rId10" Type="http://schemas.openxmlformats.org/officeDocument/2006/relationships/image" Target="../media/image9.png"/><Relationship Id="rId19"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3.png"/><Relationship Id="rId22" Type="http://schemas.openxmlformats.org/officeDocument/2006/relationships/image" Target="../media/image2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3.xml"/><Relationship Id="rId6" Type="http://schemas.openxmlformats.org/officeDocument/2006/relationships/image" Target="../media/image25.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t="20658" r="35412" b="14930"/>
          <a:stretch/>
        </p:blipFill>
        <p:spPr>
          <a:xfrm>
            <a:off x="-87548" y="2"/>
            <a:ext cx="5476672" cy="6864773"/>
          </a:xfrm>
          <a:prstGeom prst="rect">
            <a:avLst/>
          </a:prstGeom>
        </p:spPr>
      </p:pic>
      <p:cxnSp>
        <p:nvCxnSpPr>
          <p:cNvPr id="16" name="Straight Connector 15"/>
          <p:cNvCxnSpPr/>
          <p:nvPr userDrawn="1"/>
        </p:nvCxnSpPr>
        <p:spPr>
          <a:xfrm flipV="1">
            <a:off x="3570054" y="1632464"/>
            <a:ext cx="8620876" cy="3152"/>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88618" y="5473818"/>
            <a:ext cx="12279548" cy="15302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6697" y="5772693"/>
            <a:ext cx="585013" cy="273370"/>
          </a:xfrm>
          <a:prstGeom prst="rect">
            <a:avLst/>
          </a:prstGeom>
        </p:spPr>
      </p:pic>
      <p:pic>
        <p:nvPicPr>
          <p:cNvPr id="24" name="Picture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56764" y="5554239"/>
            <a:ext cx="739785" cy="566989"/>
          </a:xfrm>
          <a:prstGeom prst="rect">
            <a:avLst/>
          </a:prstGeom>
        </p:spPr>
      </p:pic>
      <p:pic>
        <p:nvPicPr>
          <p:cNvPr id="25" name="Picture 2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65257" y="5769236"/>
            <a:ext cx="1437817" cy="181081"/>
          </a:xfrm>
          <a:prstGeom prst="rect">
            <a:avLst/>
          </a:prstGeom>
        </p:spPr>
      </p:pic>
      <p:pic>
        <p:nvPicPr>
          <p:cNvPr id="28" name="Picture 2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269372" y="5808123"/>
            <a:ext cx="562540" cy="190450"/>
          </a:xfrm>
          <a:prstGeom prst="rect">
            <a:avLst/>
          </a:prstGeom>
        </p:spPr>
      </p:pic>
      <p:pic>
        <p:nvPicPr>
          <p:cNvPr id="29" name="Picture 2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100233" y="5642406"/>
            <a:ext cx="508146" cy="640080"/>
          </a:xfrm>
          <a:prstGeom prst="rect">
            <a:avLst/>
          </a:prstGeom>
        </p:spPr>
      </p:pic>
      <p:pic>
        <p:nvPicPr>
          <p:cNvPr id="30" name="Picture 2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5642407"/>
            <a:ext cx="929223" cy="545833"/>
          </a:xfrm>
          <a:prstGeom prst="rect">
            <a:avLst/>
          </a:prstGeom>
        </p:spPr>
      </p:pic>
      <p:sp>
        <p:nvSpPr>
          <p:cNvPr id="19" name="Title 1"/>
          <p:cNvSpPr>
            <a:spLocks noGrp="1"/>
          </p:cNvSpPr>
          <p:nvPr>
            <p:ph type="title" hasCustomPrompt="1"/>
          </p:nvPr>
        </p:nvSpPr>
        <p:spPr>
          <a:xfrm>
            <a:off x="3570054" y="2077282"/>
            <a:ext cx="7957225" cy="955168"/>
          </a:xfrm>
        </p:spPr>
        <p:txBody>
          <a:bodyPr vert="horz" lIns="91440" tIns="45720" rIns="91440" bIns="45720" rtlCol="0" anchor="t">
            <a:normAutofit/>
          </a:bodyPr>
          <a:lstStyle>
            <a:lvl1pPr>
              <a:defRPr lang="en-US" sz="6000" b="1" baseline="0">
                <a:solidFill>
                  <a:schemeClr val="tx1"/>
                </a:solidFill>
                <a:latin typeface="+mn-lt"/>
              </a:defRPr>
            </a:lvl1pPr>
          </a:lstStyle>
          <a:p>
            <a:pPr lvl="0"/>
            <a:r>
              <a:rPr lang="en-US" dirty="0"/>
              <a:t>Biennial Review</a:t>
            </a:r>
            <a:br>
              <a:rPr lang="en-US" dirty="0"/>
            </a:br>
            <a:endParaRPr lang="en-US" dirty="0"/>
          </a:p>
        </p:txBody>
      </p:sp>
      <p:sp>
        <p:nvSpPr>
          <p:cNvPr id="32" name="Text Placeholder 2"/>
          <p:cNvSpPr>
            <a:spLocks noGrp="1"/>
          </p:cNvSpPr>
          <p:nvPr>
            <p:ph type="body" idx="1" hasCustomPrompt="1"/>
          </p:nvPr>
        </p:nvSpPr>
        <p:spPr>
          <a:xfrm>
            <a:off x="3570053" y="3286551"/>
            <a:ext cx="8028037" cy="1500187"/>
          </a:xfrm>
        </p:spPr>
        <p:txBody>
          <a:bodyPr>
            <a:normAutofit/>
          </a:bodyPr>
          <a:lstStyle>
            <a:lvl1pPr marL="228601" marR="0" indent="-228601" algn="l" defTabSz="914403" rtl="0" eaLnBrk="1" fontAlgn="auto" latinLnBrk="0" hangingPunct="1">
              <a:lnSpc>
                <a:spcPct val="90000"/>
              </a:lnSpc>
              <a:spcBef>
                <a:spcPts val="1000"/>
              </a:spcBef>
              <a:spcAft>
                <a:spcPts val="0"/>
              </a:spcAft>
              <a:buClrTx/>
              <a:buSzTx/>
              <a:buFont typeface="Arial"/>
              <a:buNone/>
              <a:tabLst/>
              <a:defRPr lang="en-US" sz="3200" b="0" kern="1200" baseline="0">
                <a:solidFill>
                  <a:schemeClr val="accent1"/>
                </a:solidFill>
                <a:latin typeface="+mn-lt"/>
                <a:ea typeface="+mj-ea"/>
                <a:cs typeface="+mj-cs"/>
              </a:defRPr>
            </a:lvl1pPr>
          </a:lstStyle>
          <a:p>
            <a:pPr marL="228601" marR="0" lvl="0" indent="-228601" algn="l" defTabSz="914403" rtl="0" eaLnBrk="1" fontAlgn="auto" latinLnBrk="0" hangingPunct="1">
              <a:lnSpc>
                <a:spcPct val="90000"/>
              </a:lnSpc>
              <a:spcBef>
                <a:spcPts val="1000"/>
              </a:spcBef>
              <a:spcAft>
                <a:spcPts val="0"/>
              </a:spcAft>
              <a:buClrTx/>
              <a:buSzTx/>
              <a:buFont typeface="Arial"/>
              <a:buNone/>
              <a:tabLst/>
              <a:defRPr/>
            </a:pPr>
            <a:r>
              <a:rPr lang="en-US" dirty="0"/>
              <a:t>November 14-15 </a:t>
            </a:r>
          </a:p>
          <a:p>
            <a:pPr marL="228601" marR="0" lvl="0" indent="-228601" algn="l" defTabSz="914403" rtl="0" eaLnBrk="1" fontAlgn="auto" latinLnBrk="0" hangingPunct="1">
              <a:lnSpc>
                <a:spcPct val="90000"/>
              </a:lnSpc>
              <a:spcBef>
                <a:spcPts val="1000"/>
              </a:spcBef>
              <a:spcAft>
                <a:spcPts val="0"/>
              </a:spcAft>
              <a:buClrTx/>
              <a:buSzTx/>
              <a:buFont typeface="Arial"/>
              <a:buNone/>
              <a:tabLst/>
              <a:defRPr/>
            </a:pPr>
            <a:r>
              <a:rPr lang="en-US" dirty="0"/>
              <a:t>ASU – Washington DC </a:t>
            </a:r>
          </a:p>
        </p:txBody>
      </p:sp>
      <p:pic>
        <p:nvPicPr>
          <p:cNvPr id="2" name="Picture 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734138" y="386703"/>
            <a:ext cx="4476439" cy="1067216"/>
          </a:xfrm>
          <a:prstGeom prst="rect">
            <a:avLst/>
          </a:prstGeom>
        </p:spPr>
      </p:pic>
      <p:pic>
        <p:nvPicPr>
          <p:cNvPr id="3" name="Picture 2"/>
          <p:cNvPicPr>
            <a:picLocks noChangeAspect="1"/>
          </p:cNvPicPr>
          <p:nvPr userDrawn="1"/>
        </p:nvPicPr>
        <p:blipFill>
          <a:blip r:embed="rId10">
            <a:biLevel thresh="25000"/>
            <a:extLst>
              <a:ext uri="{28A0092B-C50C-407E-A947-70E740481C1C}">
                <a14:useLocalDpi xmlns:a14="http://schemas.microsoft.com/office/drawing/2010/main" val="0"/>
              </a:ext>
            </a:extLst>
          </a:blip>
          <a:stretch>
            <a:fillRect/>
          </a:stretch>
        </p:blipFill>
        <p:spPr>
          <a:xfrm>
            <a:off x="10222833" y="5733551"/>
            <a:ext cx="1250011" cy="216765"/>
          </a:xfrm>
          <a:prstGeom prst="rect">
            <a:avLst/>
          </a:prstGeom>
        </p:spPr>
      </p:pic>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442451" y="6394357"/>
            <a:ext cx="957637" cy="354538"/>
          </a:xfrm>
          <a:prstGeom prst="rect">
            <a:avLst/>
          </a:prstGeom>
        </p:spPr>
      </p:pic>
      <p:pic>
        <p:nvPicPr>
          <p:cNvPr id="9" name="Picture 8"/>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739624" y="5676694"/>
            <a:ext cx="401314" cy="547245"/>
          </a:xfrm>
          <a:prstGeom prst="rect">
            <a:avLst/>
          </a:prstGeom>
        </p:spPr>
      </p:pic>
      <p:pic>
        <p:nvPicPr>
          <p:cNvPr id="4" name="Picture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05813" y="6408872"/>
            <a:ext cx="681230" cy="199708"/>
          </a:xfrm>
          <a:prstGeom prst="rect">
            <a:avLst/>
          </a:prstGeom>
        </p:spPr>
      </p:pic>
      <p:pic>
        <p:nvPicPr>
          <p:cNvPr id="5" name="Picture 4"/>
          <p:cNvPicPr>
            <a:picLocks noChangeAspect="1"/>
          </p:cNvPicPr>
          <p:nvPr userDrawn="1"/>
        </p:nvPicPr>
        <p:blipFill>
          <a:blip r:embed="rId14">
            <a:biLevel thresh="25000"/>
            <a:extLst>
              <a:ext uri="{28A0092B-C50C-407E-A947-70E740481C1C}">
                <a14:useLocalDpi xmlns:a14="http://schemas.microsoft.com/office/drawing/2010/main" val="0"/>
              </a:ext>
            </a:extLst>
          </a:blip>
          <a:stretch>
            <a:fillRect/>
          </a:stretch>
        </p:blipFill>
        <p:spPr>
          <a:xfrm>
            <a:off x="231067" y="6398892"/>
            <a:ext cx="966119" cy="294421"/>
          </a:xfrm>
          <a:prstGeom prst="rect">
            <a:avLst/>
          </a:prstGeom>
        </p:spPr>
      </p:pic>
      <p:pic>
        <p:nvPicPr>
          <p:cNvPr id="10" name="Picture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734138" y="6386175"/>
            <a:ext cx="721591" cy="362720"/>
          </a:xfrm>
          <a:prstGeom prst="rect">
            <a:avLst/>
          </a:prstGeom>
        </p:spPr>
      </p:pic>
      <p:pic>
        <p:nvPicPr>
          <p:cNvPr id="11" name="Picture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400083" y="5712391"/>
            <a:ext cx="2111282" cy="335510"/>
          </a:xfrm>
          <a:prstGeom prst="rect">
            <a:avLst/>
          </a:prstGeom>
        </p:spPr>
      </p:pic>
      <p:pic>
        <p:nvPicPr>
          <p:cNvPr id="31" name="Picture 30"/>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0431522" y="6238928"/>
            <a:ext cx="675879" cy="481094"/>
          </a:xfrm>
          <a:prstGeom prst="rect">
            <a:avLst/>
          </a:prstGeom>
        </p:spPr>
      </p:pic>
      <p:pic>
        <p:nvPicPr>
          <p:cNvPr id="38" name="Picture 37"/>
          <p:cNvPicPr>
            <a:picLocks noChangeAspect="1"/>
          </p:cNvPicPr>
          <p:nvPr userDrawn="1"/>
        </p:nvPicPr>
        <p:blipFill>
          <a:blip r:embed="rId18">
            <a:biLevel thresh="50000"/>
            <a:extLst>
              <a:ext uri="{BEBA8EAE-BF5A-486C-A8C5-ECC9F3942E4B}">
                <a14:imgProps xmlns:a14="http://schemas.microsoft.com/office/drawing/2010/main">
                  <a14:imgLayer r:embed="rId19">
                    <a14:imgEffect>
                      <a14:colorTemperature colorTemp="11199"/>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3621053" y="5803715"/>
            <a:ext cx="1513998" cy="1513998"/>
          </a:xfrm>
          <a:prstGeom prst="rect">
            <a:avLst/>
          </a:prstGeom>
        </p:spPr>
      </p:pic>
      <p:pic>
        <p:nvPicPr>
          <p:cNvPr id="39" name="Picture 38"/>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2338145" y="6386177"/>
            <a:ext cx="1018619" cy="258081"/>
          </a:xfrm>
          <a:prstGeom prst="rect">
            <a:avLst/>
          </a:prstGeom>
        </p:spPr>
      </p:pic>
      <p:pic>
        <p:nvPicPr>
          <p:cNvPr id="44" name="Picture 43"/>
          <p:cNvPicPr>
            <a:picLocks noChangeAspect="1"/>
          </p:cNvPicPr>
          <p:nvPr userDrawn="1"/>
        </p:nvPicPr>
        <p:blipFill>
          <a:blip r:embed="rId21">
            <a:duotone>
              <a:schemeClr val="bg2">
                <a:shade val="45000"/>
                <a:satMod val="135000"/>
              </a:schemeClr>
              <a:prstClr val="white"/>
            </a:duotone>
          </a:blip>
          <a:stretch>
            <a:fillRect/>
          </a:stretch>
        </p:blipFill>
        <p:spPr>
          <a:xfrm>
            <a:off x="8874162" y="6481291"/>
            <a:ext cx="1187833" cy="325930"/>
          </a:xfrm>
          <a:prstGeom prst="rect">
            <a:avLst/>
          </a:prstGeom>
        </p:spPr>
      </p:pic>
      <p:pic>
        <p:nvPicPr>
          <p:cNvPr id="45" name="Picture 44"/>
          <p:cNvPicPr>
            <a:picLocks noChangeAspect="1"/>
          </p:cNvPicPr>
          <p:nvPr userDrawn="1"/>
        </p:nvPicPr>
        <p:blipFill>
          <a:blip r:embed="rId22">
            <a:duotone>
              <a:schemeClr val="bg2">
                <a:shade val="45000"/>
                <a:satMod val="135000"/>
              </a:schemeClr>
              <a:prstClr val="white"/>
            </a:duotone>
          </a:blip>
          <a:stretch>
            <a:fillRect/>
          </a:stretch>
        </p:blipFill>
        <p:spPr>
          <a:xfrm>
            <a:off x="7736983" y="6408874"/>
            <a:ext cx="862361" cy="373359"/>
          </a:xfrm>
          <a:prstGeom prst="rect">
            <a:avLst/>
          </a:prstGeom>
        </p:spPr>
      </p:pic>
      <p:pic>
        <p:nvPicPr>
          <p:cNvPr id="6" name="Picture 5"/>
          <p:cNvPicPr>
            <a:picLocks noChangeAspect="1"/>
          </p:cNvPicPr>
          <p:nvPr userDrawn="1"/>
        </p:nvPicPr>
        <p:blipFill>
          <a:blip r:embed="rId2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795286" y="5712391"/>
            <a:ext cx="1427547" cy="475848"/>
          </a:xfrm>
          <a:prstGeom prst="rect">
            <a:avLst/>
          </a:prstGeom>
        </p:spPr>
      </p:pic>
    </p:spTree>
    <p:extLst>
      <p:ext uri="{BB962C8B-B14F-4D97-AF65-F5344CB8AC3E}">
        <p14:creationId xmlns:p14="http://schemas.microsoft.com/office/powerpoint/2010/main" val="1719793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FA2C59-C23D-4005-8A9B-C3ED85191872}" type="datetimeFigureOut">
              <a:rPr lang="en-US" smtClean="0"/>
              <a:t>4/23/2024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A50522-0F77-41EB-95C4-5747A45B67AF}" type="slidenum">
              <a:rPr lang="en-US" smtClean="0"/>
              <a:t>‹#›</a:t>
            </a:fld>
            <a:endParaRPr lang="en-US" dirty="0"/>
          </a:p>
        </p:txBody>
      </p:sp>
    </p:spTree>
    <p:extLst>
      <p:ext uri="{BB962C8B-B14F-4D97-AF65-F5344CB8AC3E}">
        <p14:creationId xmlns:p14="http://schemas.microsoft.com/office/powerpoint/2010/main" val="2003163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FA2C59-C23D-4005-8A9B-C3ED85191872}" type="datetimeFigureOut">
              <a:rPr lang="en-US" smtClean="0"/>
              <a:t>4/23/2024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3A50522-0F77-41EB-95C4-5747A45B67AF}" type="slidenum">
              <a:rPr lang="en-US" smtClean="0"/>
              <a:t>‹#›</a:t>
            </a:fld>
            <a:endParaRPr lang="en-US" dirty="0"/>
          </a:p>
        </p:txBody>
      </p:sp>
    </p:spTree>
    <p:extLst>
      <p:ext uri="{BB962C8B-B14F-4D97-AF65-F5344CB8AC3E}">
        <p14:creationId xmlns:p14="http://schemas.microsoft.com/office/powerpoint/2010/main" val="4119015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9" y="987427"/>
            <a:ext cx="617219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1" y="2057400"/>
            <a:ext cx="3932236" cy="3811588"/>
          </a:xfrm>
        </p:spPr>
        <p:txBody>
          <a:bodyPr/>
          <a:lstStyle>
            <a:lvl1pPr marL="0" indent="0">
              <a:buNone/>
              <a:defRPr sz="1600"/>
            </a:lvl1pPr>
            <a:lvl2pPr marL="457202" indent="0">
              <a:buNone/>
              <a:defRPr sz="1400"/>
            </a:lvl2pPr>
            <a:lvl3pPr marL="914403" indent="0">
              <a:buNone/>
              <a:defRPr sz="1200"/>
            </a:lvl3pPr>
            <a:lvl4pPr marL="1371605" indent="0">
              <a:buNone/>
              <a:defRPr sz="1000"/>
            </a:lvl4pPr>
            <a:lvl5pPr marL="1828807" indent="0">
              <a:buNone/>
              <a:defRPr sz="1000"/>
            </a:lvl5pPr>
            <a:lvl6pPr marL="2286008" indent="0">
              <a:buNone/>
              <a:defRPr sz="1000"/>
            </a:lvl6pPr>
            <a:lvl7pPr marL="2743210" indent="0">
              <a:buNone/>
              <a:defRPr sz="1000"/>
            </a:lvl7pPr>
            <a:lvl8pPr marL="3200412" indent="0">
              <a:buNone/>
              <a:defRPr sz="1000"/>
            </a:lvl8pPr>
            <a:lvl9pPr marL="3657614"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FA2C59-C23D-4005-8A9B-C3ED85191872}" type="datetimeFigureOut">
              <a:rPr lang="en-US" smtClean="0"/>
              <a:t>4/23/2024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A50522-0F77-41EB-95C4-5747A45B67AF}" type="slidenum">
              <a:rPr lang="en-US" smtClean="0"/>
              <a:t>‹#›</a:t>
            </a:fld>
            <a:endParaRPr lang="en-US" dirty="0"/>
          </a:p>
        </p:txBody>
      </p:sp>
    </p:spTree>
    <p:extLst>
      <p:ext uri="{BB962C8B-B14F-4D97-AF65-F5344CB8AC3E}">
        <p14:creationId xmlns:p14="http://schemas.microsoft.com/office/powerpoint/2010/main" val="2223262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9" y="987427"/>
            <a:ext cx="6172199" cy="4873625"/>
          </a:xfrm>
        </p:spPr>
        <p:txBody>
          <a:bodyPr/>
          <a:lstStyle>
            <a:lvl1pPr marL="0" indent="0">
              <a:buNone/>
              <a:defRPr sz="3200"/>
            </a:lvl1pPr>
            <a:lvl2pPr marL="457202" indent="0">
              <a:buNone/>
              <a:defRPr sz="2800"/>
            </a:lvl2pPr>
            <a:lvl3pPr marL="914403" indent="0">
              <a:buNone/>
              <a:defRPr sz="2400"/>
            </a:lvl3pPr>
            <a:lvl4pPr marL="1371605" indent="0">
              <a:buNone/>
              <a:defRPr sz="2000"/>
            </a:lvl4pPr>
            <a:lvl5pPr marL="1828807" indent="0">
              <a:buNone/>
              <a:defRPr sz="2000"/>
            </a:lvl5pPr>
            <a:lvl6pPr marL="2286008" indent="0">
              <a:buNone/>
              <a:defRPr sz="2000"/>
            </a:lvl6pPr>
            <a:lvl7pPr marL="2743210" indent="0">
              <a:buNone/>
              <a:defRPr sz="2000"/>
            </a:lvl7pPr>
            <a:lvl8pPr marL="3200412" indent="0">
              <a:buNone/>
              <a:defRPr sz="2000"/>
            </a:lvl8pPr>
            <a:lvl9pPr marL="3657614" indent="0">
              <a:buNone/>
              <a:defRPr sz="2000"/>
            </a:lvl9pPr>
          </a:lstStyle>
          <a:p>
            <a:endParaRPr lang="en-US" dirty="0"/>
          </a:p>
        </p:txBody>
      </p:sp>
      <p:sp>
        <p:nvSpPr>
          <p:cNvPr id="4" name="Text Placeholder 3"/>
          <p:cNvSpPr>
            <a:spLocks noGrp="1"/>
          </p:cNvSpPr>
          <p:nvPr>
            <p:ph type="body" sz="half" idx="2"/>
          </p:nvPr>
        </p:nvSpPr>
        <p:spPr>
          <a:xfrm>
            <a:off x="839791" y="2057400"/>
            <a:ext cx="3932236" cy="3811588"/>
          </a:xfrm>
        </p:spPr>
        <p:txBody>
          <a:bodyPr/>
          <a:lstStyle>
            <a:lvl1pPr marL="0" indent="0">
              <a:buNone/>
              <a:defRPr sz="1600"/>
            </a:lvl1pPr>
            <a:lvl2pPr marL="457202" indent="0">
              <a:buNone/>
              <a:defRPr sz="1400"/>
            </a:lvl2pPr>
            <a:lvl3pPr marL="914403" indent="0">
              <a:buNone/>
              <a:defRPr sz="1200"/>
            </a:lvl3pPr>
            <a:lvl4pPr marL="1371605" indent="0">
              <a:buNone/>
              <a:defRPr sz="1000"/>
            </a:lvl4pPr>
            <a:lvl5pPr marL="1828807" indent="0">
              <a:buNone/>
              <a:defRPr sz="1000"/>
            </a:lvl5pPr>
            <a:lvl6pPr marL="2286008" indent="0">
              <a:buNone/>
              <a:defRPr sz="1000"/>
            </a:lvl6pPr>
            <a:lvl7pPr marL="2743210" indent="0">
              <a:buNone/>
              <a:defRPr sz="1000"/>
            </a:lvl7pPr>
            <a:lvl8pPr marL="3200412" indent="0">
              <a:buNone/>
              <a:defRPr sz="1000"/>
            </a:lvl8pPr>
            <a:lvl9pPr marL="3657614"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FA2C59-C23D-4005-8A9B-C3ED85191872}" type="datetimeFigureOut">
              <a:rPr lang="en-US" smtClean="0"/>
              <a:t>4/23/2024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A50522-0F77-41EB-95C4-5747A45B67AF}" type="slidenum">
              <a:rPr lang="en-US" smtClean="0"/>
              <a:t>‹#›</a:t>
            </a:fld>
            <a:endParaRPr lang="en-US" dirty="0"/>
          </a:p>
        </p:txBody>
      </p:sp>
    </p:spTree>
    <p:extLst>
      <p:ext uri="{BB962C8B-B14F-4D97-AF65-F5344CB8AC3E}">
        <p14:creationId xmlns:p14="http://schemas.microsoft.com/office/powerpoint/2010/main" val="3924787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FA2C59-C23D-4005-8A9B-C3ED85191872}" type="datetimeFigureOut">
              <a:rPr lang="en-US" smtClean="0"/>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A50522-0F77-41EB-95C4-5747A45B67AF}" type="slidenum">
              <a:rPr lang="en-US" smtClean="0"/>
              <a:t>‹#›</a:t>
            </a:fld>
            <a:endParaRPr lang="en-US" dirty="0"/>
          </a:p>
        </p:txBody>
      </p:sp>
    </p:spTree>
    <p:extLst>
      <p:ext uri="{BB962C8B-B14F-4D97-AF65-F5344CB8AC3E}">
        <p14:creationId xmlns:p14="http://schemas.microsoft.com/office/powerpoint/2010/main" val="2745919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FA2C59-C23D-4005-8A9B-C3ED85191872}" type="datetimeFigureOut">
              <a:rPr lang="en-US" smtClean="0"/>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A50522-0F77-41EB-95C4-5747A45B67AF}" type="slidenum">
              <a:rPr lang="en-US" smtClean="0"/>
              <a:t>‹#›</a:t>
            </a:fld>
            <a:endParaRPr lang="en-US" dirty="0"/>
          </a:p>
        </p:txBody>
      </p:sp>
    </p:spTree>
    <p:extLst>
      <p:ext uri="{BB962C8B-B14F-4D97-AF65-F5344CB8AC3E}">
        <p14:creationId xmlns:p14="http://schemas.microsoft.com/office/powerpoint/2010/main" val="2772280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26847"/>
            <a:ext cx="5322268" cy="6864691"/>
          </a:xfrm>
          <a:prstGeom prst="rect">
            <a:avLst/>
          </a:prstGeom>
        </p:spPr>
      </p:pic>
      <p:sp>
        <p:nvSpPr>
          <p:cNvPr id="14" name="Title 1"/>
          <p:cNvSpPr>
            <a:spLocks noGrp="1"/>
          </p:cNvSpPr>
          <p:nvPr>
            <p:ph type="title"/>
          </p:nvPr>
        </p:nvSpPr>
        <p:spPr>
          <a:xfrm>
            <a:off x="4357992" y="2030630"/>
            <a:ext cx="6838473" cy="1966587"/>
          </a:xfrm>
        </p:spPr>
        <p:txBody>
          <a:bodyPr anchor="t">
            <a:normAutofit/>
          </a:bodyPr>
          <a:lstStyle>
            <a:lvl1pPr algn="l" defTabSz="914403" rtl="0" eaLnBrk="1" latinLnBrk="0" hangingPunct="1">
              <a:lnSpc>
                <a:spcPct val="90000"/>
              </a:lnSpc>
              <a:spcBef>
                <a:spcPct val="0"/>
              </a:spcBef>
              <a:buNone/>
              <a:defRPr lang="en-US" sz="3200" b="1" kern="1200" baseline="0">
                <a:solidFill>
                  <a:schemeClr val="bg2">
                    <a:lumMod val="10000"/>
                  </a:schemeClr>
                </a:solidFill>
                <a:latin typeface="Arial" panose="020B0604020202020204" pitchFamily="34" charset="0"/>
                <a:ea typeface="+mj-ea"/>
                <a:cs typeface="Arial" panose="020B0604020202020204" pitchFamily="34" charset="0"/>
              </a:defRPr>
            </a:lvl1pPr>
          </a:lstStyle>
          <a:p>
            <a:endParaRPr lang="en-US" dirty="0"/>
          </a:p>
        </p:txBody>
      </p:sp>
      <p:cxnSp>
        <p:nvCxnSpPr>
          <p:cNvPr id="16" name="Straight Connector 15"/>
          <p:cNvCxnSpPr/>
          <p:nvPr userDrawn="1"/>
        </p:nvCxnSpPr>
        <p:spPr>
          <a:xfrm flipV="1">
            <a:off x="3871917" y="1352546"/>
            <a:ext cx="8319015" cy="3152"/>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19840" y="6362704"/>
            <a:ext cx="554937" cy="259316"/>
          </a:xfrm>
          <a:prstGeom prst="rect">
            <a:avLst/>
          </a:prstGeom>
        </p:spPr>
      </p:pic>
      <p:pic>
        <p:nvPicPr>
          <p:cNvPr id="38" name="Picture 3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76159" y="6197763"/>
            <a:ext cx="739785" cy="566989"/>
          </a:xfrm>
          <a:prstGeom prst="rect">
            <a:avLst/>
          </a:prstGeom>
        </p:spPr>
      </p:pic>
      <p:pic>
        <p:nvPicPr>
          <p:cNvPr id="43" name="Picture 4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64905" y="6197762"/>
            <a:ext cx="508146" cy="640080"/>
          </a:xfrm>
          <a:prstGeom prst="rect">
            <a:avLst/>
          </a:prstGeom>
        </p:spPr>
      </p:pic>
      <p:pic>
        <p:nvPicPr>
          <p:cNvPr id="3" name="Picture 2"/>
          <p:cNvPicPr>
            <a:picLocks noChangeAspect="1"/>
          </p:cNvPicPr>
          <p:nvPr userDrawn="1"/>
        </p:nvPicPr>
        <p:blipFill>
          <a:blip r:embed="rId6"/>
          <a:stretch>
            <a:fillRect/>
          </a:stretch>
        </p:blipFill>
        <p:spPr>
          <a:xfrm>
            <a:off x="0" y="-26847"/>
            <a:ext cx="3871915" cy="6864691"/>
          </a:xfrm>
          <a:prstGeom prst="rect">
            <a:avLst/>
          </a:prstGeom>
        </p:spPr>
      </p:pic>
      <p:pic>
        <p:nvPicPr>
          <p:cNvPr id="7" name="Picture 6"/>
          <p:cNvPicPr>
            <a:picLocks noChangeAspect="1"/>
          </p:cNvPicPr>
          <p:nvPr userDrawn="1"/>
        </p:nvPicPr>
        <p:blipFill>
          <a:blip r:embed="rId7"/>
          <a:stretch>
            <a:fillRect/>
          </a:stretch>
        </p:blipFill>
        <p:spPr>
          <a:xfrm>
            <a:off x="6848073" y="120124"/>
            <a:ext cx="4474852" cy="1072989"/>
          </a:xfrm>
          <a:prstGeom prst="rect">
            <a:avLst/>
          </a:prstGeom>
        </p:spPr>
      </p:pic>
      <p:sp>
        <p:nvSpPr>
          <p:cNvPr id="21" name="Rectangle 20"/>
          <p:cNvSpPr/>
          <p:nvPr userDrawn="1"/>
        </p:nvSpPr>
        <p:spPr>
          <a:xfrm>
            <a:off x="-1072" y="6176964"/>
            <a:ext cx="12192000" cy="681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 Placeholder 11"/>
          <p:cNvSpPr>
            <a:spLocks noGrp="1"/>
          </p:cNvSpPr>
          <p:nvPr>
            <p:ph type="body" sz="quarter" idx="10"/>
          </p:nvPr>
        </p:nvSpPr>
        <p:spPr>
          <a:xfrm>
            <a:off x="4357992" y="4668838"/>
            <a:ext cx="6838469" cy="914400"/>
          </a:xfrm>
        </p:spPr>
        <p:txBody>
          <a:bodyPr/>
          <a:lstStyle>
            <a:lvl5pPr marL="0" indent="0" algn="l">
              <a:buNone/>
              <a:defRPr baseline="0">
                <a:latin typeface="Arial" panose="020B0604020202020204" pitchFamily="34" charset="0"/>
                <a:cs typeface="Arial" panose="020B0604020202020204" pitchFamily="34" charset="0"/>
              </a:defRPr>
            </a:lvl5pPr>
          </a:lstStyle>
          <a:p>
            <a:pPr lvl="4"/>
            <a:endParaRPr lang="en-US" dirty="0"/>
          </a:p>
        </p:txBody>
      </p:sp>
      <p:sp>
        <p:nvSpPr>
          <p:cNvPr id="25" name="Content Placeholder 24"/>
          <p:cNvSpPr>
            <a:spLocks noGrp="1"/>
          </p:cNvSpPr>
          <p:nvPr>
            <p:ph sz="quarter" idx="11" hasCustomPrompt="1"/>
          </p:nvPr>
        </p:nvSpPr>
        <p:spPr>
          <a:xfrm>
            <a:off x="4357992" y="4189616"/>
            <a:ext cx="6965950" cy="314325"/>
          </a:xfrm>
        </p:spPr>
        <p:txBody>
          <a:bodyPr>
            <a:normAutofit/>
          </a:bodyPr>
          <a:lstStyle>
            <a:lvl1pPr marL="0" indent="0">
              <a:buNone/>
              <a:defRPr sz="1600" baseline="0">
                <a:latin typeface="Arial" panose="020B0604020202020204" pitchFamily="34" charset="0"/>
                <a:cs typeface="Arial" panose="020B0604020202020204" pitchFamily="34" charset="0"/>
              </a:defRPr>
            </a:lvl1pPr>
          </a:lstStyle>
          <a:p>
            <a:pPr lvl="0"/>
            <a:r>
              <a:rPr lang="en-US" dirty="0"/>
              <a:t>Click to add text </a:t>
            </a:r>
          </a:p>
        </p:txBody>
      </p:sp>
      <p:sp>
        <p:nvSpPr>
          <p:cNvPr id="27" name="Content Placeholder 26"/>
          <p:cNvSpPr>
            <a:spLocks noGrp="1"/>
          </p:cNvSpPr>
          <p:nvPr>
            <p:ph sz="quarter" idx="12"/>
          </p:nvPr>
        </p:nvSpPr>
        <p:spPr>
          <a:xfrm>
            <a:off x="4357993" y="4668399"/>
            <a:ext cx="6838951" cy="914400"/>
          </a:xfrm>
        </p:spPr>
        <p:txBody>
          <a:bodyPr/>
          <a:lstStyle>
            <a:lvl1pPr>
              <a:defRPr/>
            </a:lvl1pPr>
          </a:lstStyle>
          <a:p>
            <a:pPr lvl="0"/>
            <a:endParaRPr lang="en-US" dirty="0"/>
          </a:p>
        </p:txBody>
      </p:sp>
    </p:spTree>
    <p:extLst>
      <p:ext uri="{BB962C8B-B14F-4D97-AF65-F5344CB8AC3E}">
        <p14:creationId xmlns:p14="http://schemas.microsoft.com/office/powerpoint/2010/main" val="3902978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alphaModFix amt="15000"/>
            <a:duotone>
              <a:schemeClr val="accent4">
                <a:shade val="45000"/>
                <a:satMod val="135000"/>
              </a:schemeClr>
              <a:prstClr val="white"/>
            </a:duotone>
            <a:extLst>
              <a:ext uri="{28A0092B-C50C-407E-A947-70E740481C1C}">
                <a14:useLocalDpi xmlns:a14="http://schemas.microsoft.com/office/drawing/2010/main" val="0"/>
              </a:ext>
            </a:extLst>
          </a:blip>
          <a:srcRect t="20658" r="35412" b="14930"/>
          <a:stretch/>
        </p:blipFill>
        <p:spPr>
          <a:xfrm>
            <a:off x="3" y="-127493"/>
            <a:ext cx="5318974" cy="6864773"/>
          </a:xfrm>
          <a:prstGeom prst="rect">
            <a:avLst/>
          </a:prstGeom>
        </p:spPr>
      </p:pic>
      <p:sp>
        <p:nvSpPr>
          <p:cNvPr id="7" name="Rectangle 6"/>
          <p:cNvSpPr/>
          <p:nvPr userDrawn="1"/>
        </p:nvSpPr>
        <p:spPr>
          <a:xfrm>
            <a:off x="0" y="6098558"/>
            <a:ext cx="12192000" cy="689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p:txBody>
          <a:bodyPr>
            <a:normAutofit/>
          </a:bodyPr>
          <a:lstStyle>
            <a:lvl1pPr>
              <a:defRPr lang="en-US" sz="4000" b="1" kern="1200" baseline="0" dirty="0">
                <a:solidFill>
                  <a:schemeClr val="tx1"/>
                </a:solidFill>
                <a:latin typeface="+mn-lt"/>
                <a:ea typeface="+mj-ea"/>
                <a:cs typeface="+mj-cs"/>
              </a:defRPr>
            </a:lvl1pPr>
          </a:lstStyle>
          <a:p>
            <a:r>
              <a:rPr lang="en-US" dirty="0"/>
              <a:t>Project Overview</a:t>
            </a:r>
          </a:p>
        </p:txBody>
      </p:sp>
      <p:sp>
        <p:nvSpPr>
          <p:cNvPr id="3" name="Content Placeholder 2"/>
          <p:cNvSpPr>
            <a:spLocks noGrp="1"/>
          </p:cNvSpPr>
          <p:nvPr>
            <p:ph idx="1" hasCustomPrompt="1"/>
          </p:nvPr>
        </p:nvSpPr>
        <p:spPr>
          <a:xfrm>
            <a:off x="838204" y="1825625"/>
            <a:ext cx="10515600" cy="4136636"/>
          </a:xfrm>
        </p:spPr>
        <p:txBody>
          <a:bodyPr/>
          <a:lstStyle>
            <a:lvl1pPr marL="228601" indent="-228601">
              <a:lnSpc>
                <a:spcPct val="100000"/>
              </a:lnSpc>
              <a:buClr>
                <a:srgbClr val="FAB506"/>
              </a:buClr>
              <a:buFont typeface="Arial" panose="020B0604020202020204" pitchFamily="34" charset="0"/>
              <a:buChar char="•"/>
              <a:defRPr baseline="0"/>
            </a:lvl1pPr>
            <a:lvl2pPr marL="685803" indent="-228601">
              <a:lnSpc>
                <a:spcPct val="100000"/>
              </a:lnSpc>
              <a:buClr>
                <a:srgbClr val="FAB506"/>
              </a:buClr>
              <a:buFont typeface="Arial" panose="020B0604020202020204" pitchFamily="34" charset="0"/>
              <a:buChar char="•"/>
              <a:defRPr/>
            </a:lvl2pPr>
            <a:lvl3pPr marL="1143005" indent="-228601">
              <a:lnSpc>
                <a:spcPct val="100000"/>
              </a:lnSpc>
              <a:buClr>
                <a:srgbClr val="FAB506"/>
              </a:buClr>
              <a:buFont typeface="Arial" panose="020B0604020202020204" pitchFamily="34" charset="0"/>
              <a:buChar char="•"/>
              <a:defRPr/>
            </a:lvl3pPr>
            <a:lvl4pPr marL="1600206" indent="-228601">
              <a:lnSpc>
                <a:spcPct val="100000"/>
              </a:lnSpc>
              <a:buClr>
                <a:srgbClr val="FAB506"/>
              </a:buClr>
              <a:buFont typeface="Arial" panose="020B0604020202020204" pitchFamily="34" charset="0"/>
              <a:buChar char="•"/>
              <a:defRPr/>
            </a:lvl4pPr>
            <a:lvl5pPr marL="2057408" indent="-228601">
              <a:lnSpc>
                <a:spcPct val="100000"/>
              </a:lnSpc>
              <a:buClr>
                <a:srgbClr val="FAB506"/>
              </a:buClr>
              <a:buFont typeface="Arial" panose="020B0604020202020204" pitchFamily="34" charset="0"/>
              <a:buChar char="•"/>
              <a:defRPr/>
            </a:lvl5pPr>
          </a:lstStyle>
          <a:p>
            <a:pPr lvl="0"/>
            <a:r>
              <a:rPr lang="en-US" dirty="0"/>
              <a:t>Executive Overview (1 paragraph) </a:t>
            </a:r>
          </a:p>
          <a:p>
            <a:pPr lvl="0"/>
            <a:r>
              <a:rPr lang="en-US" dirty="0"/>
              <a:t>Project Objectives </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a:stretch>
            <a:fillRect/>
          </a:stretch>
        </p:blipFill>
        <p:spPr>
          <a:xfrm>
            <a:off x="394786" y="6261498"/>
            <a:ext cx="2227118" cy="396610"/>
          </a:xfrm>
          <a:prstGeom prst="rect">
            <a:avLst/>
          </a:prstGeom>
        </p:spPr>
      </p:pic>
    </p:spTree>
    <p:extLst>
      <p:ext uri="{BB962C8B-B14F-4D97-AF65-F5344CB8AC3E}">
        <p14:creationId xmlns:p14="http://schemas.microsoft.com/office/powerpoint/2010/main" val="4068941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alphaModFix amt="15000"/>
            <a:duotone>
              <a:schemeClr val="accent4">
                <a:shade val="45000"/>
                <a:satMod val="135000"/>
              </a:schemeClr>
              <a:prstClr val="white"/>
            </a:duotone>
            <a:extLst>
              <a:ext uri="{28A0092B-C50C-407E-A947-70E740481C1C}">
                <a14:useLocalDpi xmlns:a14="http://schemas.microsoft.com/office/drawing/2010/main" val="0"/>
              </a:ext>
            </a:extLst>
          </a:blip>
          <a:srcRect t="20658" r="35412" b="14930"/>
          <a:stretch/>
        </p:blipFill>
        <p:spPr>
          <a:xfrm>
            <a:off x="3" y="-127493"/>
            <a:ext cx="5318974" cy="6864773"/>
          </a:xfrm>
          <a:prstGeom prst="rect">
            <a:avLst/>
          </a:prstGeom>
        </p:spPr>
      </p:pic>
      <p:sp>
        <p:nvSpPr>
          <p:cNvPr id="7" name="Rectangle 6"/>
          <p:cNvSpPr/>
          <p:nvPr userDrawn="1"/>
        </p:nvSpPr>
        <p:spPr>
          <a:xfrm>
            <a:off x="0" y="6098558"/>
            <a:ext cx="12192000" cy="689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p:txBody>
          <a:bodyPr>
            <a:normAutofit/>
          </a:bodyPr>
          <a:lstStyle>
            <a:lvl1pPr>
              <a:defRPr lang="en-US" sz="4000" b="1" kern="1200" baseline="0" dirty="0">
                <a:solidFill>
                  <a:schemeClr val="tx1"/>
                </a:solidFill>
                <a:latin typeface="+mn-lt"/>
                <a:ea typeface="+mj-ea"/>
                <a:cs typeface="+mj-cs"/>
              </a:defRPr>
            </a:lvl1pPr>
          </a:lstStyle>
          <a:p>
            <a:r>
              <a:rPr lang="en-US" dirty="0"/>
              <a:t>Key Deliverables and Milestones</a:t>
            </a:r>
          </a:p>
        </p:txBody>
      </p:sp>
      <p:sp>
        <p:nvSpPr>
          <p:cNvPr id="3" name="Content Placeholder 2"/>
          <p:cNvSpPr>
            <a:spLocks noGrp="1"/>
          </p:cNvSpPr>
          <p:nvPr>
            <p:ph idx="1" hasCustomPrompt="1"/>
          </p:nvPr>
        </p:nvSpPr>
        <p:spPr>
          <a:xfrm>
            <a:off x="838204" y="1825625"/>
            <a:ext cx="10515600" cy="4136636"/>
          </a:xfrm>
        </p:spPr>
        <p:txBody>
          <a:bodyPr/>
          <a:lstStyle>
            <a:lvl1pPr marL="228601" indent="-228601">
              <a:lnSpc>
                <a:spcPct val="100000"/>
              </a:lnSpc>
              <a:buClr>
                <a:srgbClr val="FAB506"/>
              </a:buClr>
              <a:buFont typeface="Arial" panose="020B0604020202020204" pitchFamily="34" charset="0"/>
              <a:buChar char="•"/>
              <a:defRPr baseline="0"/>
            </a:lvl1pPr>
            <a:lvl2pPr marL="685803" indent="-228601">
              <a:lnSpc>
                <a:spcPct val="100000"/>
              </a:lnSpc>
              <a:buClr>
                <a:srgbClr val="FAB506"/>
              </a:buClr>
              <a:buFont typeface="Arial" panose="020B0604020202020204" pitchFamily="34" charset="0"/>
              <a:buChar char="•"/>
              <a:defRPr/>
            </a:lvl2pPr>
            <a:lvl3pPr marL="1143005" indent="-228601">
              <a:lnSpc>
                <a:spcPct val="100000"/>
              </a:lnSpc>
              <a:buClr>
                <a:srgbClr val="FAB506"/>
              </a:buClr>
              <a:buFont typeface="Arial" panose="020B0604020202020204" pitchFamily="34" charset="0"/>
              <a:buChar char="•"/>
              <a:defRPr/>
            </a:lvl3pPr>
            <a:lvl4pPr marL="1600206" indent="-228601">
              <a:lnSpc>
                <a:spcPct val="100000"/>
              </a:lnSpc>
              <a:buClr>
                <a:srgbClr val="FAB506"/>
              </a:buClr>
              <a:buFont typeface="Arial" panose="020B0604020202020204" pitchFamily="34" charset="0"/>
              <a:buChar char="•"/>
              <a:defRPr/>
            </a:lvl4pPr>
            <a:lvl5pPr marL="2057408" indent="-228601">
              <a:lnSpc>
                <a:spcPct val="100000"/>
              </a:lnSpc>
              <a:buClr>
                <a:srgbClr val="FAB506"/>
              </a:buClr>
              <a:buFont typeface="Arial" panose="020B0604020202020204" pitchFamily="34" charset="0"/>
              <a:buChar char="•"/>
              <a:defRPr/>
            </a:lvl5pPr>
          </a:lstStyle>
          <a:p>
            <a:pPr lvl="0"/>
            <a:r>
              <a:rPr lang="en-US" dirty="0"/>
              <a:t>Executive Overview </a:t>
            </a:r>
          </a:p>
          <a:p>
            <a:pPr lvl="0"/>
            <a:r>
              <a:rPr lang="en-US" dirty="0"/>
              <a:t>Project Objectives </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a:stretch>
            <a:fillRect/>
          </a:stretch>
        </p:blipFill>
        <p:spPr>
          <a:xfrm>
            <a:off x="394786" y="6261498"/>
            <a:ext cx="2227118" cy="396610"/>
          </a:xfrm>
          <a:prstGeom prst="rect">
            <a:avLst/>
          </a:prstGeom>
        </p:spPr>
      </p:pic>
    </p:spTree>
    <p:extLst>
      <p:ext uri="{BB962C8B-B14F-4D97-AF65-F5344CB8AC3E}">
        <p14:creationId xmlns:p14="http://schemas.microsoft.com/office/powerpoint/2010/main" val="1659571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alphaModFix amt="15000"/>
            <a:duotone>
              <a:schemeClr val="accent4">
                <a:shade val="45000"/>
                <a:satMod val="135000"/>
              </a:schemeClr>
              <a:prstClr val="white"/>
            </a:duotone>
            <a:extLst>
              <a:ext uri="{28A0092B-C50C-407E-A947-70E740481C1C}">
                <a14:useLocalDpi xmlns:a14="http://schemas.microsoft.com/office/drawing/2010/main" val="0"/>
              </a:ext>
            </a:extLst>
          </a:blip>
          <a:srcRect t="20658" r="35412" b="14930"/>
          <a:stretch/>
        </p:blipFill>
        <p:spPr>
          <a:xfrm>
            <a:off x="3" y="-127493"/>
            <a:ext cx="5318974" cy="6864773"/>
          </a:xfrm>
          <a:prstGeom prst="rect">
            <a:avLst/>
          </a:prstGeom>
        </p:spPr>
      </p:pic>
      <p:sp>
        <p:nvSpPr>
          <p:cNvPr id="7" name="Rectangle 6"/>
          <p:cNvSpPr/>
          <p:nvPr userDrawn="1"/>
        </p:nvSpPr>
        <p:spPr>
          <a:xfrm>
            <a:off x="0" y="6098558"/>
            <a:ext cx="12192000" cy="689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p:txBody>
          <a:bodyPr>
            <a:normAutofit/>
          </a:bodyPr>
          <a:lstStyle>
            <a:lvl1pPr>
              <a:defRPr lang="en-US" sz="4000" b="1" kern="1200" baseline="0" dirty="0">
                <a:solidFill>
                  <a:schemeClr val="tx1"/>
                </a:solidFill>
                <a:latin typeface="+mn-lt"/>
                <a:ea typeface="+mj-ea"/>
                <a:cs typeface="+mj-cs"/>
              </a:defRPr>
            </a:lvl1pPr>
          </a:lstStyle>
          <a:p>
            <a:r>
              <a:rPr lang="en-US" dirty="0"/>
              <a:t>Key Deliverables and Milestones</a:t>
            </a:r>
          </a:p>
        </p:txBody>
      </p:sp>
      <p:sp>
        <p:nvSpPr>
          <p:cNvPr id="3" name="Content Placeholder 2"/>
          <p:cNvSpPr>
            <a:spLocks noGrp="1"/>
          </p:cNvSpPr>
          <p:nvPr>
            <p:ph idx="1" hasCustomPrompt="1"/>
          </p:nvPr>
        </p:nvSpPr>
        <p:spPr>
          <a:xfrm>
            <a:off x="838204" y="1825625"/>
            <a:ext cx="10515600" cy="4136636"/>
          </a:xfrm>
        </p:spPr>
        <p:txBody>
          <a:bodyPr/>
          <a:lstStyle>
            <a:lvl1pPr marL="228601" indent="-228601">
              <a:lnSpc>
                <a:spcPct val="100000"/>
              </a:lnSpc>
              <a:buClr>
                <a:srgbClr val="FAB506"/>
              </a:buClr>
              <a:buFont typeface="Arial" panose="020B0604020202020204" pitchFamily="34" charset="0"/>
              <a:buChar char="•"/>
              <a:defRPr baseline="0"/>
            </a:lvl1pPr>
            <a:lvl2pPr marL="685803" indent="-228601">
              <a:lnSpc>
                <a:spcPct val="100000"/>
              </a:lnSpc>
              <a:buClr>
                <a:srgbClr val="FAB506"/>
              </a:buClr>
              <a:buFont typeface="Arial" panose="020B0604020202020204" pitchFamily="34" charset="0"/>
              <a:buChar char="•"/>
              <a:defRPr/>
            </a:lvl2pPr>
            <a:lvl3pPr marL="1143005" indent="-228601">
              <a:lnSpc>
                <a:spcPct val="100000"/>
              </a:lnSpc>
              <a:buClr>
                <a:srgbClr val="FAB506"/>
              </a:buClr>
              <a:buFont typeface="Arial" panose="020B0604020202020204" pitchFamily="34" charset="0"/>
              <a:buChar char="•"/>
              <a:defRPr/>
            </a:lvl3pPr>
            <a:lvl4pPr marL="1600206" indent="-228601">
              <a:lnSpc>
                <a:spcPct val="100000"/>
              </a:lnSpc>
              <a:buClr>
                <a:srgbClr val="FAB506"/>
              </a:buClr>
              <a:buFont typeface="Arial" panose="020B0604020202020204" pitchFamily="34" charset="0"/>
              <a:buChar char="•"/>
              <a:defRPr/>
            </a:lvl4pPr>
            <a:lvl5pPr marL="2057408" indent="-228601">
              <a:lnSpc>
                <a:spcPct val="100000"/>
              </a:lnSpc>
              <a:buClr>
                <a:srgbClr val="FAB506"/>
              </a:buClr>
              <a:buFont typeface="Arial" panose="020B0604020202020204" pitchFamily="34" charset="0"/>
              <a:buChar char="•"/>
              <a:defRPr/>
            </a:lvl5pPr>
          </a:lstStyle>
          <a:p>
            <a:pPr lvl="0"/>
            <a:r>
              <a:rPr lang="en-US" dirty="0"/>
              <a:t>Executive Overview </a:t>
            </a:r>
          </a:p>
          <a:p>
            <a:pPr lvl="0"/>
            <a:r>
              <a:rPr lang="en-US" dirty="0"/>
              <a:t>Project Objectives </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a:stretch>
            <a:fillRect/>
          </a:stretch>
        </p:blipFill>
        <p:spPr>
          <a:xfrm>
            <a:off x="394786" y="6261498"/>
            <a:ext cx="2227118" cy="396610"/>
          </a:xfrm>
          <a:prstGeom prst="rect">
            <a:avLst/>
          </a:prstGeom>
        </p:spPr>
      </p:pic>
    </p:spTree>
    <p:extLst>
      <p:ext uri="{BB962C8B-B14F-4D97-AF65-F5344CB8AC3E}">
        <p14:creationId xmlns:p14="http://schemas.microsoft.com/office/powerpoint/2010/main" val="3596014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alphaModFix amt="15000"/>
            <a:duotone>
              <a:schemeClr val="accent4">
                <a:shade val="45000"/>
                <a:satMod val="135000"/>
              </a:schemeClr>
              <a:prstClr val="white"/>
            </a:duotone>
            <a:extLst>
              <a:ext uri="{28A0092B-C50C-407E-A947-70E740481C1C}">
                <a14:useLocalDpi xmlns:a14="http://schemas.microsoft.com/office/drawing/2010/main" val="0"/>
              </a:ext>
            </a:extLst>
          </a:blip>
          <a:srcRect t="20658" r="35412" b="14930"/>
          <a:stretch/>
        </p:blipFill>
        <p:spPr>
          <a:xfrm>
            <a:off x="-37584" y="-127494"/>
            <a:ext cx="4824078" cy="6226051"/>
          </a:xfrm>
          <a:prstGeom prst="rect">
            <a:avLst/>
          </a:prstGeom>
        </p:spPr>
      </p:pic>
      <p:sp>
        <p:nvSpPr>
          <p:cNvPr id="7" name="Rectangle 6"/>
          <p:cNvSpPr/>
          <p:nvPr userDrawn="1"/>
        </p:nvSpPr>
        <p:spPr>
          <a:xfrm>
            <a:off x="0" y="6098558"/>
            <a:ext cx="12192000" cy="689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p:txBody>
          <a:bodyPr>
            <a:normAutofit/>
          </a:bodyPr>
          <a:lstStyle>
            <a:lvl1pPr>
              <a:defRPr lang="en-US" sz="4000" b="1" kern="1200" baseline="0" dirty="0">
                <a:solidFill>
                  <a:schemeClr val="tx1"/>
                </a:solidFill>
                <a:latin typeface="+mn-lt"/>
                <a:ea typeface="+mj-ea"/>
                <a:cs typeface="+mj-cs"/>
              </a:defRPr>
            </a:lvl1pPr>
          </a:lstStyle>
          <a:p>
            <a:r>
              <a:rPr lang="en-US" dirty="0"/>
              <a:t>Click to edit title</a:t>
            </a:r>
          </a:p>
        </p:txBody>
      </p:sp>
      <p:sp>
        <p:nvSpPr>
          <p:cNvPr id="3" name="Content Placeholder 2"/>
          <p:cNvSpPr>
            <a:spLocks noGrp="1"/>
          </p:cNvSpPr>
          <p:nvPr>
            <p:ph idx="1"/>
          </p:nvPr>
        </p:nvSpPr>
        <p:spPr>
          <a:xfrm>
            <a:off x="838204" y="1825625"/>
            <a:ext cx="10515600" cy="4136636"/>
          </a:xfrm>
        </p:spPr>
        <p:txBody>
          <a:bodyPr/>
          <a:lstStyle>
            <a:lvl1pPr marL="228601" indent="-228601">
              <a:lnSpc>
                <a:spcPct val="100000"/>
              </a:lnSpc>
              <a:buClr>
                <a:srgbClr val="FAB506"/>
              </a:buClr>
              <a:buFont typeface="Arial" panose="020B0604020202020204" pitchFamily="34" charset="0"/>
              <a:buChar char="•"/>
              <a:defRPr/>
            </a:lvl1pPr>
            <a:lvl2pPr marL="685803" indent="-228601">
              <a:lnSpc>
                <a:spcPct val="100000"/>
              </a:lnSpc>
              <a:buClr>
                <a:srgbClr val="FAB506"/>
              </a:buClr>
              <a:buFont typeface="Arial" panose="020B0604020202020204" pitchFamily="34" charset="0"/>
              <a:buChar char="•"/>
              <a:defRPr/>
            </a:lvl2pPr>
            <a:lvl3pPr marL="1143005" indent="-228601">
              <a:lnSpc>
                <a:spcPct val="100000"/>
              </a:lnSpc>
              <a:buClr>
                <a:srgbClr val="FAB506"/>
              </a:buClr>
              <a:buFont typeface="Arial" panose="020B0604020202020204" pitchFamily="34" charset="0"/>
              <a:buChar char="•"/>
              <a:defRPr/>
            </a:lvl3pPr>
            <a:lvl4pPr marL="1600206" indent="-228601">
              <a:lnSpc>
                <a:spcPct val="100000"/>
              </a:lnSpc>
              <a:buClr>
                <a:srgbClr val="FAB506"/>
              </a:buClr>
              <a:buFont typeface="Arial" panose="020B0604020202020204" pitchFamily="34" charset="0"/>
              <a:buChar char="•"/>
              <a:defRPr/>
            </a:lvl4pPr>
            <a:lvl5pPr marL="2057408" indent="-228601">
              <a:lnSpc>
                <a:spcPct val="100000"/>
              </a:lnSpc>
              <a:buClr>
                <a:srgbClr val="FAB506"/>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27423" y="2662428"/>
            <a:ext cx="6137161" cy="1533147"/>
          </a:xfrm>
          <a:prstGeom prst="rect">
            <a:avLst/>
          </a:prstGeom>
        </p:spPr>
      </p:pic>
      <p:pic>
        <p:nvPicPr>
          <p:cNvPr id="9" name="Picture 8"/>
          <p:cNvPicPr>
            <a:picLocks noChangeAspect="1"/>
          </p:cNvPicPr>
          <p:nvPr userDrawn="1"/>
        </p:nvPicPr>
        <p:blipFill>
          <a:blip r:embed="rId4"/>
          <a:stretch>
            <a:fillRect/>
          </a:stretch>
        </p:blipFill>
        <p:spPr>
          <a:xfrm>
            <a:off x="394786" y="6261498"/>
            <a:ext cx="2227118" cy="396610"/>
          </a:xfrm>
          <a:prstGeom prst="rect">
            <a:avLst/>
          </a:prstGeom>
        </p:spPr>
      </p:pic>
      <p:sp>
        <p:nvSpPr>
          <p:cNvPr id="12" name="Rectangle 6">
            <a:extLst>
              <a:ext uri="{FF2B5EF4-FFF2-40B4-BE49-F238E27FC236}">
                <a16:creationId xmlns:a16="http://schemas.microsoft.com/office/drawing/2014/main" id="{607B8232-10FC-4D48-953F-898D701C2ADF}"/>
              </a:ext>
            </a:extLst>
          </p:cNvPr>
          <p:cNvSpPr>
            <a:spLocks noGrp="1" noChangeArrowheads="1"/>
          </p:cNvSpPr>
          <p:nvPr>
            <p:ph type="sldNum" sz="quarter" idx="12"/>
          </p:nvPr>
        </p:nvSpPr>
        <p:spPr>
          <a:xfrm>
            <a:off x="10103216" y="6212542"/>
            <a:ext cx="1905000" cy="457200"/>
          </a:xfrm>
          <a:ln/>
        </p:spPr>
        <p:txBody>
          <a:bodyPr/>
          <a:lstStyle>
            <a:lvl1pPr>
              <a:defRPr/>
            </a:lvl1pPr>
          </a:lstStyle>
          <a:p>
            <a:pPr>
              <a:defRPr/>
            </a:pPr>
            <a:fld id="{17F8B8DE-3C83-AB49-B191-ABAC5DDDDCFD}" type="slidenum">
              <a:rPr lang="en-US" altLang="en-US"/>
              <a:pPr>
                <a:defRPr/>
              </a:pPr>
              <a:t>‹#›</a:t>
            </a:fld>
            <a:endParaRPr lang="en-US" altLang="en-US"/>
          </a:p>
        </p:txBody>
      </p:sp>
      <p:sp>
        <p:nvSpPr>
          <p:cNvPr id="4" name="TextBox 3">
            <a:extLst>
              <a:ext uri="{FF2B5EF4-FFF2-40B4-BE49-F238E27FC236}">
                <a16:creationId xmlns:a16="http://schemas.microsoft.com/office/drawing/2014/main" id="{A7F42B0D-67FF-AD57-A1E1-5DE037AC590F}"/>
              </a:ext>
            </a:extLst>
          </p:cNvPr>
          <p:cNvSpPr txBox="1"/>
          <p:nvPr userDrawn="1"/>
        </p:nvSpPr>
        <p:spPr>
          <a:xfrm>
            <a:off x="9060873" y="6303830"/>
            <a:ext cx="2626822" cy="369332"/>
          </a:xfrm>
          <a:prstGeom prst="rect">
            <a:avLst/>
          </a:prstGeom>
          <a:noFill/>
        </p:spPr>
        <p:txBody>
          <a:bodyPr wrap="square" rtlCol="0">
            <a:spAutoFit/>
          </a:bodyPr>
          <a:lstStyle/>
          <a:p>
            <a:pPr algn="just"/>
            <a:r>
              <a:rPr lang="en-US" dirty="0"/>
              <a:t>Annual Meeting 2023 </a:t>
            </a:r>
          </a:p>
        </p:txBody>
      </p:sp>
    </p:spTree>
    <p:extLst>
      <p:ext uri="{BB962C8B-B14F-4D97-AF65-F5344CB8AC3E}">
        <p14:creationId xmlns:p14="http://schemas.microsoft.com/office/powerpoint/2010/main" val="1185357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3" y="1122363"/>
            <a:ext cx="9144002"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3" y="3602038"/>
            <a:ext cx="9144002" cy="1655762"/>
          </a:xfrm>
        </p:spPr>
        <p:txBody>
          <a:bodyPr/>
          <a:lstStyle>
            <a:lvl1pPr marL="0" indent="0" algn="ctr">
              <a:buNone/>
              <a:defRPr sz="2400"/>
            </a:lvl1pPr>
            <a:lvl2pPr marL="457202" indent="0" algn="ctr">
              <a:buNone/>
              <a:defRPr sz="2000"/>
            </a:lvl2pPr>
            <a:lvl3pPr marL="914403" indent="0" algn="ctr">
              <a:buNone/>
              <a:defRPr sz="1800"/>
            </a:lvl3pPr>
            <a:lvl4pPr marL="1371605" indent="0" algn="ctr">
              <a:buNone/>
              <a:defRPr sz="1600"/>
            </a:lvl4pPr>
            <a:lvl5pPr marL="1828807" indent="0" algn="ctr">
              <a:buNone/>
              <a:defRPr sz="1600"/>
            </a:lvl5pPr>
            <a:lvl6pPr marL="2286008" indent="0" algn="ctr">
              <a:buNone/>
              <a:defRPr sz="1600"/>
            </a:lvl6pPr>
            <a:lvl7pPr marL="2743210" indent="0" algn="ctr">
              <a:buNone/>
              <a:defRPr sz="1600"/>
            </a:lvl7pPr>
            <a:lvl8pPr marL="3200412" indent="0" algn="ctr">
              <a:buNone/>
              <a:defRPr sz="1600"/>
            </a:lvl8pPr>
            <a:lvl9pPr marL="3657614"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47048F-2F53-476C-A550-80ECC0E0C226}" type="datetimeFigureOut">
              <a:rPr lang="en-US" smtClean="0"/>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8726BF-FF81-48C5-B038-61463263AFC2}" type="slidenum">
              <a:rPr lang="en-US" smtClean="0"/>
              <a:t>‹#›</a:t>
            </a:fld>
            <a:endParaRPr lang="en-US" dirty="0"/>
          </a:p>
        </p:txBody>
      </p:sp>
    </p:spTree>
    <p:extLst>
      <p:ext uri="{BB962C8B-B14F-4D97-AF65-F5344CB8AC3E}">
        <p14:creationId xmlns:p14="http://schemas.microsoft.com/office/powerpoint/2010/main" val="1396826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2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t="20658" r="35412" b="14930"/>
          <a:stretch/>
        </p:blipFill>
        <p:spPr>
          <a:xfrm>
            <a:off x="-87549" y="0"/>
            <a:ext cx="5476672" cy="6864773"/>
          </a:xfrm>
          <a:prstGeom prst="rect">
            <a:avLst/>
          </a:prstGeom>
        </p:spPr>
      </p:pic>
      <p:cxnSp>
        <p:nvCxnSpPr>
          <p:cNvPr id="16" name="Straight Connector 15"/>
          <p:cNvCxnSpPr/>
          <p:nvPr userDrawn="1"/>
        </p:nvCxnSpPr>
        <p:spPr>
          <a:xfrm flipV="1">
            <a:off x="3570051" y="1632464"/>
            <a:ext cx="8620878" cy="3152"/>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9" name="Title 1"/>
          <p:cNvSpPr>
            <a:spLocks noGrp="1"/>
          </p:cNvSpPr>
          <p:nvPr>
            <p:ph type="title" hasCustomPrompt="1"/>
          </p:nvPr>
        </p:nvSpPr>
        <p:spPr>
          <a:xfrm>
            <a:off x="3570052" y="2077282"/>
            <a:ext cx="7957225" cy="955168"/>
          </a:xfrm>
        </p:spPr>
        <p:txBody>
          <a:bodyPr vert="horz" lIns="91440" tIns="45720" rIns="91440" bIns="45720" rtlCol="0" anchor="t">
            <a:normAutofit/>
          </a:bodyPr>
          <a:lstStyle>
            <a:lvl1pPr>
              <a:defRPr lang="en-US" sz="6000" b="1" baseline="0">
                <a:solidFill>
                  <a:schemeClr val="tx1"/>
                </a:solidFill>
                <a:latin typeface="+mn-lt"/>
              </a:defRPr>
            </a:lvl1pPr>
          </a:lstStyle>
          <a:p>
            <a:pPr lvl="0"/>
            <a:r>
              <a:rPr lang="en-US" dirty="0"/>
              <a:t>Project Name	</a:t>
            </a:r>
            <a:br>
              <a:rPr lang="en-US" dirty="0"/>
            </a:br>
            <a:endParaRPr lang="en-US" dirty="0"/>
          </a:p>
        </p:txBody>
      </p:sp>
      <p:sp>
        <p:nvSpPr>
          <p:cNvPr id="32" name="Text Placeholder 2"/>
          <p:cNvSpPr>
            <a:spLocks noGrp="1"/>
          </p:cNvSpPr>
          <p:nvPr>
            <p:ph type="body" idx="1"/>
          </p:nvPr>
        </p:nvSpPr>
        <p:spPr>
          <a:xfrm>
            <a:off x="3570052" y="3286549"/>
            <a:ext cx="8028038" cy="1500187"/>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sz="3200" b="0" kern="1200" baseline="0">
                <a:solidFill>
                  <a:schemeClr val="accent1"/>
                </a:solidFill>
                <a:latin typeface="+mn-lt"/>
                <a:ea typeface="+mj-ea"/>
                <a:cs typeface="+mj-cs"/>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4134" y="386703"/>
            <a:ext cx="4476439" cy="1067216"/>
          </a:xfrm>
          <a:prstGeom prst="rect">
            <a:avLst/>
          </a:prstGeom>
        </p:spPr>
      </p:pic>
    </p:spTree>
    <p:extLst>
      <p:ext uri="{BB962C8B-B14F-4D97-AF65-F5344CB8AC3E}">
        <p14:creationId xmlns:p14="http://schemas.microsoft.com/office/powerpoint/2010/main" val="26431984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3" y="1122363"/>
            <a:ext cx="9144002"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3" y="3602038"/>
            <a:ext cx="9144002" cy="1655762"/>
          </a:xfrm>
        </p:spPr>
        <p:txBody>
          <a:bodyPr/>
          <a:lstStyle>
            <a:lvl1pPr marL="0" indent="0" algn="ctr">
              <a:buNone/>
              <a:defRPr sz="2400"/>
            </a:lvl1pPr>
            <a:lvl2pPr marL="457202" indent="0" algn="ctr">
              <a:buNone/>
              <a:defRPr sz="2000"/>
            </a:lvl2pPr>
            <a:lvl3pPr marL="914403" indent="0" algn="ctr">
              <a:buNone/>
              <a:defRPr sz="1800"/>
            </a:lvl3pPr>
            <a:lvl4pPr marL="1371605" indent="0" algn="ctr">
              <a:buNone/>
              <a:defRPr sz="1600"/>
            </a:lvl4pPr>
            <a:lvl5pPr marL="1828807" indent="0" algn="ctr">
              <a:buNone/>
              <a:defRPr sz="1600"/>
            </a:lvl5pPr>
            <a:lvl6pPr marL="2286008" indent="0" algn="ctr">
              <a:buNone/>
              <a:defRPr sz="1600"/>
            </a:lvl6pPr>
            <a:lvl7pPr marL="2743210" indent="0" algn="ctr">
              <a:buNone/>
              <a:defRPr sz="1600"/>
            </a:lvl7pPr>
            <a:lvl8pPr marL="3200412" indent="0" algn="ctr">
              <a:buNone/>
              <a:defRPr sz="1600"/>
            </a:lvl8pPr>
            <a:lvl9pPr marL="3657614"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4FA2C59-C23D-4005-8A9B-C3ED85191872}" type="datetimeFigureOut">
              <a:rPr lang="en-US" smtClean="0"/>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A50522-0F77-41EB-95C4-5747A45B67AF}" type="slidenum">
              <a:rPr lang="en-US" smtClean="0"/>
              <a:t>‹#›</a:t>
            </a:fld>
            <a:endParaRPr lang="en-US" dirty="0"/>
          </a:p>
        </p:txBody>
      </p:sp>
    </p:spTree>
    <p:extLst>
      <p:ext uri="{BB962C8B-B14F-4D97-AF65-F5344CB8AC3E}">
        <p14:creationId xmlns:p14="http://schemas.microsoft.com/office/powerpoint/2010/main" val="1276288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FA2C59-C23D-4005-8A9B-C3ED85191872}" type="datetimeFigureOut">
              <a:rPr lang="en-US" smtClean="0"/>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A50522-0F77-41EB-95C4-5747A45B67AF}" type="slidenum">
              <a:rPr lang="en-US" smtClean="0"/>
              <a:t>‹#›</a:t>
            </a:fld>
            <a:endParaRPr lang="en-US" dirty="0"/>
          </a:p>
        </p:txBody>
      </p:sp>
    </p:spTree>
    <p:extLst>
      <p:ext uri="{BB962C8B-B14F-4D97-AF65-F5344CB8AC3E}">
        <p14:creationId xmlns:p14="http://schemas.microsoft.com/office/powerpoint/2010/main" val="3668168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202" indent="0">
              <a:buNone/>
              <a:defRPr sz="2000">
                <a:solidFill>
                  <a:schemeClr val="tx1">
                    <a:tint val="75000"/>
                  </a:schemeClr>
                </a:solidFill>
              </a:defRPr>
            </a:lvl2pPr>
            <a:lvl3pPr marL="914403" indent="0">
              <a:buNone/>
              <a:defRPr sz="1800">
                <a:solidFill>
                  <a:schemeClr val="tx1">
                    <a:tint val="75000"/>
                  </a:schemeClr>
                </a:solidFill>
              </a:defRPr>
            </a:lvl3pPr>
            <a:lvl4pPr marL="1371605" indent="0">
              <a:buNone/>
              <a:defRPr sz="1600">
                <a:solidFill>
                  <a:schemeClr val="tx1">
                    <a:tint val="75000"/>
                  </a:schemeClr>
                </a:solidFill>
              </a:defRPr>
            </a:lvl4pPr>
            <a:lvl5pPr marL="1828807" indent="0">
              <a:buNone/>
              <a:defRPr sz="1600">
                <a:solidFill>
                  <a:schemeClr val="tx1">
                    <a:tint val="75000"/>
                  </a:schemeClr>
                </a:solidFill>
              </a:defRPr>
            </a:lvl5pPr>
            <a:lvl6pPr marL="2286008" indent="0">
              <a:buNone/>
              <a:defRPr sz="1600">
                <a:solidFill>
                  <a:schemeClr val="tx1">
                    <a:tint val="75000"/>
                  </a:schemeClr>
                </a:solidFill>
              </a:defRPr>
            </a:lvl6pPr>
            <a:lvl7pPr marL="2743210" indent="0">
              <a:buNone/>
              <a:defRPr sz="1600">
                <a:solidFill>
                  <a:schemeClr val="tx1">
                    <a:tint val="75000"/>
                  </a:schemeClr>
                </a:solidFill>
              </a:defRPr>
            </a:lvl7pPr>
            <a:lvl8pPr marL="3200412" indent="0">
              <a:buNone/>
              <a:defRPr sz="1600">
                <a:solidFill>
                  <a:schemeClr val="tx1">
                    <a:tint val="75000"/>
                  </a:schemeClr>
                </a:solidFill>
              </a:defRPr>
            </a:lvl8pPr>
            <a:lvl9pPr marL="3657614"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FA2C59-C23D-4005-8A9B-C3ED85191872}" type="datetimeFigureOut">
              <a:rPr lang="en-US" smtClean="0"/>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A50522-0F77-41EB-95C4-5747A45B67AF}" type="slidenum">
              <a:rPr lang="en-US" smtClean="0"/>
              <a:t>‹#›</a:t>
            </a:fld>
            <a:endParaRPr lang="en-US" dirty="0"/>
          </a:p>
        </p:txBody>
      </p:sp>
    </p:spTree>
    <p:extLst>
      <p:ext uri="{BB962C8B-B14F-4D97-AF65-F5344CB8AC3E}">
        <p14:creationId xmlns:p14="http://schemas.microsoft.com/office/powerpoint/2010/main" val="3432393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FA2C59-C23D-4005-8A9B-C3ED85191872}" type="datetimeFigureOut">
              <a:rPr lang="en-US" smtClean="0"/>
              <a:t>4/23/2024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A50522-0F77-41EB-95C4-5747A45B67AF}" type="slidenum">
              <a:rPr lang="en-US" smtClean="0"/>
              <a:t>‹#›</a:t>
            </a:fld>
            <a:endParaRPr lang="en-US" dirty="0"/>
          </a:p>
        </p:txBody>
      </p:sp>
    </p:spTree>
    <p:extLst>
      <p:ext uri="{BB962C8B-B14F-4D97-AF65-F5344CB8AC3E}">
        <p14:creationId xmlns:p14="http://schemas.microsoft.com/office/powerpoint/2010/main" val="1832997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8" cy="823912"/>
          </a:xfrm>
        </p:spPr>
        <p:txBody>
          <a:bodyPr anchor="b"/>
          <a:lstStyle>
            <a:lvl1pPr marL="0" indent="0">
              <a:buNone/>
              <a:defRPr sz="2400" b="1"/>
            </a:lvl1pPr>
            <a:lvl2pPr marL="457202" indent="0">
              <a:buNone/>
              <a:defRPr sz="2000" b="1"/>
            </a:lvl2pPr>
            <a:lvl3pPr marL="914403" indent="0">
              <a:buNone/>
              <a:defRPr sz="1800" b="1"/>
            </a:lvl3pPr>
            <a:lvl4pPr marL="1371605" indent="0">
              <a:buNone/>
              <a:defRPr sz="1600" b="1"/>
            </a:lvl4pPr>
            <a:lvl5pPr marL="1828807" indent="0">
              <a:buNone/>
              <a:defRPr sz="1600" b="1"/>
            </a:lvl5pPr>
            <a:lvl6pPr marL="2286008" indent="0">
              <a:buNone/>
              <a:defRPr sz="1600" b="1"/>
            </a:lvl6pPr>
            <a:lvl7pPr marL="2743210" indent="0">
              <a:buNone/>
              <a:defRPr sz="1600" b="1"/>
            </a:lvl7pPr>
            <a:lvl8pPr marL="3200412" indent="0">
              <a:buNone/>
              <a:defRPr sz="1600" b="1"/>
            </a:lvl8pPr>
            <a:lvl9pPr marL="3657614"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6"/>
            <a:ext cx="515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2" indent="0">
              <a:buNone/>
              <a:defRPr sz="2000" b="1"/>
            </a:lvl2pPr>
            <a:lvl3pPr marL="914403" indent="0">
              <a:buNone/>
              <a:defRPr sz="1800" b="1"/>
            </a:lvl3pPr>
            <a:lvl4pPr marL="1371605" indent="0">
              <a:buNone/>
              <a:defRPr sz="1600" b="1"/>
            </a:lvl4pPr>
            <a:lvl5pPr marL="1828807" indent="0">
              <a:buNone/>
              <a:defRPr sz="1600" b="1"/>
            </a:lvl5pPr>
            <a:lvl6pPr marL="2286008" indent="0">
              <a:buNone/>
              <a:defRPr sz="1600" b="1"/>
            </a:lvl6pPr>
            <a:lvl7pPr marL="2743210" indent="0">
              <a:buNone/>
              <a:defRPr sz="1600" b="1"/>
            </a:lvl7pPr>
            <a:lvl8pPr marL="3200412" indent="0">
              <a:buNone/>
              <a:defRPr sz="1600" b="1"/>
            </a:lvl8pPr>
            <a:lvl9pPr marL="3657614"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FA2C59-C23D-4005-8A9B-C3ED85191872}" type="datetimeFigureOut">
              <a:rPr lang="en-US" smtClean="0"/>
              <a:t>4/23/2024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3A50522-0F77-41EB-95C4-5747A45B67AF}" type="slidenum">
              <a:rPr lang="en-US" smtClean="0"/>
              <a:t>‹#›</a:t>
            </a:fld>
            <a:endParaRPr lang="en-US" dirty="0"/>
          </a:p>
        </p:txBody>
      </p:sp>
    </p:spTree>
    <p:extLst>
      <p:ext uri="{BB962C8B-B14F-4D97-AF65-F5344CB8AC3E}">
        <p14:creationId xmlns:p14="http://schemas.microsoft.com/office/powerpoint/2010/main" val="19858764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4"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3" y="6356352"/>
            <a:ext cx="411479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DHS Center of Excellence for Homeland Security Quantitative Analysis</a:t>
            </a:r>
          </a:p>
        </p:txBody>
      </p:sp>
      <p:sp>
        <p:nvSpPr>
          <p:cNvPr id="6" name="Slide Number Placeholder 5"/>
          <p:cNvSpPr>
            <a:spLocks noGrp="1"/>
          </p:cNvSpPr>
          <p:nvPr>
            <p:ph type="sldNum" sz="quarter" idx="4"/>
          </p:nvPr>
        </p:nvSpPr>
        <p:spPr>
          <a:xfrm>
            <a:off x="8610602" y="6356352"/>
            <a:ext cx="274320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78F13B-A34B-C24C-BA3A-659B3A6A972A}" type="slidenum">
              <a:rPr lang="en-US" smtClean="0"/>
              <a:t>‹#›</a:t>
            </a:fld>
            <a:endParaRPr lang="en-US" dirty="0"/>
          </a:p>
        </p:txBody>
      </p:sp>
    </p:spTree>
    <p:extLst>
      <p:ext uri="{BB962C8B-B14F-4D97-AF65-F5344CB8AC3E}">
        <p14:creationId xmlns:p14="http://schemas.microsoft.com/office/powerpoint/2010/main" val="4190035563"/>
      </p:ext>
    </p:extLst>
  </p:cSld>
  <p:clrMap bg1="lt1" tx1="dk1" bg2="lt2" tx2="dk2" accent1="accent1" accent2="accent2" accent3="accent3" accent4="accent4" accent5="accent5" accent6="accent6" hlink="hlink" folHlink="folHlink"/>
  <p:sldLayoutIdLst>
    <p:sldLayoutId id="2147483673" r:id="rId1"/>
    <p:sldLayoutId id="2147483672" r:id="rId2"/>
    <p:sldLayoutId id="2147483710" r:id="rId3"/>
    <p:sldLayoutId id="2147483723" r:id="rId4"/>
  </p:sldLayoutIdLst>
  <p:hf hdr="0" ftr="0" dt="0"/>
  <p:txStyles>
    <p:titleStyle>
      <a:lvl1pPr algn="l" defTabSz="91440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1" indent="-228601" algn="l" defTabSz="914403"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3" indent="-228601" algn="l" defTabSz="914403"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5" indent="-228601" algn="l" defTabSz="914403"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6" indent="-228601" algn="l" defTabSz="914403"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8" indent="-228601" algn="l" defTabSz="914403"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10" indent="-228601" algn="l" defTabSz="91440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11" indent="-228601" algn="l" defTabSz="91440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13" indent="-228601" algn="l" defTabSz="91440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15" indent="-228601" algn="l" defTabSz="914403"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3" rtl="0" eaLnBrk="1" latinLnBrk="0" hangingPunct="1">
        <a:defRPr sz="1800" kern="1200">
          <a:solidFill>
            <a:schemeClr val="tx1"/>
          </a:solidFill>
          <a:latin typeface="+mn-lt"/>
          <a:ea typeface="+mn-ea"/>
          <a:cs typeface="+mn-cs"/>
        </a:defRPr>
      </a:lvl1pPr>
      <a:lvl2pPr marL="457202" algn="l" defTabSz="914403" rtl="0" eaLnBrk="1" latinLnBrk="0" hangingPunct="1">
        <a:defRPr sz="1800" kern="1200">
          <a:solidFill>
            <a:schemeClr val="tx1"/>
          </a:solidFill>
          <a:latin typeface="+mn-lt"/>
          <a:ea typeface="+mn-ea"/>
          <a:cs typeface="+mn-cs"/>
        </a:defRPr>
      </a:lvl2pPr>
      <a:lvl3pPr marL="914403" algn="l" defTabSz="914403" rtl="0" eaLnBrk="1" latinLnBrk="0" hangingPunct="1">
        <a:defRPr sz="1800" kern="1200">
          <a:solidFill>
            <a:schemeClr val="tx1"/>
          </a:solidFill>
          <a:latin typeface="+mn-lt"/>
          <a:ea typeface="+mn-ea"/>
          <a:cs typeface="+mn-cs"/>
        </a:defRPr>
      </a:lvl3pPr>
      <a:lvl4pPr marL="1371605" algn="l" defTabSz="914403" rtl="0" eaLnBrk="1" latinLnBrk="0" hangingPunct="1">
        <a:defRPr sz="1800" kern="1200">
          <a:solidFill>
            <a:schemeClr val="tx1"/>
          </a:solidFill>
          <a:latin typeface="+mn-lt"/>
          <a:ea typeface="+mn-ea"/>
          <a:cs typeface="+mn-cs"/>
        </a:defRPr>
      </a:lvl4pPr>
      <a:lvl5pPr marL="1828807" algn="l" defTabSz="914403" rtl="0" eaLnBrk="1" latinLnBrk="0" hangingPunct="1">
        <a:defRPr sz="1800" kern="1200">
          <a:solidFill>
            <a:schemeClr val="tx1"/>
          </a:solidFill>
          <a:latin typeface="+mn-lt"/>
          <a:ea typeface="+mn-ea"/>
          <a:cs typeface="+mn-cs"/>
        </a:defRPr>
      </a:lvl5pPr>
      <a:lvl6pPr marL="2286008" algn="l" defTabSz="914403" rtl="0" eaLnBrk="1" latinLnBrk="0" hangingPunct="1">
        <a:defRPr sz="1800" kern="1200">
          <a:solidFill>
            <a:schemeClr val="tx1"/>
          </a:solidFill>
          <a:latin typeface="+mn-lt"/>
          <a:ea typeface="+mn-ea"/>
          <a:cs typeface="+mn-cs"/>
        </a:defRPr>
      </a:lvl6pPr>
      <a:lvl7pPr marL="2743210" algn="l" defTabSz="914403" rtl="0" eaLnBrk="1" latinLnBrk="0" hangingPunct="1">
        <a:defRPr sz="1800" kern="1200">
          <a:solidFill>
            <a:schemeClr val="tx1"/>
          </a:solidFill>
          <a:latin typeface="+mn-lt"/>
          <a:ea typeface="+mn-ea"/>
          <a:cs typeface="+mn-cs"/>
        </a:defRPr>
      </a:lvl7pPr>
      <a:lvl8pPr marL="3200412" algn="l" defTabSz="914403" rtl="0" eaLnBrk="1" latinLnBrk="0" hangingPunct="1">
        <a:defRPr sz="1800" kern="1200">
          <a:solidFill>
            <a:schemeClr val="tx1"/>
          </a:solidFill>
          <a:latin typeface="+mn-lt"/>
          <a:ea typeface="+mn-ea"/>
          <a:cs typeface="+mn-cs"/>
        </a:defRPr>
      </a:lvl8pPr>
      <a:lvl9pPr marL="3657614" algn="l" defTabSz="91440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4"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FA2C59-C23D-4005-8A9B-C3ED85191872}" type="datetimeFigureOut">
              <a:rPr lang="en-US" smtClean="0"/>
              <a:t>4/23/2024</a:t>
            </a:fld>
            <a:endParaRPr lang="en-US" dirty="0"/>
          </a:p>
        </p:txBody>
      </p:sp>
      <p:sp>
        <p:nvSpPr>
          <p:cNvPr id="5" name="Footer Placeholder 4"/>
          <p:cNvSpPr>
            <a:spLocks noGrp="1"/>
          </p:cNvSpPr>
          <p:nvPr>
            <p:ph type="ftr" sz="quarter" idx="3"/>
          </p:nvPr>
        </p:nvSpPr>
        <p:spPr>
          <a:xfrm>
            <a:off x="4038603" y="6356352"/>
            <a:ext cx="411479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2" y="6356352"/>
            <a:ext cx="274320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A50522-0F77-41EB-95C4-5747A45B67AF}" type="slidenum">
              <a:rPr lang="en-US" smtClean="0"/>
              <a:t>‹#›</a:t>
            </a:fld>
            <a:endParaRPr lang="en-US" dirty="0"/>
          </a:p>
        </p:txBody>
      </p:sp>
    </p:spTree>
    <p:extLst>
      <p:ext uri="{BB962C8B-B14F-4D97-AF65-F5344CB8AC3E}">
        <p14:creationId xmlns:p14="http://schemas.microsoft.com/office/powerpoint/2010/main" val="60695444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1" indent="-228601" algn="l" defTabSz="91440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3" indent="-228601" algn="l" defTabSz="91440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5" indent="-228601" algn="l" defTabSz="91440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6" indent="-228601" algn="l" defTabSz="91440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8" indent="-228601" algn="l" defTabSz="91440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10" indent="-228601" algn="l" defTabSz="91440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1" indent="-228601" algn="l" defTabSz="91440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13" indent="-228601" algn="l" defTabSz="91440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15" indent="-228601" algn="l" defTabSz="91440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3" rtl="0" eaLnBrk="1" latinLnBrk="0" hangingPunct="1">
        <a:defRPr sz="1800" kern="1200">
          <a:solidFill>
            <a:schemeClr val="tx1"/>
          </a:solidFill>
          <a:latin typeface="+mn-lt"/>
          <a:ea typeface="+mn-ea"/>
          <a:cs typeface="+mn-cs"/>
        </a:defRPr>
      </a:lvl1pPr>
      <a:lvl2pPr marL="457202" algn="l" defTabSz="914403" rtl="0" eaLnBrk="1" latinLnBrk="0" hangingPunct="1">
        <a:defRPr sz="1800" kern="1200">
          <a:solidFill>
            <a:schemeClr val="tx1"/>
          </a:solidFill>
          <a:latin typeface="+mn-lt"/>
          <a:ea typeface="+mn-ea"/>
          <a:cs typeface="+mn-cs"/>
        </a:defRPr>
      </a:lvl2pPr>
      <a:lvl3pPr marL="914403" algn="l" defTabSz="914403" rtl="0" eaLnBrk="1" latinLnBrk="0" hangingPunct="1">
        <a:defRPr sz="1800" kern="1200">
          <a:solidFill>
            <a:schemeClr val="tx1"/>
          </a:solidFill>
          <a:latin typeface="+mn-lt"/>
          <a:ea typeface="+mn-ea"/>
          <a:cs typeface="+mn-cs"/>
        </a:defRPr>
      </a:lvl3pPr>
      <a:lvl4pPr marL="1371605" algn="l" defTabSz="914403" rtl="0" eaLnBrk="1" latinLnBrk="0" hangingPunct="1">
        <a:defRPr sz="1800" kern="1200">
          <a:solidFill>
            <a:schemeClr val="tx1"/>
          </a:solidFill>
          <a:latin typeface="+mn-lt"/>
          <a:ea typeface="+mn-ea"/>
          <a:cs typeface="+mn-cs"/>
        </a:defRPr>
      </a:lvl4pPr>
      <a:lvl5pPr marL="1828807" algn="l" defTabSz="914403" rtl="0" eaLnBrk="1" latinLnBrk="0" hangingPunct="1">
        <a:defRPr sz="1800" kern="1200">
          <a:solidFill>
            <a:schemeClr val="tx1"/>
          </a:solidFill>
          <a:latin typeface="+mn-lt"/>
          <a:ea typeface="+mn-ea"/>
          <a:cs typeface="+mn-cs"/>
        </a:defRPr>
      </a:lvl5pPr>
      <a:lvl6pPr marL="2286008" algn="l" defTabSz="914403" rtl="0" eaLnBrk="1" latinLnBrk="0" hangingPunct="1">
        <a:defRPr sz="1800" kern="1200">
          <a:solidFill>
            <a:schemeClr val="tx1"/>
          </a:solidFill>
          <a:latin typeface="+mn-lt"/>
          <a:ea typeface="+mn-ea"/>
          <a:cs typeface="+mn-cs"/>
        </a:defRPr>
      </a:lvl6pPr>
      <a:lvl7pPr marL="2743210" algn="l" defTabSz="914403" rtl="0" eaLnBrk="1" latinLnBrk="0" hangingPunct="1">
        <a:defRPr sz="1800" kern="1200">
          <a:solidFill>
            <a:schemeClr val="tx1"/>
          </a:solidFill>
          <a:latin typeface="+mn-lt"/>
          <a:ea typeface="+mn-ea"/>
          <a:cs typeface="+mn-cs"/>
        </a:defRPr>
      </a:lvl7pPr>
      <a:lvl8pPr marL="3200412" algn="l" defTabSz="914403" rtl="0" eaLnBrk="1" latinLnBrk="0" hangingPunct="1">
        <a:defRPr sz="1800" kern="1200">
          <a:solidFill>
            <a:schemeClr val="tx1"/>
          </a:solidFill>
          <a:latin typeface="+mn-lt"/>
          <a:ea typeface="+mn-ea"/>
          <a:cs typeface="+mn-cs"/>
        </a:defRPr>
      </a:lvl8pPr>
      <a:lvl9pPr marL="3657614" algn="l" defTabSz="91440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4"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1A3678-B8F0-43FD-8C34-637BB06765A1}" type="datetimeFigureOut">
              <a:rPr lang="en-US" smtClean="0"/>
              <a:t>4/23/2024</a:t>
            </a:fld>
            <a:endParaRPr lang="en-US" dirty="0"/>
          </a:p>
        </p:txBody>
      </p:sp>
      <p:sp>
        <p:nvSpPr>
          <p:cNvPr id="5" name="Footer Placeholder 4"/>
          <p:cNvSpPr>
            <a:spLocks noGrp="1"/>
          </p:cNvSpPr>
          <p:nvPr>
            <p:ph type="ftr" sz="quarter" idx="3"/>
          </p:nvPr>
        </p:nvSpPr>
        <p:spPr>
          <a:xfrm>
            <a:off x="4038603" y="6356352"/>
            <a:ext cx="411479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2" y="6356352"/>
            <a:ext cx="274320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478808-908A-4BC6-A1AE-632E1F2F32D0}" type="slidenum">
              <a:rPr lang="en-US" smtClean="0"/>
              <a:t>‹#›</a:t>
            </a:fld>
            <a:endParaRPr lang="en-US" dirty="0"/>
          </a:p>
        </p:txBody>
      </p:sp>
    </p:spTree>
    <p:extLst>
      <p:ext uri="{BB962C8B-B14F-4D97-AF65-F5344CB8AC3E}">
        <p14:creationId xmlns:p14="http://schemas.microsoft.com/office/powerpoint/2010/main" val="3734157748"/>
      </p:ext>
    </p:extLst>
  </p:cSld>
  <p:clrMap bg1="lt1" tx1="dk1" bg2="lt2" tx2="dk2" accent1="accent1" accent2="accent2" accent3="accent3" accent4="accent4" accent5="accent5" accent6="accent6" hlink="hlink" folHlink="folHlink"/>
  <p:sldLayoutIdLst>
    <p:sldLayoutId id="2147483671" r:id="rId1"/>
    <p:sldLayoutId id="2147483691" r:id="rId2"/>
    <p:sldLayoutId id="2147483692" r:id="rId3"/>
    <p:sldLayoutId id="2147483694" r:id="rId4"/>
  </p:sldLayoutIdLst>
  <p:txStyles>
    <p:titleStyle>
      <a:lvl1pPr algn="l" defTabSz="91440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1" indent="-228601" algn="l" defTabSz="91440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3" indent="-228601" algn="l" defTabSz="91440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5" indent="-228601" algn="l" defTabSz="91440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6" indent="-228601" algn="l" defTabSz="91440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8" indent="-228601" algn="l" defTabSz="91440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10" indent="-228601" algn="l" defTabSz="91440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1" indent="-228601" algn="l" defTabSz="91440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13" indent="-228601" algn="l" defTabSz="91440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15" indent="-228601" algn="l" defTabSz="91440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3" rtl="0" eaLnBrk="1" latinLnBrk="0" hangingPunct="1">
        <a:defRPr sz="1800" kern="1200">
          <a:solidFill>
            <a:schemeClr val="tx1"/>
          </a:solidFill>
          <a:latin typeface="+mn-lt"/>
          <a:ea typeface="+mn-ea"/>
          <a:cs typeface="+mn-cs"/>
        </a:defRPr>
      </a:lvl1pPr>
      <a:lvl2pPr marL="457202" algn="l" defTabSz="914403" rtl="0" eaLnBrk="1" latinLnBrk="0" hangingPunct="1">
        <a:defRPr sz="1800" kern="1200">
          <a:solidFill>
            <a:schemeClr val="tx1"/>
          </a:solidFill>
          <a:latin typeface="+mn-lt"/>
          <a:ea typeface="+mn-ea"/>
          <a:cs typeface="+mn-cs"/>
        </a:defRPr>
      </a:lvl2pPr>
      <a:lvl3pPr marL="914403" algn="l" defTabSz="914403" rtl="0" eaLnBrk="1" latinLnBrk="0" hangingPunct="1">
        <a:defRPr sz="1800" kern="1200">
          <a:solidFill>
            <a:schemeClr val="tx1"/>
          </a:solidFill>
          <a:latin typeface="+mn-lt"/>
          <a:ea typeface="+mn-ea"/>
          <a:cs typeface="+mn-cs"/>
        </a:defRPr>
      </a:lvl3pPr>
      <a:lvl4pPr marL="1371605" algn="l" defTabSz="914403" rtl="0" eaLnBrk="1" latinLnBrk="0" hangingPunct="1">
        <a:defRPr sz="1800" kern="1200">
          <a:solidFill>
            <a:schemeClr val="tx1"/>
          </a:solidFill>
          <a:latin typeface="+mn-lt"/>
          <a:ea typeface="+mn-ea"/>
          <a:cs typeface="+mn-cs"/>
        </a:defRPr>
      </a:lvl4pPr>
      <a:lvl5pPr marL="1828807" algn="l" defTabSz="914403" rtl="0" eaLnBrk="1" latinLnBrk="0" hangingPunct="1">
        <a:defRPr sz="1800" kern="1200">
          <a:solidFill>
            <a:schemeClr val="tx1"/>
          </a:solidFill>
          <a:latin typeface="+mn-lt"/>
          <a:ea typeface="+mn-ea"/>
          <a:cs typeface="+mn-cs"/>
        </a:defRPr>
      </a:lvl5pPr>
      <a:lvl6pPr marL="2286008" algn="l" defTabSz="914403" rtl="0" eaLnBrk="1" latinLnBrk="0" hangingPunct="1">
        <a:defRPr sz="1800" kern="1200">
          <a:solidFill>
            <a:schemeClr val="tx1"/>
          </a:solidFill>
          <a:latin typeface="+mn-lt"/>
          <a:ea typeface="+mn-ea"/>
          <a:cs typeface="+mn-cs"/>
        </a:defRPr>
      </a:lvl6pPr>
      <a:lvl7pPr marL="2743210" algn="l" defTabSz="914403" rtl="0" eaLnBrk="1" latinLnBrk="0" hangingPunct="1">
        <a:defRPr sz="1800" kern="1200">
          <a:solidFill>
            <a:schemeClr val="tx1"/>
          </a:solidFill>
          <a:latin typeface="+mn-lt"/>
          <a:ea typeface="+mn-ea"/>
          <a:cs typeface="+mn-cs"/>
        </a:defRPr>
      </a:lvl7pPr>
      <a:lvl8pPr marL="3200412" algn="l" defTabSz="914403" rtl="0" eaLnBrk="1" latinLnBrk="0" hangingPunct="1">
        <a:defRPr sz="1800" kern="1200">
          <a:solidFill>
            <a:schemeClr val="tx1"/>
          </a:solidFill>
          <a:latin typeface="+mn-lt"/>
          <a:ea typeface="+mn-ea"/>
          <a:cs typeface="+mn-cs"/>
        </a:defRPr>
      </a:lvl8pPr>
      <a:lvl9pPr marL="3657614" algn="l" defTabSz="91440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en.wikipedia.org/wiki/" TargetMode="External"/><Relationship Id="rId4" Type="http://schemas.openxmlformats.org/officeDocument/2006/relationships/hyperlink" Target="https://en.wikipedia.org/wiki/User:Camerafien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0574" y="1812241"/>
            <a:ext cx="11076703" cy="955168"/>
          </a:xfrm>
        </p:spPr>
        <p:txBody>
          <a:bodyPr>
            <a:noAutofit/>
          </a:bodyPr>
          <a:lstStyle/>
          <a:p>
            <a:pPr marL="0" indent="0" algn="ctr">
              <a:spcAft>
                <a:spcPts val="1200"/>
              </a:spcAft>
              <a:buNone/>
            </a:pPr>
            <a:r>
              <a:rPr lang="en-US" sz="4000" b="1" dirty="0"/>
              <a:t>Modeling the Impact of Complex, Multi-Vector Disruptions to the Marine Transportation System (MCAT)</a:t>
            </a:r>
          </a:p>
        </p:txBody>
      </p:sp>
      <p:sp>
        <p:nvSpPr>
          <p:cNvPr id="9" name="Text Placeholder 8"/>
          <p:cNvSpPr>
            <a:spLocks noGrp="1"/>
          </p:cNvSpPr>
          <p:nvPr>
            <p:ph type="body" idx="1"/>
          </p:nvPr>
        </p:nvSpPr>
        <p:spPr>
          <a:xfrm>
            <a:off x="1317184" y="3750375"/>
            <a:ext cx="8028038" cy="2597416"/>
          </a:xfrm>
        </p:spPr>
        <p:txBody>
          <a:bodyPr>
            <a:noAutofit/>
          </a:bodyPr>
          <a:lstStyle/>
          <a:p>
            <a:pPr marL="0" indent="0">
              <a:lnSpc>
                <a:spcPct val="100000"/>
              </a:lnSpc>
              <a:buNone/>
            </a:pPr>
            <a:r>
              <a:rPr lang="en-US" sz="3000" b="1" dirty="0"/>
              <a:t>PI: Fred Roberts </a:t>
            </a:r>
          </a:p>
          <a:p>
            <a:pPr marL="0" indent="0">
              <a:lnSpc>
                <a:spcPct val="100000"/>
              </a:lnSpc>
              <a:buNone/>
            </a:pPr>
            <a:r>
              <a:rPr lang="en-US" sz="3000" dirty="0"/>
              <a:t>Rutgers University</a:t>
            </a:r>
          </a:p>
          <a:p>
            <a:pPr marL="0" indent="0">
              <a:lnSpc>
                <a:spcPct val="100000"/>
              </a:lnSpc>
              <a:buNone/>
            </a:pPr>
            <a:r>
              <a:rPr lang="en-US" sz="3000" b="1" dirty="0"/>
              <a:t>PI: Adam Rose</a:t>
            </a:r>
          </a:p>
          <a:p>
            <a:pPr marL="0" indent="0">
              <a:lnSpc>
                <a:spcPct val="100000"/>
              </a:lnSpc>
              <a:buNone/>
            </a:pPr>
            <a:r>
              <a:rPr lang="en-US" sz="3000" dirty="0"/>
              <a:t>USC</a:t>
            </a:r>
          </a:p>
          <a:p>
            <a:r>
              <a:rPr lang="en-US" sz="3000" dirty="0">
                <a:solidFill>
                  <a:schemeClr val="tx1"/>
                </a:solidFill>
                <a:cs typeface="Arial" panose="020B0604020202020204" pitchFamily="34" charset="0"/>
              </a:rPr>
              <a:t>February 15, 2023</a:t>
            </a:r>
          </a:p>
        </p:txBody>
      </p:sp>
    </p:spTree>
    <p:extLst>
      <p:ext uri="{BB962C8B-B14F-4D97-AF65-F5344CB8AC3E}">
        <p14:creationId xmlns:p14="http://schemas.microsoft.com/office/powerpoint/2010/main" val="238207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78372" y="-110330"/>
            <a:ext cx="11524594" cy="1325563"/>
          </a:xfrm>
        </p:spPr>
        <p:txBody>
          <a:bodyPr/>
          <a:lstStyle/>
          <a:p>
            <a:pPr algn="ctr"/>
            <a:r>
              <a:rPr lang="en-US" dirty="0"/>
              <a:t>Complex </a:t>
            </a:r>
            <a:r>
              <a:rPr lang="en-US" i="1" dirty="0"/>
              <a:t>Future</a:t>
            </a:r>
            <a:r>
              <a:rPr lang="en-US" dirty="0"/>
              <a:t> Disruptions</a:t>
            </a:r>
          </a:p>
        </p:txBody>
      </p:sp>
      <p:sp>
        <p:nvSpPr>
          <p:cNvPr id="7" name="Text Placeholder 6"/>
          <p:cNvSpPr>
            <a:spLocks noGrp="1"/>
          </p:cNvSpPr>
          <p:nvPr>
            <p:ph idx="1"/>
          </p:nvPr>
        </p:nvSpPr>
        <p:spPr>
          <a:xfrm>
            <a:off x="481005" y="1059760"/>
            <a:ext cx="11264153" cy="4731929"/>
          </a:xfrm>
        </p:spPr>
        <p:txBody>
          <a:bodyPr>
            <a:normAutofit/>
          </a:bodyPr>
          <a:lstStyle/>
          <a:p>
            <a:r>
              <a:rPr lang="en-US" dirty="0"/>
              <a:t>What are the risk factors that will be relevant in 5-10 years?</a:t>
            </a:r>
          </a:p>
          <a:p>
            <a:pPr lvl="1"/>
            <a:r>
              <a:rPr lang="en-US" dirty="0"/>
              <a:t>EV fire risks on ships and in ports</a:t>
            </a:r>
          </a:p>
          <a:p>
            <a:pPr lvl="1"/>
            <a:r>
              <a:rPr lang="en-US" dirty="0"/>
              <a:t>Climate Change – storms, sea level rise, heat threats</a:t>
            </a:r>
          </a:p>
          <a:p>
            <a:pPr lvl="1"/>
            <a:r>
              <a:rPr lang="en-US" dirty="0"/>
              <a:t>Governance and Deceptive Shipping Practices</a:t>
            </a:r>
          </a:p>
          <a:p>
            <a:pPr lvl="1"/>
            <a:r>
              <a:rPr lang="en-US" dirty="0"/>
              <a:t>Cyber, AI, autonomous vessels and facilities</a:t>
            </a:r>
          </a:p>
          <a:p>
            <a:pPr lvl="1"/>
            <a:r>
              <a:rPr lang="en-US" dirty="0"/>
              <a:t>New fuel risks (firefighting, salvage, availability) </a:t>
            </a:r>
          </a:p>
          <a:p>
            <a:r>
              <a:rPr lang="en-US" dirty="0"/>
              <a:t>How can we make this useful for future planning?</a:t>
            </a:r>
          </a:p>
          <a:p>
            <a:endParaRPr lang="en-US" dirty="0"/>
          </a:p>
          <a:p>
            <a:pPr lvl="1" indent="0">
              <a:buNone/>
            </a:pPr>
            <a:endParaRPr lang="en-US" dirty="0"/>
          </a:p>
        </p:txBody>
      </p:sp>
      <p:sp>
        <p:nvSpPr>
          <p:cNvPr id="2" name="Slide Number Placeholder 1"/>
          <p:cNvSpPr>
            <a:spLocks noGrp="1"/>
          </p:cNvSpPr>
          <p:nvPr>
            <p:ph type="sldNum" sz="quarter" idx="4294967295"/>
          </p:nvPr>
        </p:nvSpPr>
        <p:spPr>
          <a:xfrm>
            <a:off x="9448800" y="6356350"/>
            <a:ext cx="2743200" cy="365125"/>
          </a:xfrm>
        </p:spPr>
        <p:txBody>
          <a:bodyPr/>
          <a:lstStyle/>
          <a:p>
            <a:fld id="{17A44D4A-C3D1-6F47-8DBD-78DBF2D0B6F9}" type="slidenum">
              <a:rPr lang="en-US" smtClean="0"/>
              <a:pPr/>
              <a:t>10</a:t>
            </a:fld>
            <a:endParaRPr lang="en-US" dirty="0"/>
          </a:p>
        </p:txBody>
      </p:sp>
      <p:pic>
        <p:nvPicPr>
          <p:cNvPr id="4" name="Picture 3" descr="A picture containing blur&#10;&#10;Description automatically generated">
            <a:extLst>
              <a:ext uri="{FF2B5EF4-FFF2-40B4-BE49-F238E27FC236}">
                <a16:creationId xmlns:a16="http://schemas.microsoft.com/office/drawing/2014/main" id="{BF177191-AC56-BA84-29A4-13BCDE0B9958}"/>
              </a:ext>
            </a:extLst>
          </p:cNvPr>
          <p:cNvPicPr>
            <a:picLocks noChangeAspect="1"/>
          </p:cNvPicPr>
          <p:nvPr/>
        </p:nvPicPr>
        <p:blipFill>
          <a:blip r:embed="rId3"/>
          <a:stretch>
            <a:fillRect/>
          </a:stretch>
        </p:blipFill>
        <p:spPr>
          <a:xfrm>
            <a:off x="8746436" y="2676749"/>
            <a:ext cx="3263158" cy="2399781"/>
          </a:xfrm>
          <a:prstGeom prst="rect">
            <a:avLst/>
          </a:prstGeom>
        </p:spPr>
      </p:pic>
      <p:sp>
        <p:nvSpPr>
          <p:cNvPr id="3" name="TextBox 2">
            <a:extLst>
              <a:ext uri="{FF2B5EF4-FFF2-40B4-BE49-F238E27FC236}">
                <a16:creationId xmlns:a16="http://schemas.microsoft.com/office/drawing/2014/main" id="{9267D868-F010-2174-190E-DB2D94082913}"/>
              </a:ext>
            </a:extLst>
          </p:cNvPr>
          <p:cNvSpPr txBox="1"/>
          <p:nvPr/>
        </p:nvSpPr>
        <p:spPr>
          <a:xfrm>
            <a:off x="9154955" y="5410804"/>
            <a:ext cx="2748011" cy="276999"/>
          </a:xfrm>
          <a:prstGeom prst="rect">
            <a:avLst/>
          </a:prstGeom>
          <a:noFill/>
        </p:spPr>
        <p:txBody>
          <a:bodyPr wrap="square" rtlCol="0">
            <a:spAutoFit/>
          </a:bodyPr>
          <a:lstStyle/>
          <a:p>
            <a:r>
              <a:rPr lang="en-US" sz="1200" dirty="0"/>
              <a:t>Image credit: Wikimedia Commons</a:t>
            </a:r>
          </a:p>
        </p:txBody>
      </p:sp>
    </p:spTree>
    <p:extLst>
      <p:ext uri="{BB962C8B-B14F-4D97-AF65-F5344CB8AC3E}">
        <p14:creationId xmlns:p14="http://schemas.microsoft.com/office/powerpoint/2010/main" val="386914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200" y="305341"/>
            <a:ext cx="10515600" cy="426183"/>
          </a:xfrm>
        </p:spPr>
        <p:txBody>
          <a:bodyPr>
            <a:noAutofit/>
          </a:bodyPr>
          <a:lstStyle/>
          <a:p>
            <a:r>
              <a:rPr lang="en-US" sz="3200" dirty="0"/>
              <a:t>What are Possible Mitigation and Resilience Tactics? </a:t>
            </a:r>
            <a:br>
              <a:rPr lang="en-US" sz="3200" dirty="0"/>
            </a:br>
            <a:endParaRPr lang="en-US" sz="3200" i="1" dirty="0">
              <a:solidFill>
                <a:srgbClr val="FF0000"/>
              </a:solidFill>
            </a:endParaRPr>
          </a:p>
        </p:txBody>
      </p:sp>
      <p:sp>
        <p:nvSpPr>
          <p:cNvPr id="2" name="Slide Number Placeholder 1"/>
          <p:cNvSpPr>
            <a:spLocks noGrp="1"/>
          </p:cNvSpPr>
          <p:nvPr>
            <p:ph type="sldNum" sz="quarter" idx="4294967295"/>
          </p:nvPr>
        </p:nvSpPr>
        <p:spPr>
          <a:xfrm>
            <a:off x="9448800" y="6356350"/>
            <a:ext cx="2743200" cy="365125"/>
          </a:xfrm>
        </p:spPr>
        <p:txBody>
          <a:bodyPr/>
          <a:lstStyle/>
          <a:p>
            <a:fld id="{17A44D4A-C3D1-6F47-8DBD-78DBF2D0B6F9}" type="slidenum">
              <a:rPr lang="en-US" smtClean="0"/>
              <a:pPr/>
              <a:t>11</a:t>
            </a:fld>
            <a:endParaRPr lang="en-US" dirty="0"/>
          </a:p>
        </p:txBody>
      </p:sp>
      <p:pic>
        <p:nvPicPr>
          <p:cNvPr id="7" name="Picture 6">
            <a:extLst>
              <a:ext uri="{FF2B5EF4-FFF2-40B4-BE49-F238E27FC236}">
                <a16:creationId xmlns:a16="http://schemas.microsoft.com/office/drawing/2014/main" id="{BFD94415-C5DC-1379-A17C-5580F6C9F669}"/>
              </a:ext>
            </a:extLst>
          </p:cNvPr>
          <p:cNvPicPr>
            <a:picLocks noChangeAspect="1"/>
          </p:cNvPicPr>
          <p:nvPr/>
        </p:nvPicPr>
        <p:blipFill>
          <a:blip r:embed="rId3"/>
          <a:stretch>
            <a:fillRect/>
          </a:stretch>
        </p:blipFill>
        <p:spPr>
          <a:xfrm>
            <a:off x="1970808" y="1455951"/>
            <a:ext cx="7850251" cy="3946093"/>
          </a:xfrm>
          <a:prstGeom prst="rect">
            <a:avLst/>
          </a:prstGeom>
          <a:ln>
            <a:solidFill>
              <a:schemeClr val="tx1"/>
            </a:solidFill>
          </a:ln>
        </p:spPr>
      </p:pic>
      <p:sp>
        <p:nvSpPr>
          <p:cNvPr id="3" name="TextBox 2">
            <a:extLst>
              <a:ext uri="{FF2B5EF4-FFF2-40B4-BE49-F238E27FC236}">
                <a16:creationId xmlns:a16="http://schemas.microsoft.com/office/drawing/2014/main" id="{FB41EC55-07D8-80F1-6338-711BAFF9096E}"/>
              </a:ext>
            </a:extLst>
          </p:cNvPr>
          <p:cNvSpPr txBox="1"/>
          <p:nvPr/>
        </p:nvSpPr>
        <p:spPr>
          <a:xfrm>
            <a:off x="838200" y="588772"/>
            <a:ext cx="3749744" cy="707886"/>
          </a:xfrm>
          <a:prstGeom prst="rect">
            <a:avLst/>
          </a:prstGeom>
          <a:noFill/>
        </p:spPr>
        <p:txBody>
          <a:bodyPr wrap="none" rtlCol="0">
            <a:spAutoFit/>
          </a:bodyPr>
          <a:lstStyle/>
          <a:p>
            <a:pPr marL="285750" indent="-285750">
              <a:buFont typeface="Arial" panose="020B0604020202020204" pitchFamily="34" charset="0"/>
              <a:buChar char="•"/>
            </a:pPr>
            <a:r>
              <a:rPr lang="en-US" sz="2000" dirty="0"/>
              <a:t>Asking SMEs to help</a:t>
            </a:r>
          </a:p>
          <a:p>
            <a:pPr marL="285750" indent="-285750">
              <a:buFont typeface="Arial" panose="020B0604020202020204" pitchFamily="34" charset="0"/>
              <a:buChar char="•"/>
            </a:pPr>
            <a:r>
              <a:rPr lang="en-US" sz="2000" dirty="0"/>
              <a:t>Start with simple disruptions</a:t>
            </a:r>
          </a:p>
        </p:txBody>
      </p:sp>
      <p:sp>
        <p:nvSpPr>
          <p:cNvPr id="4" name="TextBox 3">
            <a:extLst>
              <a:ext uri="{FF2B5EF4-FFF2-40B4-BE49-F238E27FC236}">
                <a16:creationId xmlns:a16="http://schemas.microsoft.com/office/drawing/2014/main" id="{136AEAA8-36B9-3A74-526E-3F96F4042F03}"/>
              </a:ext>
            </a:extLst>
          </p:cNvPr>
          <p:cNvSpPr txBox="1"/>
          <p:nvPr/>
        </p:nvSpPr>
        <p:spPr>
          <a:xfrm>
            <a:off x="5895933" y="588772"/>
            <a:ext cx="5176417" cy="707886"/>
          </a:xfrm>
          <a:prstGeom prst="rect">
            <a:avLst/>
          </a:prstGeom>
          <a:noFill/>
        </p:spPr>
        <p:txBody>
          <a:bodyPr wrap="none" rtlCol="0">
            <a:spAutoFit/>
          </a:bodyPr>
          <a:lstStyle/>
          <a:p>
            <a:pPr marL="285750" indent="-285750">
              <a:buFont typeface="Arial" panose="020B0604020202020204" pitchFamily="34" charset="0"/>
              <a:buChar char="•"/>
            </a:pPr>
            <a:r>
              <a:rPr lang="en-US" sz="2000" dirty="0"/>
              <a:t>Distinguish pre-disruption/post-disruption</a:t>
            </a:r>
          </a:p>
          <a:p>
            <a:pPr marL="285750" indent="-285750">
              <a:buFont typeface="Arial" panose="020B0604020202020204" pitchFamily="34" charset="0"/>
              <a:buChar char="•"/>
            </a:pPr>
            <a:r>
              <a:rPr lang="en-US" sz="2000" dirty="0"/>
              <a:t>Distinguish long term and short term</a:t>
            </a:r>
          </a:p>
        </p:txBody>
      </p:sp>
      <p:sp>
        <p:nvSpPr>
          <p:cNvPr id="5" name="TextBox 4">
            <a:extLst>
              <a:ext uri="{FF2B5EF4-FFF2-40B4-BE49-F238E27FC236}">
                <a16:creationId xmlns:a16="http://schemas.microsoft.com/office/drawing/2014/main" id="{F63B43B0-B64A-F49E-F399-32B570A0BE19}"/>
              </a:ext>
            </a:extLst>
          </p:cNvPr>
          <p:cNvSpPr txBox="1"/>
          <p:nvPr/>
        </p:nvSpPr>
        <p:spPr>
          <a:xfrm>
            <a:off x="484906" y="2588640"/>
            <a:ext cx="3397829" cy="3077766"/>
          </a:xfrm>
          <a:prstGeom prst="rect">
            <a:avLst/>
          </a:prstGeom>
          <a:solidFill>
            <a:srgbClr val="00B050"/>
          </a:solidFill>
          <a:ln>
            <a:solidFill>
              <a:schemeClr val="tx1"/>
            </a:solidFill>
          </a:ln>
        </p:spPr>
        <p:txBody>
          <a:bodyPr wrap="square" rtlCol="0">
            <a:spAutoFit/>
          </a:bodyPr>
          <a:lstStyle/>
          <a:p>
            <a:r>
              <a:rPr lang="en-US" dirty="0"/>
              <a:t>Training and exercises</a:t>
            </a:r>
          </a:p>
          <a:p>
            <a:r>
              <a:rPr lang="en-US" dirty="0"/>
              <a:t>Infrastructure improvements</a:t>
            </a:r>
          </a:p>
          <a:p>
            <a:r>
              <a:rPr lang="en-US" dirty="0"/>
              <a:t>More warehouse capacity</a:t>
            </a:r>
          </a:p>
          <a:p>
            <a:r>
              <a:rPr lang="en-US" dirty="0"/>
              <a:t>Early ship rerouting</a:t>
            </a:r>
          </a:p>
          <a:p>
            <a:r>
              <a:rPr lang="en-US" dirty="0"/>
              <a:t>Specialized skills recruiting</a:t>
            </a:r>
          </a:p>
          <a:p>
            <a:r>
              <a:rPr lang="en-US" dirty="0"/>
              <a:t>Better port/vessel coordination</a:t>
            </a:r>
          </a:p>
          <a:p>
            <a:r>
              <a:rPr lang="en-US" dirty="0"/>
              <a:t>Regulatory changes</a:t>
            </a:r>
          </a:p>
          <a:p>
            <a:r>
              <a:rPr lang="en-US" dirty="0"/>
              <a:t>Economic incentives</a:t>
            </a:r>
          </a:p>
          <a:p>
            <a:r>
              <a:rPr lang="en-US" dirty="0"/>
              <a:t>Labor/Management contracts</a:t>
            </a:r>
          </a:p>
          <a:p>
            <a:r>
              <a:rPr lang="en-US" dirty="0"/>
              <a:t>Tax and insurance incentives</a:t>
            </a:r>
          </a:p>
          <a:p>
            <a:endParaRPr lang="en-US" sz="1400" dirty="0"/>
          </a:p>
        </p:txBody>
      </p:sp>
      <p:sp>
        <p:nvSpPr>
          <p:cNvPr id="6" name="TextBox 5">
            <a:extLst>
              <a:ext uri="{FF2B5EF4-FFF2-40B4-BE49-F238E27FC236}">
                <a16:creationId xmlns:a16="http://schemas.microsoft.com/office/drawing/2014/main" id="{70110836-7002-8819-7024-A73325AE7849}"/>
              </a:ext>
            </a:extLst>
          </p:cNvPr>
          <p:cNvSpPr txBox="1"/>
          <p:nvPr/>
        </p:nvSpPr>
        <p:spPr>
          <a:xfrm>
            <a:off x="7955971" y="2405752"/>
            <a:ext cx="3557156" cy="3908762"/>
          </a:xfrm>
          <a:prstGeom prst="rect">
            <a:avLst/>
          </a:prstGeom>
          <a:solidFill>
            <a:srgbClr val="C00000"/>
          </a:solidFill>
          <a:ln>
            <a:solidFill>
              <a:schemeClr val="tx1"/>
            </a:solidFill>
          </a:ln>
        </p:spPr>
        <p:txBody>
          <a:bodyPr wrap="square" rtlCol="0">
            <a:spAutoFit/>
          </a:bodyPr>
          <a:lstStyle/>
          <a:p>
            <a:r>
              <a:rPr lang="en-US" dirty="0">
                <a:solidFill>
                  <a:schemeClr val="bg1"/>
                </a:solidFill>
              </a:rPr>
              <a:t>Emergency funding/hiring</a:t>
            </a:r>
          </a:p>
          <a:p>
            <a:r>
              <a:rPr lang="en-US" dirty="0">
                <a:solidFill>
                  <a:schemeClr val="bg1"/>
                </a:solidFill>
              </a:rPr>
              <a:t>Waterway survey/soundings</a:t>
            </a:r>
          </a:p>
          <a:p>
            <a:r>
              <a:rPr lang="en-US" dirty="0">
                <a:solidFill>
                  <a:schemeClr val="bg1"/>
                </a:solidFill>
              </a:rPr>
              <a:t>Regulatory relief</a:t>
            </a:r>
          </a:p>
          <a:p>
            <a:r>
              <a:rPr lang="en-US" dirty="0">
                <a:solidFill>
                  <a:schemeClr val="bg1"/>
                </a:solidFill>
              </a:rPr>
              <a:t>Better agency coordination</a:t>
            </a:r>
          </a:p>
          <a:p>
            <a:r>
              <a:rPr lang="en-US" dirty="0">
                <a:solidFill>
                  <a:schemeClr val="bg1"/>
                </a:solidFill>
              </a:rPr>
              <a:t>Ship rerouting/slow steaming</a:t>
            </a:r>
          </a:p>
          <a:p>
            <a:r>
              <a:rPr lang="en-US" dirty="0">
                <a:solidFill>
                  <a:schemeClr val="bg1"/>
                </a:solidFill>
              </a:rPr>
              <a:t>Coordination with shippers, cargo owners</a:t>
            </a:r>
          </a:p>
          <a:p>
            <a:r>
              <a:rPr lang="en-US" dirty="0">
                <a:solidFill>
                  <a:schemeClr val="bg1"/>
                </a:solidFill>
              </a:rPr>
              <a:t>Short term funding/grants</a:t>
            </a:r>
          </a:p>
          <a:p>
            <a:r>
              <a:rPr lang="en-US" dirty="0">
                <a:solidFill>
                  <a:schemeClr val="bg1"/>
                </a:solidFill>
              </a:rPr>
              <a:t>Multi-year funding/grants</a:t>
            </a:r>
          </a:p>
          <a:p>
            <a:r>
              <a:rPr lang="en-US" dirty="0">
                <a:solidFill>
                  <a:schemeClr val="bg1"/>
                </a:solidFill>
              </a:rPr>
              <a:t>Legal or regulatory constraints</a:t>
            </a:r>
          </a:p>
          <a:p>
            <a:r>
              <a:rPr lang="en-US" dirty="0">
                <a:solidFill>
                  <a:schemeClr val="bg1"/>
                </a:solidFill>
              </a:rPr>
              <a:t>Environmental Objectives</a:t>
            </a:r>
          </a:p>
          <a:p>
            <a:r>
              <a:rPr lang="en-US" dirty="0">
                <a:solidFill>
                  <a:schemeClr val="bg1"/>
                </a:solidFill>
              </a:rPr>
              <a:t>Competition</a:t>
            </a:r>
          </a:p>
          <a:p>
            <a:r>
              <a:rPr lang="en-US" dirty="0">
                <a:solidFill>
                  <a:schemeClr val="bg1"/>
                </a:solidFill>
              </a:rPr>
              <a:t>Technology challenges</a:t>
            </a:r>
          </a:p>
          <a:p>
            <a:endParaRPr lang="en-US" sz="1400" dirty="0">
              <a:solidFill>
                <a:schemeClr val="bg1"/>
              </a:solidFill>
            </a:endParaRPr>
          </a:p>
        </p:txBody>
      </p:sp>
    </p:spTree>
    <p:extLst>
      <p:ext uri="{BB962C8B-B14F-4D97-AF65-F5344CB8AC3E}">
        <p14:creationId xmlns:p14="http://schemas.microsoft.com/office/powerpoint/2010/main" val="3392635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84DF55BE-B4AB-4BA1-BDE1-E9F7FB3F1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8DD0D9-FB59-453F-B6B5-11108EC2DB21}"/>
              </a:ext>
            </a:extLst>
          </p:cNvPr>
          <p:cNvSpPr>
            <a:spLocks noGrp="1"/>
          </p:cNvSpPr>
          <p:nvPr>
            <p:ph type="title"/>
          </p:nvPr>
        </p:nvSpPr>
        <p:spPr>
          <a:xfrm>
            <a:off x="113197" y="193345"/>
            <a:ext cx="5981278" cy="1435233"/>
          </a:xfrm>
        </p:spPr>
        <p:txBody>
          <a:bodyPr>
            <a:normAutofit/>
          </a:bodyPr>
          <a:lstStyle/>
          <a:p>
            <a:pPr algn="ctr"/>
            <a:r>
              <a:rPr lang="en-US" sz="3700" dirty="0"/>
              <a:t> Ukraine War: Impacts to Maritime Supply Chains</a:t>
            </a:r>
          </a:p>
        </p:txBody>
      </p:sp>
      <p:sp>
        <p:nvSpPr>
          <p:cNvPr id="3" name="Content Placeholder 2">
            <a:extLst>
              <a:ext uri="{FF2B5EF4-FFF2-40B4-BE49-F238E27FC236}">
                <a16:creationId xmlns:a16="http://schemas.microsoft.com/office/drawing/2014/main" id="{4178DC50-4006-4B6E-BDC7-FD16C9959DCC}"/>
              </a:ext>
            </a:extLst>
          </p:cNvPr>
          <p:cNvSpPr>
            <a:spLocks noGrp="1"/>
          </p:cNvSpPr>
          <p:nvPr>
            <p:ph idx="1"/>
          </p:nvPr>
        </p:nvSpPr>
        <p:spPr>
          <a:xfrm>
            <a:off x="393408" y="1624977"/>
            <a:ext cx="5981278" cy="4607009"/>
          </a:xfrm>
        </p:spPr>
        <p:txBody>
          <a:bodyPr>
            <a:normAutofit/>
          </a:bodyPr>
          <a:lstStyle/>
          <a:p>
            <a:pPr>
              <a:spcBef>
                <a:spcPts val="600"/>
              </a:spcBef>
            </a:pPr>
            <a:r>
              <a:rPr lang="en-US" sz="2400" dirty="0"/>
              <a:t>War: the Ultimate complex disruption.</a:t>
            </a:r>
          </a:p>
          <a:p>
            <a:pPr>
              <a:spcBef>
                <a:spcPts val="600"/>
              </a:spcBef>
            </a:pPr>
            <a:r>
              <a:rPr lang="en-US" sz="2400" dirty="0"/>
              <a:t>We are preparing a report on the impacts of the Ukraine War on the MTS.</a:t>
            </a:r>
          </a:p>
          <a:p>
            <a:pPr lvl="1"/>
            <a:r>
              <a:rPr lang="en-US" dirty="0"/>
              <a:t>Attacks on seafarers, ships, ports,                                                                        and maritime infrastructure</a:t>
            </a:r>
          </a:p>
          <a:p>
            <a:pPr lvl="1"/>
            <a:r>
              <a:rPr lang="en-US" dirty="0"/>
              <a:t>Food and energy</a:t>
            </a:r>
          </a:p>
          <a:p>
            <a:pPr lvl="1"/>
            <a:r>
              <a:rPr lang="en-US" dirty="0"/>
              <a:t>Economic sanctions</a:t>
            </a:r>
          </a:p>
          <a:p>
            <a:pPr lvl="1"/>
            <a:r>
              <a:rPr lang="en-US" dirty="0"/>
              <a:t>Deceptive Shipping Practices</a:t>
            </a:r>
          </a:p>
          <a:p>
            <a:pPr marL="0" indent="0">
              <a:buNone/>
            </a:pPr>
            <a:endParaRPr lang="en-US" sz="2000" dirty="0"/>
          </a:p>
        </p:txBody>
      </p:sp>
      <p:pic>
        <p:nvPicPr>
          <p:cNvPr id="2052" name="Picture 4" descr="Mariupol, As It Was">
            <a:extLst>
              <a:ext uri="{FF2B5EF4-FFF2-40B4-BE49-F238E27FC236}">
                <a16:creationId xmlns:a16="http://schemas.microsoft.com/office/drawing/2014/main" id="{9869C05D-9FB3-408C-54F7-41F5E038E0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902"/>
          <a:stretch/>
        </p:blipFill>
        <p:spPr bwMode="auto">
          <a:xfrm>
            <a:off x="7013653" y="116932"/>
            <a:ext cx="4245871" cy="2437120"/>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sp>
        <p:nvSpPr>
          <p:cNvPr id="4" name="Slide Number Placeholder 1">
            <a:extLst>
              <a:ext uri="{FF2B5EF4-FFF2-40B4-BE49-F238E27FC236}">
                <a16:creationId xmlns:a16="http://schemas.microsoft.com/office/drawing/2014/main" id="{83CB272D-88E4-EF5F-2461-26CFA245EE59}"/>
              </a:ext>
            </a:extLst>
          </p:cNvPr>
          <p:cNvSpPr>
            <a:spLocks noGrp="1"/>
          </p:cNvSpPr>
          <p:nvPr>
            <p:ph type="sldNum" sz="quarter" idx="12"/>
          </p:nvPr>
        </p:nvSpPr>
        <p:spPr>
          <a:xfrm>
            <a:off x="8610600" y="6356350"/>
            <a:ext cx="2743200" cy="365125"/>
          </a:xfrm>
        </p:spPr>
        <p:txBody>
          <a:bodyPr>
            <a:normAutofit/>
          </a:bodyPr>
          <a:lstStyle/>
          <a:p>
            <a:pPr>
              <a:spcAft>
                <a:spcPts val="600"/>
              </a:spcAft>
            </a:pPr>
            <a:fld id="{17A44D4A-C3D1-6F47-8DBD-78DBF2D0B6F9}" type="slidenum">
              <a:rPr lang="en-US" smtClean="0"/>
              <a:pPr>
                <a:spcAft>
                  <a:spcPts val="600"/>
                </a:spcAft>
              </a:pPr>
              <a:t>12</a:t>
            </a:fld>
            <a:endParaRPr lang="en-US"/>
          </a:p>
        </p:txBody>
      </p:sp>
      <p:sp>
        <p:nvSpPr>
          <p:cNvPr id="8" name="Content Placeholder 2">
            <a:extLst>
              <a:ext uri="{FF2B5EF4-FFF2-40B4-BE49-F238E27FC236}">
                <a16:creationId xmlns:a16="http://schemas.microsoft.com/office/drawing/2014/main" id="{93EDFA80-9C8E-B1F9-209D-C0AC0FFC6580}"/>
              </a:ext>
            </a:extLst>
          </p:cNvPr>
          <p:cNvSpPr txBox="1">
            <a:spLocks/>
          </p:cNvSpPr>
          <p:nvPr/>
        </p:nvSpPr>
        <p:spPr>
          <a:xfrm>
            <a:off x="5940448" y="2741316"/>
            <a:ext cx="5998333" cy="4317236"/>
          </a:xfrm>
          <a:prstGeom prst="rect">
            <a:avLst/>
          </a:prstGeom>
          <a:solidFill>
            <a:schemeClr val="accent5">
              <a:lumMod val="40000"/>
              <a:lumOff val="60000"/>
            </a:schemeClr>
          </a:solidFill>
        </p:spPr>
        <p:txBody>
          <a:bodyPr vert="horz" lIns="91440" tIns="45720" rIns="91440" bIns="45720" rtlCol="0">
            <a:normAutofit lnSpcReduction="10000"/>
          </a:bodyPr>
          <a:lstStyle>
            <a:lvl1pPr marL="228601" indent="-228601" algn="l" defTabSz="914403" rtl="0" eaLnBrk="1" latinLnBrk="0" hangingPunct="1">
              <a:lnSpc>
                <a:spcPct val="100000"/>
              </a:lnSpc>
              <a:spcBef>
                <a:spcPts val="1000"/>
              </a:spcBef>
              <a:buClr>
                <a:srgbClr val="FAB506"/>
              </a:buClr>
              <a:buFont typeface="Arial" panose="020B0604020202020204" pitchFamily="34" charset="0"/>
              <a:buChar char="•"/>
              <a:defRPr sz="2800" kern="1200">
                <a:solidFill>
                  <a:schemeClr val="tx1"/>
                </a:solidFill>
                <a:latin typeface="+mn-lt"/>
                <a:ea typeface="+mn-ea"/>
                <a:cs typeface="+mn-cs"/>
              </a:defRPr>
            </a:lvl1pPr>
            <a:lvl2pPr marL="685803" indent="-228601" algn="l" defTabSz="914403" rtl="0" eaLnBrk="1" latinLnBrk="0" hangingPunct="1">
              <a:lnSpc>
                <a:spcPct val="100000"/>
              </a:lnSpc>
              <a:spcBef>
                <a:spcPts val="500"/>
              </a:spcBef>
              <a:buClr>
                <a:srgbClr val="FAB506"/>
              </a:buClr>
              <a:buFont typeface="Arial" panose="020B0604020202020204" pitchFamily="34" charset="0"/>
              <a:buChar char="•"/>
              <a:defRPr sz="2400" kern="1200">
                <a:solidFill>
                  <a:schemeClr val="tx1"/>
                </a:solidFill>
                <a:latin typeface="+mn-lt"/>
                <a:ea typeface="+mn-ea"/>
                <a:cs typeface="+mn-cs"/>
              </a:defRPr>
            </a:lvl2pPr>
            <a:lvl3pPr marL="1143005" indent="-228601" algn="l" defTabSz="914403" rtl="0" eaLnBrk="1" latinLnBrk="0" hangingPunct="1">
              <a:lnSpc>
                <a:spcPct val="100000"/>
              </a:lnSpc>
              <a:spcBef>
                <a:spcPts val="500"/>
              </a:spcBef>
              <a:buClr>
                <a:srgbClr val="FAB506"/>
              </a:buClr>
              <a:buFont typeface="Arial" panose="020B0604020202020204" pitchFamily="34" charset="0"/>
              <a:buChar char="•"/>
              <a:defRPr sz="2000" kern="1200">
                <a:solidFill>
                  <a:schemeClr val="tx1"/>
                </a:solidFill>
                <a:latin typeface="+mn-lt"/>
                <a:ea typeface="+mn-ea"/>
                <a:cs typeface="+mn-cs"/>
              </a:defRPr>
            </a:lvl3pPr>
            <a:lvl4pPr marL="1600206" indent="-228601" algn="l" defTabSz="914403" rtl="0" eaLnBrk="1" latinLnBrk="0" hangingPunct="1">
              <a:lnSpc>
                <a:spcPct val="100000"/>
              </a:lnSpc>
              <a:spcBef>
                <a:spcPts val="500"/>
              </a:spcBef>
              <a:buClr>
                <a:srgbClr val="FAB506"/>
              </a:buClr>
              <a:buFont typeface="Arial" panose="020B0604020202020204" pitchFamily="34" charset="0"/>
              <a:buChar char="•"/>
              <a:defRPr sz="1800" kern="1200">
                <a:solidFill>
                  <a:schemeClr val="tx1"/>
                </a:solidFill>
                <a:latin typeface="+mn-lt"/>
                <a:ea typeface="+mn-ea"/>
                <a:cs typeface="+mn-cs"/>
              </a:defRPr>
            </a:lvl4pPr>
            <a:lvl5pPr marL="2057408" indent="-228601" algn="l" defTabSz="914403" rtl="0" eaLnBrk="1" latinLnBrk="0" hangingPunct="1">
              <a:lnSpc>
                <a:spcPct val="100000"/>
              </a:lnSpc>
              <a:spcBef>
                <a:spcPts val="500"/>
              </a:spcBef>
              <a:buClr>
                <a:srgbClr val="FAB506"/>
              </a:buClr>
              <a:buFont typeface="Arial" panose="020B0604020202020204" pitchFamily="34" charset="0"/>
              <a:buChar char="•"/>
              <a:defRPr sz="1800" kern="1200">
                <a:solidFill>
                  <a:schemeClr val="tx1"/>
                </a:solidFill>
                <a:latin typeface="+mn-lt"/>
                <a:ea typeface="+mn-ea"/>
                <a:cs typeface="+mn-cs"/>
              </a:defRPr>
            </a:lvl5pPr>
            <a:lvl6pPr marL="2514610" indent="-228601" algn="l" defTabSz="91440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11" indent="-228601" algn="l" defTabSz="91440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13" indent="-228601" algn="l" defTabSz="91440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15" indent="-228601" algn="l" defTabSz="91440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b="1" dirty="0"/>
              <a:t>Example: Food:</a:t>
            </a:r>
          </a:p>
          <a:p>
            <a:r>
              <a:rPr lang="en-US" sz="2000" dirty="0"/>
              <a:t>Russia and Ukraine produce much of the world’s food and fertilizer.</a:t>
            </a:r>
          </a:p>
          <a:p>
            <a:r>
              <a:rPr lang="en-US" sz="2000" dirty="0"/>
              <a:t>Russia targeted port facilities in Ukraine.  </a:t>
            </a:r>
          </a:p>
          <a:p>
            <a:r>
              <a:rPr lang="en-US" sz="2000" dirty="0"/>
              <a:t>Ukraine struggled to export grain via rail.</a:t>
            </a:r>
          </a:p>
          <a:p>
            <a:r>
              <a:rPr lang="en-US" sz="2000" dirty="0"/>
              <a:t>Russia is allowing only limited Ukrainian exports via the UN brokered grain deal.</a:t>
            </a: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“An enduring global food crisis has become one of the farthest-reaching consequences of Russia’s war, contributing to widespread starvation, poverty and premature deaths.”  </a:t>
            </a:r>
          </a:p>
          <a:p>
            <a:pPr marL="800102" lvl="1" indent="-342900">
              <a:spcBef>
                <a:spcPts val="0"/>
              </a:spcBef>
              <a:spcAft>
                <a:spcPts val="600"/>
              </a:spcAft>
              <a:buFont typeface="Times New Roman" panose="02020603050405020304" pitchFamily="18"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New York Times, Jan 2, 2023.</a:t>
            </a:r>
          </a:p>
          <a:p>
            <a:endParaRPr lang="en-US" sz="2400" dirty="0"/>
          </a:p>
          <a:p>
            <a:pPr marL="0" indent="0">
              <a:buFont typeface="Arial" panose="020B0604020202020204" pitchFamily="34" charset="0"/>
              <a:buNone/>
            </a:pPr>
            <a:endParaRPr lang="en-US" sz="2400" dirty="0"/>
          </a:p>
        </p:txBody>
      </p:sp>
    </p:spTree>
    <p:extLst>
      <p:ext uri="{BB962C8B-B14F-4D97-AF65-F5344CB8AC3E}">
        <p14:creationId xmlns:p14="http://schemas.microsoft.com/office/powerpoint/2010/main" val="3240529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DD0D9-FB59-453F-B6B5-11108EC2DB21}"/>
              </a:ext>
            </a:extLst>
          </p:cNvPr>
          <p:cNvSpPr>
            <a:spLocks noGrp="1"/>
          </p:cNvSpPr>
          <p:nvPr>
            <p:ph type="title"/>
          </p:nvPr>
        </p:nvSpPr>
        <p:spPr>
          <a:xfrm>
            <a:off x="723900" y="220167"/>
            <a:ext cx="10515600" cy="748749"/>
          </a:xfrm>
        </p:spPr>
        <p:txBody>
          <a:bodyPr>
            <a:normAutofit/>
          </a:bodyPr>
          <a:lstStyle/>
          <a:p>
            <a:r>
              <a:rPr lang="en-US" sz="3600" dirty="0"/>
              <a:t> Ukraine War: General Maritime Impacts</a:t>
            </a:r>
          </a:p>
        </p:txBody>
      </p:sp>
      <p:sp>
        <p:nvSpPr>
          <p:cNvPr id="3" name="Content Placeholder 2">
            <a:extLst>
              <a:ext uri="{FF2B5EF4-FFF2-40B4-BE49-F238E27FC236}">
                <a16:creationId xmlns:a16="http://schemas.microsoft.com/office/drawing/2014/main" id="{4178DC50-4006-4B6E-BDC7-FD16C9959DCC}"/>
              </a:ext>
            </a:extLst>
          </p:cNvPr>
          <p:cNvSpPr>
            <a:spLocks noGrp="1"/>
          </p:cNvSpPr>
          <p:nvPr>
            <p:ph idx="1"/>
          </p:nvPr>
        </p:nvSpPr>
        <p:spPr>
          <a:xfrm>
            <a:off x="304801" y="925829"/>
            <a:ext cx="10515599" cy="4317236"/>
          </a:xfrm>
        </p:spPr>
        <p:txBody>
          <a:bodyPr>
            <a:normAutofit/>
          </a:bodyPr>
          <a:lstStyle/>
          <a:p>
            <a:r>
              <a:rPr lang="en-US" sz="2400" dirty="0"/>
              <a:t>When the war broke out, various EU ports experienced short term but significant congestion as they struggled to meet the economic sanctions. </a:t>
            </a:r>
          </a:p>
          <a:p>
            <a:r>
              <a:rPr lang="en-US" sz="2400" dirty="0"/>
              <a:t>Many western maritime and energy companies pulled out of Russia voluntarily, or as a result of sanctions.</a:t>
            </a:r>
          </a:p>
          <a:p>
            <a:r>
              <a:rPr lang="en-US" sz="2400" dirty="0"/>
              <a:t>Increased use of “Deceptive Shipping Practices” by Russian affiliated ships as a way to avoid sanctions. </a:t>
            </a:r>
          </a:p>
          <a:p>
            <a:r>
              <a:rPr lang="en-US" sz="2400" dirty="0"/>
              <a:t>IMO, USCG, other agencies, and various maritime companies and organizations will continue to be involved in the conflict to manage sanctions and the energy and food trade deals.  </a:t>
            </a:r>
          </a:p>
          <a:p>
            <a:pPr marL="0" indent="0">
              <a:buNone/>
            </a:pPr>
            <a:endParaRPr lang="en-US" sz="2400" dirty="0"/>
          </a:p>
        </p:txBody>
      </p:sp>
      <p:sp>
        <p:nvSpPr>
          <p:cNvPr id="4" name="Slide Number Placeholder 1">
            <a:extLst>
              <a:ext uri="{FF2B5EF4-FFF2-40B4-BE49-F238E27FC236}">
                <a16:creationId xmlns:a16="http://schemas.microsoft.com/office/drawing/2014/main" id="{E0631CC3-FFD3-8858-4BB9-E1A984F45E21}"/>
              </a:ext>
            </a:extLst>
          </p:cNvPr>
          <p:cNvSpPr>
            <a:spLocks noGrp="1"/>
          </p:cNvSpPr>
          <p:nvPr>
            <p:ph type="sldNum" sz="quarter" idx="12"/>
          </p:nvPr>
        </p:nvSpPr>
        <p:spPr>
          <a:xfrm>
            <a:off x="9448800" y="6356350"/>
            <a:ext cx="2743200" cy="365125"/>
          </a:xfrm>
        </p:spPr>
        <p:txBody>
          <a:bodyPr/>
          <a:lstStyle/>
          <a:p>
            <a:fld id="{17A44D4A-C3D1-6F47-8DBD-78DBF2D0B6F9}" type="slidenum">
              <a:rPr lang="en-US" smtClean="0"/>
              <a:pPr/>
              <a:t>13</a:t>
            </a:fld>
            <a:endParaRPr lang="en-US" dirty="0"/>
          </a:p>
        </p:txBody>
      </p:sp>
      <p:sp>
        <p:nvSpPr>
          <p:cNvPr id="5" name="TextBox 4">
            <a:extLst>
              <a:ext uri="{FF2B5EF4-FFF2-40B4-BE49-F238E27FC236}">
                <a16:creationId xmlns:a16="http://schemas.microsoft.com/office/drawing/2014/main" id="{428568A8-95D7-41FB-3A3D-E084492DE5A9}"/>
              </a:ext>
            </a:extLst>
          </p:cNvPr>
          <p:cNvSpPr txBox="1"/>
          <p:nvPr/>
        </p:nvSpPr>
        <p:spPr>
          <a:xfrm>
            <a:off x="7460236" y="4410144"/>
            <a:ext cx="4436766" cy="1569660"/>
          </a:xfrm>
          <a:prstGeom prst="rect">
            <a:avLst/>
          </a:prstGeom>
          <a:noFill/>
          <a:ln>
            <a:solidFill>
              <a:schemeClr val="accent6">
                <a:lumMod val="50000"/>
              </a:schemeClr>
            </a:solidFill>
          </a:ln>
        </p:spPr>
        <p:txBody>
          <a:bodyPr wrap="square" rtlCol="0">
            <a:spAutoFit/>
          </a:bodyPr>
          <a:lstStyle/>
          <a:p>
            <a:r>
              <a:rPr lang="en-US" sz="2400" b="1" dirty="0">
                <a:solidFill>
                  <a:srgbClr val="C00000"/>
                </a:solidFill>
              </a:rPr>
              <a:t>A conflict in Asia would have a much greater impact on the world economy, U.S. trade, and West Coast ports</a:t>
            </a:r>
          </a:p>
        </p:txBody>
      </p:sp>
    </p:spTree>
    <p:extLst>
      <p:ext uri="{BB962C8B-B14F-4D97-AF65-F5344CB8AC3E}">
        <p14:creationId xmlns:p14="http://schemas.microsoft.com/office/powerpoint/2010/main" val="1820126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200" y="102982"/>
            <a:ext cx="10515600" cy="1325563"/>
          </a:xfrm>
        </p:spPr>
        <p:txBody>
          <a:bodyPr/>
          <a:lstStyle/>
          <a:p>
            <a:r>
              <a:rPr lang="en-US" dirty="0"/>
              <a:t>The MCAT Economic Consequence Analysis Tool</a:t>
            </a:r>
          </a:p>
        </p:txBody>
      </p:sp>
      <p:sp>
        <p:nvSpPr>
          <p:cNvPr id="7" name="Text Placeholder 6"/>
          <p:cNvSpPr>
            <a:spLocks noGrp="1"/>
          </p:cNvSpPr>
          <p:nvPr>
            <p:ph idx="1"/>
          </p:nvPr>
        </p:nvSpPr>
        <p:spPr>
          <a:xfrm>
            <a:off x="838200" y="1120228"/>
            <a:ext cx="10515600" cy="4940938"/>
          </a:xfrm>
        </p:spPr>
        <p:txBody>
          <a:bodyPr>
            <a:normAutofit/>
          </a:bodyPr>
          <a:lstStyle/>
          <a:p>
            <a:endParaRPr lang="en-US" dirty="0"/>
          </a:p>
          <a:p>
            <a:pPr lvl="1" indent="0">
              <a:buNone/>
            </a:pPr>
            <a:endParaRPr lang="en-US" dirty="0"/>
          </a:p>
        </p:txBody>
      </p:sp>
      <p:sp>
        <p:nvSpPr>
          <p:cNvPr id="6" name="Footer Placeholder 5"/>
          <p:cNvSpPr>
            <a:spLocks noGrp="1"/>
          </p:cNvSpPr>
          <p:nvPr>
            <p:ph type="ftr" sz="quarter" idx="4294967295"/>
          </p:nvPr>
        </p:nvSpPr>
        <p:spPr>
          <a:xfrm>
            <a:off x="0" y="6423025"/>
            <a:ext cx="3860800" cy="200025"/>
          </a:xfrm>
        </p:spPr>
        <p:txBody>
          <a:bodyPr/>
          <a:lstStyle/>
          <a:p>
            <a:r>
              <a:rPr lang="en-US" dirty="0"/>
              <a:t>caoe.asu.edu</a:t>
            </a:r>
          </a:p>
        </p:txBody>
      </p:sp>
      <p:sp>
        <p:nvSpPr>
          <p:cNvPr id="2" name="Slide Number Placeholder 1"/>
          <p:cNvSpPr>
            <a:spLocks noGrp="1"/>
          </p:cNvSpPr>
          <p:nvPr>
            <p:ph type="sldNum" sz="quarter" idx="12"/>
          </p:nvPr>
        </p:nvSpPr>
        <p:spPr>
          <a:xfrm>
            <a:off x="9448800" y="6356350"/>
            <a:ext cx="2743200" cy="365125"/>
          </a:xfrm>
        </p:spPr>
        <p:txBody>
          <a:bodyPr/>
          <a:lstStyle/>
          <a:p>
            <a:fld id="{17A44D4A-C3D1-6F47-8DBD-78DBF2D0B6F9}" type="slidenum">
              <a:rPr lang="en-US" smtClean="0"/>
              <a:pPr/>
              <a:t>14</a:t>
            </a:fld>
            <a:endParaRPr lang="en-US" dirty="0"/>
          </a:p>
        </p:txBody>
      </p:sp>
      <p:sp>
        <p:nvSpPr>
          <p:cNvPr id="4" name="Content Placeholder 2">
            <a:extLst>
              <a:ext uri="{FF2B5EF4-FFF2-40B4-BE49-F238E27FC236}">
                <a16:creationId xmlns:a16="http://schemas.microsoft.com/office/drawing/2014/main" id="{EAF04AB2-7721-5C26-DEAA-13CBDA8FDE8F}"/>
              </a:ext>
            </a:extLst>
          </p:cNvPr>
          <p:cNvSpPr txBox="1">
            <a:spLocks/>
          </p:cNvSpPr>
          <p:nvPr/>
        </p:nvSpPr>
        <p:spPr>
          <a:xfrm>
            <a:off x="422563" y="1349032"/>
            <a:ext cx="10515599" cy="4672377"/>
          </a:xfrm>
          <a:prstGeom prst="rect">
            <a:avLst/>
          </a:prstGeom>
        </p:spPr>
        <p:txBody>
          <a:bodyPr vert="horz" lIns="91440" tIns="45720" rIns="91440" bIns="45720" rtlCol="0">
            <a:normAutofit/>
          </a:bodyPr>
          <a:lstStyle>
            <a:lvl1pPr marL="228601" indent="-228601" algn="l" defTabSz="914403" rtl="0" eaLnBrk="1" latinLnBrk="0" hangingPunct="1">
              <a:lnSpc>
                <a:spcPct val="100000"/>
              </a:lnSpc>
              <a:spcBef>
                <a:spcPts val="1000"/>
              </a:spcBef>
              <a:buClr>
                <a:srgbClr val="FAB506"/>
              </a:buClr>
              <a:buFont typeface="Arial" panose="020B0604020202020204" pitchFamily="34" charset="0"/>
              <a:buChar char="•"/>
              <a:defRPr sz="2800" kern="1200">
                <a:solidFill>
                  <a:schemeClr val="tx1"/>
                </a:solidFill>
                <a:latin typeface="+mn-lt"/>
                <a:ea typeface="+mn-ea"/>
                <a:cs typeface="+mn-cs"/>
              </a:defRPr>
            </a:lvl1pPr>
            <a:lvl2pPr marL="685803" indent="-228601" algn="l" defTabSz="914403" rtl="0" eaLnBrk="1" latinLnBrk="0" hangingPunct="1">
              <a:lnSpc>
                <a:spcPct val="100000"/>
              </a:lnSpc>
              <a:spcBef>
                <a:spcPts val="500"/>
              </a:spcBef>
              <a:buClr>
                <a:srgbClr val="FAB506"/>
              </a:buClr>
              <a:buFont typeface="Arial" panose="020B0604020202020204" pitchFamily="34" charset="0"/>
              <a:buChar char="•"/>
              <a:defRPr sz="2400" kern="1200">
                <a:solidFill>
                  <a:schemeClr val="tx1"/>
                </a:solidFill>
                <a:latin typeface="+mn-lt"/>
                <a:ea typeface="+mn-ea"/>
                <a:cs typeface="+mn-cs"/>
              </a:defRPr>
            </a:lvl2pPr>
            <a:lvl3pPr marL="1143005" indent="-228601" algn="l" defTabSz="914403" rtl="0" eaLnBrk="1" latinLnBrk="0" hangingPunct="1">
              <a:lnSpc>
                <a:spcPct val="100000"/>
              </a:lnSpc>
              <a:spcBef>
                <a:spcPts val="500"/>
              </a:spcBef>
              <a:buClr>
                <a:srgbClr val="FAB506"/>
              </a:buClr>
              <a:buFont typeface="Arial" panose="020B0604020202020204" pitchFamily="34" charset="0"/>
              <a:buChar char="•"/>
              <a:defRPr sz="2000" kern="1200">
                <a:solidFill>
                  <a:schemeClr val="tx1"/>
                </a:solidFill>
                <a:latin typeface="+mn-lt"/>
                <a:ea typeface="+mn-ea"/>
                <a:cs typeface="+mn-cs"/>
              </a:defRPr>
            </a:lvl3pPr>
            <a:lvl4pPr marL="1600206" indent="-228601" algn="l" defTabSz="914403" rtl="0" eaLnBrk="1" latinLnBrk="0" hangingPunct="1">
              <a:lnSpc>
                <a:spcPct val="100000"/>
              </a:lnSpc>
              <a:spcBef>
                <a:spcPts val="500"/>
              </a:spcBef>
              <a:buClr>
                <a:srgbClr val="FAB506"/>
              </a:buClr>
              <a:buFont typeface="Arial" panose="020B0604020202020204" pitchFamily="34" charset="0"/>
              <a:buChar char="•"/>
              <a:defRPr sz="1800" kern="1200">
                <a:solidFill>
                  <a:schemeClr val="tx1"/>
                </a:solidFill>
                <a:latin typeface="+mn-lt"/>
                <a:ea typeface="+mn-ea"/>
                <a:cs typeface="+mn-cs"/>
              </a:defRPr>
            </a:lvl4pPr>
            <a:lvl5pPr marL="2057408" indent="-228601" algn="l" defTabSz="914403" rtl="0" eaLnBrk="1" latinLnBrk="0" hangingPunct="1">
              <a:lnSpc>
                <a:spcPct val="100000"/>
              </a:lnSpc>
              <a:spcBef>
                <a:spcPts val="500"/>
              </a:spcBef>
              <a:buClr>
                <a:srgbClr val="FAB506"/>
              </a:buClr>
              <a:buFont typeface="Arial" panose="020B0604020202020204" pitchFamily="34" charset="0"/>
              <a:buChar char="•"/>
              <a:defRPr sz="1800" kern="1200">
                <a:solidFill>
                  <a:schemeClr val="tx1"/>
                </a:solidFill>
                <a:latin typeface="+mn-lt"/>
                <a:ea typeface="+mn-ea"/>
                <a:cs typeface="+mn-cs"/>
              </a:defRPr>
            </a:lvl5pPr>
            <a:lvl6pPr marL="2514610" indent="-228601" algn="l" defTabSz="91440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11" indent="-228601" algn="l" defTabSz="91440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13" indent="-228601" algn="l" defTabSz="91440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15" indent="-228601" algn="l" defTabSz="91440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t>We are working to transform the analysis into a user-friendly, decision-support tool for use by the Coast Guard and others to improve risk management.</a:t>
            </a:r>
          </a:p>
          <a:p>
            <a:r>
              <a:rPr lang="en-US" sz="2400" dirty="0"/>
              <a:t>The Tool (Complex Maritime Economic Consequence Analysis Tool – </a:t>
            </a:r>
            <a:r>
              <a:rPr lang="en-US" sz="2400" b="1" i="1" dirty="0">
                <a:solidFill>
                  <a:srgbClr val="FF0000"/>
                </a:solidFill>
              </a:rPr>
              <a:t>MCAT</a:t>
            </a:r>
            <a:r>
              <a:rPr lang="en-US" sz="2400" dirty="0"/>
              <a:t>) is based on an Economic Consequence Analysis Tool (E-CAT) developed by our partner center CREATE to identify direct </a:t>
            </a:r>
            <a:r>
              <a:rPr lang="en-US" sz="2400" b="1" i="1" dirty="0"/>
              <a:t>and indirect </a:t>
            </a:r>
            <a:r>
              <a:rPr lang="en-US" sz="2400" dirty="0"/>
              <a:t>economic impacts of disruptive events.</a:t>
            </a:r>
          </a:p>
          <a:p>
            <a:pPr lvl="1"/>
            <a:r>
              <a:rPr lang="en-US" sz="2200" dirty="0">
                <a:solidFill>
                  <a:srgbClr val="000000"/>
                </a:solidFill>
                <a:ea typeface="Times New Roman" panose="02020603050405020304" pitchFamily="18" charset="0"/>
              </a:rPr>
              <a:t>Uses</a:t>
            </a:r>
            <a:r>
              <a:rPr lang="en-US" sz="2200" dirty="0">
                <a:solidFill>
                  <a:srgbClr val="000000"/>
                </a:solidFill>
                <a:effectLst/>
                <a:ea typeface="Times New Roman" panose="02020603050405020304" pitchFamily="18" charset="0"/>
              </a:rPr>
              <a:t> an internationally linked computable general equilibrium (CGE) model consisting of over 100 countries with 65 sectors each</a:t>
            </a:r>
            <a:r>
              <a:rPr lang="en-US" sz="2200" dirty="0">
                <a:solidFill>
                  <a:srgbClr val="000000"/>
                </a:solidFill>
                <a:ea typeface="Times New Roman" panose="02020603050405020304" pitchFamily="18" charset="0"/>
              </a:rPr>
              <a:t>.</a:t>
            </a:r>
          </a:p>
          <a:p>
            <a:pPr lvl="1"/>
            <a:r>
              <a:rPr lang="en-US" sz="2200" dirty="0">
                <a:solidFill>
                  <a:srgbClr val="000000"/>
                </a:solidFill>
                <a:ea typeface="Times New Roman" panose="02020603050405020304" pitchFamily="18" charset="0"/>
              </a:rPr>
              <a:t>Extends</a:t>
            </a:r>
            <a:r>
              <a:rPr lang="en-US" sz="2200" dirty="0">
                <a:solidFill>
                  <a:srgbClr val="000000"/>
                </a:solidFill>
                <a:effectLst/>
                <a:ea typeface="Times New Roman" panose="02020603050405020304" pitchFamily="18" charset="0"/>
              </a:rPr>
              <a:t> the well-known Global Trade Analysis Project (GTAP) CGE model.</a:t>
            </a:r>
          </a:p>
          <a:p>
            <a:pPr lvl="1"/>
            <a:r>
              <a:rPr lang="en-US" sz="2200" dirty="0">
                <a:solidFill>
                  <a:srgbClr val="000000"/>
                </a:solidFill>
                <a:effectLst/>
                <a:ea typeface="Times New Roman" panose="02020603050405020304" pitchFamily="18" charset="0"/>
              </a:rPr>
              <a:t>Will help </a:t>
            </a:r>
            <a:r>
              <a:rPr lang="en-US" sz="2200" dirty="0">
                <a:solidFill>
                  <a:srgbClr val="000000"/>
                </a:solidFill>
                <a:ea typeface="Times New Roman" panose="02020603050405020304" pitchFamily="18" charset="0"/>
              </a:rPr>
              <a:t>determine </a:t>
            </a:r>
            <a:r>
              <a:rPr lang="en-US" sz="2200" dirty="0">
                <a:solidFill>
                  <a:srgbClr val="000000"/>
                </a:solidFill>
                <a:effectLst/>
                <a:ea typeface="Times New Roman" panose="02020603050405020304" pitchFamily="18" charset="0"/>
              </a:rPr>
              <a:t>economic impacts of complex disruptions and provide insight into how to minimize them.</a:t>
            </a:r>
            <a:r>
              <a:rPr lang="en-US" sz="2200" dirty="0">
                <a:effectLst/>
              </a:rPr>
              <a:t> </a:t>
            </a:r>
            <a:endParaRPr lang="en-US" sz="2200" dirty="0"/>
          </a:p>
        </p:txBody>
      </p:sp>
    </p:spTree>
    <p:extLst>
      <p:ext uri="{BB962C8B-B14F-4D97-AF65-F5344CB8AC3E}">
        <p14:creationId xmlns:p14="http://schemas.microsoft.com/office/powerpoint/2010/main" val="1198976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82A78-8E26-3E41-9778-E569A3E033FA}"/>
              </a:ext>
            </a:extLst>
          </p:cNvPr>
          <p:cNvSpPr>
            <a:spLocks noGrp="1"/>
          </p:cNvSpPr>
          <p:nvPr>
            <p:ph type="title"/>
          </p:nvPr>
        </p:nvSpPr>
        <p:spPr>
          <a:xfrm>
            <a:off x="653143" y="236534"/>
            <a:ext cx="10700657" cy="839792"/>
          </a:xfrm>
        </p:spPr>
        <p:txBody>
          <a:bodyPr>
            <a:normAutofit fontScale="90000"/>
          </a:bodyPr>
          <a:lstStyle/>
          <a:p>
            <a:r>
              <a:rPr lang="en-US" dirty="0"/>
              <a:t>MCAT Modeling/Economics Application: Economic Impacts of the Ukraine War</a:t>
            </a:r>
          </a:p>
        </p:txBody>
      </p:sp>
      <p:sp>
        <p:nvSpPr>
          <p:cNvPr id="3" name="Content Placeholder 2">
            <a:extLst>
              <a:ext uri="{FF2B5EF4-FFF2-40B4-BE49-F238E27FC236}">
                <a16:creationId xmlns:a16="http://schemas.microsoft.com/office/drawing/2014/main" id="{2FA5A865-8B17-CA45-9E46-22EDBAB40402}"/>
              </a:ext>
            </a:extLst>
          </p:cNvPr>
          <p:cNvSpPr>
            <a:spLocks noGrp="1"/>
          </p:cNvSpPr>
          <p:nvPr>
            <p:ph idx="1"/>
          </p:nvPr>
        </p:nvSpPr>
        <p:spPr>
          <a:xfrm>
            <a:off x="653143" y="1255080"/>
            <a:ext cx="11538857" cy="4619708"/>
          </a:xfrm>
        </p:spPr>
        <p:txBody>
          <a:bodyPr>
            <a:normAutofit/>
          </a:bodyPr>
          <a:lstStyle/>
          <a:p>
            <a:r>
              <a:rPr lang="en-US" dirty="0"/>
              <a:t>Tested out our preliminary ideas for the MCAT tool to study economic impacts of the Ukraine War on Grain and Metal Markets </a:t>
            </a:r>
          </a:p>
          <a:p>
            <a:r>
              <a:rPr lang="en-US" dirty="0"/>
              <a:t>Applied GTAP Computable General Equilibrium Modeling System</a:t>
            </a:r>
          </a:p>
          <a:p>
            <a:r>
              <a:rPr lang="en-US" dirty="0"/>
              <a:t>Results in terms of GDP impacts:</a:t>
            </a:r>
          </a:p>
          <a:p>
            <a:pPr marL="0" indent="0">
              <a:buNone/>
            </a:pPr>
            <a:r>
              <a:rPr lang="en-US" sz="2400" dirty="0"/>
              <a:t>   - Ukraine projected to lose $2.6 billion (2%) in first year of the War</a:t>
            </a:r>
          </a:p>
          <a:p>
            <a:pPr marL="0" indent="0">
              <a:buNone/>
            </a:pPr>
            <a:r>
              <a:rPr lang="en-US" sz="2400" dirty="0"/>
              <a:t>   - Russia projected to lose only $0.6 billion (0.3%) in first-year</a:t>
            </a:r>
          </a:p>
          <a:p>
            <a:pPr marL="0" indent="0">
              <a:buNone/>
            </a:pPr>
            <a:r>
              <a:rPr lang="en-US" sz="2400" dirty="0"/>
              <a:t>   - Losses to Ukraine much larger because of its greater trade dependency</a:t>
            </a:r>
          </a:p>
          <a:p>
            <a:pPr marL="0" indent="0">
              <a:buNone/>
            </a:pPr>
            <a:r>
              <a:rPr lang="en-US" sz="2400" dirty="0"/>
              <a:t>   - Other countries/regions to suffer</a:t>
            </a:r>
            <a:r>
              <a:rPr lang="en-US" sz="2400" strike="sngStrike" dirty="0">
                <a:solidFill>
                  <a:schemeClr val="bg1"/>
                </a:solidFill>
              </a:rPr>
              <a:t> </a:t>
            </a:r>
            <a:r>
              <a:rPr lang="en-US" sz="2400" dirty="0"/>
              <a:t>losses: Rest of Asia, China, RFSU, Africa</a:t>
            </a:r>
          </a:p>
          <a:p>
            <a:pPr marL="0" indent="0">
              <a:buNone/>
            </a:pPr>
            <a:r>
              <a:rPr lang="en-US" sz="2400" dirty="0"/>
              <a:t>   - Countries/regions expected to gain: India, Latin America, NATO, Oceana, Japan</a:t>
            </a:r>
          </a:p>
          <a:p>
            <a:endParaRPr lang="en-US" dirty="0"/>
          </a:p>
        </p:txBody>
      </p:sp>
      <p:sp>
        <p:nvSpPr>
          <p:cNvPr id="4" name="Slide Number Placeholder 1">
            <a:extLst>
              <a:ext uri="{FF2B5EF4-FFF2-40B4-BE49-F238E27FC236}">
                <a16:creationId xmlns:a16="http://schemas.microsoft.com/office/drawing/2014/main" id="{E226F2C3-FFEF-5BC2-8A85-0E7C4E3246F1}"/>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7A44D4A-C3D1-6F47-8DBD-78DBF2D0B6F9}" type="slidenum">
              <a:rPr lang="en-US" smtClean="0"/>
              <a:pPr/>
              <a:t>15</a:t>
            </a:fld>
            <a:endParaRPr lang="en-US" dirty="0"/>
          </a:p>
        </p:txBody>
      </p:sp>
    </p:spTree>
    <p:extLst>
      <p:ext uri="{BB962C8B-B14F-4D97-AF65-F5344CB8AC3E}">
        <p14:creationId xmlns:p14="http://schemas.microsoft.com/office/powerpoint/2010/main" val="1808208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391AB-7C30-450E-99A7-2BF8AAA354B9}"/>
              </a:ext>
            </a:extLst>
          </p:cNvPr>
          <p:cNvSpPr>
            <a:spLocks noGrp="1"/>
          </p:cNvSpPr>
          <p:nvPr>
            <p:ph type="title"/>
          </p:nvPr>
        </p:nvSpPr>
        <p:spPr>
          <a:xfrm>
            <a:off x="262393" y="166977"/>
            <a:ext cx="11767930" cy="728762"/>
          </a:xfrm>
        </p:spPr>
        <p:txBody>
          <a:bodyPr>
            <a:noAutofit/>
          </a:bodyPr>
          <a:lstStyle/>
          <a:p>
            <a:r>
              <a:rPr lang="en-US" sz="2600" dirty="0"/>
              <a:t>Real GDP Impacts of Export Reduction in Grains and Metal Commodities from the Ukraine-Russia War </a:t>
            </a:r>
            <a:r>
              <a:rPr lang="en-US" sz="2600" b="0" dirty="0"/>
              <a:t>(in millions of 2014 U.S. dollars)</a:t>
            </a:r>
            <a:endParaRPr lang="en-US" sz="2600" dirty="0"/>
          </a:p>
        </p:txBody>
      </p:sp>
      <p:graphicFrame>
        <p:nvGraphicFramePr>
          <p:cNvPr id="6" name="Content Placeholder 5">
            <a:extLst>
              <a:ext uri="{FF2B5EF4-FFF2-40B4-BE49-F238E27FC236}">
                <a16:creationId xmlns:a16="http://schemas.microsoft.com/office/drawing/2014/main" id="{E8431304-CA13-40A4-B7B1-464F5655E00D}"/>
              </a:ext>
            </a:extLst>
          </p:cNvPr>
          <p:cNvGraphicFramePr>
            <a:graphicFrameLocks noGrp="1"/>
          </p:cNvGraphicFramePr>
          <p:nvPr>
            <p:ph idx="1"/>
          </p:nvPr>
        </p:nvGraphicFramePr>
        <p:xfrm>
          <a:off x="1494846" y="1065475"/>
          <a:ext cx="8817997" cy="4977510"/>
        </p:xfrm>
        <a:graphic>
          <a:graphicData uri="http://schemas.openxmlformats.org/drawingml/2006/table">
            <a:tbl>
              <a:tblPr firstRow="1" firstCol="1" bandRow="1">
                <a:tableStyleId>{5C22544A-7EE6-4342-B048-85BDC9FD1C3A}</a:tableStyleId>
              </a:tblPr>
              <a:tblGrid>
                <a:gridCol w="2115058">
                  <a:extLst>
                    <a:ext uri="{9D8B030D-6E8A-4147-A177-3AD203B41FA5}">
                      <a16:colId xmlns:a16="http://schemas.microsoft.com/office/drawing/2014/main" val="922250507"/>
                    </a:ext>
                  </a:extLst>
                </a:gridCol>
                <a:gridCol w="977454">
                  <a:extLst>
                    <a:ext uri="{9D8B030D-6E8A-4147-A177-3AD203B41FA5}">
                      <a16:colId xmlns:a16="http://schemas.microsoft.com/office/drawing/2014/main" val="1854087928"/>
                    </a:ext>
                  </a:extLst>
                </a:gridCol>
                <a:gridCol w="1207237">
                  <a:extLst>
                    <a:ext uri="{9D8B030D-6E8A-4147-A177-3AD203B41FA5}">
                      <a16:colId xmlns:a16="http://schemas.microsoft.com/office/drawing/2014/main" val="1187864478"/>
                    </a:ext>
                  </a:extLst>
                </a:gridCol>
                <a:gridCol w="223705">
                  <a:extLst>
                    <a:ext uri="{9D8B030D-6E8A-4147-A177-3AD203B41FA5}">
                      <a16:colId xmlns:a16="http://schemas.microsoft.com/office/drawing/2014/main" val="2429219563"/>
                    </a:ext>
                  </a:extLst>
                </a:gridCol>
                <a:gridCol w="977454">
                  <a:extLst>
                    <a:ext uri="{9D8B030D-6E8A-4147-A177-3AD203B41FA5}">
                      <a16:colId xmlns:a16="http://schemas.microsoft.com/office/drawing/2014/main" val="3082816171"/>
                    </a:ext>
                  </a:extLst>
                </a:gridCol>
                <a:gridCol w="1097568">
                  <a:extLst>
                    <a:ext uri="{9D8B030D-6E8A-4147-A177-3AD203B41FA5}">
                      <a16:colId xmlns:a16="http://schemas.microsoft.com/office/drawing/2014/main" val="2985685073"/>
                    </a:ext>
                  </a:extLst>
                </a:gridCol>
                <a:gridCol w="223705">
                  <a:extLst>
                    <a:ext uri="{9D8B030D-6E8A-4147-A177-3AD203B41FA5}">
                      <a16:colId xmlns:a16="http://schemas.microsoft.com/office/drawing/2014/main" val="359479053"/>
                    </a:ext>
                  </a:extLst>
                </a:gridCol>
                <a:gridCol w="977454">
                  <a:extLst>
                    <a:ext uri="{9D8B030D-6E8A-4147-A177-3AD203B41FA5}">
                      <a16:colId xmlns:a16="http://schemas.microsoft.com/office/drawing/2014/main" val="1067077592"/>
                    </a:ext>
                  </a:extLst>
                </a:gridCol>
                <a:gridCol w="1018362">
                  <a:extLst>
                    <a:ext uri="{9D8B030D-6E8A-4147-A177-3AD203B41FA5}">
                      <a16:colId xmlns:a16="http://schemas.microsoft.com/office/drawing/2014/main" val="1245892627"/>
                    </a:ext>
                  </a:extLst>
                </a:gridCol>
              </a:tblGrid>
              <a:tr h="389262">
                <a:tc>
                  <a:txBody>
                    <a:bodyPr/>
                    <a:lstStyle/>
                    <a:p>
                      <a:r>
                        <a:rPr lang="en-US" sz="1200" dirty="0">
                          <a:solidFill>
                            <a:schemeClr val="tx1"/>
                          </a:solidFill>
                          <a:effectLst/>
                          <a:latin typeface="Arial" panose="020B0604020202020204" pitchFamily="34" charset="0"/>
                          <a:cs typeface="Arial" panose="020B0604020202020204" pitchFamily="34" charset="0"/>
                        </a:rPr>
                        <a:t>Scenario</a:t>
                      </a:r>
                    </a:p>
                  </a:txBody>
                  <a:tcPr marL="68580" marR="68580" marT="0" marB="0">
                    <a:solidFill>
                      <a:schemeClr val="bg2"/>
                    </a:solidFill>
                  </a:tcPr>
                </a:tc>
                <a:tc gridSpan="2">
                  <a:txBody>
                    <a:bodyPr/>
                    <a:lstStyle/>
                    <a:p>
                      <a:pPr marL="0" marR="0" algn="r">
                        <a:lnSpc>
                          <a:spcPct val="107000"/>
                        </a:lnSpc>
                        <a:spcBef>
                          <a:spcPts val="0"/>
                        </a:spcBef>
                        <a:spcAft>
                          <a:spcPts val="0"/>
                        </a:spcAft>
                      </a:pPr>
                      <a:r>
                        <a:rPr lang="en-US" sz="1200" dirty="0">
                          <a:solidFill>
                            <a:schemeClr val="tx1"/>
                          </a:solidFill>
                          <a:effectLst/>
                        </a:rPr>
                        <a:t>Export Reduction from Russia</a:t>
                      </a:r>
                      <a:endParaRPr lang="en-US" sz="1200"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solidFill>
                      <a:schemeClr val="bg2"/>
                    </a:solidFill>
                  </a:tcPr>
                </a:tc>
                <a:tc hMerge="1">
                  <a:txBody>
                    <a:bodyPr/>
                    <a:lstStyle/>
                    <a:p>
                      <a:endParaRPr lang="en-US"/>
                    </a:p>
                  </a:txBody>
                  <a:tcPr/>
                </a:tc>
                <a:tc>
                  <a:txBody>
                    <a:bodyPr/>
                    <a:lstStyle/>
                    <a:p>
                      <a:pPr marL="0" marR="0" algn="r">
                        <a:lnSpc>
                          <a:spcPct val="107000"/>
                        </a:lnSpc>
                        <a:spcBef>
                          <a:spcPts val="0"/>
                        </a:spcBef>
                        <a:spcAft>
                          <a:spcPts val="0"/>
                        </a:spcAft>
                      </a:pPr>
                      <a:r>
                        <a:rPr lang="en-US" sz="1200" dirty="0">
                          <a:solidFill>
                            <a:schemeClr val="tx1"/>
                          </a:solidFill>
                          <a:effectLst/>
                        </a:rPr>
                        <a:t> </a:t>
                      </a:r>
                      <a:endParaRPr lang="en-US" sz="1200"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solidFill>
                      <a:schemeClr val="bg2"/>
                    </a:solidFill>
                  </a:tcPr>
                </a:tc>
                <a:tc gridSpan="2">
                  <a:txBody>
                    <a:bodyPr/>
                    <a:lstStyle/>
                    <a:p>
                      <a:pPr marL="0" marR="0" algn="r">
                        <a:lnSpc>
                          <a:spcPct val="107000"/>
                        </a:lnSpc>
                        <a:spcBef>
                          <a:spcPts val="0"/>
                        </a:spcBef>
                        <a:spcAft>
                          <a:spcPts val="0"/>
                        </a:spcAft>
                      </a:pPr>
                      <a:r>
                        <a:rPr lang="en-US" sz="1200" dirty="0">
                          <a:solidFill>
                            <a:schemeClr val="tx1"/>
                          </a:solidFill>
                          <a:effectLst/>
                        </a:rPr>
                        <a:t>Export Reduction from Ukraine</a:t>
                      </a:r>
                      <a:endParaRPr lang="en-US" sz="1200"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solidFill>
                      <a:schemeClr val="bg2"/>
                    </a:solidFill>
                  </a:tcPr>
                </a:tc>
                <a:tc hMerge="1">
                  <a:txBody>
                    <a:bodyPr/>
                    <a:lstStyle/>
                    <a:p>
                      <a:endParaRPr lang="en-US"/>
                    </a:p>
                  </a:txBody>
                  <a:tcPr/>
                </a:tc>
                <a:tc>
                  <a:txBody>
                    <a:bodyPr/>
                    <a:lstStyle/>
                    <a:p>
                      <a:pPr marL="0" marR="0" algn="r">
                        <a:lnSpc>
                          <a:spcPct val="107000"/>
                        </a:lnSpc>
                        <a:spcBef>
                          <a:spcPts val="0"/>
                        </a:spcBef>
                        <a:spcAft>
                          <a:spcPts val="0"/>
                        </a:spcAft>
                      </a:pPr>
                      <a:r>
                        <a:rPr lang="en-US" sz="1200" dirty="0">
                          <a:solidFill>
                            <a:schemeClr val="tx1"/>
                          </a:solidFill>
                          <a:effectLst/>
                        </a:rPr>
                        <a:t> </a:t>
                      </a:r>
                      <a:endParaRPr lang="en-US" sz="1200"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solidFill>
                      <a:schemeClr val="bg2"/>
                    </a:solidFill>
                  </a:tcPr>
                </a:tc>
                <a:tc gridSpan="2">
                  <a:txBody>
                    <a:bodyPr/>
                    <a:lstStyle/>
                    <a:p>
                      <a:pPr marL="0" marR="0" algn="r">
                        <a:lnSpc>
                          <a:spcPct val="107000"/>
                        </a:lnSpc>
                        <a:spcBef>
                          <a:spcPts val="0"/>
                        </a:spcBef>
                        <a:spcAft>
                          <a:spcPts val="0"/>
                        </a:spcAft>
                      </a:pPr>
                      <a:r>
                        <a:rPr lang="en-US" sz="1200" dirty="0">
                          <a:solidFill>
                            <a:schemeClr val="tx1"/>
                          </a:solidFill>
                          <a:effectLst/>
                        </a:rPr>
                        <a:t>Export Reduction from both Russia and Ukraine</a:t>
                      </a:r>
                      <a:endParaRPr lang="en-US" sz="1200"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solidFill>
                      <a:schemeClr val="bg2"/>
                    </a:solidFill>
                  </a:tcPr>
                </a:tc>
                <a:tc hMerge="1">
                  <a:txBody>
                    <a:bodyPr/>
                    <a:lstStyle/>
                    <a:p>
                      <a:endParaRPr lang="en-US"/>
                    </a:p>
                  </a:txBody>
                  <a:tcPr/>
                </a:tc>
                <a:extLst>
                  <a:ext uri="{0D108BD9-81ED-4DB2-BD59-A6C34878D82A}">
                    <a16:rowId xmlns:a16="http://schemas.microsoft.com/office/drawing/2014/main" val="681269327"/>
                  </a:ext>
                </a:extLst>
              </a:tr>
              <a:tr h="389262">
                <a:tc>
                  <a:txBody>
                    <a:bodyPr/>
                    <a:lstStyle/>
                    <a:p>
                      <a:pPr marL="0" marR="0">
                        <a:lnSpc>
                          <a:spcPct val="107000"/>
                        </a:lnSpc>
                        <a:spcBef>
                          <a:spcPts val="0"/>
                        </a:spcBef>
                        <a:spcAft>
                          <a:spcPts val="0"/>
                        </a:spcAft>
                      </a:pPr>
                      <a:r>
                        <a:rPr lang="en-US" sz="1200" dirty="0">
                          <a:solidFill>
                            <a:schemeClr val="tx1"/>
                          </a:solidFill>
                          <a:effectLst/>
                        </a:rPr>
                        <a:t>Region</a:t>
                      </a:r>
                      <a:endParaRPr lang="en-US" sz="1200"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solidFill>
                      <a:schemeClr val="bg2"/>
                    </a:solidFill>
                  </a:tcPr>
                </a:tc>
                <a:tc>
                  <a:txBody>
                    <a:bodyPr/>
                    <a:lstStyle/>
                    <a:p>
                      <a:pPr marL="0" marR="0" algn="ctr">
                        <a:lnSpc>
                          <a:spcPct val="107000"/>
                        </a:lnSpc>
                        <a:spcBef>
                          <a:spcPts val="0"/>
                        </a:spcBef>
                        <a:spcAft>
                          <a:spcPts val="0"/>
                        </a:spcAft>
                      </a:pPr>
                      <a:r>
                        <a:rPr lang="en-US" sz="1200">
                          <a:effectLst/>
                        </a:rPr>
                        <a:t>quantity change</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solidFill>
                      <a:schemeClr val="bg2"/>
                    </a:solidFill>
                  </a:tcPr>
                </a:tc>
                <a:tc>
                  <a:txBody>
                    <a:bodyPr/>
                    <a:lstStyle/>
                    <a:p>
                      <a:pPr marL="0" marR="0" algn="r">
                        <a:lnSpc>
                          <a:spcPct val="107000"/>
                        </a:lnSpc>
                        <a:spcBef>
                          <a:spcPts val="0"/>
                        </a:spcBef>
                        <a:spcAft>
                          <a:spcPts val="0"/>
                        </a:spcAft>
                      </a:pPr>
                      <a:r>
                        <a:rPr lang="en-US" sz="1200">
                          <a:effectLst/>
                        </a:rPr>
                        <a:t>percent change</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solidFill>
                      <a:schemeClr val="bg2"/>
                    </a:solidFill>
                  </a:tcPr>
                </a:tc>
                <a:tc>
                  <a:txBody>
                    <a:bodyPr/>
                    <a:lstStyle/>
                    <a:p>
                      <a:pPr marL="0" marR="0" algn="r">
                        <a:lnSpc>
                          <a:spcPct val="107000"/>
                        </a:lnSpc>
                        <a:spcBef>
                          <a:spcPts val="0"/>
                        </a:spcBef>
                        <a:spcAft>
                          <a:spcPts val="0"/>
                        </a:spcAft>
                      </a:pPr>
                      <a:r>
                        <a:rPr lang="en-US" sz="1200">
                          <a:effectLst/>
                        </a:rPr>
                        <a:t> </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solidFill>
                      <a:schemeClr val="bg2"/>
                    </a:solidFill>
                  </a:tcPr>
                </a:tc>
                <a:tc>
                  <a:txBody>
                    <a:bodyPr/>
                    <a:lstStyle/>
                    <a:p>
                      <a:pPr marL="0" marR="0" algn="r">
                        <a:lnSpc>
                          <a:spcPct val="107000"/>
                        </a:lnSpc>
                        <a:spcBef>
                          <a:spcPts val="0"/>
                        </a:spcBef>
                        <a:spcAft>
                          <a:spcPts val="0"/>
                        </a:spcAft>
                      </a:pPr>
                      <a:r>
                        <a:rPr lang="en-US" sz="1200">
                          <a:effectLst/>
                        </a:rPr>
                        <a:t>quantity change</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solidFill>
                      <a:schemeClr val="bg2"/>
                    </a:solidFill>
                  </a:tcPr>
                </a:tc>
                <a:tc>
                  <a:txBody>
                    <a:bodyPr/>
                    <a:lstStyle/>
                    <a:p>
                      <a:pPr marL="0" marR="0" algn="r">
                        <a:lnSpc>
                          <a:spcPct val="107000"/>
                        </a:lnSpc>
                        <a:spcBef>
                          <a:spcPts val="0"/>
                        </a:spcBef>
                        <a:spcAft>
                          <a:spcPts val="0"/>
                        </a:spcAft>
                      </a:pPr>
                      <a:r>
                        <a:rPr lang="en-US" sz="1200">
                          <a:effectLst/>
                        </a:rPr>
                        <a:t>percent change</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solidFill>
                      <a:schemeClr val="bg2"/>
                    </a:solidFill>
                  </a:tcPr>
                </a:tc>
                <a:tc>
                  <a:txBody>
                    <a:bodyPr/>
                    <a:lstStyle/>
                    <a:p>
                      <a:pPr marL="0" marR="0" algn="r">
                        <a:lnSpc>
                          <a:spcPct val="107000"/>
                        </a:lnSpc>
                        <a:spcBef>
                          <a:spcPts val="0"/>
                        </a:spcBef>
                        <a:spcAft>
                          <a:spcPts val="0"/>
                        </a:spcAft>
                      </a:pPr>
                      <a:r>
                        <a:rPr lang="en-US" sz="1200">
                          <a:effectLst/>
                        </a:rPr>
                        <a:t> </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solidFill>
                      <a:schemeClr val="bg2"/>
                    </a:solidFill>
                  </a:tcPr>
                </a:tc>
                <a:tc>
                  <a:txBody>
                    <a:bodyPr/>
                    <a:lstStyle/>
                    <a:p>
                      <a:pPr marL="0" marR="0" algn="r">
                        <a:lnSpc>
                          <a:spcPct val="107000"/>
                        </a:lnSpc>
                        <a:spcBef>
                          <a:spcPts val="0"/>
                        </a:spcBef>
                        <a:spcAft>
                          <a:spcPts val="0"/>
                        </a:spcAft>
                      </a:pPr>
                      <a:r>
                        <a:rPr lang="en-US" sz="1200">
                          <a:effectLst/>
                        </a:rPr>
                        <a:t>quantity change</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solidFill>
                      <a:schemeClr val="bg2"/>
                    </a:solidFill>
                  </a:tcPr>
                </a:tc>
                <a:tc>
                  <a:txBody>
                    <a:bodyPr/>
                    <a:lstStyle/>
                    <a:p>
                      <a:pPr marL="0" marR="0" algn="r">
                        <a:lnSpc>
                          <a:spcPct val="107000"/>
                        </a:lnSpc>
                        <a:spcBef>
                          <a:spcPts val="0"/>
                        </a:spcBef>
                        <a:spcAft>
                          <a:spcPts val="0"/>
                        </a:spcAft>
                      </a:pPr>
                      <a:r>
                        <a:rPr lang="en-US" sz="1200">
                          <a:effectLst/>
                        </a:rPr>
                        <a:t>percent change</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solidFill>
                      <a:schemeClr val="bg2"/>
                    </a:solidFill>
                  </a:tcPr>
                </a:tc>
                <a:extLst>
                  <a:ext uri="{0D108BD9-81ED-4DB2-BD59-A6C34878D82A}">
                    <a16:rowId xmlns:a16="http://schemas.microsoft.com/office/drawing/2014/main" val="2100254952"/>
                  </a:ext>
                </a:extLst>
              </a:tr>
              <a:tr h="233277">
                <a:tc>
                  <a:txBody>
                    <a:bodyPr/>
                    <a:lstStyle/>
                    <a:p>
                      <a:pPr marL="0" marR="0">
                        <a:lnSpc>
                          <a:spcPct val="107000"/>
                        </a:lnSpc>
                        <a:spcBef>
                          <a:spcPts val="0"/>
                        </a:spcBef>
                        <a:spcAft>
                          <a:spcPts val="0"/>
                        </a:spcAft>
                      </a:pPr>
                      <a:r>
                        <a:rPr lang="en-US" sz="1200">
                          <a:solidFill>
                            <a:schemeClr val="tx1"/>
                          </a:solidFill>
                          <a:effectLst/>
                        </a:rPr>
                        <a:t>USA</a:t>
                      </a:r>
                      <a:endParaRPr lang="en-US" sz="120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solidFill>
                      <a:schemeClr val="bg2"/>
                    </a:solidFill>
                  </a:tcPr>
                </a:tc>
                <a:tc>
                  <a:txBody>
                    <a:bodyPr/>
                    <a:lstStyle/>
                    <a:p>
                      <a:pPr marL="0" marR="0" algn="r">
                        <a:lnSpc>
                          <a:spcPct val="107000"/>
                        </a:lnSpc>
                        <a:spcBef>
                          <a:spcPts val="0"/>
                        </a:spcBef>
                        <a:spcAft>
                          <a:spcPts val="0"/>
                        </a:spcAft>
                      </a:pPr>
                      <a:r>
                        <a:rPr lang="en-US" sz="1200">
                          <a:effectLst/>
                        </a:rPr>
                        <a:t>0</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0.0000</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 </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18</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0.0001</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 </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16</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0.0001</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2243540005"/>
                  </a:ext>
                </a:extLst>
              </a:tr>
              <a:tr h="233277">
                <a:tc>
                  <a:txBody>
                    <a:bodyPr/>
                    <a:lstStyle/>
                    <a:p>
                      <a:pPr marL="0" marR="0">
                        <a:lnSpc>
                          <a:spcPct val="107000"/>
                        </a:lnSpc>
                        <a:spcBef>
                          <a:spcPts val="0"/>
                        </a:spcBef>
                        <a:spcAft>
                          <a:spcPts val="0"/>
                        </a:spcAft>
                      </a:pPr>
                      <a:r>
                        <a:rPr lang="en-US" sz="1200">
                          <a:solidFill>
                            <a:schemeClr val="tx1"/>
                          </a:solidFill>
                          <a:effectLst/>
                        </a:rPr>
                        <a:t>Rest of North America</a:t>
                      </a:r>
                      <a:endParaRPr lang="en-US" sz="120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solidFill>
                      <a:schemeClr val="bg2"/>
                    </a:solidFill>
                  </a:tcPr>
                </a:tc>
                <a:tc>
                  <a:txBody>
                    <a:bodyPr/>
                    <a:lstStyle/>
                    <a:p>
                      <a:pPr marL="0" marR="0" algn="r">
                        <a:lnSpc>
                          <a:spcPct val="107000"/>
                        </a:lnSpc>
                        <a:spcBef>
                          <a:spcPts val="0"/>
                        </a:spcBef>
                        <a:spcAft>
                          <a:spcPts val="0"/>
                        </a:spcAft>
                      </a:pPr>
                      <a:r>
                        <a:rPr lang="en-US" sz="1200">
                          <a:effectLst/>
                        </a:rPr>
                        <a:t>12</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0.0009</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 </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1</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0.0001</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 </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14</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0.0010</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3762223307"/>
                  </a:ext>
                </a:extLst>
              </a:tr>
              <a:tr h="233277">
                <a:tc>
                  <a:txBody>
                    <a:bodyPr/>
                    <a:lstStyle/>
                    <a:p>
                      <a:pPr marL="0" marR="0">
                        <a:lnSpc>
                          <a:spcPct val="107000"/>
                        </a:lnSpc>
                        <a:spcBef>
                          <a:spcPts val="0"/>
                        </a:spcBef>
                        <a:spcAft>
                          <a:spcPts val="0"/>
                        </a:spcAft>
                      </a:pPr>
                      <a:r>
                        <a:rPr lang="en-US" sz="1200">
                          <a:solidFill>
                            <a:schemeClr val="tx1"/>
                          </a:solidFill>
                          <a:effectLst/>
                        </a:rPr>
                        <a:t>China</a:t>
                      </a:r>
                      <a:endParaRPr lang="en-US" sz="120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solidFill>
                      <a:schemeClr val="bg2"/>
                    </a:solidFill>
                  </a:tcPr>
                </a:tc>
                <a:tc>
                  <a:txBody>
                    <a:bodyPr/>
                    <a:lstStyle/>
                    <a:p>
                      <a:pPr marL="0" marR="0" algn="r">
                        <a:lnSpc>
                          <a:spcPct val="107000"/>
                        </a:lnSpc>
                        <a:spcBef>
                          <a:spcPts val="0"/>
                        </a:spcBef>
                        <a:spcAft>
                          <a:spcPts val="0"/>
                        </a:spcAft>
                      </a:pPr>
                      <a:r>
                        <a:rPr lang="en-US" sz="1200">
                          <a:effectLst/>
                        </a:rPr>
                        <a:t>-95</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-0.0009</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 </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32</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0.0003</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 </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-81</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-0.0008</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2389678945"/>
                  </a:ext>
                </a:extLst>
              </a:tr>
              <a:tr h="233277">
                <a:tc>
                  <a:txBody>
                    <a:bodyPr/>
                    <a:lstStyle/>
                    <a:p>
                      <a:pPr marL="0" marR="0">
                        <a:lnSpc>
                          <a:spcPct val="107000"/>
                        </a:lnSpc>
                        <a:spcBef>
                          <a:spcPts val="0"/>
                        </a:spcBef>
                        <a:spcAft>
                          <a:spcPts val="0"/>
                        </a:spcAft>
                      </a:pPr>
                      <a:r>
                        <a:rPr lang="en-US" sz="1200">
                          <a:solidFill>
                            <a:schemeClr val="tx1"/>
                          </a:solidFill>
                          <a:effectLst/>
                        </a:rPr>
                        <a:t>Japan</a:t>
                      </a:r>
                      <a:endParaRPr lang="en-US" sz="120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solidFill>
                      <a:schemeClr val="bg2"/>
                    </a:solidFill>
                  </a:tcPr>
                </a:tc>
                <a:tc>
                  <a:txBody>
                    <a:bodyPr/>
                    <a:lstStyle/>
                    <a:p>
                      <a:pPr marL="0" marR="0" algn="r">
                        <a:lnSpc>
                          <a:spcPct val="107000"/>
                        </a:lnSpc>
                        <a:spcBef>
                          <a:spcPts val="0"/>
                        </a:spcBef>
                        <a:spcAft>
                          <a:spcPts val="0"/>
                        </a:spcAft>
                      </a:pPr>
                      <a:r>
                        <a:rPr lang="en-US" sz="1200">
                          <a:effectLst/>
                        </a:rPr>
                        <a:t>29</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0.0006</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 </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61</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0.0013</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 </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86</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0.0019</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647617234"/>
                  </a:ext>
                </a:extLst>
              </a:tr>
              <a:tr h="233277">
                <a:tc>
                  <a:txBody>
                    <a:bodyPr/>
                    <a:lstStyle/>
                    <a:p>
                      <a:pPr marL="0" marR="0">
                        <a:lnSpc>
                          <a:spcPct val="107000"/>
                        </a:lnSpc>
                        <a:spcBef>
                          <a:spcPts val="0"/>
                        </a:spcBef>
                        <a:spcAft>
                          <a:spcPts val="0"/>
                        </a:spcAft>
                      </a:pPr>
                      <a:r>
                        <a:rPr lang="en-US" sz="1200">
                          <a:solidFill>
                            <a:schemeClr val="tx1"/>
                          </a:solidFill>
                          <a:effectLst/>
                        </a:rPr>
                        <a:t>India</a:t>
                      </a:r>
                      <a:endParaRPr lang="en-US" sz="120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solidFill>
                      <a:schemeClr val="bg2"/>
                    </a:solidFill>
                  </a:tcPr>
                </a:tc>
                <a:tc>
                  <a:txBody>
                    <a:bodyPr/>
                    <a:lstStyle/>
                    <a:p>
                      <a:pPr marL="0" marR="0" algn="r">
                        <a:lnSpc>
                          <a:spcPct val="107000"/>
                        </a:lnSpc>
                        <a:spcBef>
                          <a:spcPts val="0"/>
                        </a:spcBef>
                        <a:spcAft>
                          <a:spcPts val="0"/>
                        </a:spcAft>
                      </a:pPr>
                      <a:r>
                        <a:rPr lang="en-US" sz="1200">
                          <a:effectLst/>
                        </a:rPr>
                        <a:t>0</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0.0000</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 </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213</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0.0104</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 </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209</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0.0102</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3461876564"/>
                  </a:ext>
                </a:extLst>
              </a:tr>
              <a:tr h="233277">
                <a:tc>
                  <a:txBody>
                    <a:bodyPr/>
                    <a:lstStyle/>
                    <a:p>
                      <a:pPr marL="0" marR="0">
                        <a:lnSpc>
                          <a:spcPct val="107000"/>
                        </a:lnSpc>
                        <a:spcBef>
                          <a:spcPts val="0"/>
                        </a:spcBef>
                        <a:spcAft>
                          <a:spcPts val="0"/>
                        </a:spcAft>
                      </a:pPr>
                      <a:r>
                        <a:rPr lang="en-US" sz="1200">
                          <a:solidFill>
                            <a:schemeClr val="tx1"/>
                          </a:solidFill>
                          <a:effectLst/>
                        </a:rPr>
                        <a:t>Rest of Asia</a:t>
                      </a:r>
                      <a:endParaRPr lang="en-US" sz="120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solidFill>
                      <a:schemeClr val="bg2"/>
                    </a:solidFill>
                  </a:tcPr>
                </a:tc>
                <a:tc>
                  <a:txBody>
                    <a:bodyPr/>
                    <a:lstStyle/>
                    <a:p>
                      <a:pPr marL="0" marR="0" algn="r">
                        <a:lnSpc>
                          <a:spcPct val="107000"/>
                        </a:lnSpc>
                        <a:spcBef>
                          <a:spcPts val="0"/>
                        </a:spcBef>
                        <a:spcAft>
                          <a:spcPts val="0"/>
                        </a:spcAft>
                      </a:pPr>
                      <a:r>
                        <a:rPr lang="en-US" sz="1200" dirty="0">
                          <a:effectLst/>
                        </a:rPr>
                        <a:t>-52</a:t>
                      </a:r>
                      <a:endParaRPr lang="en-US" sz="12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-0.0010</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 </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-487</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-0.0096</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 </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-567</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-0.0111</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4273677211"/>
                  </a:ext>
                </a:extLst>
              </a:tr>
              <a:tr h="233277">
                <a:tc>
                  <a:txBody>
                    <a:bodyPr/>
                    <a:lstStyle/>
                    <a:p>
                      <a:pPr marL="0" marR="0">
                        <a:lnSpc>
                          <a:spcPct val="107000"/>
                        </a:lnSpc>
                        <a:spcBef>
                          <a:spcPts val="0"/>
                        </a:spcBef>
                        <a:spcAft>
                          <a:spcPts val="0"/>
                        </a:spcAft>
                      </a:pPr>
                      <a:r>
                        <a:rPr lang="en-US" sz="1200">
                          <a:solidFill>
                            <a:schemeClr val="tx1"/>
                          </a:solidFill>
                          <a:effectLst/>
                        </a:rPr>
                        <a:t>Canada</a:t>
                      </a:r>
                      <a:endParaRPr lang="en-US" sz="120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solidFill>
                      <a:schemeClr val="bg2"/>
                    </a:solidFill>
                  </a:tcPr>
                </a:tc>
                <a:tc>
                  <a:txBody>
                    <a:bodyPr/>
                    <a:lstStyle/>
                    <a:p>
                      <a:pPr marL="0" marR="0" algn="r">
                        <a:lnSpc>
                          <a:spcPct val="107000"/>
                        </a:lnSpc>
                        <a:spcBef>
                          <a:spcPts val="0"/>
                        </a:spcBef>
                        <a:spcAft>
                          <a:spcPts val="0"/>
                        </a:spcAft>
                      </a:pPr>
                      <a:r>
                        <a:rPr lang="en-US" sz="1200">
                          <a:effectLst/>
                        </a:rPr>
                        <a:t>-7</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-0.0004</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 </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17</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0.0010</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 </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13</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0.0007</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3890542934"/>
                  </a:ext>
                </a:extLst>
              </a:tr>
              <a:tr h="233277">
                <a:tc>
                  <a:txBody>
                    <a:bodyPr/>
                    <a:lstStyle/>
                    <a:p>
                      <a:pPr marL="0" marR="0">
                        <a:lnSpc>
                          <a:spcPct val="107000"/>
                        </a:lnSpc>
                        <a:spcBef>
                          <a:spcPts val="0"/>
                        </a:spcBef>
                        <a:spcAft>
                          <a:spcPts val="0"/>
                        </a:spcAft>
                      </a:pPr>
                      <a:r>
                        <a:rPr lang="en-US" sz="1200">
                          <a:solidFill>
                            <a:schemeClr val="tx1"/>
                          </a:solidFill>
                          <a:effectLst/>
                        </a:rPr>
                        <a:t>Latin America</a:t>
                      </a:r>
                      <a:endParaRPr lang="en-US" sz="120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solidFill>
                      <a:schemeClr val="bg2"/>
                    </a:solidFill>
                  </a:tcPr>
                </a:tc>
                <a:tc>
                  <a:txBody>
                    <a:bodyPr/>
                    <a:lstStyle/>
                    <a:p>
                      <a:pPr marL="0" marR="0" algn="r">
                        <a:lnSpc>
                          <a:spcPct val="107000"/>
                        </a:lnSpc>
                        <a:spcBef>
                          <a:spcPts val="0"/>
                        </a:spcBef>
                        <a:spcAft>
                          <a:spcPts val="0"/>
                        </a:spcAft>
                      </a:pPr>
                      <a:r>
                        <a:rPr lang="en-US" sz="1200">
                          <a:effectLst/>
                        </a:rPr>
                        <a:t>57</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0.0011</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 </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79</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0.0015</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 </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140</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0.0027</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3875917902"/>
                  </a:ext>
                </a:extLst>
              </a:tr>
              <a:tr h="233277">
                <a:tc>
                  <a:txBody>
                    <a:bodyPr/>
                    <a:lstStyle/>
                    <a:p>
                      <a:pPr marL="0" marR="0">
                        <a:lnSpc>
                          <a:spcPct val="107000"/>
                        </a:lnSpc>
                        <a:spcBef>
                          <a:spcPts val="0"/>
                        </a:spcBef>
                        <a:spcAft>
                          <a:spcPts val="0"/>
                        </a:spcAft>
                      </a:pPr>
                      <a:r>
                        <a:rPr lang="en-US" sz="1200">
                          <a:solidFill>
                            <a:schemeClr val="tx1"/>
                          </a:solidFill>
                          <a:effectLst/>
                        </a:rPr>
                        <a:t>Oceania</a:t>
                      </a:r>
                      <a:endParaRPr lang="en-US" sz="120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solidFill>
                      <a:schemeClr val="bg2"/>
                    </a:solidFill>
                  </a:tcPr>
                </a:tc>
                <a:tc>
                  <a:txBody>
                    <a:bodyPr/>
                    <a:lstStyle/>
                    <a:p>
                      <a:pPr marL="0" marR="0" algn="r">
                        <a:lnSpc>
                          <a:spcPct val="107000"/>
                        </a:lnSpc>
                        <a:spcBef>
                          <a:spcPts val="0"/>
                        </a:spcBef>
                        <a:spcAft>
                          <a:spcPts val="0"/>
                        </a:spcAft>
                      </a:pPr>
                      <a:r>
                        <a:rPr lang="en-US" sz="1200">
                          <a:effectLst/>
                        </a:rPr>
                        <a:t>56</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0.0033</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 </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63</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0.0037</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 </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126</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0.0074</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4091485789"/>
                  </a:ext>
                </a:extLst>
              </a:tr>
              <a:tr h="233277">
                <a:tc>
                  <a:txBody>
                    <a:bodyPr/>
                    <a:lstStyle/>
                    <a:p>
                      <a:pPr marL="0" marR="0">
                        <a:lnSpc>
                          <a:spcPct val="107000"/>
                        </a:lnSpc>
                        <a:spcBef>
                          <a:spcPts val="0"/>
                        </a:spcBef>
                        <a:spcAft>
                          <a:spcPts val="0"/>
                        </a:spcAft>
                      </a:pPr>
                      <a:r>
                        <a:rPr lang="en-US" sz="1200">
                          <a:solidFill>
                            <a:schemeClr val="tx1"/>
                          </a:solidFill>
                          <a:effectLst/>
                        </a:rPr>
                        <a:t>NATO (except US, Canada)</a:t>
                      </a:r>
                      <a:endParaRPr lang="en-US" sz="120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solidFill>
                      <a:schemeClr val="bg2"/>
                    </a:solidFill>
                  </a:tcPr>
                </a:tc>
                <a:tc>
                  <a:txBody>
                    <a:bodyPr/>
                    <a:lstStyle/>
                    <a:p>
                      <a:pPr marL="0" marR="0" algn="r">
                        <a:lnSpc>
                          <a:spcPct val="107000"/>
                        </a:lnSpc>
                        <a:spcBef>
                          <a:spcPts val="0"/>
                        </a:spcBef>
                        <a:spcAft>
                          <a:spcPts val="0"/>
                        </a:spcAft>
                      </a:pPr>
                      <a:r>
                        <a:rPr lang="en-US" sz="1200">
                          <a:effectLst/>
                        </a:rPr>
                        <a:t>-76</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-0.0004</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 </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236</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0.0013</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 </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126</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0.0007</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4050325611"/>
                  </a:ext>
                </a:extLst>
              </a:tr>
              <a:tr h="233277">
                <a:tc>
                  <a:txBody>
                    <a:bodyPr/>
                    <a:lstStyle/>
                    <a:p>
                      <a:pPr marL="0" marR="0">
                        <a:lnSpc>
                          <a:spcPct val="107000"/>
                        </a:lnSpc>
                        <a:spcBef>
                          <a:spcPts val="0"/>
                        </a:spcBef>
                        <a:spcAft>
                          <a:spcPts val="0"/>
                        </a:spcAft>
                      </a:pPr>
                      <a:r>
                        <a:rPr lang="en-US" sz="1200">
                          <a:solidFill>
                            <a:schemeClr val="tx1"/>
                          </a:solidFill>
                          <a:effectLst/>
                        </a:rPr>
                        <a:t>Rest of Europe</a:t>
                      </a:r>
                      <a:endParaRPr lang="en-US" sz="120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solidFill>
                      <a:schemeClr val="bg2"/>
                    </a:solidFill>
                  </a:tcPr>
                </a:tc>
                <a:tc>
                  <a:txBody>
                    <a:bodyPr/>
                    <a:lstStyle/>
                    <a:p>
                      <a:pPr marL="0" marR="0" algn="r">
                        <a:lnSpc>
                          <a:spcPct val="107000"/>
                        </a:lnSpc>
                        <a:spcBef>
                          <a:spcPts val="0"/>
                        </a:spcBef>
                        <a:spcAft>
                          <a:spcPts val="0"/>
                        </a:spcAft>
                      </a:pPr>
                      <a:r>
                        <a:rPr lang="en-US" sz="1200">
                          <a:effectLst/>
                        </a:rPr>
                        <a:t>6</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0.0002</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 </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54</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0.0022</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 </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59</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0.0024</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760995693"/>
                  </a:ext>
                </a:extLst>
              </a:tr>
              <a:tr h="233277">
                <a:tc>
                  <a:txBody>
                    <a:bodyPr/>
                    <a:lstStyle/>
                    <a:p>
                      <a:pPr marL="0" marR="0">
                        <a:lnSpc>
                          <a:spcPct val="107000"/>
                        </a:lnSpc>
                        <a:spcBef>
                          <a:spcPts val="0"/>
                        </a:spcBef>
                        <a:spcAft>
                          <a:spcPts val="0"/>
                        </a:spcAft>
                      </a:pPr>
                      <a:r>
                        <a:rPr lang="en-US" sz="1200">
                          <a:solidFill>
                            <a:schemeClr val="tx1"/>
                          </a:solidFill>
                          <a:effectLst/>
                        </a:rPr>
                        <a:t>Russia</a:t>
                      </a:r>
                      <a:endParaRPr lang="en-US" sz="120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solidFill>
                      <a:schemeClr val="bg2"/>
                    </a:solidFill>
                  </a:tcPr>
                </a:tc>
                <a:tc>
                  <a:txBody>
                    <a:bodyPr/>
                    <a:lstStyle/>
                    <a:p>
                      <a:pPr marL="0" marR="0" algn="r">
                        <a:lnSpc>
                          <a:spcPct val="107000"/>
                        </a:lnSpc>
                        <a:spcBef>
                          <a:spcPts val="0"/>
                        </a:spcBef>
                        <a:spcAft>
                          <a:spcPts val="0"/>
                        </a:spcAft>
                      </a:pPr>
                      <a:r>
                        <a:rPr lang="en-US" sz="1200">
                          <a:effectLst/>
                        </a:rPr>
                        <a:t>-300</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-0.0148</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 </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-261</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-0.0128</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 </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-559</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-0.0275</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191332894"/>
                  </a:ext>
                </a:extLst>
              </a:tr>
              <a:tr h="233277">
                <a:tc>
                  <a:txBody>
                    <a:bodyPr/>
                    <a:lstStyle/>
                    <a:p>
                      <a:pPr marL="0" marR="0">
                        <a:lnSpc>
                          <a:spcPct val="107000"/>
                        </a:lnSpc>
                        <a:spcBef>
                          <a:spcPts val="0"/>
                        </a:spcBef>
                        <a:spcAft>
                          <a:spcPts val="0"/>
                        </a:spcAft>
                      </a:pPr>
                      <a:r>
                        <a:rPr lang="en-US" sz="1200">
                          <a:solidFill>
                            <a:schemeClr val="tx1"/>
                          </a:solidFill>
                          <a:effectLst/>
                        </a:rPr>
                        <a:t>RFSU</a:t>
                      </a:r>
                      <a:endParaRPr lang="en-US" sz="120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solidFill>
                      <a:schemeClr val="bg2"/>
                    </a:solidFill>
                  </a:tcPr>
                </a:tc>
                <a:tc>
                  <a:txBody>
                    <a:bodyPr/>
                    <a:lstStyle/>
                    <a:p>
                      <a:pPr marL="0" marR="0" algn="r">
                        <a:lnSpc>
                          <a:spcPct val="107000"/>
                        </a:lnSpc>
                        <a:spcBef>
                          <a:spcPts val="0"/>
                        </a:spcBef>
                        <a:spcAft>
                          <a:spcPts val="0"/>
                        </a:spcAft>
                      </a:pPr>
                      <a:r>
                        <a:rPr lang="en-US" sz="1200">
                          <a:effectLst/>
                        </a:rPr>
                        <a:t>-19</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-0.0034</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 </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-69</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-0.0129</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 </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-87</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-0.0162</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573103392"/>
                  </a:ext>
                </a:extLst>
              </a:tr>
              <a:tr h="233277">
                <a:tc>
                  <a:txBody>
                    <a:bodyPr/>
                    <a:lstStyle/>
                    <a:p>
                      <a:pPr marL="0" marR="0">
                        <a:lnSpc>
                          <a:spcPct val="107000"/>
                        </a:lnSpc>
                        <a:spcBef>
                          <a:spcPts val="0"/>
                        </a:spcBef>
                        <a:spcAft>
                          <a:spcPts val="0"/>
                        </a:spcAft>
                      </a:pPr>
                      <a:r>
                        <a:rPr lang="en-US" sz="1200">
                          <a:solidFill>
                            <a:schemeClr val="tx1"/>
                          </a:solidFill>
                          <a:effectLst/>
                        </a:rPr>
                        <a:t>Ukraine</a:t>
                      </a:r>
                      <a:endParaRPr lang="en-US" sz="120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solidFill>
                      <a:schemeClr val="bg2"/>
                    </a:solidFill>
                  </a:tcPr>
                </a:tc>
                <a:tc>
                  <a:txBody>
                    <a:bodyPr/>
                    <a:lstStyle/>
                    <a:p>
                      <a:pPr marL="0" marR="0" algn="r">
                        <a:lnSpc>
                          <a:spcPct val="107000"/>
                        </a:lnSpc>
                        <a:spcBef>
                          <a:spcPts val="0"/>
                        </a:spcBef>
                        <a:spcAft>
                          <a:spcPts val="0"/>
                        </a:spcAft>
                      </a:pPr>
                      <a:r>
                        <a:rPr lang="en-US" sz="1200">
                          <a:effectLst/>
                        </a:rPr>
                        <a:t>16</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0.0124</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 </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-2602</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-1.9745</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 </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-2596</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-1.9697</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759336770"/>
                  </a:ext>
                </a:extLst>
              </a:tr>
              <a:tr h="233277">
                <a:tc>
                  <a:txBody>
                    <a:bodyPr/>
                    <a:lstStyle/>
                    <a:p>
                      <a:pPr marL="0" marR="0">
                        <a:lnSpc>
                          <a:spcPct val="107000"/>
                        </a:lnSpc>
                        <a:spcBef>
                          <a:spcPts val="0"/>
                        </a:spcBef>
                        <a:spcAft>
                          <a:spcPts val="0"/>
                        </a:spcAft>
                      </a:pPr>
                      <a:r>
                        <a:rPr lang="en-US" sz="1200">
                          <a:solidFill>
                            <a:schemeClr val="tx1"/>
                          </a:solidFill>
                          <a:effectLst/>
                        </a:rPr>
                        <a:t>Mid-East</a:t>
                      </a:r>
                      <a:endParaRPr lang="en-US" sz="120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solidFill>
                      <a:schemeClr val="bg2"/>
                    </a:solidFill>
                  </a:tcPr>
                </a:tc>
                <a:tc>
                  <a:txBody>
                    <a:bodyPr/>
                    <a:lstStyle/>
                    <a:p>
                      <a:pPr marL="0" marR="0" algn="r">
                        <a:lnSpc>
                          <a:spcPct val="107000"/>
                        </a:lnSpc>
                        <a:spcBef>
                          <a:spcPts val="0"/>
                        </a:spcBef>
                        <a:spcAft>
                          <a:spcPts val="0"/>
                        </a:spcAft>
                      </a:pPr>
                      <a:r>
                        <a:rPr lang="en-US" sz="1200">
                          <a:effectLst/>
                        </a:rPr>
                        <a:t>-16</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-0.0006</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 </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-12</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-0.0004</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 </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-31</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-0.0011</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282647066"/>
                  </a:ext>
                </a:extLst>
              </a:tr>
              <a:tr h="233277">
                <a:tc>
                  <a:txBody>
                    <a:bodyPr/>
                    <a:lstStyle/>
                    <a:p>
                      <a:pPr marL="0" marR="0">
                        <a:lnSpc>
                          <a:spcPct val="107000"/>
                        </a:lnSpc>
                        <a:spcBef>
                          <a:spcPts val="0"/>
                        </a:spcBef>
                        <a:spcAft>
                          <a:spcPts val="0"/>
                        </a:spcAft>
                      </a:pPr>
                      <a:r>
                        <a:rPr lang="en-US" sz="1200">
                          <a:solidFill>
                            <a:schemeClr val="tx1"/>
                          </a:solidFill>
                          <a:effectLst/>
                        </a:rPr>
                        <a:t>Africa</a:t>
                      </a:r>
                      <a:endParaRPr lang="en-US" sz="120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solidFill>
                      <a:schemeClr val="bg2"/>
                    </a:solidFill>
                  </a:tcPr>
                </a:tc>
                <a:tc>
                  <a:txBody>
                    <a:bodyPr/>
                    <a:lstStyle/>
                    <a:p>
                      <a:pPr marL="0" marR="0" algn="r">
                        <a:lnSpc>
                          <a:spcPct val="107000"/>
                        </a:lnSpc>
                        <a:spcBef>
                          <a:spcPts val="0"/>
                        </a:spcBef>
                        <a:spcAft>
                          <a:spcPts val="0"/>
                        </a:spcAft>
                      </a:pPr>
                      <a:r>
                        <a:rPr lang="en-US" sz="1200">
                          <a:effectLst/>
                        </a:rPr>
                        <a:t>-7</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-0.0003</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 </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-55</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-0.0022</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 </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-67</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-0.0027</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2856507274"/>
                  </a:ext>
                </a:extLst>
              </a:tr>
              <a:tr h="233277">
                <a:tc>
                  <a:txBody>
                    <a:bodyPr/>
                    <a:lstStyle/>
                    <a:p>
                      <a:pPr marL="0" marR="0">
                        <a:lnSpc>
                          <a:spcPct val="107000"/>
                        </a:lnSpc>
                        <a:spcBef>
                          <a:spcPts val="0"/>
                        </a:spcBef>
                        <a:spcAft>
                          <a:spcPts val="0"/>
                        </a:spcAft>
                      </a:pPr>
                      <a:r>
                        <a:rPr lang="en-US" sz="1200">
                          <a:solidFill>
                            <a:schemeClr val="tx1"/>
                          </a:solidFill>
                          <a:effectLst/>
                        </a:rPr>
                        <a:t>Rest of World</a:t>
                      </a:r>
                      <a:endParaRPr lang="en-US" sz="120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solidFill>
                      <a:schemeClr val="bg2"/>
                    </a:solidFill>
                  </a:tcPr>
                </a:tc>
                <a:tc>
                  <a:txBody>
                    <a:bodyPr/>
                    <a:lstStyle/>
                    <a:p>
                      <a:pPr marL="0" marR="0" algn="r">
                        <a:lnSpc>
                          <a:spcPct val="107000"/>
                        </a:lnSpc>
                        <a:spcBef>
                          <a:spcPts val="0"/>
                        </a:spcBef>
                        <a:spcAft>
                          <a:spcPts val="0"/>
                        </a:spcAft>
                      </a:pPr>
                      <a:r>
                        <a:rPr lang="en-US" sz="1200">
                          <a:effectLst/>
                        </a:rPr>
                        <a:t>0</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0.0000</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 </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0</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0.0000</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 </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0</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0.0060</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793129769"/>
                  </a:ext>
                </a:extLst>
              </a:tr>
              <a:tr h="233277">
                <a:tc>
                  <a:txBody>
                    <a:bodyPr/>
                    <a:lstStyle/>
                    <a:p>
                      <a:pPr marL="0" marR="0">
                        <a:lnSpc>
                          <a:spcPct val="107000"/>
                        </a:lnSpc>
                        <a:spcBef>
                          <a:spcPts val="0"/>
                        </a:spcBef>
                        <a:spcAft>
                          <a:spcPts val="0"/>
                        </a:spcAft>
                      </a:pPr>
                      <a:r>
                        <a:rPr lang="en-US" sz="1200" dirty="0">
                          <a:solidFill>
                            <a:schemeClr val="tx1"/>
                          </a:solidFill>
                          <a:effectLst/>
                        </a:rPr>
                        <a:t>Total</a:t>
                      </a:r>
                      <a:endParaRPr lang="en-US" sz="1200"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solidFill>
                      <a:schemeClr val="bg2"/>
                    </a:solidFill>
                  </a:tcPr>
                </a:tc>
                <a:tc>
                  <a:txBody>
                    <a:bodyPr/>
                    <a:lstStyle/>
                    <a:p>
                      <a:pPr marL="0" marR="0" algn="r">
                        <a:lnSpc>
                          <a:spcPct val="107000"/>
                        </a:lnSpc>
                        <a:spcBef>
                          <a:spcPts val="0"/>
                        </a:spcBef>
                        <a:spcAft>
                          <a:spcPts val="0"/>
                        </a:spcAft>
                      </a:pPr>
                      <a:r>
                        <a:rPr lang="en-US" sz="1200">
                          <a:effectLst/>
                        </a:rPr>
                        <a:t>-397</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-0.0005</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endParaRPr lang="en-US" sz="1200">
                        <a:effectLst/>
                        <a:latin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-2712</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-0.0035</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endParaRPr lang="en-US" sz="1200">
                        <a:effectLst/>
                        <a:latin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a:effectLst/>
                        </a:rPr>
                        <a:t>-3200</a:t>
                      </a:r>
                      <a:endParaRPr lang="en-US" sz="12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tc>
                  <a:txBody>
                    <a:bodyPr/>
                    <a:lstStyle/>
                    <a:p>
                      <a:pPr marL="0" marR="0" algn="r">
                        <a:lnSpc>
                          <a:spcPct val="107000"/>
                        </a:lnSpc>
                        <a:spcBef>
                          <a:spcPts val="0"/>
                        </a:spcBef>
                        <a:spcAft>
                          <a:spcPts val="0"/>
                        </a:spcAft>
                      </a:pPr>
                      <a:r>
                        <a:rPr lang="en-US" sz="1200" dirty="0">
                          <a:effectLst/>
                        </a:rPr>
                        <a:t>-0.0041</a:t>
                      </a:r>
                      <a:endParaRPr lang="en-US" sz="12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15567150"/>
                  </a:ext>
                </a:extLst>
              </a:tr>
            </a:tbl>
          </a:graphicData>
        </a:graphic>
      </p:graphicFrame>
      <p:sp>
        <p:nvSpPr>
          <p:cNvPr id="3" name="Slide Number Placeholder 1">
            <a:extLst>
              <a:ext uri="{FF2B5EF4-FFF2-40B4-BE49-F238E27FC236}">
                <a16:creationId xmlns:a16="http://schemas.microsoft.com/office/drawing/2014/main" id="{9D52A07A-5BEB-034E-B91D-425CDE4B6911}"/>
              </a:ext>
            </a:extLst>
          </p:cNvPr>
          <p:cNvSpPr>
            <a:spLocks noGrp="1"/>
          </p:cNvSpPr>
          <p:nvPr>
            <p:ph type="sldNum" sz="quarter" idx="12"/>
          </p:nvPr>
        </p:nvSpPr>
        <p:spPr>
          <a:xfrm>
            <a:off x="9448800" y="6356350"/>
            <a:ext cx="2743200" cy="365125"/>
          </a:xfrm>
        </p:spPr>
        <p:txBody>
          <a:bodyPr/>
          <a:lstStyle/>
          <a:p>
            <a:fld id="{17A44D4A-C3D1-6F47-8DBD-78DBF2D0B6F9}" type="slidenum">
              <a:rPr lang="en-US" smtClean="0"/>
              <a:pPr/>
              <a:t>16</a:t>
            </a:fld>
            <a:endParaRPr lang="en-US" dirty="0"/>
          </a:p>
        </p:txBody>
      </p:sp>
    </p:spTree>
    <p:extLst>
      <p:ext uri="{BB962C8B-B14F-4D97-AF65-F5344CB8AC3E}">
        <p14:creationId xmlns:p14="http://schemas.microsoft.com/office/powerpoint/2010/main" val="2794483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78372" y="-282606"/>
            <a:ext cx="11524594" cy="1325563"/>
          </a:xfrm>
        </p:spPr>
        <p:txBody>
          <a:bodyPr/>
          <a:lstStyle/>
          <a:p>
            <a:pPr algn="ctr"/>
            <a:r>
              <a:rPr lang="en-US" dirty="0"/>
              <a:t>Stakeholder Engagement</a:t>
            </a:r>
          </a:p>
        </p:txBody>
      </p:sp>
      <p:sp>
        <p:nvSpPr>
          <p:cNvPr id="2" name="Slide Number Placeholder 1"/>
          <p:cNvSpPr>
            <a:spLocks noGrp="1"/>
          </p:cNvSpPr>
          <p:nvPr>
            <p:ph type="sldNum" sz="quarter" idx="4294967295"/>
          </p:nvPr>
        </p:nvSpPr>
        <p:spPr>
          <a:xfrm>
            <a:off x="9448800" y="6356350"/>
            <a:ext cx="2743200" cy="365125"/>
          </a:xfrm>
        </p:spPr>
        <p:txBody>
          <a:bodyPr/>
          <a:lstStyle/>
          <a:p>
            <a:fld id="{17A44D4A-C3D1-6F47-8DBD-78DBF2D0B6F9}" type="slidenum">
              <a:rPr lang="en-US" smtClean="0"/>
              <a:pPr/>
              <a:t>17</a:t>
            </a:fld>
            <a:endParaRPr lang="en-US" dirty="0"/>
          </a:p>
        </p:txBody>
      </p:sp>
      <p:sp>
        <p:nvSpPr>
          <p:cNvPr id="5" name="TextBox 4">
            <a:extLst>
              <a:ext uri="{FF2B5EF4-FFF2-40B4-BE49-F238E27FC236}">
                <a16:creationId xmlns:a16="http://schemas.microsoft.com/office/drawing/2014/main" id="{08DA4FC2-B877-0691-2264-81FF57752CB1}"/>
              </a:ext>
            </a:extLst>
          </p:cNvPr>
          <p:cNvSpPr txBox="1"/>
          <p:nvPr/>
        </p:nvSpPr>
        <p:spPr>
          <a:xfrm>
            <a:off x="359282" y="645397"/>
            <a:ext cx="11562773" cy="5509200"/>
          </a:xfrm>
          <a:prstGeom prst="rect">
            <a:avLst/>
          </a:prstGeom>
          <a:noFill/>
          <a:ln>
            <a:noFill/>
          </a:ln>
        </p:spPr>
        <p:txBody>
          <a:bodyPr wrap="square" rtlCol="0">
            <a:spAutoFit/>
          </a:bodyPr>
          <a:lstStyle/>
          <a:p>
            <a:pPr marL="342900" indent="-342900">
              <a:spcAft>
                <a:spcPts val="600"/>
              </a:spcAft>
              <a:buFont typeface="Arial" panose="020B0604020202020204" pitchFamily="34" charset="0"/>
              <a:buChar char="•"/>
            </a:pPr>
            <a:r>
              <a:rPr lang="en-US" sz="2400" dirty="0"/>
              <a:t>Distinguished Advisory Board including USCG, port security, private sector</a:t>
            </a:r>
          </a:p>
          <a:p>
            <a:pPr marL="342900" indent="-342900">
              <a:spcAft>
                <a:spcPts val="600"/>
              </a:spcAft>
              <a:buFont typeface="Arial" panose="020B0604020202020204" pitchFamily="34" charset="0"/>
              <a:buChar char="•"/>
            </a:pPr>
            <a:r>
              <a:rPr lang="en-US" sz="2400" dirty="0"/>
              <a:t>Interviews with over 30 SMEs from government, industry, and nonprofits </a:t>
            </a:r>
          </a:p>
          <a:p>
            <a:pPr marL="342900" indent="-342900">
              <a:spcAft>
                <a:spcPts val="600"/>
              </a:spcAft>
              <a:buFont typeface="Arial" panose="020B0604020202020204" pitchFamily="34" charset="0"/>
              <a:buChar char="•"/>
            </a:pPr>
            <a:r>
              <a:rPr lang="en-US" sz="2400" dirty="0"/>
              <a:t>Presentations made or invited to be made in the future:</a:t>
            </a:r>
          </a:p>
          <a:p>
            <a:pPr marL="800100" lvl="1" indent="-342900">
              <a:spcAft>
                <a:spcPts val="600"/>
              </a:spcAft>
              <a:buFont typeface="Arial" panose="020B0604020202020204" pitchFamily="34" charset="0"/>
              <a:buChar char="•"/>
            </a:pPr>
            <a:r>
              <a:rPr lang="en-US" sz="2200" dirty="0"/>
              <a:t>USCG Sector New York including tabletop</a:t>
            </a:r>
          </a:p>
          <a:p>
            <a:pPr marL="800100" lvl="1" indent="-342900">
              <a:spcAft>
                <a:spcPts val="600"/>
              </a:spcAft>
              <a:buFont typeface="Arial" panose="020B0604020202020204" pitchFamily="34" charset="0"/>
              <a:buChar char="•"/>
            </a:pPr>
            <a:r>
              <a:rPr lang="en-US" sz="2200" dirty="0"/>
              <a:t>USCG Sector Los Angeles-Long Beach including tabletop</a:t>
            </a:r>
          </a:p>
          <a:p>
            <a:pPr marL="800100" lvl="1" indent="-342900">
              <a:spcAft>
                <a:spcPts val="600"/>
              </a:spcAft>
              <a:buFont typeface="Arial" panose="020B0604020202020204" pitchFamily="34" charset="0"/>
              <a:buChar char="•"/>
            </a:pPr>
            <a:r>
              <a:rPr lang="en-US" sz="2200" dirty="0"/>
              <a:t>Port Authority of NY/NJ</a:t>
            </a:r>
          </a:p>
          <a:p>
            <a:pPr marL="800100" lvl="1" indent="-342900">
              <a:spcAft>
                <a:spcPts val="600"/>
              </a:spcAft>
              <a:buFont typeface="Arial" panose="020B0604020202020204" pitchFamily="34" charset="0"/>
              <a:buChar char="•"/>
            </a:pPr>
            <a:r>
              <a:rPr lang="en-US" sz="2200" dirty="0"/>
              <a:t>US Committee on the Marine Transportation System (CMTS)</a:t>
            </a:r>
          </a:p>
          <a:p>
            <a:pPr marL="800100" lvl="1" indent="-342900">
              <a:spcAft>
                <a:spcPts val="600"/>
              </a:spcAft>
              <a:buFont typeface="Arial" panose="020B0604020202020204" pitchFamily="34" charset="0"/>
              <a:buChar char="•"/>
            </a:pPr>
            <a:r>
              <a:rPr lang="en-US" sz="2200" dirty="0"/>
              <a:t>CISA Committee on the Continuity of the Economy</a:t>
            </a:r>
          </a:p>
          <a:p>
            <a:pPr marL="800100" lvl="1" indent="-342900">
              <a:spcAft>
                <a:spcPts val="600"/>
              </a:spcAft>
              <a:buFont typeface="Arial" panose="020B0604020202020204" pitchFamily="34" charset="0"/>
              <a:buChar char="•"/>
            </a:pPr>
            <a:r>
              <a:rPr lang="en-US" sz="2200" dirty="0"/>
              <a:t>CISA Resilience Services Branch</a:t>
            </a:r>
          </a:p>
          <a:p>
            <a:pPr marL="800100" lvl="1" indent="-342900">
              <a:spcAft>
                <a:spcPts val="600"/>
              </a:spcAft>
              <a:buFont typeface="Arial" panose="020B0604020202020204" pitchFamily="34" charset="0"/>
              <a:buChar char="•"/>
            </a:pPr>
            <a:r>
              <a:rPr lang="en-US" sz="2200" dirty="0"/>
              <a:t>US Maritime Administration (MARAD)</a:t>
            </a:r>
          </a:p>
          <a:p>
            <a:pPr marL="800100" lvl="1" indent="-342900">
              <a:spcAft>
                <a:spcPts val="600"/>
              </a:spcAft>
              <a:buFont typeface="Arial" panose="020B0604020202020204" pitchFamily="34" charset="0"/>
              <a:buChar char="•"/>
            </a:pPr>
            <a:r>
              <a:rPr lang="en-US" sz="2200" dirty="0"/>
              <a:t>Interagency Supply Chain Working Group run by DOT</a:t>
            </a:r>
          </a:p>
          <a:p>
            <a:pPr marL="800100" lvl="1" indent="-342900">
              <a:spcAft>
                <a:spcPts val="600"/>
              </a:spcAft>
              <a:buFont typeface="Arial" panose="020B0604020202020204" pitchFamily="34" charset="0"/>
              <a:buChar char="•"/>
            </a:pPr>
            <a:r>
              <a:rPr lang="en-US" sz="2200" dirty="0"/>
              <a:t>Emergency Support Function – Transportation run by FEMA</a:t>
            </a:r>
          </a:p>
          <a:p>
            <a:pPr marL="800100" lvl="1" indent="-342900">
              <a:spcAft>
                <a:spcPts val="600"/>
              </a:spcAft>
              <a:buFont typeface="Arial" panose="020B0604020202020204" pitchFamily="34" charset="0"/>
              <a:buChar char="•"/>
            </a:pPr>
            <a:r>
              <a:rPr lang="en-US" sz="2200" dirty="0"/>
              <a:t>Interagency Port of Baltimore Multiple Disruptions Tabletop </a:t>
            </a:r>
          </a:p>
        </p:txBody>
      </p:sp>
    </p:spTree>
    <p:extLst>
      <p:ext uri="{BB962C8B-B14F-4D97-AF65-F5344CB8AC3E}">
        <p14:creationId xmlns:p14="http://schemas.microsoft.com/office/powerpoint/2010/main" val="113496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57163" y="38551"/>
            <a:ext cx="11901487" cy="1081677"/>
          </a:xfrm>
        </p:spPr>
        <p:txBody>
          <a:bodyPr>
            <a:normAutofit/>
          </a:bodyPr>
          <a:lstStyle/>
          <a:p>
            <a:r>
              <a:rPr lang="en-US" sz="3400" dirty="0"/>
              <a:t>A Selection of Observations from Interviews and Other Stakeholder Engagement</a:t>
            </a:r>
          </a:p>
        </p:txBody>
      </p:sp>
      <p:sp>
        <p:nvSpPr>
          <p:cNvPr id="7" name="Text Placeholder 6"/>
          <p:cNvSpPr>
            <a:spLocks noGrp="1"/>
          </p:cNvSpPr>
          <p:nvPr>
            <p:ph idx="1"/>
          </p:nvPr>
        </p:nvSpPr>
        <p:spPr>
          <a:xfrm>
            <a:off x="547690" y="1046919"/>
            <a:ext cx="11096620" cy="5459895"/>
          </a:xfrm>
        </p:spPr>
        <p:txBody>
          <a:bodyPr>
            <a:normAutofit fontScale="92500" lnSpcReduction="10000"/>
          </a:bodyPr>
          <a:lstStyle/>
          <a:p>
            <a:pPr>
              <a:spcAft>
                <a:spcPts val="600"/>
              </a:spcAft>
            </a:pPr>
            <a:r>
              <a:rPr lang="en-US" dirty="0"/>
              <a:t>Better coordination between shippers, vessels, and port facility operators could improve port efficiency; technology provides promising information-sharing solutions. </a:t>
            </a:r>
          </a:p>
          <a:p>
            <a:pPr lvl="1">
              <a:spcAft>
                <a:spcPts val="1200"/>
              </a:spcAft>
            </a:pPr>
            <a:r>
              <a:rPr lang="en-US" sz="2600" dirty="0"/>
              <a:t>However, business confidentiality concerns are limiting progress in this area.</a:t>
            </a:r>
          </a:p>
          <a:p>
            <a:pPr lvl="0">
              <a:spcAft>
                <a:spcPts val="600"/>
              </a:spcAft>
            </a:pPr>
            <a:r>
              <a:rPr lang="en-US" dirty="0"/>
              <a:t>Port capacity is a challenge, and a single, low-capacity link in a supply chain can make improvements in other areas irrelevant. </a:t>
            </a:r>
          </a:p>
          <a:p>
            <a:pPr lvl="1">
              <a:spcBef>
                <a:spcPts val="0"/>
              </a:spcBef>
              <a:spcAft>
                <a:spcPts val="1200"/>
              </a:spcAft>
            </a:pPr>
            <a:r>
              <a:rPr lang="en-US" sz="2600" dirty="0"/>
              <a:t>Case in point: No way to get ports to operate 24/7 because we don’t have enough warehouse space.</a:t>
            </a:r>
          </a:p>
          <a:p>
            <a:pPr>
              <a:spcAft>
                <a:spcPts val="1200"/>
              </a:spcAft>
            </a:pPr>
            <a:r>
              <a:rPr lang="en-US" dirty="0"/>
              <a:t>There has been tremendous innovation on specialized low- and no-carbon marine fuels, but less attention on how to respond to a salvage or firefighting incident, or a lack of their availability at critical times.</a:t>
            </a:r>
          </a:p>
          <a:p>
            <a:pPr>
              <a:spcAft>
                <a:spcPts val="1200"/>
              </a:spcAft>
            </a:pPr>
            <a:endParaRPr lang="en-US" dirty="0"/>
          </a:p>
          <a:p>
            <a:pPr>
              <a:spcAft>
                <a:spcPts val="1200"/>
              </a:spcAft>
            </a:pPr>
            <a:endParaRPr lang="en-US" dirty="0"/>
          </a:p>
          <a:p>
            <a:endParaRPr lang="en-US" dirty="0"/>
          </a:p>
          <a:p>
            <a:endParaRPr lang="en-US" dirty="0"/>
          </a:p>
          <a:p>
            <a:pPr lvl="1" indent="0">
              <a:buNone/>
            </a:pPr>
            <a:endParaRPr lang="en-US" dirty="0"/>
          </a:p>
        </p:txBody>
      </p:sp>
      <p:sp>
        <p:nvSpPr>
          <p:cNvPr id="2" name="Slide Number Placeholder 1"/>
          <p:cNvSpPr>
            <a:spLocks noGrp="1"/>
          </p:cNvSpPr>
          <p:nvPr>
            <p:ph type="sldNum" sz="quarter" idx="4294967295"/>
          </p:nvPr>
        </p:nvSpPr>
        <p:spPr>
          <a:xfrm>
            <a:off x="9448800" y="6356350"/>
            <a:ext cx="2743200" cy="365125"/>
          </a:xfrm>
        </p:spPr>
        <p:txBody>
          <a:bodyPr/>
          <a:lstStyle/>
          <a:p>
            <a:fld id="{17A44D4A-C3D1-6F47-8DBD-78DBF2D0B6F9}" type="slidenum">
              <a:rPr lang="en-US" smtClean="0"/>
              <a:pPr/>
              <a:t>18</a:t>
            </a:fld>
            <a:endParaRPr lang="en-US" dirty="0"/>
          </a:p>
        </p:txBody>
      </p:sp>
    </p:spTree>
    <p:extLst>
      <p:ext uri="{BB962C8B-B14F-4D97-AF65-F5344CB8AC3E}">
        <p14:creationId xmlns:p14="http://schemas.microsoft.com/office/powerpoint/2010/main" val="3375922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idx="1"/>
          </p:nvPr>
        </p:nvSpPr>
        <p:spPr>
          <a:xfrm>
            <a:off x="547690" y="1125192"/>
            <a:ext cx="11096620" cy="4740245"/>
          </a:xfrm>
        </p:spPr>
        <p:txBody>
          <a:bodyPr>
            <a:normAutofit/>
          </a:bodyPr>
          <a:lstStyle/>
          <a:p>
            <a:pPr lvl="0"/>
            <a:r>
              <a:rPr lang="en-US" dirty="0"/>
              <a:t>The combination of cyber and physical disruptions, particularly in critical areas (such as chokepoints), is a significant risk. </a:t>
            </a:r>
          </a:p>
          <a:p>
            <a:pPr marL="0" lvl="0" indent="0">
              <a:buNone/>
            </a:pPr>
            <a:endParaRPr lang="en-US" dirty="0"/>
          </a:p>
          <a:p>
            <a:pPr lvl="0"/>
            <a:r>
              <a:rPr lang="en-US" dirty="0"/>
              <a:t>Sustained power outages are also a concern,                                                                 particularly where automation and air quality                                           requirements may limit the ability to return to                                                          manual operations </a:t>
            </a:r>
            <a:r>
              <a:rPr lang="en-US" u="sng" dirty="0"/>
              <a:t>at the desired throughput</a:t>
            </a:r>
            <a:r>
              <a:rPr lang="en-US" dirty="0"/>
              <a:t>.  </a:t>
            </a:r>
          </a:p>
          <a:p>
            <a:endParaRPr lang="en-US" dirty="0"/>
          </a:p>
          <a:p>
            <a:pPr lvl="1" indent="0">
              <a:buNone/>
            </a:pPr>
            <a:endParaRPr lang="en-US" dirty="0"/>
          </a:p>
        </p:txBody>
      </p:sp>
      <p:sp>
        <p:nvSpPr>
          <p:cNvPr id="2" name="Slide Number Placeholder 1"/>
          <p:cNvSpPr>
            <a:spLocks noGrp="1"/>
          </p:cNvSpPr>
          <p:nvPr>
            <p:ph type="sldNum" sz="quarter" idx="4294967295"/>
          </p:nvPr>
        </p:nvSpPr>
        <p:spPr>
          <a:xfrm>
            <a:off x="9448800" y="6356350"/>
            <a:ext cx="2743200" cy="365125"/>
          </a:xfrm>
        </p:spPr>
        <p:txBody>
          <a:bodyPr/>
          <a:lstStyle/>
          <a:p>
            <a:fld id="{17A44D4A-C3D1-6F47-8DBD-78DBF2D0B6F9}" type="slidenum">
              <a:rPr lang="en-US" smtClean="0"/>
              <a:pPr/>
              <a:t>19</a:t>
            </a:fld>
            <a:endParaRPr lang="en-US" dirty="0"/>
          </a:p>
        </p:txBody>
      </p:sp>
      <p:sp>
        <p:nvSpPr>
          <p:cNvPr id="6" name="Title 8">
            <a:extLst>
              <a:ext uri="{FF2B5EF4-FFF2-40B4-BE49-F238E27FC236}">
                <a16:creationId xmlns:a16="http://schemas.microsoft.com/office/drawing/2014/main" id="{9B92A1EC-CEE1-7E5E-22EC-0665DB88F248}"/>
              </a:ext>
            </a:extLst>
          </p:cNvPr>
          <p:cNvSpPr txBox="1">
            <a:spLocks/>
          </p:cNvSpPr>
          <p:nvPr/>
        </p:nvSpPr>
        <p:spPr>
          <a:xfrm>
            <a:off x="157163" y="38551"/>
            <a:ext cx="11901487" cy="10816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b="1" kern="1200" baseline="0" dirty="0">
                <a:solidFill>
                  <a:schemeClr val="tx1"/>
                </a:solidFill>
                <a:latin typeface="+mn-lt"/>
                <a:ea typeface="+mj-ea"/>
                <a:cs typeface="+mj-cs"/>
              </a:defRPr>
            </a:lvl1pPr>
          </a:lstStyle>
          <a:p>
            <a:r>
              <a:rPr lang="en-US" sz="3400" dirty="0"/>
              <a:t>A Selection of Observations from Interviews and Other Stakeholder Engagement</a:t>
            </a:r>
          </a:p>
        </p:txBody>
      </p:sp>
      <p:pic>
        <p:nvPicPr>
          <p:cNvPr id="1026" name="Picture 2">
            <a:extLst>
              <a:ext uri="{FF2B5EF4-FFF2-40B4-BE49-F238E27FC236}">
                <a16:creationId xmlns:a16="http://schemas.microsoft.com/office/drawing/2014/main" id="{049E7C1E-CD7E-FF4E-5E1B-6DB29DFC40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9166" y="2236762"/>
            <a:ext cx="3679483" cy="27596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5544358-CAF1-3F8F-A6F1-2952B7C0C0E7}"/>
              </a:ext>
            </a:extLst>
          </p:cNvPr>
          <p:cNvSpPr txBox="1"/>
          <p:nvPr/>
        </p:nvSpPr>
        <p:spPr>
          <a:xfrm>
            <a:off x="7279957" y="5283389"/>
            <a:ext cx="4754880" cy="646331"/>
          </a:xfrm>
          <a:prstGeom prst="rect">
            <a:avLst/>
          </a:prstGeom>
          <a:noFill/>
        </p:spPr>
        <p:txBody>
          <a:bodyPr wrap="square" rtlCol="0">
            <a:spAutoFit/>
          </a:bodyPr>
          <a:lstStyle/>
          <a:p>
            <a:pPr marL="0" marR="0">
              <a:spcBef>
                <a:spcPts val="0"/>
              </a:spcBef>
              <a:spcAft>
                <a:spcPts val="0"/>
              </a:spcAft>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credit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Commons.wikimedia</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commons </a:t>
            </a:r>
            <a:r>
              <a:rPr lang="en-US" sz="1800" u="sng" dirty="0">
                <a:solidFill>
                  <a:srgbClr val="0000FF"/>
                </a:solidFill>
                <a:effectLst/>
                <a:latin typeface="Cambria" panose="02040503050406030204" pitchFamily="18" charset="0"/>
                <a:ea typeface="MS Mincho" panose="02020609040205080304" pitchFamily="49" charset="-128"/>
                <a:cs typeface="Times New Roman" panose="02020603050405020304" pitchFamily="18" charset="0"/>
                <a:hlinkClick r:id="rId4" tooltip="wikipedia:User:Camerafiend"/>
              </a:rPr>
              <a:t>Camerafiend</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t>
            </a:r>
            <a:r>
              <a:rPr lang="en-US" sz="1800" u="sng" dirty="0">
                <a:solidFill>
                  <a:srgbClr val="0000FF"/>
                </a:solidFill>
                <a:effectLst/>
                <a:latin typeface="Cambria" panose="02040503050406030204" pitchFamily="18" charset="0"/>
                <a:ea typeface="MS Mincho" panose="02020609040205080304" pitchFamily="49" charset="-128"/>
                <a:cs typeface="Times New Roman" panose="02020603050405020304" pitchFamily="18" charset="0"/>
                <a:hlinkClick r:id="rId5" tooltip="wikipedia:"/>
              </a:rPr>
              <a:t>English Wikipedia</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no changes</a:t>
            </a:r>
          </a:p>
        </p:txBody>
      </p:sp>
    </p:spTree>
    <p:extLst>
      <p:ext uri="{BB962C8B-B14F-4D97-AF65-F5344CB8AC3E}">
        <p14:creationId xmlns:p14="http://schemas.microsoft.com/office/powerpoint/2010/main" val="1865969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200" y="-297182"/>
            <a:ext cx="10515600" cy="1325563"/>
          </a:xfrm>
        </p:spPr>
        <p:txBody>
          <a:bodyPr/>
          <a:lstStyle/>
          <a:p>
            <a:r>
              <a:rPr lang="en-US" dirty="0"/>
              <a:t>Project Overview</a:t>
            </a:r>
          </a:p>
        </p:txBody>
      </p:sp>
      <p:sp>
        <p:nvSpPr>
          <p:cNvPr id="7" name="Text Placeholder 6"/>
          <p:cNvSpPr>
            <a:spLocks noGrp="1"/>
          </p:cNvSpPr>
          <p:nvPr>
            <p:ph idx="1"/>
          </p:nvPr>
        </p:nvSpPr>
        <p:spPr>
          <a:xfrm>
            <a:off x="294451" y="557314"/>
            <a:ext cx="10347045" cy="5313402"/>
          </a:xfrm>
        </p:spPr>
        <p:txBody>
          <a:bodyPr>
            <a:normAutofit fontScale="25000" lnSpcReduction="20000"/>
          </a:bodyPr>
          <a:lstStyle/>
          <a:p>
            <a:pPr>
              <a:lnSpc>
                <a:spcPct val="120000"/>
              </a:lnSpc>
              <a:spcBef>
                <a:spcPts val="0"/>
              </a:spcBef>
            </a:pPr>
            <a:r>
              <a:rPr lang="en-US" sz="8800" dirty="0">
                <a:effectLst/>
                <a:cs typeface="Times New Roman" panose="02020603050405020304" pitchFamily="18" charset="0"/>
              </a:rPr>
              <a:t>The Marine Transportation System (MTS) is a vital part of the                                                 nation’s supply chain. The vast majority of U.S. overseas trade is                                        carried by the MTS, and this, in turn, plays a major role in the                                                                                        nation’s GDP and overall prosperity.</a:t>
            </a:r>
          </a:p>
          <a:p>
            <a:pPr>
              <a:lnSpc>
                <a:spcPct val="120000"/>
              </a:lnSpc>
            </a:pPr>
            <a:r>
              <a:rPr lang="en-US" sz="8800" dirty="0"/>
              <a:t>While the MTS is resilient, multiple disruptions can have unexpected                                                              impacts.</a:t>
            </a:r>
          </a:p>
          <a:p>
            <a:pPr>
              <a:lnSpc>
                <a:spcPct val="120000"/>
              </a:lnSpc>
            </a:pPr>
            <a:r>
              <a:rPr lang="en-US" sz="8800" dirty="0"/>
              <a:t>We know little about how these disruptions interact and how they                                                 impact downstream businesses dependent on a smooth                                                                                                       functioning MTS.  </a:t>
            </a:r>
          </a:p>
          <a:p>
            <a:pPr>
              <a:lnSpc>
                <a:spcPct val="120000"/>
              </a:lnSpc>
            </a:pPr>
            <a:r>
              <a:rPr lang="en-US" sz="8800" dirty="0"/>
              <a:t>Modeling multiple vector disruptions and identifying potential                                                  countermeasures can help policy makers, business leaders, and others anticipate, plan for, mitigate, recover from them.</a:t>
            </a:r>
          </a:p>
          <a:p>
            <a:pPr>
              <a:lnSpc>
                <a:spcPct val="120000"/>
              </a:lnSpc>
            </a:pPr>
            <a:r>
              <a:rPr lang="en-US" sz="8800" dirty="0"/>
              <a:t>We are identifying plausible complex disruptions, possible countermeasures, and building a decision-support tool called </a:t>
            </a:r>
            <a:r>
              <a:rPr lang="en-US" sz="8800" b="1" i="1" dirty="0">
                <a:solidFill>
                  <a:srgbClr val="C00000"/>
                </a:solidFill>
              </a:rPr>
              <a:t>MCAT</a:t>
            </a:r>
            <a:r>
              <a:rPr lang="en-US" sz="8800" dirty="0"/>
              <a:t> for use by the Coast Guard and others to improve risk management.</a:t>
            </a:r>
          </a:p>
          <a:p>
            <a:pPr>
              <a:spcAft>
                <a:spcPts val="1200"/>
              </a:spcAft>
            </a:pPr>
            <a:endParaRPr lang="en-US" sz="8800" dirty="0"/>
          </a:p>
          <a:p>
            <a:pPr lvl="1" indent="0">
              <a:buNone/>
            </a:pPr>
            <a:endParaRPr lang="en-US" dirty="0"/>
          </a:p>
        </p:txBody>
      </p:sp>
      <p:sp>
        <p:nvSpPr>
          <p:cNvPr id="6" name="Footer Placeholder 5"/>
          <p:cNvSpPr>
            <a:spLocks noGrp="1"/>
          </p:cNvSpPr>
          <p:nvPr>
            <p:ph type="ftr" sz="quarter" idx="4294967295"/>
          </p:nvPr>
        </p:nvSpPr>
        <p:spPr>
          <a:xfrm>
            <a:off x="0" y="6423025"/>
            <a:ext cx="3860800" cy="200025"/>
          </a:xfrm>
        </p:spPr>
        <p:txBody>
          <a:bodyPr/>
          <a:lstStyle/>
          <a:p>
            <a:r>
              <a:rPr lang="en-US" dirty="0"/>
              <a:t>caoe.asu.edu</a:t>
            </a:r>
          </a:p>
        </p:txBody>
      </p:sp>
      <p:sp>
        <p:nvSpPr>
          <p:cNvPr id="2" name="Slide Number Placeholder 1"/>
          <p:cNvSpPr>
            <a:spLocks noGrp="1"/>
          </p:cNvSpPr>
          <p:nvPr>
            <p:ph type="sldNum" sz="quarter" idx="12"/>
          </p:nvPr>
        </p:nvSpPr>
        <p:spPr>
          <a:xfrm>
            <a:off x="9448800" y="6356350"/>
            <a:ext cx="2743200" cy="365125"/>
          </a:xfrm>
        </p:spPr>
        <p:txBody>
          <a:bodyPr/>
          <a:lstStyle/>
          <a:p>
            <a:fld id="{17A44D4A-C3D1-6F47-8DBD-78DBF2D0B6F9}" type="slidenum">
              <a:rPr lang="en-US" smtClean="0"/>
              <a:pPr/>
              <a:t>2</a:t>
            </a:fld>
            <a:endParaRPr lang="en-US" dirty="0"/>
          </a:p>
        </p:txBody>
      </p:sp>
      <p:grpSp>
        <p:nvGrpSpPr>
          <p:cNvPr id="3" name="Group 2">
            <a:extLst>
              <a:ext uri="{FF2B5EF4-FFF2-40B4-BE49-F238E27FC236}">
                <a16:creationId xmlns:a16="http://schemas.microsoft.com/office/drawing/2014/main" id="{D2EFA75C-70AA-6B00-42B3-13BA3A831247}"/>
              </a:ext>
            </a:extLst>
          </p:cNvPr>
          <p:cNvGrpSpPr/>
          <p:nvPr/>
        </p:nvGrpSpPr>
        <p:grpSpPr>
          <a:xfrm>
            <a:off x="9104242" y="230289"/>
            <a:ext cx="2989078" cy="3097388"/>
            <a:chOff x="0" y="0"/>
            <a:chExt cx="2795905" cy="2796540"/>
          </a:xfrm>
        </p:grpSpPr>
        <p:pic>
          <p:nvPicPr>
            <p:cNvPr id="4" name="Picture 3">
              <a:extLst>
                <a:ext uri="{FF2B5EF4-FFF2-40B4-BE49-F238E27FC236}">
                  <a16:creationId xmlns:a16="http://schemas.microsoft.com/office/drawing/2014/main" id="{E6D9ED35-97D3-7162-A7AD-11D43A5185B1}"/>
                </a:ext>
              </a:extLst>
            </p:cNvPr>
            <p:cNvPicPr>
              <a:picLocks noChangeAspect="1"/>
            </p:cNvPicPr>
            <p:nvPr/>
          </p:nvPicPr>
          <p:blipFill rotWithShape="1">
            <a:blip r:embed="rId3">
              <a:extLst>
                <a:ext uri="{28A0092B-C50C-407E-A947-70E740481C1C}">
                  <a14:useLocalDpi xmlns:a14="http://schemas.microsoft.com/office/drawing/2010/main" val="0"/>
                </a:ext>
              </a:extLst>
            </a:blip>
            <a:srcRect l="11538" t="4887" r="34872" b="9174"/>
            <a:stretch/>
          </p:blipFill>
          <p:spPr bwMode="auto">
            <a:xfrm>
              <a:off x="0" y="0"/>
              <a:ext cx="2795905" cy="2278380"/>
            </a:xfrm>
            <a:prstGeom prst="rect">
              <a:avLst/>
            </a:prstGeom>
            <a:ln>
              <a:noFill/>
            </a:ln>
            <a:extLst>
              <a:ext uri="{53640926-AAD7-44D8-BBD7-CCE9431645EC}">
                <a14:shadowObscured xmlns:a14="http://schemas.microsoft.com/office/drawing/2010/main"/>
              </a:ext>
            </a:extLst>
          </p:spPr>
        </p:pic>
        <p:sp>
          <p:nvSpPr>
            <p:cNvPr id="5" name="Text Box 12">
              <a:extLst>
                <a:ext uri="{FF2B5EF4-FFF2-40B4-BE49-F238E27FC236}">
                  <a16:creationId xmlns:a16="http://schemas.microsoft.com/office/drawing/2014/main" id="{6DAAC454-BF1D-6D8A-6911-337AFB8D1E92}"/>
                </a:ext>
              </a:extLst>
            </p:cNvPr>
            <p:cNvSpPr txBox="1"/>
            <p:nvPr/>
          </p:nvSpPr>
          <p:spPr>
            <a:xfrm>
              <a:off x="0" y="2331720"/>
              <a:ext cx="2795905" cy="46482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1000"/>
                </a:spcAft>
              </a:pPr>
              <a:r>
                <a:rPr lang="en-US" sz="900" i="1">
                  <a:solidFill>
                    <a:srgbClr val="4A66AC"/>
                  </a:solidFill>
                  <a:effectLst/>
                  <a:latin typeface="Times New Roman" panose="02020603050405020304" pitchFamily="18" charset="0"/>
                  <a:ea typeface="Times New Roman" panose="02020603050405020304" pitchFamily="18" charset="0"/>
                </a:rPr>
                <a:t>The Ever Given wedged in the Suez Canal, blocking traffic in both directions. Credit: Contains modified Copernicus Sentinel data 2021, CC BY 2.0, via Wikimedia Commons</a:t>
              </a:r>
              <a:endParaRPr lang="en-US" sz="900" i="1">
                <a:solidFill>
                  <a:srgbClr val="242852"/>
                </a:solidFill>
                <a:effectLst/>
                <a:latin typeface="Times New Roman" panose="02020603050405020304" pitchFamily="18" charset="0"/>
                <a:ea typeface="Times New Roman" panose="02020603050405020304" pitchFamily="18" charset="0"/>
              </a:endParaRPr>
            </a:p>
          </p:txBody>
        </p:sp>
      </p:grpSp>
      <p:sp>
        <p:nvSpPr>
          <p:cNvPr id="8" name="TextBox 7">
            <a:extLst>
              <a:ext uri="{FF2B5EF4-FFF2-40B4-BE49-F238E27FC236}">
                <a16:creationId xmlns:a16="http://schemas.microsoft.com/office/drawing/2014/main" id="{0C9F999D-D924-578E-F3EA-0D069929499A}"/>
              </a:ext>
            </a:extLst>
          </p:cNvPr>
          <p:cNvSpPr txBox="1"/>
          <p:nvPr/>
        </p:nvSpPr>
        <p:spPr>
          <a:xfrm>
            <a:off x="9104242" y="3327677"/>
            <a:ext cx="3068590" cy="904863"/>
          </a:xfrm>
          <a:prstGeom prst="rect">
            <a:avLst/>
          </a:prstGeom>
          <a:solidFill>
            <a:schemeClr val="accent5">
              <a:lumMod val="40000"/>
              <a:lumOff val="60000"/>
            </a:schemeClr>
          </a:solidFill>
          <a:ln>
            <a:solidFill>
              <a:srgbClr val="FFFF00"/>
            </a:solidFill>
          </a:ln>
        </p:spPr>
        <p:txBody>
          <a:bodyPr wrap="square" rtlCol="0">
            <a:spAutoFit/>
          </a:bodyPr>
          <a:lstStyle/>
          <a:p>
            <a:pPr>
              <a:lnSpc>
                <a:spcPct val="80000"/>
              </a:lnSpc>
            </a:pPr>
            <a:r>
              <a:rPr lang="en-US" sz="2200" dirty="0"/>
              <a:t>Complex disruption: COVID + ship blocking Suez Canal</a:t>
            </a:r>
          </a:p>
        </p:txBody>
      </p:sp>
    </p:spTree>
    <p:extLst>
      <p:ext uri="{BB962C8B-B14F-4D97-AF65-F5344CB8AC3E}">
        <p14:creationId xmlns:p14="http://schemas.microsoft.com/office/powerpoint/2010/main" val="760678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idx="1"/>
          </p:nvPr>
        </p:nvSpPr>
        <p:spPr>
          <a:xfrm>
            <a:off x="547690" y="1284218"/>
            <a:ext cx="7917437" cy="4740245"/>
          </a:xfrm>
        </p:spPr>
        <p:txBody>
          <a:bodyPr>
            <a:normAutofit/>
          </a:bodyPr>
          <a:lstStyle/>
          <a:p>
            <a:pPr>
              <a:spcAft>
                <a:spcPts val="1200"/>
              </a:spcAft>
            </a:pPr>
            <a:r>
              <a:rPr lang="en-US" dirty="0"/>
              <a:t>Security complacency may be an issue. For several years, the focus has been on COVID and its impacts, and on issues such as automation and electrification. </a:t>
            </a:r>
          </a:p>
          <a:p>
            <a:pPr>
              <a:spcAft>
                <a:spcPts val="1200"/>
              </a:spcAft>
            </a:pPr>
            <a:r>
              <a:rPr lang="en-US" dirty="0"/>
              <a:t>The ability of some ports and maritime stakeholders to conduct efficient MTS activity during a </a:t>
            </a:r>
            <a:r>
              <a:rPr lang="en-US" u="sng" dirty="0"/>
              <a:t>sustained</a:t>
            </a:r>
            <a:r>
              <a:rPr lang="en-US" dirty="0"/>
              <a:t> security threat is uncertain.  A security threat could therefore lead to greater than expected disruptions.</a:t>
            </a:r>
          </a:p>
          <a:p>
            <a:pPr>
              <a:spcAft>
                <a:spcPts val="1200"/>
              </a:spcAft>
            </a:pPr>
            <a:endParaRPr lang="en-US" dirty="0"/>
          </a:p>
          <a:p>
            <a:pPr lvl="1" indent="0">
              <a:buNone/>
            </a:pPr>
            <a:endParaRPr lang="en-US" dirty="0"/>
          </a:p>
        </p:txBody>
      </p:sp>
      <p:sp>
        <p:nvSpPr>
          <p:cNvPr id="2" name="Slide Number Placeholder 1"/>
          <p:cNvSpPr>
            <a:spLocks noGrp="1"/>
          </p:cNvSpPr>
          <p:nvPr>
            <p:ph type="sldNum" sz="quarter" idx="4294967295"/>
          </p:nvPr>
        </p:nvSpPr>
        <p:spPr>
          <a:xfrm>
            <a:off x="9448800" y="6356350"/>
            <a:ext cx="2743200" cy="365125"/>
          </a:xfrm>
        </p:spPr>
        <p:txBody>
          <a:bodyPr/>
          <a:lstStyle/>
          <a:p>
            <a:fld id="{17A44D4A-C3D1-6F47-8DBD-78DBF2D0B6F9}" type="slidenum">
              <a:rPr lang="en-US" smtClean="0"/>
              <a:pPr/>
              <a:t>20</a:t>
            </a:fld>
            <a:endParaRPr lang="en-US" dirty="0"/>
          </a:p>
        </p:txBody>
      </p:sp>
      <p:sp>
        <p:nvSpPr>
          <p:cNvPr id="6" name="Title 8">
            <a:extLst>
              <a:ext uri="{FF2B5EF4-FFF2-40B4-BE49-F238E27FC236}">
                <a16:creationId xmlns:a16="http://schemas.microsoft.com/office/drawing/2014/main" id="{9B92A1EC-CEE1-7E5E-22EC-0665DB88F248}"/>
              </a:ext>
            </a:extLst>
          </p:cNvPr>
          <p:cNvSpPr txBox="1">
            <a:spLocks/>
          </p:cNvSpPr>
          <p:nvPr/>
        </p:nvSpPr>
        <p:spPr>
          <a:xfrm>
            <a:off x="157163" y="38551"/>
            <a:ext cx="11901487" cy="10816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b="1" kern="1200" baseline="0" dirty="0">
                <a:solidFill>
                  <a:schemeClr val="tx1"/>
                </a:solidFill>
                <a:latin typeface="+mn-lt"/>
                <a:ea typeface="+mj-ea"/>
                <a:cs typeface="+mj-cs"/>
              </a:defRPr>
            </a:lvl1pPr>
          </a:lstStyle>
          <a:p>
            <a:r>
              <a:rPr lang="en-US" sz="3400" dirty="0"/>
              <a:t>A Selection of Observations from Interviews and Other Stakeholder Engagement</a:t>
            </a:r>
          </a:p>
        </p:txBody>
      </p:sp>
      <p:pic>
        <p:nvPicPr>
          <p:cNvPr id="5" name="Picture 4">
            <a:extLst>
              <a:ext uri="{FF2B5EF4-FFF2-40B4-BE49-F238E27FC236}">
                <a16:creationId xmlns:a16="http://schemas.microsoft.com/office/drawing/2014/main" id="{3DE4D3F1-A145-8740-4975-ACA11C09ACEB}"/>
              </a:ext>
            </a:extLst>
          </p:cNvPr>
          <p:cNvPicPr>
            <a:picLocks noChangeAspect="1"/>
          </p:cNvPicPr>
          <p:nvPr/>
        </p:nvPicPr>
        <p:blipFill>
          <a:blip r:embed="rId3"/>
          <a:stretch>
            <a:fillRect/>
          </a:stretch>
        </p:blipFill>
        <p:spPr>
          <a:xfrm>
            <a:off x="8855654" y="1357746"/>
            <a:ext cx="2555045" cy="3785252"/>
          </a:xfrm>
          <a:prstGeom prst="rect">
            <a:avLst/>
          </a:prstGeom>
          <a:ln>
            <a:solidFill>
              <a:schemeClr val="accent1"/>
            </a:solidFill>
          </a:ln>
        </p:spPr>
      </p:pic>
      <p:sp>
        <p:nvSpPr>
          <p:cNvPr id="3" name="TextBox 2">
            <a:extLst>
              <a:ext uri="{FF2B5EF4-FFF2-40B4-BE49-F238E27FC236}">
                <a16:creationId xmlns:a16="http://schemas.microsoft.com/office/drawing/2014/main" id="{9AD40290-C3E7-05E0-FD97-BE6B33891917}"/>
              </a:ext>
            </a:extLst>
          </p:cNvPr>
          <p:cNvSpPr txBox="1"/>
          <p:nvPr/>
        </p:nvSpPr>
        <p:spPr>
          <a:xfrm>
            <a:off x="8285876" y="5542671"/>
            <a:ext cx="3762568" cy="369332"/>
          </a:xfrm>
          <a:prstGeom prst="rect">
            <a:avLst/>
          </a:prstGeom>
          <a:noFill/>
        </p:spPr>
        <p:txBody>
          <a:bodyPr wrap="none" rtlCol="0">
            <a:spAutoFit/>
          </a:bodyPr>
          <a:lstStyle/>
          <a:p>
            <a:r>
              <a:rPr lang="en-US" dirty="0"/>
              <a:t>Image credit: Wikimedia Commons</a:t>
            </a:r>
          </a:p>
        </p:txBody>
      </p:sp>
    </p:spTree>
    <p:extLst>
      <p:ext uri="{BB962C8B-B14F-4D97-AF65-F5344CB8AC3E}">
        <p14:creationId xmlns:p14="http://schemas.microsoft.com/office/powerpoint/2010/main" val="3125307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idx="1"/>
          </p:nvPr>
        </p:nvSpPr>
        <p:spPr>
          <a:xfrm>
            <a:off x="547690" y="1098688"/>
            <a:ext cx="11096620" cy="4740245"/>
          </a:xfrm>
        </p:spPr>
        <p:txBody>
          <a:bodyPr>
            <a:normAutofit/>
          </a:bodyPr>
          <a:lstStyle/>
          <a:p>
            <a:pPr lvl="0"/>
            <a:r>
              <a:rPr lang="en-US" dirty="0"/>
              <a:t>Cyberattacks that compromise data integrity can have a significant impact on operations, even in systems where no direct, kinetic impact is possible. There is increasing concern that simply creating the perception of a data integrity problem could be sufficient to shut down operations or cause major disruptions.</a:t>
            </a:r>
          </a:p>
          <a:p>
            <a:r>
              <a:rPr lang="en-US" dirty="0"/>
              <a:t>Undeclared or improperly packaged hazardous </a:t>
            </a:r>
            <a:br>
              <a:rPr lang="en-US" dirty="0"/>
            </a:br>
            <a:r>
              <a:rPr lang="en-US" dirty="0"/>
              <a:t>materials, including lithium-ion batteries, are </a:t>
            </a:r>
            <a:br>
              <a:rPr lang="en-US" dirty="0"/>
            </a:br>
            <a:r>
              <a:rPr lang="en-US" dirty="0"/>
              <a:t>a growing concern and could lead to a fire or </a:t>
            </a:r>
            <a:br>
              <a:rPr lang="en-US" dirty="0"/>
            </a:br>
            <a:r>
              <a:rPr lang="en-US" dirty="0"/>
              <a:t>other incident.  </a:t>
            </a:r>
          </a:p>
          <a:p>
            <a:endParaRPr lang="en-US" dirty="0"/>
          </a:p>
          <a:p>
            <a:pPr lvl="1" indent="0">
              <a:buNone/>
            </a:pPr>
            <a:endParaRPr lang="en-US" dirty="0"/>
          </a:p>
        </p:txBody>
      </p:sp>
      <p:sp>
        <p:nvSpPr>
          <p:cNvPr id="2" name="Slide Number Placeholder 1"/>
          <p:cNvSpPr>
            <a:spLocks noGrp="1"/>
          </p:cNvSpPr>
          <p:nvPr>
            <p:ph type="sldNum" sz="quarter" idx="4294967295"/>
          </p:nvPr>
        </p:nvSpPr>
        <p:spPr>
          <a:xfrm>
            <a:off x="9448800" y="6356350"/>
            <a:ext cx="2743200" cy="365125"/>
          </a:xfrm>
        </p:spPr>
        <p:txBody>
          <a:bodyPr/>
          <a:lstStyle/>
          <a:p>
            <a:fld id="{17A44D4A-C3D1-6F47-8DBD-78DBF2D0B6F9}" type="slidenum">
              <a:rPr lang="en-US" smtClean="0"/>
              <a:pPr/>
              <a:t>21</a:t>
            </a:fld>
            <a:endParaRPr lang="en-US" dirty="0"/>
          </a:p>
        </p:txBody>
      </p:sp>
      <p:sp>
        <p:nvSpPr>
          <p:cNvPr id="5" name="Title 8">
            <a:extLst>
              <a:ext uri="{FF2B5EF4-FFF2-40B4-BE49-F238E27FC236}">
                <a16:creationId xmlns:a16="http://schemas.microsoft.com/office/drawing/2014/main" id="{B03C0F81-8D14-FF5F-2BC5-1DDB9CA65E5B}"/>
              </a:ext>
            </a:extLst>
          </p:cNvPr>
          <p:cNvSpPr>
            <a:spLocks noGrp="1"/>
          </p:cNvSpPr>
          <p:nvPr>
            <p:ph type="title"/>
          </p:nvPr>
        </p:nvSpPr>
        <p:spPr>
          <a:xfrm>
            <a:off x="157163" y="38551"/>
            <a:ext cx="11901487" cy="1081677"/>
          </a:xfrm>
        </p:spPr>
        <p:txBody>
          <a:bodyPr>
            <a:normAutofit/>
          </a:bodyPr>
          <a:lstStyle/>
          <a:p>
            <a:r>
              <a:rPr lang="en-US" sz="3400" dirty="0"/>
              <a:t>A Selection of Observations from Interviews and Other Stakeholder Engagement</a:t>
            </a:r>
          </a:p>
        </p:txBody>
      </p:sp>
      <p:pic>
        <p:nvPicPr>
          <p:cNvPr id="4" name="Picture 3" descr="A large ship in the water&#10;&#10;Description automatically generated with low confidence">
            <a:extLst>
              <a:ext uri="{FF2B5EF4-FFF2-40B4-BE49-F238E27FC236}">
                <a16:creationId xmlns:a16="http://schemas.microsoft.com/office/drawing/2014/main" id="{088FA5F8-FE67-54B3-8998-D903ADF66480}"/>
              </a:ext>
            </a:extLst>
          </p:cNvPr>
          <p:cNvPicPr>
            <a:picLocks noChangeAspect="1"/>
          </p:cNvPicPr>
          <p:nvPr/>
        </p:nvPicPr>
        <p:blipFill>
          <a:blip r:embed="rId3"/>
          <a:stretch>
            <a:fillRect/>
          </a:stretch>
        </p:blipFill>
        <p:spPr>
          <a:xfrm>
            <a:off x="8376538" y="3817758"/>
            <a:ext cx="3447259" cy="1939855"/>
          </a:xfrm>
          <a:prstGeom prst="rect">
            <a:avLst/>
          </a:prstGeom>
          <a:ln>
            <a:solidFill>
              <a:schemeClr val="accent1"/>
            </a:solidFill>
          </a:ln>
        </p:spPr>
      </p:pic>
      <p:sp>
        <p:nvSpPr>
          <p:cNvPr id="3" name="TextBox 2">
            <a:extLst>
              <a:ext uri="{FF2B5EF4-FFF2-40B4-BE49-F238E27FC236}">
                <a16:creationId xmlns:a16="http://schemas.microsoft.com/office/drawing/2014/main" id="{C152835B-7329-C2BD-86D7-AB73D96F202C}"/>
              </a:ext>
            </a:extLst>
          </p:cNvPr>
          <p:cNvSpPr txBox="1"/>
          <p:nvPr/>
        </p:nvSpPr>
        <p:spPr>
          <a:xfrm>
            <a:off x="8285876" y="5711487"/>
            <a:ext cx="3762568" cy="369332"/>
          </a:xfrm>
          <a:prstGeom prst="rect">
            <a:avLst/>
          </a:prstGeom>
          <a:noFill/>
        </p:spPr>
        <p:txBody>
          <a:bodyPr wrap="none" rtlCol="0">
            <a:spAutoFit/>
          </a:bodyPr>
          <a:lstStyle/>
          <a:p>
            <a:r>
              <a:rPr lang="en-US" dirty="0"/>
              <a:t>Image credit: Wikimedia Commons</a:t>
            </a:r>
          </a:p>
        </p:txBody>
      </p:sp>
    </p:spTree>
    <p:extLst>
      <p:ext uri="{BB962C8B-B14F-4D97-AF65-F5344CB8AC3E}">
        <p14:creationId xmlns:p14="http://schemas.microsoft.com/office/powerpoint/2010/main" val="2308654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57163" y="-7317"/>
            <a:ext cx="11901487" cy="365125"/>
          </a:xfrm>
        </p:spPr>
        <p:txBody>
          <a:bodyPr>
            <a:normAutofit fontScale="90000"/>
          </a:bodyPr>
          <a:lstStyle/>
          <a:p>
            <a:br>
              <a:rPr lang="en-US" sz="3600" dirty="0"/>
            </a:br>
            <a:br>
              <a:rPr lang="en-US" sz="3400" dirty="0"/>
            </a:br>
            <a:r>
              <a:rPr lang="en-US" sz="3400" dirty="0"/>
              <a:t>For More Information:                       Other Team Members</a:t>
            </a:r>
          </a:p>
        </p:txBody>
      </p:sp>
      <p:sp>
        <p:nvSpPr>
          <p:cNvPr id="7" name="Text Placeholder 6"/>
          <p:cNvSpPr>
            <a:spLocks noGrp="1"/>
          </p:cNvSpPr>
          <p:nvPr>
            <p:ph idx="1"/>
          </p:nvPr>
        </p:nvSpPr>
        <p:spPr>
          <a:xfrm>
            <a:off x="157163" y="1080556"/>
            <a:ext cx="6124367" cy="4597496"/>
          </a:xfrm>
          <a:ln w="38100">
            <a:solidFill>
              <a:schemeClr val="accent6"/>
            </a:solidFill>
          </a:ln>
        </p:spPr>
        <p:txBody>
          <a:bodyPr>
            <a:normAutofit/>
          </a:bodyPr>
          <a:lstStyle/>
          <a:p>
            <a:r>
              <a:rPr lang="en-US" sz="3600" dirty="0"/>
              <a:t>Fred Roberts</a:t>
            </a:r>
          </a:p>
          <a:p>
            <a:pPr lvl="1"/>
            <a:r>
              <a:rPr lang="en-US" sz="3200" dirty="0" err="1"/>
              <a:t>froberts@dimacs.rutgers.edu</a:t>
            </a:r>
            <a:endParaRPr lang="en-US" sz="3200" dirty="0"/>
          </a:p>
          <a:p>
            <a:pPr lvl="1"/>
            <a:r>
              <a:rPr lang="en-US" sz="3200" dirty="0"/>
              <a:t>908-803-7851</a:t>
            </a:r>
          </a:p>
          <a:p>
            <a:pPr lvl="1"/>
            <a:endParaRPr lang="en-US" sz="3200" dirty="0"/>
          </a:p>
          <a:p>
            <a:r>
              <a:rPr lang="en-US" sz="3600" dirty="0"/>
              <a:t>Adam Rose</a:t>
            </a:r>
          </a:p>
          <a:p>
            <a:pPr lvl="1"/>
            <a:r>
              <a:rPr lang="en-US" sz="3200" dirty="0"/>
              <a:t>adamzros@usc.edu</a:t>
            </a:r>
          </a:p>
          <a:p>
            <a:pPr lvl="1"/>
            <a:r>
              <a:rPr lang="en-US" sz="3200" dirty="0"/>
              <a:t>814-777-6789‬</a:t>
            </a:r>
            <a:endParaRPr lang="en-US" dirty="0"/>
          </a:p>
          <a:p>
            <a:pPr marL="0" indent="0">
              <a:buNone/>
            </a:pPr>
            <a:endParaRPr lang="en-US" dirty="0"/>
          </a:p>
          <a:p>
            <a:endParaRPr lang="en-US" dirty="0"/>
          </a:p>
          <a:p>
            <a:pPr lvl="1" indent="0">
              <a:buNone/>
            </a:pPr>
            <a:endParaRPr lang="en-US" dirty="0"/>
          </a:p>
        </p:txBody>
      </p:sp>
      <p:sp>
        <p:nvSpPr>
          <p:cNvPr id="2" name="Slide Number Placeholder 1"/>
          <p:cNvSpPr>
            <a:spLocks noGrp="1"/>
          </p:cNvSpPr>
          <p:nvPr>
            <p:ph type="sldNum" sz="quarter" idx="4294967295"/>
          </p:nvPr>
        </p:nvSpPr>
        <p:spPr>
          <a:xfrm>
            <a:off x="9448800" y="6356350"/>
            <a:ext cx="2743200" cy="365125"/>
          </a:xfrm>
        </p:spPr>
        <p:txBody>
          <a:bodyPr/>
          <a:lstStyle/>
          <a:p>
            <a:fld id="{17A44D4A-C3D1-6F47-8DBD-78DBF2D0B6F9}" type="slidenum">
              <a:rPr lang="en-US" smtClean="0"/>
              <a:pPr/>
              <a:t>22</a:t>
            </a:fld>
            <a:endParaRPr lang="en-US" dirty="0"/>
          </a:p>
        </p:txBody>
      </p:sp>
      <p:sp>
        <p:nvSpPr>
          <p:cNvPr id="3" name="Text Placeholder 6">
            <a:extLst>
              <a:ext uri="{FF2B5EF4-FFF2-40B4-BE49-F238E27FC236}">
                <a16:creationId xmlns:a16="http://schemas.microsoft.com/office/drawing/2014/main" id="{58D8850C-CF30-9D89-E064-EC5D62FC1CD1}"/>
              </a:ext>
            </a:extLst>
          </p:cNvPr>
          <p:cNvSpPr txBox="1">
            <a:spLocks/>
          </p:cNvSpPr>
          <p:nvPr/>
        </p:nvSpPr>
        <p:spPr>
          <a:xfrm>
            <a:off x="6520073" y="1126940"/>
            <a:ext cx="5367127" cy="4597496"/>
          </a:xfrm>
          <a:prstGeom prst="rect">
            <a:avLst/>
          </a:prstGeom>
        </p:spPr>
        <p:txBody>
          <a:bodyPr vert="horz" lIns="91440" tIns="45720" rIns="91440" bIns="45720" rtlCol="0">
            <a:normAutofit lnSpcReduction="10000"/>
          </a:bodyPr>
          <a:lstStyle>
            <a:lvl1pPr marL="228601" indent="-228601" algn="l" defTabSz="914403" rtl="0" eaLnBrk="1" latinLnBrk="0" hangingPunct="1">
              <a:lnSpc>
                <a:spcPct val="100000"/>
              </a:lnSpc>
              <a:spcBef>
                <a:spcPts val="1000"/>
              </a:spcBef>
              <a:buClr>
                <a:srgbClr val="FAB506"/>
              </a:buClr>
              <a:buFont typeface="Arial" panose="020B0604020202020204" pitchFamily="34" charset="0"/>
              <a:buChar char="•"/>
              <a:defRPr sz="2800" kern="1200">
                <a:solidFill>
                  <a:schemeClr val="tx1"/>
                </a:solidFill>
                <a:latin typeface="+mn-lt"/>
                <a:ea typeface="+mn-ea"/>
                <a:cs typeface="+mn-cs"/>
              </a:defRPr>
            </a:lvl1pPr>
            <a:lvl2pPr marL="685803" indent="-228601" algn="l" defTabSz="914403" rtl="0" eaLnBrk="1" latinLnBrk="0" hangingPunct="1">
              <a:lnSpc>
                <a:spcPct val="100000"/>
              </a:lnSpc>
              <a:spcBef>
                <a:spcPts val="500"/>
              </a:spcBef>
              <a:buClr>
                <a:srgbClr val="FAB506"/>
              </a:buClr>
              <a:buFont typeface="Arial" panose="020B0604020202020204" pitchFamily="34" charset="0"/>
              <a:buChar char="•"/>
              <a:defRPr sz="2400" kern="1200">
                <a:solidFill>
                  <a:schemeClr val="tx1"/>
                </a:solidFill>
                <a:latin typeface="+mn-lt"/>
                <a:ea typeface="+mn-ea"/>
                <a:cs typeface="+mn-cs"/>
              </a:defRPr>
            </a:lvl2pPr>
            <a:lvl3pPr marL="1143005" indent="-228601" algn="l" defTabSz="914403" rtl="0" eaLnBrk="1" latinLnBrk="0" hangingPunct="1">
              <a:lnSpc>
                <a:spcPct val="100000"/>
              </a:lnSpc>
              <a:spcBef>
                <a:spcPts val="500"/>
              </a:spcBef>
              <a:buClr>
                <a:srgbClr val="FAB506"/>
              </a:buClr>
              <a:buFont typeface="Arial" panose="020B0604020202020204" pitchFamily="34" charset="0"/>
              <a:buChar char="•"/>
              <a:defRPr sz="2000" kern="1200">
                <a:solidFill>
                  <a:schemeClr val="tx1"/>
                </a:solidFill>
                <a:latin typeface="+mn-lt"/>
                <a:ea typeface="+mn-ea"/>
                <a:cs typeface="+mn-cs"/>
              </a:defRPr>
            </a:lvl3pPr>
            <a:lvl4pPr marL="1600206" indent="-228601" algn="l" defTabSz="914403" rtl="0" eaLnBrk="1" latinLnBrk="0" hangingPunct="1">
              <a:lnSpc>
                <a:spcPct val="100000"/>
              </a:lnSpc>
              <a:spcBef>
                <a:spcPts val="500"/>
              </a:spcBef>
              <a:buClr>
                <a:srgbClr val="FAB506"/>
              </a:buClr>
              <a:buFont typeface="Arial" panose="020B0604020202020204" pitchFamily="34" charset="0"/>
              <a:buChar char="•"/>
              <a:defRPr sz="1800" kern="1200">
                <a:solidFill>
                  <a:schemeClr val="tx1"/>
                </a:solidFill>
                <a:latin typeface="+mn-lt"/>
                <a:ea typeface="+mn-ea"/>
                <a:cs typeface="+mn-cs"/>
              </a:defRPr>
            </a:lvl4pPr>
            <a:lvl5pPr marL="2057408" indent="-228601" algn="l" defTabSz="914403" rtl="0" eaLnBrk="1" latinLnBrk="0" hangingPunct="1">
              <a:lnSpc>
                <a:spcPct val="100000"/>
              </a:lnSpc>
              <a:spcBef>
                <a:spcPts val="500"/>
              </a:spcBef>
              <a:buClr>
                <a:srgbClr val="FAB506"/>
              </a:buClr>
              <a:buFont typeface="Arial" panose="020B0604020202020204" pitchFamily="34" charset="0"/>
              <a:buChar char="•"/>
              <a:defRPr sz="1800" kern="1200">
                <a:solidFill>
                  <a:schemeClr val="tx1"/>
                </a:solidFill>
                <a:latin typeface="+mn-lt"/>
                <a:ea typeface="+mn-ea"/>
                <a:cs typeface="+mn-cs"/>
              </a:defRPr>
            </a:lvl5pPr>
            <a:lvl6pPr marL="2514610" indent="-228601" algn="l" defTabSz="91440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11" indent="-228601" algn="l" defTabSz="91440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13" indent="-228601" algn="l" defTabSz="91440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15" indent="-228601" algn="l" defTabSz="91440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dirty="0"/>
              <a:t>Andrew Tucci (USCG, ret.)</a:t>
            </a:r>
          </a:p>
          <a:p>
            <a:r>
              <a:rPr lang="en-US" sz="2000" dirty="0"/>
              <a:t>Dennis Egan (Rutgers)</a:t>
            </a:r>
          </a:p>
          <a:p>
            <a:r>
              <a:rPr lang="en-US" sz="2000" dirty="0"/>
              <a:t>Peter March (Rutgers)</a:t>
            </a:r>
          </a:p>
          <a:p>
            <a:r>
              <a:rPr lang="en-US" sz="2000" dirty="0"/>
              <a:t>Christie Nelson (Rutgers)</a:t>
            </a:r>
          </a:p>
          <a:p>
            <a:r>
              <a:rPr lang="en-US" sz="2000" dirty="0"/>
              <a:t>Ryan </a:t>
            </a:r>
            <a:r>
              <a:rPr lang="en-US" sz="2000" dirty="0" err="1"/>
              <a:t>Whytlaw</a:t>
            </a:r>
            <a:r>
              <a:rPr lang="en-US" sz="2000" dirty="0"/>
              <a:t> (consultant)</a:t>
            </a:r>
          </a:p>
          <a:p>
            <a:r>
              <a:rPr lang="en-US" sz="2000" dirty="0"/>
              <a:t>Dan Wei (USC)</a:t>
            </a:r>
          </a:p>
          <a:p>
            <a:r>
              <a:rPr lang="en-US" sz="2000" dirty="0" err="1"/>
              <a:t>Zenhua</a:t>
            </a:r>
            <a:r>
              <a:rPr lang="en-US" sz="2000" dirty="0"/>
              <a:t> Chen (Ohio State)</a:t>
            </a:r>
          </a:p>
          <a:p>
            <a:r>
              <a:rPr lang="en-US" sz="2000" dirty="0">
                <a:effectLst/>
                <a:ea typeface="Times New Roman" panose="02020603050405020304" pitchFamily="18" charset="0"/>
              </a:rPr>
              <a:t>Konstantinos </a:t>
            </a:r>
            <a:r>
              <a:rPr lang="en-US" sz="2000" dirty="0" err="1">
                <a:effectLst/>
                <a:ea typeface="Times New Roman" panose="02020603050405020304" pitchFamily="18" charset="0"/>
              </a:rPr>
              <a:t>Papaefthymiou</a:t>
            </a:r>
            <a:r>
              <a:rPr lang="en-US" sz="2000" dirty="0">
                <a:effectLst/>
                <a:ea typeface="Times New Roman" panose="02020603050405020304" pitchFamily="18" charset="0"/>
              </a:rPr>
              <a:t> (USC) student</a:t>
            </a:r>
          </a:p>
          <a:p>
            <a:r>
              <a:rPr lang="en-US" sz="2000" dirty="0"/>
              <a:t>Tanmay Sati (Rutgers) student</a:t>
            </a:r>
          </a:p>
          <a:p>
            <a:r>
              <a:rPr lang="en-US" sz="2000" dirty="0">
                <a:effectLst/>
              </a:rPr>
              <a:t>Anna Singer (USC) student</a:t>
            </a:r>
          </a:p>
          <a:p>
            <a:r>
              <a:rPr lang="en-US" sz="2000" dirty="0" err="1"/>
              <a:t>Latha</a:t>
            </a:r>
            <a:r>
              <a:rPr lang="en-US" sz="2000" dirty="0"/>
              <a:t> </a:t>
            </a:r>
            <a:r>
              <a:rPr lang="en-US" sz="2000" dirty="0" err="1"/>
              <a:t>Vijayagopal</a:t>
            </a:r>
            <a:r>
              <a:rPr lang="en-US" sz="2000" dirty="0"/>
              <a:t> (Rutgers) student</a:t>
            </a:r>
            <a:r>
              <a:rPr lang="en-US" sz="2000" dirty="0">
                <a:effectLst/>
              </a:rPr>
              <a:t> </a:t>
            </a:r>
            <a:endParaRPr lang="en-US" sz="2000" dirty="0"/>
          </a:p>
          <a:p>
            <a:pPr marL="0" indent="0">
              <a:buFont typeface="Arial" panose="020B0604020202020204" pitchFamily="34" charset="0"/>
              <a:buNone/>
            </a:pPr>
            <a:endParaRPr lang="en-US" dirty="0"/>
          </a:p>
          <a:p>
            <a:endParaRPr lang="en-US" dirty="0"/>
          </a:p>
          <a:p>
            <a:pPr lvl="1" indent="0">
              <a:buFont typeface="Arial" panose="020B0604020202020204" pitchFamily="34" charset="0"/>
              <a:buNone/>
            </a:pPr>
            <a:endParaRPr lang="en-US" dirty="0"/>
          </a:p>
        </p:txBody>
      </p:sp>
    </p:spTree>
    <p:extLst>
      <p:ext uri="{BB962C8B-B14F-4D97-AF65-F5344CB8AC3E}">
        <p14:creationId xmlns:p14="http://schemas.microsoft.com/office/powerpoint/2010/main" val="4176336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0870"/>
            <a:ext cx="10515600" cy="869903"/>
          </a:xfrm>
        </p:spPr>
        <p:txBody>
          <a:bodyPr>
            <a:noAutofit/>
          </a:bodyPr>
          <a:lstStyle/>
          <a:p>
            <a:pPr algn="ctr"/>
            <a:r>
              <a:rPr lang="en-US" sz="3200" dirty="0"/>
              <a:t>“Simple” Disruptions</a:t>
            </a:r>
            <a:br>
              <a:rPr lang="en-US" sz="3200" dirty="0"/>
            </a:br>
            <a:r>
              <a:rPr lang="en-US" sz="1800" dirty="0"/>
              <a:t>(not comprehensive)</a:t>
            </a:r>
            <a:endParaRPr lang="en-US" sz="3200" dirty="0"/>
          </a:p>
        </p:txBody>
      </p:sp>
      <p:sp>
        <p:nvSpPr>
          <p:cNvPr id="3" name="Content Placeholder 2"/>
          <p:cNvSpPr>
            <a:spLocks noGrp="1"/>
          </p:cNvSpPr>
          <p:nvPr>
            <p:ph idx="1"/>
          </p:nvPr>
        </p:nvSpPr>
        <p:spPr>
          <a:xfrm>
            <a:off x="838200" y="1287144"/>
            <a:ext cx="10515600" cy="4836435"/>
          </a:xfrm>
        </p:spPr>
        <p:txBody>
          <a:bodyPr>
            <a:normAutofit/>
          </a:bodyPr>
          <a:lstStyle/>
          <a:p>
            <a:pPr marL="457200" lvl="1" indent="0">
              <a:buNone/>
            </a:pPr>
            <a:endParaRPr lang="en-US" dirty="0"/>
          </a:p>
          <a:p>
            <a:pPr lvl="1"/>
            <a:endParaRPr lang="en-US" dirty="0"/>
          </a:p>
          <a:p>
            <a:pPr lvl="1"/>
            <a:endParaRPr lang="en-US" dirty="0"/>
          </a:p>
          <a:p>
            <a:endParaRPr lang="en-US" dirty="0"/>
          </a:p>
        </p:txBody>
      </p:sp>
      <p:sp>
        <p:nvSpPr>
          <p:cNvPr id="5" name="TextBox 4">
            <a:extLst>
              <a:ext uri="{FF2B5EF4-FFF2-40B4-BE49-F238E27FC236}">
                <a16:creationId xmlns:a16="http://schemas.microsoft.com/office/drawing/2014/main" id="{36419CF2-22C7-8B45-BD1E-C16DB4C0B002}"/>
              </a:ext>
            </a:extLst>
          </p:cNvPr>
          <p:cNvSpPr txBox="1"/>
          <p:nvPr/>
        </p:nvSpPr>
        <p:spPr>
          <a:xfrm>
            <a:off x="838200" y="4827726"/>
            <a:ext cx="10612658" cy="1200329"/>
          </a:xfrm>
          <a:prstGeom prst="rect">
            <a:avLst/>
          </a:prstGeom>
          <a:noFill/>
        </p:spPr>
        <p:txBody>
          <a:bodyPr wrap="square" rtlCol="0">
            <a:spAutoFit/>
          </a:bodyPr>
          <a:lstStyle/>
          <a:p>
            <a:pPr algn="ctr"/>
            <a:r>
              <a:rPr lang="en-US" sz="2400" b="1" dirty="0">
                <a:solidFill>
                  <a:srgbClr val="C00000"/>
                </a:solidFill>
              </a:rPr>
              <a:t>When “simple” disruptions occur together, along a common supply chain, they become “complex” and may have surprising consequences or require novel mitigation approaches.</a:t>
            </a:r>
          </a:p>
        </p:txBody>
      </p:sp>
      <p:pic>
        <p:nvPicPr>
          <p:cNvPr id="6" name="Picture 5" descr="Table&#10;&#10;Description automatically generated">
            <a:extLst>
              <a:ext uri="{FF2B5EF4-FFF2-40B4-BE49-F238E27FC236}">
                <a16:creationId xmlns:a16="http://schemas.microsoft.com/office/drawing/2014/main" id="{4513D7E9-50C6-5FAB-01CE-33265D94FADE}"/>
              </a:ext>
            </a:extLst>
          </p:cNvPr>
          <p:cNvPicPr>
            <a:picLocks noChangeAspect="1"/>
          </p:cNvPicPr>
          <p:nvPr/>
        </p:nvPicPr>
        <p:blipFill>
          <a:blip r:embed="rId2"/>
          <a:stretch>
            <a:fillRect/>
          </a:stretch>
        </p:blipFill>
        <p:spPr>
          <a:xfrm>
            <a:off x="1201349" y="1234602"/>
            <a:ext cx="9798731" cy="3410712"/>
          </a:xfrm>
          <a:prstGeom prst="rect">
            <a:avLst/>
          </a:prstGeom>
          <a:ln>
            <a:solidFill>
              <a:srgbClr val="002060"/>
            </a:solidFill>
          </a:ln>
        </p:spPr>
      </p:pic>
      <p:sp>
        <p:nvSpPr>
          <p:cNvPr id="4" name="Slide Number Placeholder 1">
            <a:extLst>
              <a:ext uri="{FF2B5EF4-FFF2-40B4-BE49-F238E27FC236}">
                <a16:creationId xmlns:a16="http://schemas.microsoft.com/office/drawing/2014/main" id="{2B429F82-A0A4-6896-00B4-889633E44386}"/>
              </a:ext>
            </a:extLst>
          </p:cNvPr>
          <p:cNvSpPr>
            <a:spLocks noGrp="1"/>
          </p:cNvSpPr>
          <p:nvPr>
            <p:ph type="sldNum" sz="quarter" idx="12"/>
          </p:nvPr>
        </p:nvSpPr>
        <p:spPr>
          <a:xfrm>
            <a:off x="9448800" y="6356350"/>
            <a:ext cx="2743200" cy="365125"/>
          </a:xfrm>
        </p:spPr>
        <p:txBody>
          <a:bodyPr/>
          <a:lstStyle/>
          <a:p>
            <a:fld id="{17A44D4A-C3D1-6F47-8DBD-78DBF2D0B6F9}" type="slidenum">
              <a:rPr lang="en-US" smtClean="0"/>
              <a:pPr/>
              <a:t>3</a:t>
            </a:fld>
            <a:endParaRPr lang="en-US" dirty="0"/>
          </a:p>
        </p:txBody>
      </p:sp>
    </p:spTree>
    <p:extLst>
      <p:ext uri="{BB962C8B-B14F-4D97-AF65-F5344CB8AC3E}">
        <p14:creationId xmlns:p14="http://schemas.microsoft.com/office/powerpoint/2010/main" val="3005634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78296" y="-176601"/>
            <a:ext cx="11913703" cy="1081677"/>
          </a:xfrm>
        </p:spPr>
        <p:txBody>
          <a:bodyPr>
            <a:normAutofit fontScale="90000"/>
          </a:bodyPr>
          <a:lstStyle/>
          <a:p>
            <a:r>
              <a:rPr lang="en-US" dirty="0"/>
              <a:t>Complex Disruption Example: NY/NJ (KVK)  Scenario</a:t>
            </a:r>
          </a:p>
        </p:txBody>
      </p:sp>
      <p:sp>
        <p:nvSpPr>
          <p:cNvPr id="7" name="Text Placeholder 6"/>
          <p:cNvSpPr>
            <a:spLocks noGrp="1"/>
          </p:cNvSpPr>
          <p:nvPr>
            <p:ph idx="1"/>
          </p:nvPr>
        </p:nvSpPr>
        <p:spPr>
          <a:xfrm>
            <a:off x="410817" y="661665"/>
            <a:ext cx="10674041" cy="5641677"/>
          </a:xfrm>
        </p:spPr>
        <p:txBody>
          <a:bodyPr>
            <a:normAutofit fontScale="85000" lnSpcReduction="20000"/>
          </a:bodyPr>
          <a:lstStyle/>
          <a:p>
            <a:pPr marL="0" marR="0" indent="0">
              <a:lnSpc>
                <a:spcPct val="107000"/>
              </a:lnSpc>
              <a:spcBef>
                <a:spcPts val="0"/>
              </a:spcBef>
              <a:spcAft>
                <a:spcPts val="600"/>
              </a:spcAft>
              <a:buNone/>
            </a:pPr>
            <a:r>
              <a:rPr lang="en-US" sz="2600" b="1" dirty="0">
                <a:solidFill>
                  <a:srgbClr val="222222"/>
                </a:solidFill>
                <a:effectLst/>
                <a:ea typeface="Times New Roman" panose="02020603050405020304" pitchFamily="18" charset="0"/>
                <a:cs typeface="Times New Roman" panose="02020603050405020304" pitchFamily="18" charset="0"/>
              </a:rPr>
              <a:t>Background Scenario:</a:t>
            </a:r>
            <a:r>
              <a:rPr lang="en-US" sz="2600" dirty="0">
                <a:solidFill>
                  <a:srgbClr val="222222"/>
                </a:solidFill>
                <a:effectLst/>
                <a:ea typeface="Times New Roman" panose="02020603050405020304" pitchFamily="18" charset="0"/>
                <a:cs typeface="Times New Roman" panose="02020603050405020304" pitchFamily="18" charset="0"/>
              </a:rPr>
              <a:t> </a:t>
            </a:r>
            <a:r>
              <a:rPr lang="en-US" sz="2600" b="1" dirty="0">
                <a:solidFill>
                  <a:srgbClr val="222222"/>
                </a:solidFill>
                <a:effectLst/>
                <a:ea typeface="Times New Roman" panose="02020603050405020304" pitchFamily="18" charset="0"/>
                <a:cs typeface="Times New Roman" panose="02020603050405020304" pitchFamily="18" charset="0"/>
              </a:rPr>
              <a:t>Increased dwell </a:t>
            </a:r>
            <a:r>
              <a:rPr lang="en-US" sz="2600" b="1" dirty="0">
                <a:solidFill>
                  <a:srgbClr val="222222"/>
                </a:solidFill>
                <a:ea typeface="Times New Roman" panose="02020603050405020304" pitchFamily="18" charset="0"/>
                <a:cs typeface="Times New Roman" panose="02020603050405020304" pitchFamily="18" charset="0"/>
              </a:rPr>
              <a:t>t</a:t>
            </a:r>
            <a:r>
              <a:rPr lang="en-US" sz="2600" b="1" dirty="0">
                <a:solidFill>
                  <a:srgbClr val="222222"/>
                </a:solidFill>
                <a:effectLst/>
                <a:ea typeface="Times New Roman" panose="02020603050405020304" pitchFamily="18" charset="0"/>
                <a:cs typeface="Times New Roman" panose="02020603050405020304" pitchFamily="18" charset="0"/>
              </a:rPr>
              <a:t>ime for containers</a:t>
            </a:r>
          </a:p>
          <a:p>
            <a:pPr marL="0" marR="0" indent="0">
              <a:lnSpc>
                <a:spcPct val="115000"/>
              </a:lnSpc>
              <a:spcBef>
                <a:spcPts val="0"/>
              </a:spcBef>
              <a:spcAft>
                <a:spcPts val="600"/>
              </a:spcAft>
              <a:buNone/>
            </a:pPr>
            <a:r>
              <a:rPr lang="en-US" sz="2600" dirty="0">
                <a:solidFill>
                  <a:srgbClr val="222222"/>
                </a:solidFill>
                <a:effectLst/>
                <a:ea typeface="Times New Roman" panose="02020603050405020304" pitchFamily="18" charset="0"/>
                <a:cs typeface="Times New Roman" panose="02020603050405020304" pitchFamily="18" charset="0"/>
              </a:rPr>
              <a:t>A combination of truck driver, chassis, and warehouse                                                                   shortages has significantly increased terminal dwell time of                                               containers in the NY/NJ area.</a:t>
            </a:r>
            <a:endParaRPr lang="en-US" sz="26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600"/>
              </a:spcAft>
              <a:buNone/>
            </a:pPr>
            <a:r>
              <a:rPr lang="en-US" sz="2600" b="1" dirty="0">
                <a:solidFill>
                  <a:srgbClr val="222222"/>
                </a:solidFill>
                <a:effectLst/>
                <a:ea typeface="Times New Roman" panose="02020603050405020304" pitchFamily="18" charset="0"/>
                <a:cs typeface="Times New Roman" panose="02020603050405020304" pitchFamily="18" charset="0"/>
              </a:rPr>
              <a:t>Initial Disruption:</a:t>
            </a:r>
            <a:r>
              <a:rPr lang="en-US" sz="2600" dirty="0">
                <a:solidFill>
                  <a:srgbClr val="222222"/>
                </a:solidFill>
                <a:effectLst/>
                <a:ea typeface="Times New Roman" panose="02020603050405020304" pitchFamily="18" charset="0"/>
                <a:cs typeface="Times New Roman" panose="02020603050405020304" pitchFamily="18" charset="0"/>
              </a:rPr>
              <a:t> </a:t>
            </a:r>
            <a:r>
              <a:rPr lang="en-US" sz="2600" b="1" dirty="0">
                <a:solidFill>
                  <a:srgbClr val="222222"/>
                </a:solidFill>
                <a:effectLst/>
                <a:ea typeface="Times New Roman" panose="02020603050405020304" pitchFamily="18" charset="0"/>
                <a:cs typeface="Times New Roman" panose="02020603050405020304" pitchFamily="18" charset="0"/>
              </a:rPr>
              <a:t>Container ship </a:t>
            </a:r>
            <a:r>
              <a:rPr lang="en-US" sz="2600" b="1" dirty="0">
                <a:solidFill>
                  <a:srgbClr val="222222"/>
                </a:solidFill>
                <a:ea typeface="Times New Roman" panose="02020603050405020304" pitchFamily="18" charset="0"/>
                <a:cs typeface="Times New Roman" panose="02020603050405020304" pitchFamily="18" charset="0"/>
              </a:rPr>
              <a:t>f</a:t>
            </a:r>
            <a:r>
              <a:rPr lang="en-US" sz="2600" b="1" dirty="0">
                <a:solidFill>
                  <a:srgbClr val="222222"/>
                </a:solidFill>
                <a:effectLst/>
                <a:ea typeface="Times New Roman" panose="02020603050405020304" pitchFamily="18" charset="0"/>
                <a:cs typeface="Times New Roman" panose="02020603050405020304" pitchFamily="18" charset="0"/>
              </a:rPr>
              <a:t>ire and blockage of the                                                   Kill van Kull</a:t>
            </a:r>
          </a:p>
          <a:p>
            <a:pPr marL="0" marR="0" indent="0">
              <a:lnSpc>
                <a:spcPct val="115000"/>
              </a:lnSpc>
              <a:spcBef>
                <a:spcPts val="0"/>
              </a:spcBef>
              <a:spcAft>
                <a:spcPts val="600"/>
              </a:spcAft>
              <a:buNone/>
            </a:pPr>
            <a:r>
              <a:rPr lang="en-US" sz="2600" dirty="0">
                <a:solidFill>
                  <a:srgbClr val="222222"/>
                </a:solidFill>
                <a:effectLst/>
                <a:ea typeface="Times New Roman" panose="02020603050405020304" pitchFamily="18" charset="0"/>
                <a:cs typeface="Times New Roman" panose="02020603050405020304" pitchFamily="18" charset="0"/>
              </a:rPr>
              <a:t>Ship carrying fireworks &amp; industrial chemicals catches fire in the                                                                          KVK; smoke from burning chemicals affects surrounding area.                                                           Escort tug loses connection; vessel runs aground. 4 days to extinguish fire and tow vessel to safety; 4 more days of daytime, one-way traffic on KVK. </a:t>
            </a:r>
          </a:p>
          <a:p>
            <a:pPr marL="0" marR="0" indent="0">
              <a:lnSpc>
                <a:spcPct val="107000"/>
              </a:lnSpc>
              <a:spcBef>
                <a:spcPts val="0"/>
              </a:spcBef>
              <a:spcAft>
                <a:spcPts val="600"/>
              </a:spcAft>
              <a:buNone/>
            </a:pPr>
            <a:r>
              <a:rPr lang="en-US" sz="2600" b="1" dirty="0">
                <a:solidFill>
                  <a:srgbClr val="222222"/>
                </a:solidFill>
                <a:ea typeface="Calibri" panose="020F0502020204030204" pitchFamily="34" charset="0"/>
                <a:cs typeface="Times New Roman" panose="02020603050405020304" pitchFamily="18" charset="0"/>
              </a:rPr>
              <a:t>Secondary Disruption: Malware impacts to terminal operating systems</a:t>
            </a:r>
            <a:endParaRPr lang="en-US" sz="2600" b="1" dirty="0">
              <a:effectLst/>
              <a:ea typeface="Calibri" panose="020F0502020204030204" pitchFamily="34" charset="0"/>
              <a:cs typeface="Times New Roman" panose="02020603050405020304" pitchFamily="18" charset="0"/>
            </a:endParaRPr>
          </a:p>
          <a:p>
            <a:pPr marL="0" marR="0" lvl="0" indent="0">
              <a:lnSpc>
                <a:spcPct val="115000"/>
              </a:lnSpc>
              <a:spcBef>
                <a:spcPts val="0"/>
              </a:spcBef>
              <a:spcAft>
                <a:spcPts val="600"/>
              </a:spcAft>
              <a:buNone/>
            </a:pPr>
            <a:r>
              <a:rPr lang="en-US" sz="2600" dirty="0"/>
              <a:t>Malware affects terminal OS at Port Newark-Elizabeth, affecting ability to track status, location, destination of containers, and further increases terminal dwell time issues resulting from background scenario. Other terminals take their systems offline for 24 hours to ensure that the malware has not affected them. Occasional rechecks slow down operations for another week.</a:t>
            </a:r>
          </a:p>
          <a:p>
            <a:pPr lvl="2">
              <a:spcAft>
                <a:spcPts val="1200"/>
              </a:spcAft>
            </a:pPr>
            <a:endParaRPr lang="en-US" dirty="0"/>
          </a:p>
          <a:p>
            <a:pPr marL="0" indent="0">
              <a:buNone/>
            </a:pPr>
            <a:endParaRPr lang="en-US" dirty="0"/>
          </a:p>
          <a:p>
            <a:pPr lvl="1" indent="0">
              <a:buNone/>
            </a:pPr>
            <a:endParaRPr lang="en-US" dirty="0"/>
          </a:p>
        </p:txBody>
      </p:sp>
      <p:sp>
        <p:nvSpPr>
          <p:cNvPr id="2" name="Slide Number Placeholder 1"/>
          <p:cNvSpPr>
            <a:spLocks noGrp="1"/>
          </p:cNvSpPr>
          <p:nvPr>
            <p:ph type="sldNum" sz="quarter" idx="4294967295"/>
          </p:nvPr>
        </p:nvSpPr>
        <p:spPr>
          <a:xfrm>
            <a:off x="9448800" y="6356350"/>
            <a:ext cx="2743200" cy="365125"/>
          </a:xfrm>
        </p:spPr>
        <p:txBody>
          <a:bodyPr/>
          <a:lstStyle/>
          <a:p>
            <a:fld id="{17A44D4A-C3D1-6F47-8DBD-78DBF2D0B6F9}" type="slidenum">
              <a:rPr lang="en-US" smtClean="0"/>
              <a:pPr/>
              <a:t>4</a:t>
            </a:fld>
            <a:endParaRPr lang="en-US" dirty="0"/>
          </a:p>
        </p:txBody>
      </p:sp>
      <p:pic>
        <p:nvPicPr>
          <p:cNvPr id="6" name="Picture 5">
            <a:extLst>
              <a:ext uri="{FF2B5EF4-FFF2-40B4-BE49-F238E27FC236}">
                <a16:creationId xmlns:a16="http://schemas.microsoft.com/office/drawing/2014/main" id="{3282D66F-315A-EAC1-D328-2A21D935BD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8576" y="768626"/>
            <a:ext cx="3681110" cy="2067340"/>
          </a:xfrm>
          <a:prstGeom prst="rect">
            <a:avLst/>
          </a:prstGeom>
          <a:ln>
            <a:solidFill>
              <a:schemeClr val="accent1">
                <a:lumMod val="50000"/>
              </a:schemeClr>
            </a:solidFill>
          </a:ln>
        </p:spPr>
      </p:pic>
    </p:spTree>
    <p:extLst>
      <p:ext uri="{BB962C8B-B14F-4D97-AF65-F5344CB8AC3E}">
        <p14:creationId xmlns:p14="http://schemas.microsoft.com/office/powerpoint/2010/main" val="3604306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78372" y="9975"/>
            <a:ext cx="11524594" cy="1325563"/>
          </a:xfrm>
        </p:spPr>
        <p:txBody>
          <a:bodyPr/>
          <a:lstStyle/>
          <a:p>
            <a:pPr algn="ctr"/>
            <a:r>
              <a:rPr lang="en-US" dirty="0"/>
              <a:t>Port of NY/NJ Complex Disruption: Kill van Kull Blockage: </a:t>
            </a:r>
            <a:r>
              <a:rPr lang="en-US" i="1" dirty="0"/>
              <a:t>Stakeholder Engagement</a:t>
            </a:r>
          </a:p>
        </p:txBody>
      </p:sp>
      <p:sp>
        <p:nvSpPr>
          <p:cNvPr id="7" name="Text Placeholder 6"/>
          <p:cNvSpPr>
            <a:spLocks noGrp="1"/>
          </p:cNvSpPr>
          <p:nvPr>
            <p:ph idx="1"/>
          </p:nvPr>
        </p:nvSpPr>
        <p:spPr>
          <a:xfrm>
            <a:off x="481004" y="1315330"/>
            <a:ext cx="11193253" cy="4731929"/>
          </a:xfrm>
        </p:spPr>
        <p:txBody>
          <a:bodyPr>
            <a:normAutofit lnSpcReduction="10000"/>
          </a:bodyPr>
          <a:lstStyle/>
          <a:p>
            <a:pPr>
              <a:lnSpc>
                <a:spcPct val="120000"/>
              </a:lnSpc>
            </a:pPr>
            <a:r>
              <a:rPr lang="en-US" dirty="0"/>
              <a:t>Detailed input for KVK disruption from </a:t>
            </a:r>
            <a:r>
              <a:rPr lang="en-US" b="1" dirty="0">
                <a:solidFill>
                  <a:srgbClr val="FF0000"/>
                </a:solidFill>
              </a:rPr>
              <a:t>USCG Sector NY </a:t>
            </a:r>
            <a:r>
              <a:rPr lang="en-US" dirty="0"/>
              <a:t>and</a:t>
            </a:r>
            <a:r>
              <a:rPr lang="en-US" b="1" dirty="0">
                <a:solidFill>
                  <a:srgbClr val="FF0000"/>
                </a:solidFill>
              </a:rPr>
              <a:t> Port Authority of NY/NJ. </a:t>
            </a:r>
            <a:endParaRPr lang="en-US" dirty="0"/>
          </a:p>
          <a:p>
            <a:pPr>
              <a:lnSpc>
                <a:spcPct val="120000"/>
              </a:lnSpc>
            </a:pPr>
            <a:r>
              <a:rPr lang="en-US" dirty="0"/>
              <a:t>USCG planned an exercise on just such a blockage and we were included.</a:t>
            </a:r>
          </a:p>
          <a:p>
            <a:pPr>
              <a:lnSpc>
                <a:spcPct val="120000"/>
              </a:lnSpc>
            </a:pPr>
            <a:r>
              <a:rPr lang="en-US" dirty="0"/>
              <a:t>Port Authority convened a panel of SMEs to help us develop the scenario.</a:t>
            </a:r>
          </a:p>
          <a:p>
            <a:pPr>
              <a:lnSpc>
                <a:spcPct val="120000"/>
              </a:lnSpc>
            </a:pPr>
            <a:r>
              <a:rPr lang="en-US" dirty="0"/>
              <a:t>Our report on this scenario and results of MCAT modeling to be shared with USCG Sector NY and Port Authority of NY/NJ and our input should help shape the post-exercise planning.</a:t>
            </a:r>
          </a:p>
          <a:p>
            <a:endParaRPr lang="en-US" dirty="0"/>
          </a:p>
          <a:p>
            <a:pPr lvl="1" indent="0">
              <a:buNone/>
            </a:pPr>
            <a:endParaRPr lang="en-US" dirty="0"/>
          </a:p>
        </p:txBody>
      </p:sp>
      <p:sp>
        <p:nvSpPr>
          <p:cNvPr id="2" name="Slide Number Placeholder 1"/>
          <p:cNvSpPr>
            <a:spLocks noGrp="1"/>
          </p:cNvSpPr>
          <p:nvPr>
            <p:ph type="sldNum" sz="quarter" idx="4294967295"/>
          </p:nvPr>
        </p:nvSpPr>
        <p:spPr>
          <a:xfrm>
            <a:off x="9448800" y="6356350"/>
            <a:ext cx="2743200" cy="365125"/>
          </a:xfrm>
        </p:spPr>
        <p:txBody>
          <a:bodyPr/>
          <a:lstStyle/>
          <a:p>
            <a:fld id="{17A44D4A-C3D1-6F47-8DBD-78DBF2D0B6F9}" type="slidenum">
              <a:rPr lang="en-US" smtClean="0"/>
              <a:pPr/>
              <a:t>5</a:t>
            </a:fld>
            <a:endParaRPr lang="en-US" dirty="0"/>
          </a:p>
        </p:txBody>
      </p:sp>
    </p:spTree>
    <p:extLst>
      <p:ext uri="{BB962C8B-B14F-4D97-AF65-F5344CB8AC3E}">
        <p14:creationId xmlns:p14="http://schemas.microsoft.com/office/powerpoint/2010/main" val="694665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43108" y="-94614"/>
            <a:ext cx="11736831" cy="1081677"/>
          </a:xfrm>
        </p:spPr>
        <p:txBody>
          <a:bodyPr>
            <a:normAutofit fontScale="90000"/>
          </a:bodyPr>
          <a:lstStyle/>
          <a:p>
            <a:r>
              <a:rPr lang="en-US" dirty="0"/>
              <a:t>Complex Disruption Example: West Coast Scenario</a:t>
            </a:r>
          </a:p>
        </p:txBody>
      </p:sp>
      <p:sp>
        <p:nvSpPr>
          <p:cNvPr id="7" name="Text Placeholder 6"/>
          <p:cNvSpPr>
            <a:spLocks noGrp="1"/>
          </p:cNvSpPr>
          <p:nvPr>
            <p:ph idx="1"/>
          </p:nvPr>
        </p:nvSpPr>
        <p:spPr>
          <a:xfrm>
            <a:off x="98807" y="771012"/>
            <a:ext cx="11364324" cy="5377995"/>
          </a:xfrm>
        </p:spPr>
        <p:txBody>
          <a:bodyPr>
            <a:normAutofit fontScale="85000" lnSpcReduction="20000"/>
          </a:bodyPr>
          <a:lstStyle/>
          <a:p>
            <a:pPr marL="0" marR="0" indent="0">
              <a:lnSpc>
                <a:spcPct val="107000"/>
              </a:lnSpc>
              <a:spcBef>
                <a:spcPts val="0"/>
              </a:spcBef>
              <a:spcAft>
                <a:spcPts val="600"/>
              </a:spcAft>
              <a:buNone/>
            </a:pPr>
            <a:r>
              <a:rPr lang="en-US" sz="3100" b="1" dirty="0">
                <a:solidFill>
                  <a:srgbClr val="222222"/>
                </a:solidFill>
                <a:effectLst/>
                <a:ea typeface="Times New Roman" panose="02020603050405020304" pitchFamily="18" charset="0"/>
                <a:cs typeface="Times New Roman" panose="02020603050405020304" pitchFamily="18" charset="0"/>
              </a:rPr>
              <a:t>   Background Scenario:</a:t>
            </a:r>
            <a:r>
              <a:rPr lang="en-US" sz="3100" dirty="0">
                <a:solidFill>
                  <a:srgbClr val="222222"/>
                </a:solidFill>
                <a:effectLst/>
                <a:ea typeface="Times New Roman" panose="02020603050405020304" pitchFamily="18" charset="0"/>
                <a:cs typeface="Times New Roman" panose="02020603050405020304" pitchFamily="18" charset="0"/>
              </a:rPr>
              <a:t>  </a:t>
            </a:r>
            <a:r>
              <a:rPr lang="en-US" sz="3100" b="1" dirty="0">
                <a:solidFill>
                  <a:srgbClr val="222222"/>
                </a:solidFill>
                <a:effectLst/>
                <a:ea typeface="Times New Roman" panose="02020603050405020304" pitchFamily="18" charset="0"/>
                <a:cs typeface="Times New Roman" panose="02020603050405020304" pitchFamily="18" charset="0"/>
              </a:rPr>
              <a:t>Labor dispute</a:t>
            </a:r>
          </a:p>
          <a:p>
            <a:pPr marL="514350" lvl="1" indent="-285750">
              <a:lnSpc>
                <a:spcPct val="107000"/>
              </a:lnSpc>
              <a:spcBef>
                <a:spcPts val="0"/>
              </a:spcBef>
              <a:spcAft>
                <a:spcPts val="600"/>
              </a:spcAft>
            </a:pPr>
            <a:r>
              <a:rPr lang="en-US" sz="3100" dirty="0">
                <a:effectLst/>
                <a:ea typeface="Lato" panose="020F0502020204030203" pitchFamily="34" charset="0"/>
                <a:cs typeface="Lato" panose="020F0502020204030203" pitchFamily="34" charset="0"/>
              </a:rPr>
              <a:t>Labor dispute at Port of LA/Long Beach leads to                                                                           cargo diversions, </a:t>
            </a:r>
            <a:r>
              <a:rPr lang="en-US" sz="3100" dirty="0">
                <a:ea typeface="Lato" panose="020F0502020204030203" pitchFamily="34" charset="0"/>
                <a:cs typeface="Lato" panose="020F0502020204030203" pitchFamily="34" charset="0"/>
              </a:rPr>
              <a:t>increasing </a:t>
            </a:r>
            <a:r>
              <a:rPr lang="en-US" sz="3100" dirty="0">
                <a:effectLst/>
                <a:ea typeface="Lato" panose="020F0502020204030203" pitchFamily="34" charset="0"/>
                <a:cs typeface="Lato" panose="020F0502020204030203" pitchFamily="34" charset="0"/>
              </a:rPr>
              <a:t>shipping spot rates and                                                                         a wait time </a:t>
            </a:r>
            <a:r>
              <a:rPr lang="en-US" sz="3100" dirty="0">
                <a:ea typeface="Lato" panose="020F0502020204030203" pitchFamily="34" charset="0"/>
                <a:cs typeface="Lato" panose="020F0502020204030203" pitchFamily="34" charset="0"/>
              </a:rPr>
              <a:t>as high as 26 days.</a:t>
            </a:r>
          </a:p>
          <a:p>
            <a:pPr marL="228600" lvl="1" indent="0">
              <a:lnSpc>
                <a:spcPct val="107000"/>
              </a:lnSpc>
              <a:spcBef>
                <a:spcPts val="0"/>
              </a:spcBef>
              <a:spcAft>
                <a:spcPts val="600"/>
              </a:spcAft>
              <a:buNone/>
            </a:pPr>
            <a:r>
              <a:rPr lang="en-US" sz="3100" b="1" dirty="0">
                <a:ea typeface="Lato" panose="020F0502020204030203" pitchFamily="34" charset="0"/>
                <a:cs typeface="Lato" panose="020F0502020204030203" pitchFamily="34" charset="0"/>
              </a:rPr>
              <a:t>Initial Disruption</a:t>
            </a:r>
            <a:r>
              <a:rPr lang="en-US" sz="3100" dirty="0">
                <a:ea typeface="Lato" panose="020F0502020204030203" pitchFamily="34" charset="0"/>
                <a:cs typeface="Lato" panose="020F0502020204030203" pitchFamily="34" charset="0"/>
              </a:rPr>
              <a:t>:  </a:t>
            </a:r>
            <a:r>
              <a:rPr lang="en-US" sz="3100" b="1" dirty="0">
                <a:ea typeface="Lato" panose="020F0502020204030203" pitchFamily="34" charset="0"/>
                <a:cs typeface="Lato" panose="020F0502020204030203" pitchFamily="34" charset="0"/>
              </a:rPr>
              <a:t>Wildfires and power loss</a:t>
            </a:r>
          </a:p>
          <a:p>
            <a:pPr marL="514350" lvl="1" indent="-285750">
              <a:lnSpc>
                <a:spcPct val="107000"/>
              </a:lnSpc>
              <a:spcBef>
                <a:spcPts val="0"/>
              </a:spcBef>
              <a:spcAft>
                <a:spcPts val="600"/>
              </a:spcAft>
            </a:pPr>
            <a:r>
              <a:rPr lang="en-US" sz="3100" dirty="0">
                <a:ea typeface="Lato" panose="020F0502020204030203" pitchFamily="34" charset="0"/>
                <a:cs typeface="Lato" panose="020F0502020204030203" pitchFamily="34" charset="0"/>
              </a:rPr>
              <a:t>Wildfires damage transmission lines and substations servicing the port area leading to 3 days of blackouts/brownouts in the port area; 2 more days for full power to be restored.</a:t>
            </a:r>
          </a:p>
          <a:p>
            <a:pPr marL="228600" lvl="1" indent="0">
              <a:lnSpc>
                <a:spcPct val="107000"/>
              </a:lnSpc>
              <a:spcBef>
                <a:spcPts val="0"/>
              </a:spcBef>
              <a:spcAft>
                <a:spcPts val="600"/>
              </a:spcAft>
              <a:buNone/>
            </a:pPr>
            <a:r>
              <a:rPr lang="en-US" sz="3100" b="1" dirty="0">
                <a:ea typeface="Lato" panose="020F0502020204030203" pitchFamily="34" charset="0"/>
                <a:cs typeface="Lato" panose="020F0502020204030203" pitchFamily="34" charset="0"/>
              </a:rPr>
              <a:t>Secondary Disruption</a:t>
            </a:r>
            <a:r>
              <a:rPr lang="en-US" sz="3100" dirty="0">
                <a:ea typeface="Lato" panose="020F0502020204030203" pitchFamily="34" charset="0"/>
                <a:cs typeface="Lato" panose="020F0502020204030203" pitchFamily="34" charset="0"/>
              </a:rPr>
              <a:t>: </a:t>
            </a:r>
            <a:r>
              <a:rPr lang="en-US" sz="3100" b="1" dirty="0">
                <a:ea typeface="Lato" panose="020F0502020204030203" pitchFamily="34" charset="0"/>
                <a:cs typeface="Lato" panose="020F0502020204030203" pitchFamily="34" charset="0"/>
              </a:rPr>
              <a:t>Sustained security requirements</a:t>
            </a:r>
          </a:p>
          <a:p>
            <a:pPr marL="514350" lvl="1" indent="-285750">
              <a:lnSpc>
                <a:spcPct val="107000"/>
              </a:lnSpc>
              <a:spcBef>
                <a:spcPts val="0"/>
              </a:spcBef>
              <a:spcAft>
                <a:spcPts val="600"/>
              </a:spcAft>
            </a:pPr>
            <a:r>
              <a:rPr lang="en-US" sz="3100" dirty="0">
                <a:ea typeface="Lato" panose="020F0502020204030203" pitchFamily="34" charset="0"/>
                <a:cs typeface="Lato" panose="020F0502020204030203" pitchFamily="34" charset="0"/>
              </a:rPr>
              <a:t>Two days after power is restored, a bomb explodes in a container at POLA/LB, damaging cranes. Threats of further explosions lead to MARSEC 2 conditions for the port area for all West Coast ports for one week. Workers reluctant to work until safety is assured. Debris clearing takes 3 days, but replacing cranes much longer.</a:t>
            </a:r>
          </a:p>
          <a:p>
            <a:pPr lvl="2">
              <a:spcAft>
                <a:spcPts val="1200"/>
              </a:spcAft>
            </a:pPr>
            <a:endParaRPr lang="en-US" sz="2800" dirty="0"/>
          </a:p>
          <a:p>
            <a:pPr lvl="2">
              <a:spcAft>
                <a:spcPts val="1200"/>
              </a:spcAft>
            </a:pPr>
            <a:endParaRPr lang="en-US" dirty="0"/>
          </a:p>
          <a:p>
            <a:endParaRPr lang="en-US" dirty="0"/>
          </a:p>
          <a:p>
            <a:pPr lvl="1" indent="0">
              <a:buNone/>
            </a:pPr>
            <a:endParaRPr lang="en-US" dirty="0"/>
          </a:p>
        </p:txBody>
      </p:sp>
      <p:sp>
        <p:nvSpPr>
          <p:cNvPr id="2" name="Slide Number Placeholder 1"/>
          <p:cNvSpPr>
            <a:spLocks noGrp="1"/>
          </p:cNvSpPr>
          <p:nvPr>
            <p:ph type="sldNum" sz="quarter" idx="4294967295"/>
          </p:nvPr>
        </p:nvSpPr>
        <p:spPr>
          <a:xfrm>
            <a:off x="9448800" y="6356350"/>
            <a:ext cx="2743200" cy="365125"/>
          </a:xfrm>
        </p:spPr>
        <p:txBody>
          <a:bodyPr/>
          <a:lstStyle/>
          <a:p>
            <a:fld id="{17A44D4A-C3D1-6F47-8DBD-78DBF2D0B6F9}" type="slidenum">
              <a:rPr lang="en-US" smtClean="0"/>
              <a:pPr/>
              <a:t>6</a:t>
            </a:fld>
            <a:endParaRPr lang="en-US" dirty="0"/>
          </a:p>
        </p:txBody>
      </p:sp>
      <p:pic>
        <p:nvPicPr>
          <p:cNvPr id="8" name="Picture 7">
            <a:extLst>
              <a:ext uri="{FF2B5EF4-FFF2-40B4-BE49-F238E27FC236}">
                <a16:creationId xmlns:a16="http://schemas.microsoft.com/office/drawing/2014/main" id="{5A0E58E9-374B-5FF1-DA62-AB4F6776113A}"/>
              </a:ext>
            </a:extLst>
          </p:cNvPr>
          <p:cNvPicPr>
            <a:picLocks noChangeAspect="1"/>
          </p:cNvPicPr>
          <p:nvPr/>
        </p:nvPicPr>
        <p:blipFill>
          <a:blip r:embed="rId3"/>
          <a:stretch>
            <a:fillRect/>
          </a:stretch>
        </p:blipFill>
        <p:spPr>
          <a:xfrm>
            <a:off x="8601306" y="708993"/>
            <a:ext cx="4242668" cy="1822172"/>
          </a:xfrm>
          <a:prstGeom prst="rect">
            <a:avLst/>
          </a:prstGeom>
        </p:spPr>
      </p:pic>
    </p:spTree>
    <p:extLst>
      <p:ext uri="{BB962C8B-B14F-4D97-AF65-F5344CB8AC3E}">
        <p14:creationId xmlns:p14="http://schemas.microsoft.com/office/powerpoint/2010/main" val="1373535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78372" y="9975"/>
            <a:ext cx="11524594" cy="1325563"/>
          </a:xfrm>
        </p:spPr>
        <p:txBody>
          <a:bodyPr/>
          <a:lstStyle/>
          <a:p>
            <a:pPr algn="ctr"/>
            <a:r>
              <a:rPr lang="en-US" dirty="0"/>
              <a:t>West Coast Complex Disruption: </a:t>
            </a:r>
            <a:br>
              <a:rPr lang="en-US" dirty="0"/>
            </a:br>
            <a:r>
              <a:rPr lang="en-US" i="1" dirty="0"/>
              <a:t>Stakeholder Engagement</a:t>
            </a:r>
          </a:p>
        </p:txBody>
      </p:sp>
      <p:sp>
        <p:nvSpPr>
          <p:cNvPr id="7" name="Text Placeholder 6"/>
          <p:cNvSpPr>
            <a:spLocks noGrp="1"/>
          </p:cNvSpPr>
          <p:nvPr>
            <p:ph idx="1"/>
          </p:nvPr>
        </p:nvSpPr>
        <p:spPr>
          <a:xfrm>
            <a:off x="481004" y="1230922"/>
            <a:ext cx="11193253" cy="4731929"/>
          </a:xfrm>
        </p:spPr>
        <p:txBody>
          <a:bodyPr>
            <a:normAutofit/>
          </a:bodyPr>
          <a:lstStyle/>
          <a:p>
            <a:pPr>
              <a:lnSpc>
                <a:spcPct val="120000"/>
              </a:lnSpc>
            </a:pPr>
            <a:r>
              <a:rPr lang="en-US" dirty="0"/>
              <a:t>Detailed discussion of West Coast disruption with Director of Security Services at </a:t>
            </a:r>
            <a:r>
              <a:rPr lang="en-US" b="1" dirty="0">
                <a:solidFill>
                  <a:srgbClr val="FF0000"/>
                </a:solidFill>
              </a:rPr>
              <a:t>Port of Long Beach </a:t>
            </a:r>
          </a:p>
          <a:p>
            <a:pPr>
              <a:lnSpc>
                <a:spcPct val="120000"/>
              </a:lnSpc>
            </a:pPr>
            <a:r>
              <a:rPr lang="en-US" dirty="0"/>
              <a:t>They are very concerned with exactly this scenario</a:t>
            </a:r>
          </a:p>
          <a:p>
            <a:pPr>
              <a:lnSpc>
                <a:spcPct val="120000"/>
              </a:lnSpc>
            </a:pPr>
            <a:r>
              <a:rPr lang="en-US" b="1" dirty="0">
                <a:solidFill>
                  <a:srgbClr val="FF0000"/>
                </a:solidFill>
              </a:rPr>
              <a:t>USCG Sector Los Angeles-Long Beach </a:t>
            </a:r>
            <a:r>
              <a:rPr lang="en-US" dirty="0"/>
              <a:t>plans exercise on sustained loss of electrical power; we are invited to participate</a:t>
            </a:r>
          </a:p>
          <a:p>
            <a:pPr>
              <a:lnSpc>
                <a:spcPct val="120000"/>
              </a:lnSpc>
            </a:pPr>
            <a:r>
              <a:rPr lang="en-US" dirty="0"/>
              <a:t>Our report on this scenario and results of MCAT modeling to be shared with POLA-POLB partners and USCG as input to their planning.</a:t>
            </a:r>
          </a:p>
          <a:p>
            <a:endParaRPr lang="en-US" dirty="0"/>
          </a:p>
          <a:p>
            <a:pPr lvl="1" indent="0">
              <a:buNone/>
            </a:pPr>
            <a:endParaRPr lang="en-US" dirty="0"/>
          </a:p>
        </p:txBody>
      </p:sp>
      <p:sp>
        <p:nvSpPr>
          <p:cNvPr id="2" name="Slide Number Placeholder 1"/>
          <p:cNvSpPr>
            <a:spLocks noGrp="1"/>
          </p:cNvSpPr>
          <p:nvPr>
            <p:ph type="sldNum" sz="quarter" idx="4294967295"/>
          </p:nvPr>
        </p:nvSpPr>
        <p:spPr>
          <a:xfrm>
            <a:off x="9448800" y="6356350"/>
            <a:ext cx="2743200" cy="365125"/>
          </a:xfrm>
        </p:spPr>
        <p:txBody>
          <a:bodyPr/>
          <a:lstStyle/>
          <a:p>
            <a:fld id="{17A44D4A-C3D1-6F47-8DBD-78DBF2D0B6F9}" type="slidenum">
              <a:rPr lang="en-US" smtClean="0"/>
              <a:pPr/>
              <a:t>7</a:t>
            </a:fld>
            <a:endParaRPr lang="en-US" dirty="0"/>
          </a:p>
        </p:txBody>
      </p:sp>
    </p:spTree>
    <p:extLst>
      <p:ext uri="{BB962C8B-B14F-4D97-AF65-F5344CB8AC3E}">
        <p14:creationId xmlns:p14="http://schemas.microsoft.com/office/powerpoint/2010/main" val="899090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ABE85-76D1-0791-2579-F4BBEB3947DF}"/>
              </a:ext>
            </a:extLst>
          </p:cNvPr>
          <p:cNvSpPr>
            <a:spLocks noGrp="1"/>
          </p:cNvSpPr>
          <p:nvPr>
            <p:ph type="title"/>
          </p:nvPr>
        </p:nvSpPr>
        <p:spPr>
          <a:xfrm>
            <a:off x="127000" y="-135938"/>
            <a:ext cx="7600182" cy="964911"/>
          </a:xfrm>
        </p:spPr>
        <p:txBody>
          <a:bodyPr>
            <a:normAutofit fontScale="90000"/>
          </a:bodyPr>
          <a:lstStyle/>
          <a:p>
            <a:r>
              <a:rPr lang="en-US" dirty="0"/>
              <a:t>Food and Fertilizer Disruptions </a:t>
            </a:r>
          </a:p>
        </p:txBody>
      </p:sp>
      <p:sp>
        <p:nvSpPr>
          <p:cNvPr id="3" name="Content Placeholder 2">
            <a:extLst>
              <a:ext uri="{FF2B5EF4-FFF2-40B4-BE49-F238E27FC236}">
                <a16:creationId xmlns:a16="http://schemas.microsoft.com/office/drawing/2014/main" id="{A5F2062E-45D0-F185-64A2-738D8CE338F9}"/>
              </a:ext>
            </a:extLst>
          </p:cNvPr>
          <p:cNvSpPr>
            <a:spLocks noGrp="1"/>
          </p:cNvSpPr>
          <p:nvPr>
            <p:ph idx="1"/>
          </p:nvPr>
        </p:nvSpPr>
        <p:spPr>
          <a:xfrm>
            <a:off x="311727" y="749935"/>
            <a:ext cx="11562773" cy="5778691"/>
          </a:xfrm>
        </p:spPr>
        <p:txBody>
          <a:bodyPr>
            <a:normAutofit fontScale="32500" lnSpcReduction="20000"/>
          </a:bodyPr>
          <a:lstStyle/>
          <a:p>
            <a:pPr marL="0" indent="0">
              <a:buNone/>
            </a:pPr>
            <a:r>
              <a:rPr lang="en-US" sz="7200" b="1" dirty="0"/>
              <a:t>Background Scenario</a:t>
            </a:r>
            <a:r>
              <a:rPr lang="en-US" sz="7200" dirty="0"/>
              <a:t>: </a:t>
            </a:r>
          </a:p>
          <a:p>
            <a:pPr marL="512064" marR="0">
              <a:lnSpc>
                <a:spcPct val="127000"/>
              </a:lnSpc>
              <a:spcBef>
                <a:spcPts val="0"/>
              </a:spcBef>
              <a:spcAft>
                <a:spcPts val="0"/>
              </a:spcAft>
            </a:pPr>
            <a:r>
              <a:rPr lang="en-US" sz="6400" dirty="0">
                <a:effectLst/>
                <a:ea typeface="Calibri" panose="020F0502020204030204" pitchFamily="34" charset="0"/>
                <a:cs typeface="Times New Roman (Body CS)"/>
              </a:rPr>
              <a:t>Increasing demand worldwide for food as a result of Ukraine War. </a:t>
            </a:r>
            <a:endParaRPr lang="en-US" sz="6400" dirty="0">
              <a:ea typeface="Calibri" panose="020F0502020204030204" pitchFamily="34" charset="0"/>
              <a:cs typeface="Times New Roman (Body CS)"/>
            </a:endParaRPr>
          </a:p>
          <a:p>
            <a:pPr marL="512064" marR="0">
              <a:lnSpc>
                <a:spcPct val="127000"/>
              </a:lnSpc>
              <a:spcBef>
                <a:spcPts val="0"/>
              </a:spcBef>
              <a:spcAft>
                <a:spcPts val="0"/>
              </a:spcAft>
            </a:pPr>
            <a:r>
              <a:rPr lang="en-US" sz="6400" dirty="0">
                <a:ea typeface="Calibri" panose="020F0502020204030204" pitchFamily="34" charset="0"/>
                <a:cs typeface="Times New Roman (Body CS)"/>
              </a:rPr>
              <a:t>Already high demand for corn and fertilizer due to ethanol and other needs.  </a:t>
            </a:r>
            <a:endParaRPr lang="en-US" sz="6400" dirty="0">
              <a:effectLst/>
              <a:ea typeface="Calibri" panose="020F0502020204030204" pitchFamily="34" charset="0"/>
              <a:cs typeface="Times New Roman (Body CS)"/>
            </a:endParaRPr>
          </a:p>
          <a:p>
            <a:pPr marL="0" indent="0">
              <a:buNone/>
            </a:pPr>
            <a:r>
              <a:rPr lang="en-US" sz="7200" b="1" dirty="0"/>
              <a:t>Primary Disruption</a:t>
            </a:r>
            <a:r>
              <a:rPr lang="en-US" sz="7200" dirty="0"/>
              <a:t>:</a:t>
            </a:r>
          </a:p>
          <a:p>
            <a:pPr marL="512064">
              <a:lnSpc>
                <a:spcPct val="127000"/>
              </a:lnSpc>
              <a:spcBef>
                <a:spcPts val="0"/>
              </a:spcBef>
              <a:spcAft>
                <a:spcPts val="600"/>
              </a:spcAft>
            </a:pPr>
            <a:r>
              <a:rPr lang="en-US" sz="6400" dirty="0">
                <a:effectLst/>
                <a:ea typeface="Calibri" panose="020F0502020204030204" pitchFamily="34" charset="0"/>
                <a:cs typeface="Times New Roman" panose="02020603050405020304" pitchFamily="18" charset="0"/>
              </a:rPr>
              <a:t>Hot, dry summer disrupting Western Rivers, </a:t>
            </a:r>
            <a:r>
              <a:rPr lang="en-US" sz="6400" dirty="0">
                <a:ea typeface="Calibri" panose="020F0502020204030204" pitchFamily="34" charset="0"/>
                <a:cs typeface="Times New Roman" panose="02020603050405020304" pitchFamily="18" charset="0"/>
              </a:rPr>
              <a:t>leaves </a:t>
            </a:r>
            <a:r>
              <a:rPr lang="en-US" sz="6400" dirty="0">
                <a:effectLst/>
                <a:ea typeface="Calibri" panose="020F0502020204030204" pitchFamily="34" charset="0"/>
                <a:cs typeface="Times New Roman" panose="02020603050405020304" pitchFamily="18" charset="0"/>
              </a:rPr>
              <a:t>river levels below their 2022 record </a:t>
            </a:r>
            <a:br>
              <a:rPr lang="en-US" sz="6400" dirty="0">
                <a:effectLst/>
                <a:ea typeface="Calibri" panose="020F0502020204030204" pitchFamily="34" charset="0"/>
                <a:cs typeface="Times New Roman" panose="02020603050405020304" pitchFamily="18" charset="0"/>
              </a:rPr>
            </a:br>
            <a:r>
              <a:rPr lang="en-US" sz="6400" dirty="0">
                <a:effectLst/>
                <a:ea typeface="Calibri" panose="020F0502020204030204" pitchFamily="34" charset="0"/>
                <a:cs typeface="Times New Roman" panose="02020603050405020304" pitchFamily="18" charset="0"/>
              </a:rPr>
              <a:t>by several feet, especially the lower Mississippi River from Memphis to New Orleans. </a:t>
            </a:r>
          </a:p>
          <a:p>
            <a:pPr marL="512064">
              <a:lnSpc>
                <a:spcPct val="127000"/>
              </a:lnSpc>
              <a:spcBef>
                <a:spcPts val="0"/>
              </a:spcBef>
              <a:spcAft>
                <a:spcPts val="600"/>
              </a:spcAft>
            </a:pPr>
            <a:r>
              <a:rPr lang="en-US" sz="6400" dirty="0">
                <a:ea typeface="Calibri" panose="020F0502020204030204" pitchFamily="34" charset="0"/>
                <a:cs typeface="Times New Roman" panose="02020603050405020304" pitchFamily="18" charset="0"/>
              </a:rPr>
              <a:t>Barge trains are shorter, barge loads are lighter.</a:t>
            </a:r>
            <a:endParaRPr lang="en-US" sz="8000" dirty="0">
              <a:ea typeface="Calibri" panose="020F0502020204030204" pitchFamily="34" charset="0"/>
              <a:cs typeface="Times New Roman" panose="02020603050405020304" pitchFamily="18" charset="0"/>
            </a:endParaRPr>
          </a:p>
          <a:p>
            <a:pPr marL="512064">
              <a:lnSpc>
                <a:spcPct val="127000"/>
              </a:lnSpc>
              <a:spcBef>
                <a:spcPts val="0"/>
              </a:spcBef>
              <a:spcAft>
                <a:spcPts val="600"/>
              </a:spcAft>
            </a:pPr>
            <a:r>
              <a:rPr lang="en-US" sz="6400" dirty="0">
                <a:ea typeface="Calibri" panose="020F0502020204030204" pitchFamily="34" charset="0"/>
                <a:cs typeface="Times New Roman" panose="02020603050405020304" pitchFamily="18" charset="0"/>
              </a:rPr>
              <a:t>Affects shipments of fertilizer on the rivers.</a:t>
            </a:r>
          </a:p>
          <a:p>
            <a:pPr marL="0" indent="0">
              <a:spcBef>
                <a:spcPts val="0"/>
              </a:spcBef>
              <a:spcAft>
                <a:spcPts val="600"/>
              </a:spcAft>
              <a:buNone/>
            </a:pPr>
            <a:r>
              <a:rPr lang="en-US" sz="7200" b="1" dirty="0">
                <a:cs typeface="Times New Roman" panose="02020603050405020304" pitchFamily="18" charset="0"/>
              </a:rPr>
              <a:t>Secondary Disruption</a:t>
            </a:r>
            <a:r>
              <a:rPr lang="en-US" sz="7200" dirty="0">
                <a:cs typeface="Times New Roman" panose="02020603050405020304" pitchFamily="18" charset="0"/>
              </a:rPr>
              <a:t>:</a:t>
            </a:r>
          </a:p>
          <a:p>
            <a:pPr marL="512064" marR="0">
              <a:lnSpc>
                <a:spcPct val="127000"/>
              </a:lnSpc>
              <a:spcBef>
                <a:spcPts val="0"/>
              </a:spcBef>
              <a:spcAft>
                <a:spcPts val="0"/>
              </a:spcAft>
            </a:pPr>
            <a:r>
              <a:rPr lang="en-US" sz="6400" dirty="0">
                <a:effectLst/>
                <a:ea typeface="Calibri" panose="020F0502020204030204" pitchFamily="34" charset="0"/>
                <a:cs typeface="Times New Roman (Body CS)"/>
              </a:rPr>
              <a:t>Lock and dam failure just before fertilizer is needed for Spring                                                       planting.</a:t>
            </a:r>
            <a:endParaRPr lang="en-US" sz="6400" dirty="0">
              <a:ea typeface="Calibri" panose="020F0502020204030204" pitchFamily="34" charset="0"/>
              <a:cs typeface="Times New Roman (Body CS)"/>
            </a:endParaRPr>
          </a:p>
          <a:p>
            <a:pPr marL="512064" marR="0">
              <a:lnSpc>
                <a:spcPct val="127000"/>
              </a:lnSpc>
              <a:spcBef>
                <a:spcPts val="0"/>
              </a:spcBef>
              <a:spcAft>
                <a:spcPts val="0"/>
              </a:spcAft>
            </a:pPr>
            <a:r>
              <a:rPr lang="en-US" sz="6400" dirty="0">
                <a:ea typeface="Calibri" panose="020F0502020204030204" pitchFamily="34" charset="0"/>
                <a:cs typeface="Times New Roman (Body CS)"/>
              </a:rPr>
              <a:t>Alternative</a:t>
            </a:r>
            <a:r>
              <a:rPr lang="en-US" sz="6400" dirty="0">
                <a:effectLst/>
                <a:ea typeface="Calibri" panose="020F0502020204030204" pitchFamily="34" charset="0"/>
                <a:cs typeface="Times New Roman (Body CS)"/>
              </a:rPr>
              <a:t>: Fertilizer production facility accident just before fertilizer                                                           is needed for Spring planting.</a:t>
            </a:r>
          </a:p>
          <a:p>
            <a:pPr marL="512064" marR="0">
              <a:lnSpc>
                <a:spcPct val="127000"/>
              </a:lnSpc>
              <a:spcBef>
                <a:spcPts val="0"/>
              </a:spcBef>
              <a:spcAft>
                <a:spcPts val="0"/>
              </a:spcAft>
            </a:pPr>
            <a:endParaRPr lang="en-US" sz="6400" dirty="0">
              <a:ea typeface="Calibri" panose="020F0502020204030204" pitchFamily="34" charset="0"/>
              <a:cs typeface="Times New Roman (Body CS)"/>
            </a:endParaRPr>
          </a:p>
          <a:p>
            <a:pPr marL="512064" marR="0">
              <a:lnSpc>
                <a:spcPct val="127000"/>
              </a:lnSpc>
              <a:spcBef>
                <a:spcPts val="0"/>
              </a:spcBef>
              <a:spcAft>
                <a:spcPts val="0"/>
              </a:spcAft>
            </a:pPr>
            <a:endParaRPr lang="en-US" sz="6400" dirty="0">
              <a:effectLst/>
              <a:ea typeface="Calibri" panose="020F0502020204030204" pitchFamily="34" charset="0"/>
              <a:cs typeface="Times New Roman (Body CS)"/>
            </a:endParaRPr>
          </a:p>
          <a:p>
            <a:pPr marL="283463" marR="0" indent="0">
              <a:lnSpc>
                <a:spcPct val="127000"/>
              </a:lnSpc>
              <a:spcBef>
                <a:spcPts val="0"/>
              </a:spcBef>
              <a:spcAft>
                <a:spcPts val="0"/>
              </a:spcAft>
              <a:buNone/>
            </a:pPr>
            <a:endParaRPr lang="en-US" sz="6400" dirty="0">
              <a:ea typeface="Calibri" panose="020F0502020204030204" pitchFamily="34" charset="0"/>
              <a:cs typeface="Times New Roman (Body CS)"/>
            </a:endParaRPr>
          </a:p>
          <a:p>
            <a:pPr marL="0" marR="0" indent="0">
              <a:spcBef>
                <a:spcPts val="0"/>
              </a:spcBef>
              <a:spcAft>
                <a:spcPts val="600"/>
              </a:spcAft>
              <a:buNone/>
            </a:pPr>
            <a:endParaRPr lang="en-US" sz="5500" b="1" i="1" dirty="0">
              <a:solidFill>
                <a:srgbClr val="FF0000"/>
              </a:solidFill>
              <a:effectLst/>
              <a:ea typeface="Calibri" panose="020F0502020204030204" pitchFamily="34" charset="0"/>
              <a:cs typeface="Times New Roman" panose="02020603050405020304" pitchFamily="18" charset="0"/>
            </a:endParaRPr>
          </a:p>
          <a:p>
            <a:pPr marL="0" marR="0" indent="0">
              <a:spcBef>
                <a:spcPts val="0"/>
              </a:spcBef>
              <a:spcAft>
                <a:spcPts val="600"/>
              </a:spcAft>
              <a:buNone/>
            </a:pPr>
            <a:endParaRPr lang="en-US" dirty="0"/>
          </a:p>
          <a:p>
            <a:endParaRPr lang="en-US" dirty="0"/>
          </a:p>
        </p:txBody>
      </p:sp>
      <p:sp>
        <p:nvSpPr>
          <p:cNvPr id="4" name="Slide Number Placeholder 1">
            <a:extLst>
              <a:ext uri="{FF2B5EF4-FFF2-40B4-BE49-F238E27FC236}">
                <a16:creationId xmlns:a16="http://schemas.microsoft.com/office/drawing/2014/main" id="{CD433D0C-ADD1-D75D-3FBA-E06B6B21B788}"/>
              </a:ext>
            </a:extLst>
          </p:cNvPr>
          <p:cNvSpPr>
            <a:spLocks noGrp="1"/>
          </p:cNvSpPr>
          <p:nvPr>
            <p:ph type="sldNum" sz="quarter" idx="12"/>
          </p:nvPr>
        </p:nvSpPr>
        <p:spPr>
          <a:xfrm>
            <a:off x="9448800" y="6356350"/>
            <a:ext cx="2743200" cy="365125"/>
          </a:xfrm>
        </p:spPr>
        <p:txBody>
          <a:bodyPr/>
          <a:lstStyle/>
          <a:p>
            <a:fld id="{17A44D4A-C3D1-6F47-8DBD-78DBF2D0B6F9}" type="slidenum">
              <a:rPr lang="en-US" smtClean="0"/>
              <a:pPr/>
              <a:t>8</a:t>
            </a:fld>
            <a:endParaRPr lang="en-US" dirty="0"/>
          </a:p>
        </p:txBody>
      </p:sp>
      <p:pic>
        <p:nvPicPr>
          <p:cNvPr id="6" name="Picture 5" descr="A picture containing sky, outdoor, nature, highway&#10;&#10;Description automatically generated">
            <a:extLst>
              <a:ext uri="{FF2B5EF4-FFF2-40B4-BE49-F238E27FC236}">
                <a16:creationId xmlns:a16="http://schemas.microsoft.com/office/drawing/2014/main" id="{84128E8E-DB41-2360-2B9F-812E26CE9BD1}"/>
              </a:ext>
            </a:extLst>
          </p:cNvPr>
          <p:cNvPicPr>
            <a:picLocks noChangeAspect="1"/>
          </p:cNvPicPr>
          <p:nvPr/>
        </p:nvPicPr>
        <p:blipFill>
          <a:blip r:embed="rId2"/>
          <a:stretch>
            <a:fillRect/>
          </a:stretch>
        </p:blipFill>
        <p:spPr>
          <a:xfrm>
            <a:off x="9011479" y="3055867"/>
            <a:ext cx="2881985" cy="2161489"/>
          </a:xfrm>
          <a:prstGeom prst="rect">
            <a:avLst/>
          </a:prstGeom>
          <a:ln w="12700">
            <a:solidFill>
              <a:schemeClr val="accent6">
                <a:lumMod val="50000"/>
              </a:schemeClr>
            </a:solidFill>
          </a:ln>
        </p:spPr>
      </p:pic>
    </p:spTree>
    <p:extLst>
      <p:ext uri="{BB962C8B-B14F-4D97-AF65-F5344CB8AC3E}">
        <p14:creationId xmlns:p14="http://schemas.microsoft.com/office/powerpoint/2010/main" val="2323355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ABE85-76D1-0791-2579-F4BBEB3947DF}"/>
              </a:ext>
            </a:extLst>
          </p:cNvPr>
          <p:cNvSpPr>
            <a:spLocks noGrp="1"/>
          </p:cNvSpPr>
          <p:nvPr>
            <p:ph type="title"/>
          </p:nvPr>
        </p:nvSpPr>
        <p:spPr>
          <a:xfrm>
            <a:off x="838200" y="-34936"/>
            <a:ext cx="10515600" cy="1325563"/>
          </a:xfrm>
        </p:spPr>
        <p:txBody>
          <a:bodyPr/>
          <a:lstStyle/>
          <a:p>
            <a:r>
              <a:rPr lang="en-US" dirty="0"/>
              <a:t>Energy Disruptions Scenarios  </a:t>
            </a:r>
            <a:br>
              <a:rPr lang="en-US" dirty="0"/>
            </a:br>
            <a:r>
              <a:rPr lang="en-US" sz="3600" b="0" dirty="0"/>
              <a:t>(based on actual events)</a:t>
            </a:r>
            <a:endParaRPr lang="en-US" b="0" dirty="0"/>
          </a:p>
        </p:txBody>
      </p:sp>
      <p:sp>
        <p:nvSpPr>
          <p:cNvPr id="3" name="Content Placeholder 2">
            <a:extLst>
              <a:ext uri="{FF2B5EF4-FFF2-40B4-BE49-F238E27FC236}">
                <a16:creationId xmlns:a16="http://schemas.microsoft.com/office/drawing/2014/main" id="{A5F2062E-45D0-F185-64A2-738D8CE338F9}"/>
              </a:ext>
            </a:extLst>
          </p:cNvPr>
          <p:cNvSpPr>
            <a:spLocks noGrp="1"/>
          </p:cNvSpPr>
          <p:nvPr>
            <p:ph idx="1"/>
          </p:nvPr>
        </p:nvSpPr>
        <p:spPr>
          <a:xfrm>
            <a:off x="340303" y="1290626"/>
            <a:ext cx="7076209" cy="4691073"/>
          </a:xfrm>
        </p:spPr>
        <p:txBody>
          <a:bodyPr>
            <a:normAutofit fontScale="92500"/>
          </a:bodyPr>
          <a:lstStyle/>
          <a:p>
            <a:r>
              <a:rPr lang="en-US" dirty="0"/>
              <a:t>High energy prices due to Ukraine invasion, OPEC, emergence from pandemic</a:t>
            </a:r>
          </a:p>
          <a:p>
            <a:r>
              <a:rPr lang="en-US" dirty="0"/>
              <a:t>Colonial Pipeline Cyber Attack </a:t>
            </a:r>
            <a:r>
              <a:rPr lang="en-US" sz="2000" dirty="0"/>
              <a:t>(May 2021)</a:t>
            </a:r>
            <a:endParaRPr lang="en-US" dirty="0"/>
          </a:p>
          <a:p>
            <a:r>
              <a:rPr lang="en-US" dirty="0"/>
              <a:t>Explosion at LNG Export facility </a:t>
            </a:r>
            <a:r>
              <a:rPr lang="en-US" sz="2000" dirty="0"/>
              <a:t>(June 2022)</a:t>
            </a:r>
          </a:p>
          <a:p>
            <a:r>
              <a:rPr lang="en-US" dirty="0"/>
              <a:t>Loss of ~ 1 million bpd refining capacity in U.S., primarily due to individual business decisions </a:t>
            </a:r>
            <a:r>
              <a:rPr lang="en-US" sz="2000" dirty="0"/>
              <a:t>(2021-2022)</a:t>
            </a:r>
          </a:p>
          <a:p>
            <a:r>
              <a:rPr lang="en-US" dirty="0"/>
              <a:t>Nord Stream LNG Pipeline attack </a:t>
            </a:r>
            <a:r>
              <a:rPr lang="en-US" sz="2000" dirty="0"/>
              <a:t>(Sep 2022)</a:t>
            </a:r>
          </a:p>
          <a:p>
            <a:pPr marL="0" indent="0">
              <a:buNone/>
            </a:pPr>
            <a:r>
              <a:rPr lang="en-US" dirty="0">
                <a:solidFill>
                  <a:srgbClr val="FF0000"/>
                </a:solidFill>
              </a:rPr>
              <a:t>Estimate combined impact of these and plausible future disruptions.</a:t>
            </a:r>
          </a:p>
        </p:txBody>
      </p:sp>
      <p:pic>
        <p:nvPicPr>
          <p:cNvPr id="4" name="Picture 3" descr="Map&#10;&#10;Description automatically generated">
            <a:extLst>
              <a:ext uri="{FF2B5EF4-FFF2-40B4-BE49-F238E27FC236}">
                <a16:creationId xmlns:a16="http://schemas.microsoft.com/office/drawing/2014/main" id="{F4020A03-3059-36FD-E107-A698693B09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6989" y="879248"/>
            <a:ext cx="3276811" cy="2549752"/>
          </a:xfrm>
          <a:prstGeom prst="rect">
            <a:avLst/>
          </a:prstGeom>
          <a:ln>
            <a:solidFill>
              <a:schemeClr val="accent1"/>
            </a:solidFill>
          </a:ln>
        </p:spPr>
      </p:pic>
      <p:pic>
        <p:nvPicPr>
          <p:cNvPr id="8" name="Picture 7" descr="A factory with smoke coming out of it&#10;&#10;Description automatically generated with low confidence">
            <a:extLst>
              <a:ext uri="{FF2B5EF4-FFF2-40B4-BE49-F238E27FC236}">
                <a16:creationId xmlns:a16="http://schemas.microsoft.com/office/drawing/2014/main" id="{B2BCEFBB-D31B-9217-761B-3D56DF67B784}"/>
              </a:ext>
            </a:extLst>
          </p:cNvPr>
          <p:cNvPicPr>
            <a:picLocks noChangeAspect="1"/>
          </p:cNvPicPr>
          <p:nvPr/>
        </p:nvPicPr>
        <p:blipFill>
          <a:blip r:embed="rId3"/>
          <a:stretch>
            <a:fillRect/>
          </a:stretch>
        </p:blipFill>
        <p:spPr>
          <a:xfrm>
            <a:off x="7258527" y="3668856"/>
            <a:ext cx="4095274" cy="2309896"/>
          </a:xfrm>
          <a:prstGeom prst="rect">
            <a:avLst/>
          </a:prstGeom>
          <a:ln>
            <a:solidFill>
              <a:srgbClr val="C00000"/>
            </a:solidFill>
          </a:ln>
        </p:spPr>
      </p:pic>
      <p:sp>
        <p:nvSpPr>
          <p:cNvPr id="5" name="Slide Number Placeholder 1">
            <a:extLst>
              <a:ext uri="{FF2B5EF4-FFF2-40B4-BE49-F238E27FC236}">
                <a16:creationId xmlns:a16="http://schemas.microsoft.com/office/drawing/2014/main" id="{FBE00E93-37C9-3F80-1BD1-0FC60094FB47}"/>
              </a:ext>
            </a:extLst>
          </p:cNvPr>
          <p:cNvSpPr>
            <a:spLocks noGrp="1"/>
          </p:cNvSpPr>
          <p:nvPr>
            <p:ph type="sldNum" sz="quarter" idx="12"/>
          </p:nvPr>
        </p:nvSpPr>
        <p:spPr>
          <a:xfrm>
            <a:off x="9448800" y="6356350"/>
            <a:ext cx="2743200" cy="365125"/>
          </a:xfrm>
        </p:spPr>
        <p:txBody>
          <a:bodyPr/>
          <a:lstStyle/>
          <a:p>
            <a:fld id="{17A44D4A-C3D1-6F47-8DBD-78DBF2D0B6F9}" type="slidenum">
              <a:rPr lang="en-US" smtClean="0"/>
              <a:pPr/>
              <a:t>9</a:t>
            </a:fld>
            <a:endParaRPr lang="en-US" dirty="0"/>
          </a:p>
        </p:txBody>
      </p:sp>
    </p:spTree>
    <p:extLst>
      <p:ext uri="{BB962C8B-B14F-4D97-AF65-F5344CB8AC3E}">
        <p14:creationId xmlns:p14="http://schemas.microsoft.com/office/powerpoint/2010/main" val="307626564"/>
      </p:ext>
    </p:extLst>
  </p:cSld>
  <p:clrMapOvr>
    <a:masterClrMapping/>
  </p:clrMapOvr>
</p:sld>
</file>

<file path=ppt/theme/theme1.xml><?xml version="1.0" encoding="utf-8"?>
<a:theme xmlns:a="http://schemas.openxmlformats.org/drawingml/2006/main" name="1_Office Theme">
  <a:themeElements>
    <a:clrScheme name="Custom 20">
      <a:dk1>
        <a:srgbClr val="3A3838"/>
      </a:dk1>
      <a:lt1>
        <a:srgbClr val="FFFFFF"/>
      </a:lt1>
      <a:dk2>
        <a:srgbClr val="5C6670"/>
      </a:dk2>
      <a:lt2>
        <a:srgbClr val="E7E6E6"/>
      </a:lt2>
      <a:accent1>
        <a:srgbClr val="5C6670"/>
      </a:accent1>
      <a:accent2>
        <a:srgbClr val="BBC1C7"/>
      </a:accent2>
      <a:accent3>
        <a:srgbClr val="0070C9"/>
      </a:accent3>
      <a:accent4>
        <a:srgbClr val="F8B506"/>
      </a:accent4>
      <a:accent5>
        <a:srgbClr val="5DC1DA"/>
      </a:accent5>
      <a:accent6>
        <a:srgbClr val="00648C"/>
      </a:accent6>
      <a:hlink>
        <a:srgbClr val="003762"/>
      </a:hlink>
      <a:folHlink>
        <a:srgbClr val="00376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21708</TotalTime>
  <Words>2587</Words>
  <Application>Microsoft Office PowerPoint</Application>
  <PresentationFormat>Widescreen</PresentationFormat>
  <Paragraphs>422</Paragraphs>
  <Slides>22</Slides>
  <Notes>15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Arial</vt:lpstr>
      <vt:lpstr>Calibri</vt:lpstr>
      <vt:lpstr>Calibri Light</vt:lpstr>
      <vt:lpstr>Cambria</vt:lpstr>
      <vt:lpstr>Lato</vt:lpstr>
      <vt:lpstr>Times New Roman</vt:lpstr>
      <vt:lpstr>1_Office Theme</vt:lpstr>
      <vt:lpstr>Custom Design</vt:lpstr>
      <vt:lpstr>2_Custom Design</vt:lpstr>
      <vt:lpstr>Modeling the Impact of Complex, Multi-Vector Disruptions to the Marine Transportation System (MCAT)</vt:lpstr>
      <vt:lpstr>Project Overview</vt:lpstr>
      <vt:lpstr>“Simple” Disruptions (not comprehensive)</vt:lpstr>
      <vt:lpstr>Complex Disruption Example: NY/NJ (KVK)  Scenario</vt:lpstr>
      <vt:lpstr>Port of NY/NJ Complex Disruption: Kill van Kull Blockage: Stakeholder Engagement</vt:lpstr>
      <vt:lpstr>Complex Disruption Example: West Coast Scenario</vt:lpstr>
      <vt:lpstr>West Coast Complex Disruption:  Stakeholder Engagement</vt:lpstr>
      <vt:lpstr>Food and Fertilizer Disruptions </vt:lpstr>
      <vt:lpstr>Energy Disruptions Scenarios   (based on actual events)</vt:lpstr>
      <vt:lpstr>Complex Future Disruptions</vt:lpstr>
      <vt:lpstr>What are Possible Mitigation and Resilience Tactics?  </vt:lpstr>
      <vt:lpstr> Ukraine War: Impacts to Maritime Supply Chains</vt:lpstr>
      <vt:lpstr> Ukraine War: General Maritime Impacts</vt:lpstr>
      <vt:lpstr>The MCAT Economic Consequence Analysis Tool</vt:lpstr>
      <vt:lpstr>MCAT Modeling/Economics Application: Economic Impacts of the Ukraine War</vt:lpstr>
      <vt:lpstr>Real GDP Impacts of Export Reduction in Grains and Metal Commodities from the Ukraine-Russia War (in millions of 2014 U.S. dollars)</vt:lpstr>
      <vt:lpstr>Stakeholder Engagement</vt:lpstr>
      <vt:lpstr>A Selection of Observations from Interviews and Other Stakeholder Engagement</vt:lpstr>
      <vt:lpstr>PowerPoint Presentation</vt:lpstr>
      <vt:lpstr>PowerPoint Presentation</vt:lpstr>
      <vt:lpstr>A Selection of Observations from Interviews and Other Stakeholder Engagement</vt:lpstr>
      <vt:lpstr>  For More Information:                       Other Team Members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Laurel Passantino</dc:creator>
  <cp:lastModifiedBy>Christine Spassione</cp:lastModifiedBy>
  <cp:revision>429</cp:revision>
  <cp:lastPrinted>2023-02-07T02:47:31Z</cp:lastPrinted>
  <dcterms:created xsi:type="dcterms:W3CDTF">2017-04-11T20:32:09Z</dcterms:created>
  <dcterms:modified xsi:type="dcterms:W3CDTF">2024-04-23T17:33:42Z</dcterms:modified>
</cp:coreProperties>
</file>