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32"/>
  </p:notesMasterIdLst>
  <p:handoutMasterIdLst>
    <p:handoutMasterId r:id="rId33"/>
  </p:handoutMasterIdLst>
  <p:sldIdLst>
    <p:sldId id="295" r:id="rId2"/>
    <p:sldId id="274" r:id="rId3"/>
    <p:sldId id="276" r:id="rId4"/>
    <p:sldId id="296" r:id="rId5"/>
    <p:sldId id="297" r:id="rId6"/>
    <p:sldId id="266" r:id="rId7"/>
    <p:sldId id="272" r:id="rId8"/>
    <p:sldId id="294" r:id="rId9"/>
    <p:sldId id="291" r:id="rId10"/>
    <p:sldId id="277" r:id="rId11"/>
    <p:sldId id="302" r:id="rId12"/>
    <p:sldId id="263" r:id="rId13"/>
    <p:sldId id="261" r:id="rId14"/>
    <p:sldId id="300" r:id="rId15"/>
    <p:sldId id="303" r:id="rId16"/>
    <p:sldId id="259" r:id="rId17"/>
    <p:sldId id="281" r:id="rId18"/>
    <p:sldId id="278" r:id="rId19"/>
    <p:sldId id="265" r:id="rId20"/>
    <p:sldId id="308" r:id="rId21"/>
    <p:sldId id="279" r:id="rId22"/>
    <p:sldId id="304" r:id="rId23"/>
    <p:sldId id="306" r:id="rId24"/>
    <p:sldId id="307" r:id="rId25"/>
    <p:sldId id="286" r:id="rId26"/>
    <p:sldId id="280" r:id="rId27"/>
    <p:sldId id="283" r:id="rId28"/>
    <p:sldId id="282" r:id="rId29"/>
    <p:sldId id="305" r:id="rId30"/>
    <p:sldId id="287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000FF"/>
    <a:srgbClr val="FF0000"/>
    <a:srgbClr val="008000"/>
    <a:srgbClr val="00FF00"/>
    <a:srgbClr val="5A898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%20Mini%20HD:Users:thompson124:Desktop:my%20paper:resources:sample%20IAT%20dis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%20Mini%20HD:Users:thompson124:Desktop:AD-Comm:experiments:analysis:IAT%20distribution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%20Mini%20HD:Users:thompson124:Desktop:AD-Comm:experiments:analysis:IAT%20distribution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%20Mini%20HD:Users:thompson124:Desktop:AD-Comm:experiments:analysis:runtime%20MC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D5EDF4">
                <a:lumMod val="50000"/>
              </a:srgbClr>
            </a:solidFill>
          </c:spPr>
          <c:cat>
            <c:numRef>
              <c:f>Sheet1!$A$1:$A$6</c:f>
              <c:numCache>
                <c:formatCode>General</c:formatCode>
                <c:ptCount val="6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</c:numCache>
            </c:numRef>
          </c:cat>
          <c:val>
            <c:numRef>
              <c:f>Sheet1!$B$1:$B$6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4">
                  <c:v>1</c:v>
                </c:pt>
              </c:numCache>
            </c:numRef>
          </c:val>
        </c:ser>
        <c:axId val="36968320"/>
        <c:axId val="36978688"/>
      </c:barChart>
      <c:catAx>
        <c:axId val="369683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inter-arrival time (hours)</a:t>
                </a:r>
              </a:p>
            </c:rich>
          </c:tx>
        </c:title>
        <c:numFmt formatCode="General" sourceLinked="1"/>
        <c:tickLblPos val="nextTo"/>
        <c:crossAx val="36978688"/>
        <c:crosses val="autoZero"/>
        <c:auto val="1"/>
        <c:lblAlgn val="ctr"/>
        <c:lblOffset val="100"/>
      </c:catAx>
      <c:valAx>
        <c:axId val="36978688"/>
        <c:scaling>
          <c:orientation val="minMax"/>
          <c:max val="2.5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frequency</a:t>
                </a:r>
              </a:p>
            </c:rich>
          </c:tx>
        </c:title>
        <c:numFmt formatCode="General" sourceLinked="0"/>
        <c:tickLblPos val="nextTo"/>
        <c:crossAx val="36968320"/>
        <c:crosses val="autoZero"/>
        <c:crossBetween val="between"/>
        <c:majorUnit val="1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PMF of IATs - Twitter</a:t>
            </a:r>
          </a:p>
        </c:rich>
      </c:tx>
    </c:title>
    <c:plotArea>
      <c:layout/>
      <c:scatterChart>
        <c:scatterStyle val="lineMarker"/>
        <c:ser>
          <c:idx val="0"/>
          <c:order val="0"/>
          <c:tx>
            <c:strRef>
              <c:f>Twitter!$A$37</c:f>
              <c:strCache>
                <c:ptCount val="1"/>
                <c:pt idx="0">
                  <c:v>&lt;21058,166081&gt;</c:v>
                </c:pt>
              </c:strCache>
            </c:strRef>
          </c:tx>
          <c:marker>
            <c:symbol val="none"/>
          </c:marker>
          <c:xVal>
            <c:numRef>
              <c:f>Twitter!$A$39:$A$63</c:f>
              <c:numCache>
                <c:formatCode>General</c:formatCode>
                <c:ptCount val="25"/>
                <c:pt idx="0">
                  <c:v>2.7777777777778201E-4</c:v>
                </c:pt>
                <c:pt idx="1">
                  <c:v>4.2089250000000014E-4</c:v>
                </c:pt>
                <c:pt idx="2">
                  <c:v>6.3774166666666582E-4</c:v>
                </c:pt>
                <c:pt idx="3">
                  <c:v>9.6631444444445055E-4</c:v>
                </c:pt>
                <c:pt idx="4">
                  <c:v>1.4641719444444421E-3</c:v>
                </c:pt>
                <c:pt idx="5">
                  <c:v>2.2185322222222415E-3</c:v>
                </c:pt>
                <c:pt idx="6">
                  <c:v>3.3615483333333308E-3</c:v>
                </c:pt>
                <c:pt idx="7">
                  <c:v>5.0934613888889034E-3</c:v>
                </c:pt>
                <c:pt idx="8">
                  <c:v>7.7176780555555857E-3</c:v>
                </c:pt>
                <c:pt idx="9">
                  <c:v>1.1693924722222205E-2</c:v>
                </c:pt>
                <c:pt idx="10">
                  <c:v>1.7718785000000004E-2</c:v>
                </c:pt>
                <c:pt idx="11">
                  <c:v>2.6847730833333402E-2</c:v>
                </c:pt>
                <c:pt idx="12">
                  <c:v>4.0680026388888908E-2</c:v>
                </c:pt>
                <c:pt idx="13">
                  <c:v>6.1638898888888898E-2</c:v>
                </c:pt>
                <c:pt idx="14">
                  <c:v>9.3396051388889872E-2</c:v>
                </c:pt>
                <c:pt idx="15">
                  <c:v>0.14151489694444441</c:v>
                </c:pt>
                <c:pt idx="16">
                  <c:v>0.21442519000000113</c:v>
                </c:pt>
                <c:pt idx="17">
                  <c:v>0.3248998025000015</c:v>
                </c:pt>
                <c:pt idx="18">
                  <c:v>0.49229235500000001</c:v>
                </c:pt>
                <c:pt idx="19">
                  <c:v>1.1302392352777779</c:v>
                </c:pt>
                <c:pt idx="20">
                  <c:v>3.9317990319444447</c:v>
                </c:pt>
                <c:pt idx="21">
                  <c:v>5.9575124063888865</c:v>
                </c:pt>
                <c:pt idx="22">
                  <c:v>9.0268993361111107</c:v>
                </c:pt>
                <c:pt idx="23">
                  <c:v>13.677673845555548</c:v>
                </c:pt>
                <c:pt idx="24">
                  <c:v>47.580957292777782</c:v>
                </c:pt>
              </c:numCache>
            </c:numRef>
          </c:xVal>
          <c:yVal>
            <c:numRef>
              <c:f>Twitter!$C$39:$C$63</c:f>
              <c:numCache>
                <c:formatCode>0.00E+00</c:formatCode>
                <c:ptCount val="25"/>
                <c:pt idx="0">
                  <c:v>638.84812134565141</c:v>
                </c:pt>
                <c:pt idx="1">
                  <c:v>527.028607222598</c:v>
                </c:pt>
                <c:pt idx="2">
                  <c:v>191.30356228005715</c:v>
                </c:pt>
                <c:pt idx="3">
                  <c:v>160.68855043862987</c:v>
                </c:pt>
                <c:pt idx="4">
                  <c:v>60.600070100393545</c:v>
                </c:pt>
                <c:pt idx="5">
                  <c:v>24.996523053078089</c:v>
                </c:pt>
                <c:pt idx="6">
                  <c:v>6.5988136020519885</c:v>
                </c:pt>
                <c:pt idx="7">
                  <c:v>13.065123288491518</c:v>
                </c:pt>
                <c:pt idx="8">
                  <c:v>2.8742108794151169</c:v>
                </c:pt>
                <c:pt idx="9">
                  <c:v>3.7938046366734222</c:v>
                </c:pt>
                <c:pt idx="10">
                  <c:v>3.1297620878747221</c:v>
                </c:pt>
                <c:pt idx="11">
                  <c:v>4.9573426403463303</c:v>
                </c:pt>
                <c:pt idx="12">
                  <c:v>7.0887128385092355</c:v>
                </c:pt>
                <c:pt idx="13">
                  <c:v>3.9586132829221952</c:v>
                </c:pt>
                <c:pt idx="14">
                  <c:v>0.712521547220615</c:v>
                </c:pt>
                <c:pt idx="15">
                  <c:v>0.23512259277019701</c:v>
                </c:pt>
                <c:pt idx="16">
                  <c:v>0.15517463021521888</c:v>
                </c:pt>
                <c:pt idx="17">
                  <c:v>3.4137036737555609E-2</c:v>
                </c:pt>
                <c:pt idx="18">
                  <c:v>8.9573064638196528E-3</c:v>
                </c:pt>
                <c:pt idx="19">
                  <c:v>2.0396800814620002E-3</c:v>
                </c:pt>
                <c:pt idx="20">
                  <c:v>2.8208757400601512E-3</c:v>
                </c:pt>
                <c:pt idx="21">
                  <c:v>3.7234052565688607E-3</c:v>
                </c:pt>
                <c:pt idx="22">
                  <c:v>2.4573479977072952E-3</c:v>
                </c:pt>
                <c:pt idx="23">
                  <c:v>1.6854667552130325E-4</c:v>
                </c:pt>
                <c:pt idx="24">
                  <c:v>4.8450611057441163E-5</c:v>
                </c:pt>
              </c:numCache>
            </c:numRef>
          </c:yVal>
        </c:ser>
        <c:ser>
          <c:idx val="1"/>
          <c:order val="1"/>
          <c:tx>
            <c:strRef>
              <c:f>Twitter!$E$37</c:f>
              <c:strCache>
                <c:ptCount val="1"/>
                <c:pt idx="0">
                  <c:v>&lt;4241,54615&gt;</c:v>
                </c:pt>
              </c:strCache>
            </c:strRef>
          </c:tx>
          <c:marker>
            <c:symbol val="none"/>
          </c:marker>
          <c:xVal>
            <c:numRef>
              <c:f>Twitter!$E$39:$E$63</c:f>
              <c:numCache>
                <c:formatCode>General</c:formatCode>
                <c:ptCount val="25"/>
                <c:pt idx="0">
                  <c:v>7.0833333333333803E-2</c:v>
                </c:pt>
                <c:pt idx="1">
                  <c:v>8.4048655555555518E-2</c:v>
                </c:pt>
                <c:pt idx="2">
                  <c:v>9.9729550833333347E-2</c:v>
                </c:pt>
                <c:pt idx="3">
                  <c:v>0.14041388166666824</c:v>
                </c:pt>
                <c:pt idx="4">
                  <c:v>0.16661079500000001</c:v>
                </c:pt>
                <c:pt idx="5">
                  <c:v>0.23457910222222281</c:v>
                </c:pt>
                <c:pt idx="6">
                  <c:v>0.33027484916666977</c:v>
                </c:pt>
                <c:pt idx="7">
                  <c:v>0.39189398166667</c:v>
                </c:pt>
                <c:pt idx="8">
                  <c:v>0.46500935027777801</c:v>
                </c:pt>
                <c:pt idx="9">
                  <c:v>0.55176579861111164</c:v>
                </c:pt>
                <c:pt idx="10">
                  <c:v>0.65470833277778251</c:v>
                </c:pt>
                <c:pt idx="11">
                  <c:v>0.77685677916666696</c:v>
                </c:pt>
                <c:pt idx="12">
                  <c:v>0.92179437027778099</c:v>
                </c:pt>
                <c:pt idx="13">
                  <c:v>1.093772859722222</c:v>
                </c:pt>
                <c:pt idx="14">
                  <c:v>1.2978372480555538</c:v>
                </c:pt>
                <c:pt idx="15">
                  <c:v>1.5399737774999895</c:v>
                </c:pt>
                <c:pt idx="16">
                  <c:v>1.8272855388888967</c:v>
                </c:pt>
                <c:pt idx="17">
                  <c:v>2.1682008416666831</c:v>
                </c:pt>
                <c:pt idx="18">
                  <c:v>2.5727204586111112</c:v>
                </c:pt>
                <c:pt idx="19">
                  <c:v>3.0527109997222177</c:v>
                </c:pt>
                <c:pt idx="20">
                  <c:v>3.622253018611111</c:v>
                </c:pt>
                <c:pt idx="21">
                  <c:v>4.2980540680555226</c:v>
                </c:pt>
                <c:pt idx="22">
                  <c:v>6.0514306050000002</c:v>
                </c:pt>
                <c:pt idx="23">
                  <c:v>7.1804415086111115</c:v>
                </c:pt>
                <c:pt idx="24">
                  <c:v>10.10967819722222</c:v>
                </c:pt>
              </c:numCache>
            </c:numRef>
          </c:xVal>
          <c:yVal>
            <c:numRef>
              <c:f>Twitter!$G$39:$G$63</c:f>
              <c:numCache>
                <c:formatCode>0.00E+00</c:formatCode>
                <c:ptCount val="25"/>
                <c:pt idx="0">
                  <c:v>0.47293587662132874</c:v>
                </c:pt>
                <c:pt idx="1">
                  <c:v>0.39857418146636325</c:v>
                </c:pt>
                <c:pt idx="2">
                  <c:v>0.30724359339243767</c:v>
                </c:pt>
                <c:pt idx="3">
                  <c:v>0.23857772556919601</c:v>
                </c:pt>
                <c:pt idx="4">
                  <c:v>9.1954622020608265E-2</c:v>
                </c:pt>
                <c:pt idx="5">
                  <c:v>0.13062231498393287</c:v>
                </c:pt>
                <c:pt idx="6">
                  <c:v>0.101429535704677</c:v>
                </c:pt>
                <c:pt idx="7">
                  <c:v>0.34192537731665246</c:v>
                </c:pt>
                <c:pt idx="8">
                  <c:v>0.28816301819947332</c:v>
                </c:pt>
                <c:pt idx="9">
                  <c:v>0.18214045488372524</c:v>
                </c:pt>
                <c:pt idx="10">
                  <c:v>0.3070034954076285</c:v>
                </c:pt>
                <c:pt idx="11">
                  <c:v>0.86244016505126553</c:v>
                </c:pt>
                <c:pt idx="12">
                  <c:v>2.4348975348761388</c:v>
                </c:pt>
                <c:pt idx="13">
                  <c:v>0.45941381916604868</c:v>
                </c:pt>
                <c:pt idx="14">
                  <c:v>0.23230695562152201</c:v>
                </c:pt>
                <c:pt idx="15">
                  <c:v>0.10876686651787212</c:v>
                </c:pt>
                <c:pt idx="16">
                  <c:v>7.3331997115706177E-2</c:v>
                </c:pt>
                <c:pt idx="17">
                  <c:v>1.5450424993501301E-2</c:v>
                </c:pt>
                <c:pt idx="18">
                  <c:v>1.3021089927172607E-2</c:v>
                </c:pt>
                <c:pt idx="19">
                  <c:v>2.194745880977501E-2</c:v>
                </c:pt>
                <c:pt idx="20">
                  <c:v>2.7744851854571404E-2</c:v>
                </c:pt>
                <c:pt idx="21">
                  <c:v>3.5645509497302212E-3</c:v>
                </c:pt>
                <c:pt idx="22">
                  <c:v>1.6607456969661323E-2</c:v>
                </c:pt>
                <c:pt idx="23">
                  <c:v>4.2673233093795714E-3</c:v>
                </c:pt>
                <c:pt idx="24">
                  <c:v>1.5154421744973104E-3</c:v>
                </c:pt>
              </c:numCache>
            </c:numRef>
          </c:yVal>
        </c:ser>
        <c:ser>
          <c:idx val="2"/>
          <c:order val="2"/>
          <c:tx>
            <c:strRef>
              <c:f>Twitter!$I$37</c:f>
              <c:strCache>
                <c:ptCount val="1"/>
                <c:pt idx="0">
                  <c:v>&lt;190386,190387&gt;</c:v>
                </c:pt>
              </c:strCache>
            </c:strRef>
          </c:tx>
          <c:marker>
            <c:symbol val="none"/>
          </c:marker>
          <c:xVal>
            <c:numRef>
              <c:f>Twitter!$I$39:$I$60</c:f>
              <c:numCache>
                <c:formatCode>General</c:formatCode>
                <c:ptCount val="22"/>
                <c:pt idx="0">
                  <c:v>3.3333333333333392E-3</c:v>
                </c:pt>
                <c:pt idx="1">
                  <c:v>4.7212497222222814E-3</c:v>
                </c:pt>
                <c:pt idx="2">
                  <c:v>6.6870597222222434E-3</c:v>
                </c:pt>
                <c:pt idx="3">
                  <c:v>1.3415030555555599E-2</c:v>
                </c:pt>
                <c:pt idx="4">
                  <c:v>1.9000712777777803E-2</c:v>
                </c:pt>
                <c:pt idx="5">
                  <c:v>2.6912133055555516E-2</c:v>
                </c:pt>
                <c:pt idx="6">
                  <c:v>3.8117670277777814E-2</c:v>
                </c:pt>
                <c:pt idx="7">
                  <c:v>5.3988912222222199E-2</c:v>
                </c:pt>
                <c:pt idx="8">
                  <c:v>7.6468541666666709E-2</c:v>
                </c:pt>
                <c:pt idx="9">
                  <c:v>0.10830812472222202</c:v>
                </c:pt>
                <c:pt idx="10">
                  <c:v>0.15340491194444444</c:v>
                </c:pt>
                <c:pt idx="11">
                  <c:v>0.21727887027777801</c:v>
                </c:pt>
                <c:pt idx="12">
                  <c:v>0.30774834333333301</c:v>
                </c:pt>
                <c:pt idx="13">
                  <c:v>0.43588703638889148</c:v>
                </c:pt>
                <c:pt idx="14">
                  <c:v>0.61737946805555799</c:v>
                </c:pt>
                <c:pt idx="15">
                  <c:v>0.87444079666666763</c:v>
                </c:pt>
                <c:pt idx="16">
                  <c:v>1.238536016666667</c:v>
                </c:pt>
                <c:pt idx="17">
                  <c:v>1.7542313558333318</c:v>
                </c:pt>
                <c:pt idx="18">
                  <c:v>3.5191949661111201</c:v>
                </c:pt>
                <c:pt idx="19">
                  <c:v>4.9844995011111113</c:v>
                </c:pt>
                <c:pt idx="20">
                  <c:v>14.163032255833402</c:v>
                </c:pt>
                <c:pt idx="21">
                  <c:v>80.732311987777777</c:v>
                </c:pt>
              </c:numCache>
            </c:numRef>
          </c:xVal>
          <c:yVal>
            <c:numRef>
              <c:f>Twitter!$K$39:$K$60</c:f>
              <c:numCache>
                <c:formatCode>0.00E+00</c:formatCode>
                <c:ptCount val="22"/>
                <c:pt idx="0">
                  <c:v>9.1203100917591389</c:v>
                </c:pt>
                <c:pt idx="1">
                  <c:v>9.6587878646216563</c:v>
                </c:pt>
                <c:pt idx="2">
                  <c:v>3.7628664456709071</c:v>
                </c:pt>
                <c:pt idx="3">
                  <c:v>1.133095953591976</c:v>
                </c:pt>
                <c:pt idx="4">
                  <c:v>0.79999718152104049</c:v>
                </c:pt>
                <c:pt idx="5">
                  <c:v>2.2592808532192721</c:v>
                </c:pt>
                <c:pt idx="6">
                  <c:v>1.5951149749225721</c:v>
                </c:pt>
                <c:pt idx="7">
                  <c:v>2.8154885469496778</c:v>
                </c:pt>
                <c:pt idx="8">
                  <c:v>4.1744074403597455</c:v>
                </c:pt>
                <c:pt idx="9">
                  <c:v>2.9472474779659881</c:v>
                </c:pt>
                <c:pt idx="10">
                  <c:v>2.6753638009653202</c:v>
                </c:pt>
                <c:pt idx="11">
                  <c:v>1.0493783776375118</c:v>
                </c:pt>
                <c:pt idx="12">
                  <c:v>0.4939268360811685</c:v>
                </c:pt>
                <c:pt idx="13">
                  <c:v>0.31385344718436525</c:v>
                </c:pt>
                <c:pt idx="14">
                  <c:v>9.8484108181445068E-2</c:v>
                </c:pt>
                <c:pt idx="15">
                  <c:v>0.10429876982264102</c:v>
                </c:pt>
                <c:pt idx="16">
                  <c:v>3.6818912893093907E-2</c:v>
                </c:pt>
                <c:pt idx="17">
                  <c:v>1.0757922521226034E-2</c:v>
                </c:pt>
                <c:pt idx="18">
                  <c:v>4.3193164102577723E-3</c:v>
                </c:pt>
                <c:pt idx="19">
                  <c:v>6.8955617343027331E-4</c:v>
                </c:pt>
                <c:pt idx="20">
                  <c:v>5.7045357403921314E-4</c:v>
                </c:pt>
                <c:pt idx="21">
                  <c:v>3.3358606860311116E-5</c:v>
                </c:pt>
              </c:numCache>
            </c:numRef>
          </c:yVal>
        </c:ser>
        <c:ser>
          <c:idx val="3"/>
          <c:order val="3"/>
          <c:tx>
            <c:strRef>
              <c:f>Twitter!$M$37</c:f>
              <c:strCache>
                <c:ptCount val="1"/>
                <c:pt idx="0">
                  <c:v>&lt;64236,64237&gt;</c:v>
                </c:pt>
              </c:strCache>
            </c:strRef>
          </c:tx>
          <c:marker>
            <c:symbol val="none"/>
          </c:marker>
          <c:xVal>
            <c:numRef>
              <c:f>Twitter!$M$39:$M$57</c:f>
              <c:numCache>
                <c:formatCode>General</c:formatCode>
                <c:ptCount val="19"/>
                <c:pt idx="0">
                  <c:v>2.2222222222222292E-3</c:v>
                </c:pt>
                <c:pt idx="1">
                  <c:v>3.4788105555555652E-3</c:v>
                </c:pt>
                <c:pt idx="2">
                  <c:v>5.4459555555555613E-3</c:v>
                </c:pt>
                <c:pt idx="3">
                  <c:v>8.5254516666666766E-3</c:v>
                </c:pt>
                <c:pt idx="4">
                  <c:v>1.3346294166666705E-2</c:v>
                </c:pt>
                <c:pt idx="5">
                  <c:v>2.08931533333333E-2</c:v>
                </c:pt>
                <c:pt idx="6">
                  <c:v>3.2707495833333294E-2</c:v>
                </c:pt>
                <c:pt idx="7">
                  <c:v>5.1202432777777786E-2</c:v>
                </c:pt>
                <c:pt idx="8">
                  <c:v>8.0155605277778208E-2</c:v>
                </c:pt>
                <c:pt idx="9">
                  <c:v>0.12548077722222201</c:v>
                </c:pt>
                <c:pt idx="10">
                  <c:v>0.19643573722222324</c:v>
                </c:pt>
                <c:pt idx="11">
                  <c:v>0.48140112861111073</c:v>
                </c:pt>
                <c:pt idx="12">
                  <c:v>0.75361651222222203</c:v>
                </c:pt>
                <c:pt idx="13">
                  <c:v>17.364149488333158</c:v>
                </c:pt>
                <c:pt idx="14">
                  <c:v>66.616746832498862</c:v>
                </c:pt>
                <c:pt idx="15">
                  <c:v>104.2861709805556</c:v>
                </c:pt>
                <c:pt idx="16">
                  <c:v>163.25632779861121</c:v>
                </c:pt>
                <c:pt idx="17">
                  <c:v>400.08901415194424</c:v>
                </c:pt>
                <c:pt idx="18">
                  <c:v>980.49013721972301</c:v>
                </c:pt>
              </c:numCache>
            </c:numRef>
          </c:xVal>
          <c:yVal>
            <c:numRef>
              <c:f>Twitter!$O$39:$O$57</c:f>
              <c:numCache>
                <c:formatCode>0.00E+00</c:formatCode>
                <c:ptCount val="19"/>
                <c:pt idx="0">
                  <c:v>5.3409770072986955</c:v>
                </c:pt>
                <c:pt idx="1">
                  <c:v>6.8235024830128514</c:v>
                </c:pt>
                <c:pt idx="2">
                  <c:v>6.5381567183258555</c:v>
                </c:pt>
                <c:pt idx="3">
                  <c:v>4.1764957448660613</c:v>
                </c:pt>
                <c:pt idx="4">
                  <c:v>5.3357900931421778</c:v>
                </c:pt>
                <c:pt idx="5">
                  <c:v>9.0891685538632778</c:v>
                </c:pt>
                <c:pt idx="6">
                  <c:v>14.515127931786004</c:v>
                </c:pt>
                <c:pt idx="7">
                  <c:v>9.2720884331044005</c:v>
                </c:pt>
                <c:pt idx="8">
                  <c:v>2.6653041553949279</c:v>
                </c:pt>
                <c:pt idx="9">
                  <c:v>0.47293447815157402</c:v>
                </c:pt>
                <c:pt idx="10">
                  <c:v>7.0654994593510198E-2</c:v>
                </c:pt>
                <c:pt idx="11">
                  <c:v>4.9309552656003633E-2</c:v>
                </c:pt>
                <c:pt idx="12">
                  <c:v>4.0404539731659099E-4</c:v>
                </c:pt>
                <c:pt idx="13">
                  <c:v>4.0879525697347006E-4</c:v>
                </c:pt>
                <c:pt idx="14">
                  <c:v>3.5633193486551707E-4</c:v>
                </c:pt>
                <c:pt idx="15">
                  <c:v>1.1381026875475801E-4</c:v>
                </c:pt>
                <c:pt idx="16">
                  <c:v>2.8338188867901206E-5</c:v>
                </c:pt>
                <c:pt idx="17">
                  <c:v>1.1563398362324389E-5</c:v>
                </c:pt>
                <c:pt idx="18">
                  <c:v>4.7184448628388514E-6</c:v>
                </c:pt>
              </c:numCache>
            </c:numRef>
          </c:yVal>
        </c:ser>
        <c:ser>
          <c:idx val="4"/>
          <c:order val="4"/>
          <c:tx>
            <c:strRef>
              <c:f>Twitter!$Q$37</c:f>
              <c:strCache>
                <c:ptCount val="1"/>
                <c:pt idx="0">
                  <c:v>&lt;30513,212649&gt;</c:v>
                </c:pt>
              </c:strCache>
            </c:strRef>
          </c:tx>
          <c:marker>
            <c:symbol val="none"/>
          </c:marker>
          <c:xVal>
            <c:numRef>
              <c:f>Twitter!$Q$39:$Q$56</c:f>
              <c:numCache>
                <c:formatCode>General</c:formatCode>
                <c:ptCount val="18"/>
                <c:pt idx="0">
                  <c:v>0.93138888888888904</c:v>
                </c:pt>
                <c:pt idx="1">
                  <c:v>1.720690773333333</c:v>
                </c:pt>
                <c:pt idx="2">
                  <c:v>2.0060685727777781</c:v>
                </c:pt>
                <c:pt idx="3">
                  <c:v>3.7061035675000147</c:v>
                </c:pt>
                <c:pt idx="4">
                  <c:v>4.3207635030555558</c:v>
                </c:pt>
                <c:pt idx="5">
                  <c:v>5.872815868055496</c:v>
                </c:pt>
                <c:pt idx="6">
                  <c:v>6.8468265936111123</c:v>
                </c:pt>
                <c:pt idx="7">
                  <c:v>7.9823776966666724</c:v>
                </c:pt>
                <c:pt idx="8">
                  <c:v>9.3062607652777682</c:v>
                </c:pt>
                <c:pt idx="9">
                  <c:v>10.849710790277769</c:v>
                </c:pt>
                <c:pt idx="10">
                  <c:v>12.649143109722219</c:v>
                </c:pt>
                <c:pt idx="11">
                  <c:v>14.747012569999999</c:v>
                </c:pt>
                <c:pt idx="12">
                  <c:v>17.192815185833332</c:v>
                </c:pt>
                <c:pt idx="13">
                  <c:v>20.044255920277791</c:v>
                </c:pt>
                <c:pt idx="14">
                  <c:v>23.368610146666629</c:v>
                </c:pt>
                <c:pt idx="15">
                  <c:v>31.762799418333096</c:v>
                </c:pt>
                <c:pt idx="16">
                  <c:v>50.332396018333327</c:v>
                </c:pt>
                <c:pt idx="17">
                  <c:v>79.758400876665888</c:v>
                </c:pt>
              </c:numCache>
            </c:numRef>
          </c:xVal>
          <c:yVal>
            <c:numRef>
              <c:f>Twitter!$S$39:$S$56</c:f>
              <c:numCache>
                <c:formatCode>0.00E+00</c:formatCode>
                <c:ptCount val="18"/>
                <c:pt idx="0">
                  <c:v>1.7475067170255404E-2</c:v>
                </c:pt>
                <c:pt idx="1">
                  <c:v>0.193331134729154</c:v>
                </c:pt>
                <c:pt idx="2">
                  <c:v>2.0283558119533952E-2</c:v>
                </c:pt>
                <c:pt idx="3">
                  <c:v>0.32538317276077788</c:v>
                </c:pt>
                <c:pt idx="4">
                  <c:v>1.3330513608291702E-2</c:v>
                </c:pt>
                <c:pt idx="5">
                  <c:v>0.26198111283380232</c:v>
                </c:pt>
                <c:pt idx="6">
                  <c:v>4.858646488444715E-2</c:v>
                </c:pt>
                <c:pt idx="7">
                  <c:v>0.10939605592119017</c:v>
                </c:pt>
                <c:pt idx="8">
                  <c:v>3.1277891274105692E-2</c:v>
                </c:pt>
                <c:pt idx="9">
                  <c:v>3.0661010807084738E-2</c:v>
                </c:pt>
                <c:pt idx="10">
                  <c:v>1.972444478950031E-2</c:v>
                </c:pt>
                <c:pt idx="11">
                  <c:v>2.819749917467541E-3</c:v>
                </c:pt>
                <c:pt idx="12">
                  <c:v>7.2558601420292029E-3</c:v>
                </c:pt>
                <c:pt idx="13">
                  <c:v>6.2236614281890902E-3</c:v>
                </c:pt>
                <c:pt idx="14">
                  <c:v>8.2158639755910805E-4</c:v>
                </c:pt>
                <c:pt idx="15">
                  <c:v>3.7138942071245681E-4</c:v>
                </c:pt>
                <c:pt idx="16">
                  <c:v>2.343692851727683E-4</c:v>
                </c:pt>
                <c:pt idx="17">
                  <c:v>1.4790125612085294E-4</c:v>
                </c:pt>
              </c:numCache>
            </c:numRef>
          </c:yVal>
        </c:ser>
        <c:axId val="36838400"/>
        <c:axId val="36848768"/>
      </c:scatterChart>
      <c:valAx>
        <c:axId val="36838400"/>
        <c:scaling>
          <c:logBase val="10"/>
          <c:orientation val="minMax"/>
          <c:max val="1001"/>
          <c:min val="1.0000000000000068E-4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inter-arrival time (in hours)</a:t>
                </a:r>
              </a:p>
            </c:rich>
          </c:tx>
        </c:title>
        <c:numFmt formatCode="General" sourceLinked="1"/>
        <c:tickLblPos val="nextTo"/>
        <c:crossAx val="36848768"/>
        <c:crossesAt val="1.0000000000000093E-6"/>
        <c:crossBetween val="midCat"/>
      </c:valAx>
      <c:valAx>
        <c:axId val="36848768"/>
        <c:scaling>
          <c:logBase val="10"/>
          <c:orientation val="minMax"/>
          <c:max val="1001"/>
          <c:min val="1.0000000000000093E-6"/>
        </c:scaling>
        <c:axPos val="l"/>
        <c:majorGridlines/>
        <c:numFmt formatCode="0E+00" sourceLinked="0"/>
        <c:tickLblPos val="nextTo"/>
        <c:crossAx val="36838400"/>
        <c:crossesAt val="0"/>
        <c:crossBetween val="midCat"/>
      </c:valAx>
    </c:plotArea>
    <c:plotVisOnly val="1"/>
  </c:chart>
  <c:spPr>
    <a:ln>
      <a:solidFill>
        <a:schemeClr val="tx1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PMF of IATs - Enron</a:t>
            </a:r>
          </a:p>
        </c:rich>
      </c:tx>
    </c:title>
    <c:plotArea>
      <c:layout/>
      <c:scatterChart>
        <c:scatterStyle val="lineMarker"/>
        <c:ser>
          <c:idx val="0"/>
          <c:order val="0"/>
          <c:tx>
            <c:strRef>
              <c:f>Enron!$A$1</c:f>
              <c:strCache>
                <c:ptCount val="1"/>
                <c:pt idx="0">
                  <c:v>&lt;818,1482&gt;</c:v>
                </c:pt>
              </c:strCache>
            </c:strRef>
          </c:tx>
          <c:marker>
            <c:symbol val="none"/>
          </c:marker>
          <c:xVal>
            <c:numRef>
              <c:f>Enron!$A$3:$A$27</c:f>
              <c:numCache>
                <c:formatCode>General</c:formatCode>
                <c:ptCount val="25"/>
                <c:pt idx="0">
                  <c:v>2.1000000000000012E-2</c:v>
                </c:pt>
                <c:pt idx="1">
                  <c:v>3.3271000000000002E-2</c:v>
                </c:pt>
                <c:pt idx="2">
                  <c:v>4.1878000000000005E-2</c:v>
                </c:pt>
                <c:pt idx="3">
                  <c:v>5.2711000000000133E-2</c:v>
                </c:pt>
                <c:pt idx="4">
                  <c:v>8.3511000000000224E-2</c:v>
                </c:pt>
                <c:pt idx="5">
                  <c:v>0.10511500000000019</c:v>
                </c:pt>
                <c:pt idx="6">
                  <c:v>0.13230800000000001</c:v>
                </c:pt>
                <c:pt idx="7">
                  <c:v>0.16653600000000021</c:v>
                </c:pt>
                <c:pt idx="8">
                  <c:v>0.20961800000000044</c:v>
                </c:pt>
                <c:pt idx="9">
                  <c:v>0.263845</c:v>
                </c:pt>
                <c:pt idx="10">
                  <c:v>0.33210000000000167</c:v>
                </c:pt>
                <c:pt idx="11">
                  <c:v>0.52615199999999951</c:v>
                </c:pt>
                <c:pt idx="12">
                  <c:v>0.66226500000000299</c:v>
                </c:pt>
                <c:pt idx="13">
                  <c:v>0.83359100000000064</c:v>
                </c:pt>
                <c:pt idx="14">
                  <c:v>1.049237</c:v>
                </c:pt>
                <c:pt idx="15">
                  <c:v>1.3206709999999999</c:v>
                </c:pt>
                <c:pt idx="16">
                  <c:v>1.662323</c:v>
                </c:pt>
                <c:pt idx="17">
                  <c:v>2.6336449999999987</c:v>
                </c:pt>
                <c:pt idx="18">
                  <c:v>3.3149579999999967</c:v>
                </c:pt>
                <c:pt idx="19">
                  <c:v>4.1725249999999745</c:v>
                </c:pt>
                <c:pt idx="20">
                  <c:v>5.2519400000000003</c:v>
                </c:pt>
                <c:pt idx="21">
                  <c:v>6.6105959999999691</c:v>
                </c:pt>
                <c:pt idx="22">
                  <c:v>8.3207310000000003</c:v>
                </c:pt>
                <c:pt idx="23">
                  <c:v>10.473270000000001</c:v>
                </c:pt>
                <c:pt idx="24">
                  <c:v>16.592966000000001</c:v>
                </c:pt>
              </c:numCache>
            </c:numRef>
          </c:xVal>
          <c:yVal>
            <c:numRef>
              <c:f>Enron!$C$3:$C$27</c:f>
              <c:numCache>
                <c:formatCode>General</c:formatCode>
                <c:ptCount val="25"/>
                <c:pt idx="0">
                  <c:v>4.5911521611127108</c:v>
                </c:pt>
                <c:pt idx="1">
                  <c:v>3.2728028447202338</c:v>
                </c:pt>
                <c:pt idx="2">
                  <c:v>2.6002966938527678</c:v>
                </c:pt>
                <c:pt idx="3">
                  <c:v>0.45728918968355631</c:v>
                </c:pt>
                <c:pt idx="4">
                  <c:v>1.3038795632525011</c:v>
                </c:pt>
                <c:pt idx="5">
                  <c:v>0.517946053846707</c:v>
                </c:pt>
                <c:pt idx="6">
                  <c:v>0.82298159648554392</c:v>
                </c:pt>
                <c:pt idx="7">
                  <c:v>0.65384648076939711</c:v>
                </c:pt>
                <c:pt idx="8">
                  <c:v>0.51946473314966757</c:v>
                </c:pt>
                <c:pt idx="9">
                  <c:v>0.206351286239155</c:v>
                </c:pt>
                <c:pt idx="10">
                  <c:v>0.21774329111145982</c:v>
                </c:pt>
                <c:pt idx="11">
                  <c:v>0.10347657492123198</c:v>
                </c:pt>
                <c:pt idx="12">
                  <c:v>0.41104406343034738</c:v>
                </c:pt>
                <c:pt idx="13">
                  <c:v>0.45719164415650709</c:v>
                </c:pt>
                <c:pt idx="14">
                  <c:v>0.25944625659006493</c:v>
                </c:pt>
                <c:pt idx="15">
                  <c:v>8.2449434174268033E-2</c:v>
                </c:pt>
                <c:pt idx="16">
                  <c:v>7.2501740114264496E-2</c:v>
                </c:pt>
                <c:pt idx="17">
                  <c:v>2.0672594009293152E-2</c:v>
                </c:pt>
                <c:pt idx="18">
                  <c:v>6.5695191359991814E-2</c:v>
                </c:pt>
                <c:pt idx="19">
                  <c:v>6.5241390207906688E-2</c:v>
                </c:pt>
                <c:pt idx="20">
                  <c:v>4.1465998876105623E-2</c:v>
                </c:pt>
                <c:pt idx="21">
                  <c:v>4.9415421737769923E-2</c:v>
                </c:pt>
                <c:pt idx="22">
                  <c:v>6.5432064377247681E-3</c:v>
                </c:pt>
                <c:pt idx="23">
                  <c:v>4.6030087253529093E-3</c:v>
                </c:pt>
                <c:pt idx="24">
                  <c:v>1.4526804066547483E-3</c:v>
                </c:pt>
              </c:numCache>
            </c:numRef>
          </c:yVal>
        </c:ser>
        <c:ser>
          <c:idx val="1"/>
          <c:order val="1"/>
          <c:tx>
            <c:strRef>
              <c:f>Enron!$E$1</c:f>
              <c:strCache>
                <c:ptCount val="1"/>
                <c:pt idx="0">
                  <c:v>&lt;817,1482&gt;</c:v>
                </c:pt>
              </c:strCache>
            </c:strRef>
          </c:tx>
          <c:marker>
            <c:symbol val="none"/>
          </c:marker>
          <c:xVal>
            <c:numRef>
              <c:f>Enron!$E$3:$E$27</c:f>
              <c:numCache>
                <c:formatCode>General</c:formatCode>
                <c:ptCount val="25"/>
                <c:pt idx="0">
                  <c:v>2.1000000000000012E-2</c:v>
                </c:pt>
                <c:pt idx="1">
                  <c:v>3.2435000000000255E-2</c:v>
                </c:pt>
                <c:pt idx="2">
                  <c:v>4.0310000000000124E-2</c:v>
                </c:pt>
                <c:pt idx="3">
                  <c:v>5.0097000000000114E-2</c:v>
                </c:pt>
                <c:pt idx="4">
                  <c:v>7.7377000000000112E-2</c:v>
                </c:pt>
                <c:pt idx="5">
                  <c:v>0.11951100000000002</c:v>
                </c:pt>
                <c:pt idx="6">
                  <c:v>0.14852800000000024</c:v>
                </c:pt>
                <c:pt idx="7">
                  <c:v>0.18458900000000081</c:v>
                </c:pt>
                <c:pt idx="8">
                  <c:v>0.22940600000000044</c:v>
                </c:pt>
                <c:pt idx="9">
                  <c:v>0.28510400000000002</c:v>
                </c:pt>
                <c:pt idx="10">
                  <c:v>0.35432600000000225</c:v>
                </c:pt>
                <c:pt idx="11">
                  <c:v>0.54726799999999676</c:v>
                </c:pt>
                <c:pt idx="12">
                  <c:v>0.68014000000000063</c:v>
                </c:pt>
                <c:pt idx="13">
                  <c:v>0.84527400000000064</c:v>
                </c:pt>
                <c:pt idx="14">
                  <c:v>1.0505</c:v>
                </c:pt>
                <c:pt idx="15">
                  <c:v>1.3055539999999999</c:v>
                </c:pt>
                <c:pt idx="16">
                  <c:v>1.6225320000000001</c:v>
                </c:pt>
                <c:pt idx="17">
                  <c:v>2.5060559999999841</c:v>
                </c:pt>
                <c:pt idx="18">
                  <c:v>3.1145079999999998</c:v>
                </c:pt>
                <c:pt idx="19">
                  <c:v>3.8706879999999977</c:v>
                </c:pt>
                <c:pt idx="20">
                  <c:v>4.8104630000000004</c:v>
                </c:pt>
                <c:pt idx="21">
                  <c:v>5.9784090000000134</c:v>
                </c:pt>
                <c:pt idx="22">
                  <c:v>7.4299230000000014</c:v>
                </c:pt>
                <c:pt idx="23">
                  <c:v>9.2338539999999991</c:v>
                </c:pt>
                <c:pt idx="24">
                  <c:v>11.475767000000006</c:v>
                </c:pt>
              </c:numCache>
            </c:numRef>
          </c:xVal>
          <c:yVal>
            <c:numRef>
              <c:f>Enron!$G$3:$G$27</c:f>
              <c:numCache>
                <c:formatCode>General</c:formatCode>
                <c:ptCount val="25"/>
                <c:pt idx="0">
                  <c:v>2.5720826152935858</c:v>
                </c:pt>
                <c:pt idx="1">
                  <c:v>1.8674136321195138</c:v>
                </c:pt>
                <c:pt idx="2">
                  <c:v>3.0051869526803419</c:v>
                </c:pt>
                <c:pt idx="3">
                  <c:v>1.078143867517682</c:v>
                </c:pt>
                <c:pt idx="4">
                  <c:v>0.69805299059862203</c:v>
                </c:pt>
                <c:pt idx="5">
                  <c:v>1.0136046009539972</c:v>
                </c:pt>
                <c:pt idx="6">
                  <c:v>0.81561145575226257</c:v>
                </c:pt>
                <c:pt idx="7">
                  <c:v>0.32813178822636901</c:v>
                </c:pt>
                <c:pt idx="8">
                  <c:v>0.52805782444400862</c:v>
                </c:pt>
                <c:pt idx="9">
                  <c:v>0.21244521038024447</c:v>
                </c:pt>
                <c:pt idx="10">
                  <c:v>0.15243837373864921</c:v>
                </c:pt>
                <c:pt idx="11">
                  <c:v>0.11067706027561212</c:v>
                </c:pt>
                <c:pt idx="12">
                  <c:v>0.44527118439997732</c:v>
                </c:pt>
                <c:pt idx="13">
                  <c:v>0.50159909792418533</c:v>
                </c:pt>
                <c:pt idx="14">
                  <c:v>0.34594750177471167</c:v>
                </c:pt>
                <c:pt idx="15">
                  <c:v>9.2788031680060903E-2</c:v>
                </c:pt>
                <c:pt idx="16">
                  <c:v>4.9933727956256994E-2</c:v>
                </c:pt>
                <c:pt idx="17">
                  <c:v>2.4169338506474285E-2</c:v>
                </c:pt>
                <c:pt idx="18">
                  <c:v>1.9447594954827205E-2</c:v>
                </c:pt>
                <c:pt idx="19">
                  <c:v>6.2593205194610119E-2</c:v>
                </c:pt>
                <c:pt idx="20">
                  <c:v>7.5547408970660507E-2</c:v>
                </c:pt>
                <c:pt idx="21">
                  <c:v>5.0657046204656608E-2</c:v>
                </c:pt>
                <c:pt idx="22">
                  <c:v>2.4456393874723491E-2</c:v>
                </c:pt>
                <c:pt idx="23">
                  <c:v>6.5595240997047043E-3</c:v>
                </c:pt>
                <c:pt idx="24">
                  <c:v>2.1112205518342898E-2</c:v>
                </c:pt>
              </c:numCache>
            </c:numRef>
          </c:yVal>
        </c:ser>
        <c:ser>
          <c:idx val="2"/>
          <c:order val="2"/>
          <c:tx>
            <c:strRef>
              <c:f>Enron!$I$1</c:f>
              <c:strCache>
                <c:ptCount val="1"/>
                <c:pt idx="0">
                  <c:v>&lt;817,1490&gt;</c:v>
                </c:pt>
              </c:strCache>
            </c:strRef>
          </c:tx>
          <c:marker>
            <c:symbol val="none"/>
          </c:marker>
          <c:xVal>
            <c:numRef>
              <c:f>Enron!$I$3:$I$27</c:f>
              <c:numCache>
                <c:formatCode>General</c:formatCode>
                <c:ptCount val="25"/>
                <c:pt idx="0">
                  <c:v>1.0000000000000041E-3</c:v>
                </c:pt>
                <c:pt idx="1">
                  <c:v>1.4860000000000075E-3</c:v>
                </c:pt>
                <c:pt idx="2">
                  <c:v>3.279000000000015E-3</c:v>
                </c:pt>
                <c:pt idx="3">
                  <c:v>4.8720000000000013E-3</c:v>
                </c:pt>
                <c:pt idx="4">
                  <c:v>7.2390000000000544E-3</c:v>
                </c:pt>
                <c:pt idx="5">
                  <c:v>1.5978000000000006E-2</c:v>
                </c:pt>
                <c:pt idx="6">
                  <c:v>2.373900000000001E-2</c:v>
                </c:pt>
                <c:pt idx="7">
                  <c:v>7.785000000000003E-2</c:v>
                </c:pt>
                <c:pt idx="8">
                  <c:v>0.11566200000000022</c:v>
                </c:pt>
                <c:pt idx="9">
                  <c:v>0.25530200000000008</c:v>
                </c:pt>
                <c:pt idx="10">
                  <c:v>0.3793030000000015</c:v>
                </c:pt>
                <c:pt idx="11">
                  <c:v>0.56353299999999618</c:v>
                </c:pt>
                <c:pt idx="12">
                  <c:v>0.83724300000000063</c:v>
                </c:pt>
                <c:pt idx="13">
                  <c:v>1.2438959999999932</c:v>
                </c:pt>
                <c:pt idx="14">
                  <c:v>1.848061</c:v>
                </c:pt>
                <c:pt idx="15">
                  <c:v>2.745673</c:v>
                </c:pt>
                <c:pt idx="16">
                  <c:v>4.0792590000000342</c:v>
                </c:pt>
                <c:pt idx="17">
                  <c:v>6.0605739999999955</c:v>
                </c:pt>
                <c:pt idx="18">
                  <c:v>9.0042209999999976</c:v>
                </c:pt>
                <c:pt idx="19">
                  <c:v>13.377612000000004</c:v>
                </c:pt>
                <c:pt idx="20">
                  <c:v>19.875178999999999</c:v>
                </c:pt>
                <c:pt idx="21">
                  <c:v>29.528642999999803</c:v>
                </c:pt>
                <c:pt idx="22">
                  <c:v>43.870839000000004</c:v>
                </c:pt>
                <c:pt idx="23">
                  <c:v>65.1791029999996</c:v>
                </c:pt>
                <c:pt idx="24">
                  <c:v>96.836886999999948</c:v>
                </c:pt>
              </c:numCache>
            </c:numRef>
          </c:xVal>
          <c:yVal>
            <c:numRef>
              <c:f>Enron!$K$3:$K$27</c:f>
              <c:numCache>
                <c:formatCode>General</c:formatCode>
                <c:ptCount val="25"/>
                <c:pt idx="0">
                  <c:v>67.462726843418949</c:v>
                </c:pt>
                <c:pt idx="1">
                  <c:v>9.1430243295877407</c:v>
                </c:pt>
                <c:pt idx="2">
                  <c:v>10.290924433741868</c:v>
                </c:pt>
                <c:pt idx="3">
                  <c:v>6.9258312728985265</c:v>
                </c:pt>
                <c:pt idx="4">
                  <c:v>1.875894567221744</c:v>
                </c:pt>
                <c:pt idx="5">
                  <c:v>2.1122848373857521</c:v>
                </c:pt>
                <c:pt idx="6">
                  <c:v>0.30295952066956588</c:v>
                </c:pt>
                <c:pt idx="7">
                  <c:v>0.43355132293850701</c:v>
                </c:pt>
                <c:pt idx="8">
                  <c:v>0.1173978990471985</c:v>
                </c:pt>
                <c:pt idx="9">
                  <c:v>0.39661234884277297</c:v>
                </c:pt>
                <c:pt idx="10">
                  <c:v>0.3559342696184315</c:v>
                </c:pt>
                <c:pt idx="11">
                  <c:v>0.11978694693618007</c:v>
                </c:pt>
                <c:pt idx="12">
                  <c:v>0.28219169257488802</c:v>
                </c:pt>
                <c:pt idx="13">
                  <c:v>8.1402146547470466E-2</c:v>
                </c:pt>
                <c:pt idx="14">
                  <c:v>7.3053580491129019E-2</c:v>
                </c:pt>
                <c:pt idx="15">
                  <c:v>3.6878257471848641E-2</c:v>
                </c:pt>
                <c:pt idx="16">
                  <c:v>9.1014234915931483E-2</c:v>
                </c:pt>
                <c:pt idx="17">
                  <c:v>2.7845462827151026E-2</c:v>
                </c:pt>
                <c:pt idx="18">
                  <c:v>3.7484511727743888E-3</c:v>
                </c:pt>
                <c:pt idx="19">
                  <c:v>5.0460249576343924E-3</c:v>
                </c:pt>
                <c:pt idx="20">
                  <c:v>1.6981927547407847E-3</c:v>
                </c:pt>
                <c:pt idx="21">
                  <c:v>1.1430217954733598E-3</c:v>
                </c:pt>
                <c:pt idx="22">
                  <c:v>7.6934670149341974E-4</c:v>
                </c:pt>
                <c:pt idx="23">
                  <c:v>5.1783291663594724E-4</c:v>
                </c:pt>
                <c:pt idx="24">
                  <c:v>6.9708736114586385E-4</c:v>
                </c:pt>
              </c:numCache>
            </c:numRef>
          </c:yVal>
        </c:ser>
        <c:ser>
          <c:idx val="3"/>
          <c:order val="3"/>
          <c:tx>
            <c:strRef>
              <c:f>Enron!$M$1</c:f>
              <c:strCache>
                <c:ptCount val="1"/>
                <c:pt idx="0">
                  <c:v>&lt;813,1482&gt;</c:v>
                </c:pt>
              </c:strCache>
            </c:strRef>
          </c:tx>
          <c:marker>
            <c:symbol val="none"/>
          </c:marker>
          <c:xVal>
            <c:numRef>
              <c:f>Enron!$M$3:$M$24</c:f>
              <c:numCache>
                <c:formatCode>General</c:formatCode>
                <c:ptCount val="22"/>
                <c:pt idx="0">
                  <c:v>7.0000000000000114E-3</c:v>
                </c:pt>
                <c:pt idx="1">
                  <c:v>1.6204000000000003E-2</c:v>
                </c:pt>
                <c:pt idx="2">
                  <c:v>2.14350000000002E-2</c:v>
                </c:pt>
                <c:pt idx="3">
                  <c:v>2.8355000000000009E-2</c:v>
                </c:pt>
                <c:pt idx="4">
                  <c:v>8.6826000000000028E-2</c:v>
                </c:pt>
                <c:pt idx="5">
                  <c:v>0.114856</c:v>
                </c:pt>
                <c:pt idx="6">
                  <c:v>0.20098600000000041</c:v>
                </c:pt>
                <c:pt idx="7">
                  <c:v>0.26587100000000002</c:v>
                </c:pt>
                <c:pt idx="8">
                  <c:v>0.35170400000000002</c:v>
                </c:pt>
                <c:pt idx="9">
                  <c:v>0.61544400000000299</c:v>
                </c:pt>
                <c:pt idx="10">
                  <c:v>0.81413100000000005</c:v>
                </c:pt>
                <c:pt idx="11">
                  <c:v>1.0769599999999999</c:v>
                </c:pt>
                <c:pt idx="12">
                  <c:v>1.4246409999999998</c:v>
                </c:pt>
                <c:pt idx="13">
                  <c:v>1.884565</c:v>
                </c:pt>
                <c:pt idx="14">
                  <c:v>2.4929679999999967</c:v>
                </c:pt>
                <c:pt idx="15">
                  <c:v>3.2977850000000002</c:v>
                </c:pt>
                <c:pt idx="16">
                  <c:v>4.3624249999999671</c:v>
                </c:pt>
                <c:pt idx="17">
                  <c:v>5.7707690000000378</c:v>
                </c:pt>
                <c:pt idx="18">
                  <c:v>7.6337739999999998</c:v>
                </c:pt>
                <c:pt idx="19">
                  <c:v>13.358282000000004</c:v>
                </c:pt>
                <c:pt idx="20">
                  <c:v>17.670803000000031</c:v>
                </c:pt>
                <c:pt idx="21">
                  <c:v>23.375555000000031</c:v>
                </c:pt>
              </c:numCache>
            </c:numRef>
          </c:xVal>
          <c:yVal>
            <c:numRef>
              <c:f>Enron!$O$3:$O$24</c:f>
              <c:numCache>
                <c:formatCode>General</c:formatCode>
                <c:ptCount val="22"/>
                <c:pt idx="0">
                  <c:v>1.906112521634389</c:v>
                </c:pt>
                <c:pt idx="1">
                  <c:v>6.707650410675897</c:v>
                </c:pt>
                <c:pt idx="2">
                  <c:v>2.5352398336882453</c:v>
                </c:pt>
                <c:pt idx="3">
                  <c:v>0.60008755277394998</c:v>
                </c:pt>
                <c:pt idx="4">
                  <c:v>1.2517916267658078</c:v>
                </c:pt>
                <c:pt idx="5">
                  <c:v>0.40738092764711226</c:v>
                </c:pt>
                <c:pt idx="6">
                  <c:v>0.54076780917385503</c:v>
                </c:pt>
                <c:pt idx="7">
                  <c:v>0.20439527511706304</c:v>
                </c:pt>
                <c:pt idx="8">
                  <c:v>0.13303905095262641</c:v>
                </c:pt>
                <c:pt idx="9">
                  <c:v>0.26489694316874668</c:v>
                </c:pt>
                <c:pt idx="10">
                  <c:v>0.6007508183728073</c:v>
                </c:pt>
                <c:pt idx="11">
                  <c:v>0.201838577881711</c:v>
                </c:pt>
                <c:pt idx="12">
                  <c:v>0.114435382687941</c:v>
                </c:pt>
                <c:pt idx="13">
                  <c:v>8.6507757107326E-2</c:v>
                </c:pt>
                <c:pt idx="14">
                  <c:v>2.179856992225911E-2</c:v>
                </c:pt>
                <c:pt idx="15">
                  <c:v>3.295735581816002E-2</c:v>
                </c:pt>
                <c:pt idx="16">
                  <c:v>7.4742504597411941E-2</c:v>
                </c:pt>
                <c:pt idx="17">
                  <c:v>6.5918780434759808E-2</c:v>
                </c:pt>
                <c:pt idx="18">
                  <c:v>3.0646930092722052E-3</c:v>
                </c:pt>
                <c:pt idx="19">
                  <c:v>4.0681215579292775E-3</c:v>
                </c:pt>
                <c:pt idx="20">
                  <c:v>3.0753062795933692E-3</c:v>
                </c:pt>
                <c:pt idx="21">
                  <c:v>2.3247846492353997E-3</c:v>
                </c:pt>
              </c:numCache>
            </c:numRef>
          </c:yVal>
        </c:ser>
        <c:ser>
          <c:idx val="4"/>
          <c:order val="4"/>
          <c:tx>
            <c:strRef>
              <c:f>Enron!$Q$1</c:f>
              <c:strCache>
                <c:ptCount val="1"/>
                <c:pt idx="0">
                  <c:v>&lt;1489,1490&gt;</c:v>
                </c:pt>
              </c:strCache>
            </c:strRef>
          </c:tx>
          <c:marker>
            <c:symbol val="none"/>
          </c:marker>
          <c:xVal>
            <c:numRef>
              <c:f>Enron!$Q$3:$Q$22</c:f>
              <c:numCache>
                <c:formatCode>General</c:formatCode>
                <c:ptCount val="20"/>
                <c:pt idx="0">
                  <c:v>1.0000000000000041E-3</c:v>
                </c:pt>
                <c:pt idx="1">
                  <c:v>1.4900000000000072E-3</c:v>
                </c:pt>
                <c:pt idx="2">
                  <c:v>3.3060000000000012E-3</c:v>
                </c:pt>
                <c:pt idx="3">
                  <c:v>7.3370000000000024E-3</c:v>
                </c:pt>
                <c:pt idx="4">
                  <c:v>2.4258000000000005E-2</c:v>
                </c:pt>
                <c:pt idx="5">
                  <c:v>0.11947500000000012</c:v>
                </c:pt>
                <c:pt idx="6">
                  <c:v>0.26514800000000005</c:v>
                </c:pt>
                <c:pt idx="7">
                  <c:v>0.39499700000000032</c:v>
                </c:pt>
                <c:pt idx="8">
                  <c:v>0.58843799999999469</c:v>
                </c:pt>
                <c:pt idx="9">
                  <c:v>0.87661100000000391</c:v>
                </c:pt>
                <c:pt idx="10">
                  <c:v>1.3059099999999935</c:v>
                </c:pt>
                <c:pt idx="11">
                  <c:v>1.9454470000000001</c:v>
                </c:pt>
                <c:pt idx="12">
                  <c:v>2.898183</c:v>
                </c:pt>
                <c:pt idx="13">
                  <c:v>4.3174969999999755</c:v>
                </c:pt>
                <c:pt idx="14">
                  <c:v>6.4318860000000004</c:v>
                </c:pt>
                <c:pt idx="15">
                  <c:v>9.5817450000000015</c:v>
                </c:pt>
                <c:pt idx="16">
                  <c:v>14.274170999999997</c:v>
                </c:pt>
                <c:pt idx="17">
                  <c:v>31.678417</c:v>
                </c:pt>
                <c:pt idx="18">
                  <c:v>70.303354999999982</c:v>
                </c:pt>
                <c:pt idx="19">
                  <c:v>104.732709</c:v>
                </c:pt>
              </c:numCache>
            </c:numRef>
          </c:xVal>
          <c:yVal>
            <c:numRef>
              <c:f>Enron!$S$3:$S$22</c:f>
              <c:numCache>
                <c:formatCode>General</c:formatCode>
                <c:ptCount val="20"/>
                <c:pt idx="0">
                  <c:v>86.843247937472853</c:v>
                </c:pt>
                <c:pt idx="1">
                  <c:v>11.71618708407536</c:v>
                </c:pt>
                <c:pt idx="2">
                  <c:v>5.2782425563584354</c:v>
                </c:pt>
                <c:pt idx="3">
                  <c:v>1.2574077031310711</c:v>
                </c:pt>
                <c:pt idx="4">
                  <c:v>0.22345375032484588</c:v>
                </c:pt>
                <c:pt idx="5">
                  <c:v>0.29211447206662738</c:v>
                </c:pt>
                <c:pt idx="6">
                  <c:v>0.16385644667791704</c:v>
                </c:pt>
                <c:pt idx="7">
                  <c:v>0.65994062514195662</c:v>
                </c:pt>
                <c:pt idx="8">
                  <c:v>0.2953308706184265</c:v>
                </c:pt>
                <c:pt idx="9">
                  <c:v>9.9122503172292792E-2</c:v>
                </c:pt>
                <c:pt idx="10">
                  <c:v>0.16634374355730053</c:v>
                </c:pt>
                <c:pt idx="11">
                  <c:v>4.4664200249976943E-2</c:v>
                </c:pt>
                <c:pt idx="12">
                  <c:v>4.4972280435507932E-2</c:v>
                </c:pt>
                <c:pt idx="13">
                  <c:v>3.0188289493580687E-2</c:v>
                </c:pt>
                <c:pt idx="14">
                  <c:v>2.0264331588824527E-2</c:v>
                </c:pt>
                <c:pt idx="15">
                  <c:v>2.2671210739051657E-2</c:v>
                </c:pt>
                <c:pt idx="16">
                  <c:v>2.4449890842362112E-3</c:v>
                </c:pt>
                <c:pt idx="17">
                  <c:v>5.5085125948114023E-4</c:v>
                </c:pt>
                <c:pt idx="18">
                  <c:v>6.1797836069422084E-4</c:v>
                </c:pt>
                <c:pt idx="19">
                  <c:v>4.1482696751598348E-4</c:v>
                </c:pt>
              </c:numCache>
            </c:numRef>
          </c:yVal>
        </c:ser>
        <c:axId val="36912512"/>
        <c:axId val="37017088"/>
      </c:scatterChart>
      <c:valAx>
        <c:axId val="36912512"/>
        <c:scaling>
          <c:logBase val="10"/>
          <c:orientation val="minMax"/>
          <c:max val="105"/>
          <c:min val="1.0000000000000041E-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inter-arrival time (in days)</a:t>
                </a:r>
              </a:p>
            </c:rich>
          </c:tx>
        </c:title>
        <c:numFmt formatCode="General" sourceLinked="1"/>
        <c:tickLblPos val="nextTo"/>
        <c:crossAx val="37017088"/>
        <c:crossesAt val="1.0000000000000082E-5"/>
        <c:crossBetween val="midCat"/>
      </c:valAx>
      <c:valAx>
        <c:axId val="37017088"/>
        <c:scaling>
          <c:logBase val="10"/>
          <c:orientation val="minMax"/>
          <c:max val="101"/>
          <c:min val="1.0000000000000068E-4"/>
        </c:scaling>
        <c:axPos val="l"/>
        <c:majorGridlines/>
        <c:numFmt formatCode="0E+00" sourceLinked="0"/>
        <c:tickLblPos val="nextTo"/>
        <c:crossAx val="36912512"/>
        <c:crossesAt val="0"/>
        <c:crossBetween val="midCat"/>
      </c:valAx>
    </c:plotArea>
    <c:plotVisOnly val="1"/>
  </c:chart>
  <c:spPr>
    <a:ln>
      <a:solidFill>
        <a:schemeClr val="tx1"/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Runtime for MCD Algorithm</a:t>
            </a:r>
          </a:p>
        </c:rich>
      </c:tx>
    </c:title>
    <c:plotArea>
      <c:layout/>
      <c:scatterChart>
        <c:scatterStyle val="lineMarker"/>
        <c:ser>
          <c:idx val="0"/>
          <c:order val="0"/>
          <c:tx>
            <c:v>runtime</c:v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00FF00"/>
              </a:solidFill>
              <a:ln>
                <a:solidFill>
                  <a:srgbClr val="008000"/>
                </a:solidFill>
              </a:ln>
            </c:spPr>
          </c:marker>
          <c:xVal>
            <c:numRef>
              <c:f>Twitter!$B$26:$B$58</c:f>
              <c:numCache>
                <c:formatCode>General</c:formatCode>
                <c:ptCount val="33"/>
                <c:pt idx="0">
                  <c:v>76</c:v>
                </c:pt>
                <c:pt idx="1">
                  <c:v>122</c:v>
                </c:pt>
                <c:pt idx="2">
                  <c:v>272</c:v>
                </c:pt>
                <c:pt idx="3">
                  <c:v>430</c:v>
                </c:pt>
                <c:pt idx="4">
                  <c:v>382</c:v>
                </c:pt>
                <c:pt idx="5">
                  <c:v>540</c:v>
                </c:pt>
                <c:pt idx="6">
                  <c:v>762</c:v>
                </c:pt>
                <c:pt idx="7">
                  <c:v>1082</c:v>
                </c:pt>
                <c:pt idx="8">
                  <c:v>1396</c:v>
                </c:pt>
                <c:pt idx="9">
                  <c:v>1676</c:v>
                </c:pt>
                <c:pt idx="10">
                  <c:v>2239</c:v>
                </c:pt>
                <c:pt idx="11">
                  <c:v>2640</c:v>
                </c:pt>
                <c:pt idx="12">
                  <c:v>3556</c:v>
                </c:pt>
                <c:pt idx="13">
                  <c:v>4130</c:v>
                </c:pt>
                <c:pt idx="14">
                  <c:v>4783</c:v>
                </c:pt>
                <c:pt idx="15">
                  <c:v>5688</c:v>
                </c:pt>
                <c:pt idx="16">
                  <c:v>6758</c:v>
                </c:pt>
                <c:pt idx="17">
                  <c:v>7908</c:v>
                </c:pt>
                <c:pt idx="18">
                  <c:v>8543</c:v>
                </c:pt>
                <c:pt idx="19">
                  <c:v>9638</c:v>
                </c:pt>
                <c:pt idx="20">
                  <c:v>10821</c:v>
                </c:pt>
                <c:pt idx="21">
                  <c:v>14498</c:v>
                </c:pt>
                <c:pt idx="22">
                  <c:v>15771</c:v>
                </c:pt>
                <c:pt idx="23">
                  <c:v>18261</c:v>
                </c:pt>
                <c:pt idx="24">
                  <c:v>20171</c:v>
                </c:pt>
                <c:pt idx="25">
                  <c:v>23209</c:v>
                </c:pt>
                <c:pt idx="26">
                  <c:v>25183</c:v>
                </c:pt>
                <c:pt idx="27">
                  <c:v>29802</c:v>
                </c:pt>
                <c:pt idx="28">
                  <c:v>34615</c:v>
                </c:pt>
                <c:pt idx="29">
                  <c:v>39074</c:v>
                </c:pt>
                <c:pt idx="30">
                  <c:v>48606</c:v>
                </c:pt>
                <c:pt idx="31">
                  <c:v>57849</c:v>
                </c:pt>
                <c:pt idx="32">
                  <c:v>61862</c:v>
                </c:pt>
              </c:numCache>
            </c:numRef>
          </c:xVal>
          <c:yVal>
            <c:numRef>
              <c:f>Twitter!$G$26:$G$58</c:f>
              <c:numCache>
                <c:formatCode>General</c:formatCode>
                <c:ptCount val="33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4</c:v>
                </c:pt>
                <c:pt idx="6">
                  <c:v>6</c:v>
                </c:pt>
                <c:pt idx="7">
                  <c:v>8</c:v>
                </c:pt>
                <c:pt idx="8">
                  <c:v>10</c:v>
                </c:pt>
                <c:pt idx="9">
                  <c:v>14</c:v>
                </c:pt>
                <c:pt idx="10">
                  <c:v>21</c:v>
                </c:pt>
                <c:pt idx="11">
                  <c:v>38</c:v>
                </c:pt>
                <c:pt idx="12">
                  <c:v>37</c:v>
                </c:pt>
                <c:pt idx="13">
                  <c:v>46</c:v>
                </c:pt>
                <c:pt idx="14">
                  <c:v>55</c:v>
                </c:pt>
                <c:pt idx="15">
                  <c:v>68</c:v>
                </c:pt>
                <c:pt idx="16">
                  <c:v>86</c:v>
                </c:pt>
                <c:pt idx="17">
                  <c:v>106</c:v>
                </c:pt>
                <c:pt idx="18">
                  <c:v>149</c:v>
                </c:pt>
                <c:pt idx="19">
                  <c:v>142</c:v>
                </c:pt>
                <c:pt idx="20">
                  <c:v>165</c:v>
                </c:pt>
                <c:pt idx="21">
                  <c:v>250</c:v>
                </c:pt>
                <c:pt idx="22">
                  <c:v>290</c:v>
                </c:pt>
                <c:pt idx="23">
                  <c:v>342</c:v>
                </c:pt>
                <c:pt idx="24">
                  <c:v>389</c:v>
                </c:pt>
                <c:pt idx="25">
                  <c:v>457</c:v>
                </c:pt>
                <c:pt idx="26">
                  <c:v>503</c:v>
                </c:pt>
                <c:pt idx="27">
                  <c:v>585</c:v>
                </c:pt>
                <c:pt idx="28">
                  <c:v>800</c:v>
                </c:pt>
                <c:pt idx="29">
                  <c:v>830</c:v>
                </c:pt>
                <c:pt idx="30">
                  <c:v>1321</c:v>
                </c:pt>
                <c:pt idx="31">
                  <c:v>1519</c:v>
                </c:pt>
                <c:pt idx="32">
                  <c:v>1828</c:v>
                </c:pt>
              </c:numCache>
            </c:numRef>
          </c:yVal>
        </c:ser>
        <c:axId val="37577088"/>
        <c:axId val="37579392"/>
      </c:scatterChart>
      <c:valAx>
        <c:axId val="37577088"/>
        <c:scaling>
          <c:orientation val="minMax"/>
          <c:max val="65000"/>
          <c:min val="0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number of live edges</a:t>
                </a:r>
              </a:p>
            </c:rich>
          </c:tx>
        </c:title>
        <c:numFmt formatCode="#,##0" sourceLinked="0"/>
        <c:tickLblPos val="nextTo"/>
        <c:crossAx val="37579392"/>
        <c:crosses val="autoZero"/>
        <c:crossBetween val="midCat"/>
        <c:majorUnit val="15000"/>
      </c:valAx>
      <c:valAx>
        <c:axId val="3757939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runtime </a:t>
                </a:r>
                <a:r>
                  <a:rPr lang="en-US" sz="1200" dirty="0" smtClean="0"/>
                  <a:t>(milliseconds</a:t>
                </a:r>
                <a:r>
                  <a:rPr lang="en-US" sz="1200" dirty="0"/>
                  <a:t>)</a:t>
                </a:r>
              </a:p>
            </c:rich>
          </c:tx>
        </c:title>
        <c:numFmt formatCode="General" sourceLinked="1"/>
        <c:tickLblPos val="nextTo"/>
        <c:crossAx val="37577088"/>
        <c:crosses val="autoZero"/>
        <c:crossBetween val="midCat"/>
        <c:majorUnit val="500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News Gothic M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News Gothic MT"/>
              </a:defRPr>
            </a:lvl1pPr>
          </a:lstStyle>
          <a:p>
            <a:pPr>
              <a:defRPr/>
            </a:pPr>
            <a:fld id="{7CE93DF6-58EE-41AC-A3B8-D1418FB508DE}" type="datetimeFigureOut">
              <a:rPr lang="en-US"/>
              <a:pPr>
                <a:defRPr/>
              </a:pPr>
              <a:t>2/22/2011</a:t>
            </a:fld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News Gothic M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News Gothic MT"/>
              </a:defRPr>
            </a:lvl1pPr>
          </a:lstStyle>
          <a:p>
            <a:pPr>
              <a:defRPr/>
            </a:pPr>
            <a:fld id="{DE7F1FB5-677C-4CA3-BA8C-59FE9F1AF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B2C7DE-8F79-4534-AF1A-E3913C403A11}" type="datetimeFigureOut">
              <a:rPr lang="en-US"/>
              <a:pPr>
                <a:defRPr/>
              </a:pPr>
              <a:t>2/22/2011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2E16BD-9ED7-4AC3-AA87-842907621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the 5 edges with most network activity in each dataset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6533D1-8945-4F1F-9408-FF1080E7513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Data from LBNL IP traffic network at 11:58am on Dec. 15, 2004.  (1722 live edges)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Henderson, Eliassi-Rad, Faloutsos, Akoglu, Li, Maruhashi, Prakash, Tong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Park, Priebe, Marchette, Youssef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Sun, Faloutsos, Papdimitriou, Yu</a:t>
            </a:r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3A904CC-6951-41E5-AA75-E02F004615F5}" type="slidenum">
              <a:rPr lang="en-US" sz="1200">
                <a:latin typeface="+mn-lt"/>
              </a:rPr>
              <a:pPr algn="r">
                <a:defRPr/>
              </a:pPr>
              <a:t>8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defTabSz="914400" fontAlgn="auto"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5950E-3EC0-490D-8A68-A0EE31C17B9E}" type="datetimeFigureOut">
              <a:rPr lang="en-US"/>
              <a:pPr>
                <a:defRPr/>
              </a:pPr>
              <a:t>2/22/2011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C1CF7-26DE-44FF-9004-373F80A3FB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45023-EF3A-4567-A093-26B75AB0D708}" type="datetimeFigureOut">
              <a:rPr lang="en-US"/>
              <a:pPr>
                <a:defRPr/>
              </a:pPr>
              <a:t>2/22/2011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14C06-C94D-45F6-9286-7B672E2F3E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8D6C6-95FA-47F7-B0EE-3EEB63AA84CE}" type="datetimeFigureOut">
              <a:rPr lang="en-US"/>
              <a:pPr>
                <a:defRPr/>
              </a:pPr>
              <a:t>2/22/2011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335D7-78DC-4648-AB29-7A58EFCE1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640D2-DF0C-446B-ABE6-08360F5CAA19}" type="datetimeFigureOut">
              <a:rPr lang="en-US"/>
              <a:pPr>
                <a:defRPr/>
              </a:pPr>
              <a:t>2/22/2011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5101F-554F-4B27-9646-418D902309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BCE4C-BA26-44A4-8E5E-D8ADC7CC0B42}" type="datetimeFigureOut">
              <a:rPr lang="en-US"/>
              <a:pPr>
                <a:defRPr/>
              </a:pPr>
              <a:t>2/22/2011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721C0-9F17-424F-990E-5AAED399FB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95DF4-26CE-47F0-9145-B40904B4D1A5}" type="datetimeFigureOut">
              <a:rPr lang="en-US"/>
              <a:pPr>
                <a:defRPr/>
              </a:pPr>
              <a:t>2/22/2011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1617F-FA1B-47A7-9A0B-9EA037DB33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7A97F-76A4-4016-86B0-367744C2CE7C}" type="datetimeFigureOut">
              <a:rPr lang="en-US"/>
              <a:pPr>
                <a:defRPr/>
              </a:pPr>
              <a:t>2/22/2011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94787-3D1D-43F2-A94D-CDFDDD4A49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EB08A-2B06-4B9A-AEE4-AFC0A3857E83}" type="datetimeFigureOut">
              <a:rPr lang="en-US"/>
              <a:pPr>
                <a:defRPr/>
              </a:pPr>
              <a:t>2/22/2011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D7758-8562-4FB9-ABAC-032C2AFB70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18789-21E7-4B14-AA84-27799D98512C}" type="datetimeFigureOut">
              <a:rPr lang="en-US"/>
              <a:pPr>
                <a:defRPr/>
              </a:pPr>
              <a:t>2/22/2011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AA849-E786-49B5-9E5A-33FDB016D3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105BD-F3E7-42F0-99DC-1BE171275D1C}" type="datetimeFigureOut">
              <a:rPr lang="en-US"/>
              <a:pPr>
                <a:defRPr/>
              </a:pPr>
              <a:t>2/22/2011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52AF4-CB3C-4732-A6FC-815AE9CFAD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A18AB-235F-4C75-A781-FF653CD35B84}" type="datetimeFigureOut">
              <a:rPr lang="en-US"/>
              <a:pPr>
                <a:defRPr/>
              </a:pPr>
              <a:t>2/22/2011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29014-D5C3-43BE-A1AF-9C6A3C4F88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FFAAD-1B18-4752-AA28-0750A53C0715}" type="datetimeFigureOut">
              <a:rPr lang="en-US"/>
              <a:pPr>
                <a:defRPr/>
              </a:pPr>
              <a:t>2/22/2011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3A254-C57F-4943-85BE-4A7DC96882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EF013C-603A-49F8-A846-008175200669}" type="datetimeFigureOut">
              <a:rPr lang="en-US"/>
              <a:pPr>
                <a:defRPr/>
              </a:pPr>
              <a:t>2/22/2011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36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2ACD78-F719-4954-9BA6-526490779B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2" r:id="rId2"/>
    <p:sldLayoutId id="2147483701" r:id="rId3"/>
    <p:sldLayoutId id="2147483700" r:id="rId4"/>
    <p:sldLayoutId id="2147483699" r:id="rId5"/>
    <p:sldLayoutId id="2147483698" r:id="rId6"/>
    <p:sldLayoutId id="2147483697" r:id="rId7"/>
    <p:sldLayoutId id="2147483696" r:id="rId8"/>
    <p:sldLayoutId id="2147483695" r:id="rId9"/>
    <p:sldLayoutId id="2147483694" r:id="rId10"/>
    <p:sldLayoutId id="2147483693" r:id="rId11"/>
    <p:sldLayoutId id="21474836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sz="2200" kern="1200">
          <a:solidFill>
            <a:srgbClr val="595959"/>
          </a:solidFill>
          <a:latin typeface="+mn-lt"/>
          <a:ea typeface="+mn-ea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Rounded Rectangle 1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0" y="1163638"/>
            <a:ext cx="8020050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1524000"/>
            <a:ext cx="7620000" cy="1981200"/>
          </a:xfrm>
        </p:spPr>
        <p:txBody>
          <a:bodyPr anchor="ctr"/>
          <a:lstStyle/>
          <a:p>
            <a:pPr eaLnBrk="1" hangingPunct="1">
              <a:buClr>
                <a:srgbClr val="6FB7D7"/>
              </a:buClr>
              <a:buSzPct val="110000"/>
              <a:buFont typeface="Wingdings 2" pitchFamily="18" charset="2"/>
              <a:buNone/>
            </a:pPr>
            <a:r>
              <a:rPr lang="en-US" sz="4400" smtClean="0"/>
              <a:t>Anomaly Detection in Communication Networks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4294967295"/>
          </p:nvPr>
        </p:nvSpPr>
        <p:spPr>
          <a:xfrm>
            <a:off x="1322388" y="3603625"/>
            <a:ext cx="6499225" cy="511175"/>
          </a:xfrm>
        </p:spPr>
        <p:txBody>
          <a:bodyPr anchor="ctr"/>
          <a:lstStyle/>
          <a:p>
            <a:pPr marL="0" indent="0" algn="ctr" eaLnBrk="1" hangingPunct="1">
              <a:spcBef>
                <a:spcPts val="300"/>
              </a:spcBef>
              <a:buFont typeface="Wingdings 2" pitchFamily="18" charset="2"/>
              <a:buNone/>
            </a:pPr>
            <a:r>
              <a:rPr lang="en-US" smtClean="0">
                <a:solidFill>
                  <a:schemeClr val="tx1"/>
                </a:solidFill>
              </a:rPr>
              <a:t>Brian Thompson	   James Abello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724400"/>
            <a:ext cx="1184275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9" name="Picture 8" descr="Rutgers logo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4964113"/>
            <a:ext cx="30067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944563"/>
          </a:xfrm>
        </p:spPr>
        <p:txBody>
          <a:bodyPr anchor="ctr"/>
          <a:lstStyle/>
          <a:p>
            <a:pPr eaLnBrk="1" hangingPunct="1"/>
            <a:r>
              <a:rPr lang="en-US" sz="4000" smtClean="0"/>
              <a:t>Outline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2057400" y="1258888"/>
            <a:ext cx="5334000" cy="569912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A6A6A6"/>
                </a:solidFill>
              </a:rPr>
              <a:t>Introduction and Motivation</a:t>
            </a:r>
          </a:p>
        </p:txBody>
      </p:sp>
      <p:sp>
        <p:nvSpPr>
          <p:cNvPr id="34819" name="Rectangle 45"/>
          <p:cNvSpPr>
            <a:spLocks noChangeArrowheads="1"/>
          </p:cNvSpPr>
          <p:nvPr/>
        </p:nvSpPr>
        <p:spPr bwMode="auto">
          <a:xfrm>
            <a:off x="2057400" y="1949450"/>
            <a:ext cx="533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0" indent="-349250" defTabSz="91440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</a:pPr>
            <a:r>
              <a:rPr lang="en-US" sz="2800">
                <a:solidFill>
                  <a:srgbClr val="595959"/>
                </a:solidFill>
                <a:latin typeface="News Gothic MT"/>
              </a:rPr>
              <a:t>Model and Approach</a:t>
            </a:r>
          </a:p>
        </p:txBody>
      </p:sp>
      <p:sp>
        <p:nvSpPr>
          <p:cNvPr id="34820" name="Rectangle 46"/>
          <p:cNvSpPr>
            <a:spLocks noChangeArrowheads="1"/>
          </p:cNvSpPr>
          <p:nvPr/>
        </p:nvSpPr>
        <p:spPr bwMode="auto">
          <a:xfrm>
            <a:off x="2057400" y="2633663"/>
            <a:ext cx="5334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0" indent="-349250" defTabSz="91440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</a:pPr>
            <a:r>
              <a:rPr lang="en-US" sz="2800">
                <a:solidFill>
                  <a:srgbClr val="A6A6A6"/>
                </a:solidFill>
                <a:latin typeface="News Gothic MT"/>
              </a:rPr>
              <a:t>The MCD Algorithm</a:t>
            </a:r>
          </a:p>
        </p:txBody>
      </p:sp>
      <p:sp>
        <p:nvSpPr>
          <p:cNvPr id="34821" name="Rectangle 47"/>
          <p:cNvSpPr>
            <a:spLocks noChangeArrowheads="1"/>
          </p:cNvSpPr>
          <p:nvPr/>
        </p:nvSpPr>
        <p:spPr bwMode="auto">
          <a:xfrm>
            <a:off x="2057400" y="3298825"/>
            <a:ext cx="533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0" indent="-349250" defTabSz="91440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</a:pPr>
            <a:r>
              <a:rPr lang="en-US" sz="2800">
                <a:solidFill>
                  <a:srgbClr val="A6A6A6"/>
                </a:solidFill>
                <a:latin typeface="News Gothic MT"/>
              </a:rPr>
              <a:t>Experimental Results</a:t>
            </a:r>
          </a:p>
        </p:txBody>
      </p:sp>
      <p:sp>
        <p:nvSpPr>
          <p:cNvPr id="34822" name="Rectangle 48"/>
          <p:cNvSpPr>
            <a:spLocks noChangeArrowheads="1"/>
          </p:cNvSpPr>
          <p:nvPr/>
        </p:nvSpPr>
        <p:spPr bwMode="auto">
          <a:xfrm>
            <a:off x="2057400" y="3984625"/>
            <a:ext cx="5486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0" indent="-349250" defTabSz="91440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</a:pPr>
            <a:r>
              <a:rPr lang="en-US" sz="2800">
                <a:solidFill>
                  <a:srgbClr val="A6A6A6"/>
                </a:solidFill>
                <a:latin typeface="News Gothic MT"/>
              </a:rPr>
              <a:t>Conclusions and Future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 idx="4294967295"/>
          </p:nvPr>
        </p:nvSpPr>
        <p:spPr>
          <a:xfrm>
            <a:off x="549275" y="107950"/>
            <a:ext cx="8042275" cy="944563"/>
          </a:xfrm>
        </p:spPr>
        <p:txBody>
          <a:bodyPr anchor="ctr"/>
          <a:lstStyle/>
          <a:p>
            <a:pPr eaLnBrk="1" hangingPunct="1"/>
            <a:r>
              <a:rPr lang="en-US" sz="4000" smtClean="0"/>
              <a:t>Recency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4294967295"/>
          </p:nvPr>
        </p:nvSpPr>
        <p:spPr>
          <a:xfrm>
            <a:off x="396875" y="1219200"/>
            <a:ext cx="8366125" cy="1295400"/>
          </a:xfrm>
        </p:spPr>
        <p:txBody>
          <a:bodyPr/>
          <a:lstStyle/>
          <a:p>
            <a:pPr eaLnBrk="1" hangingPunct="1">
              <a:spcBef>
                <a:spcPts val="800"/>
              </a:spcBef>
            </a:pPr>
            <a:r>
              <a:rPr lang="en-US" sz="2200" smtClean="0"/>
              <a:t>For each pair of people, at a given point in time, tells us how much time has passed since those people communicated</a:t>
            </a:r>
          </a:p>
          <a:p>
            <a:pPr eaLnBrk="1" hangingPunct="1">
              <a:spcBef>
                <a:spcPts val="800"/>
              </a:spcBef>
            </a:pPr>
            <a:r>
              <a:rPr lang="en-US" sz="2200" smtClean="0"/>
              <a:t>Allows us to focus on the most relevant activity in the network</a:t>
            </a:r>
            <a:endParaRPr lang="en-US" sz="2200" smtClean="0">
              <a:sym typeface="Wingdings" pitchFamily="2" charset="2"/>
            </a:endParaRPr>
          </a:p>
        </p:txBody>
      </p:sp>
      <p:grpSp>
        <p:nvGrpSpPr>
          <p:cNvPr id="36867" name="Group 62"/>
          <p:cNvGrpSpPr>
            <a:grpSpLocks/>
          </p:cNvGrpSpPr>
          <p:nvPr/>
        </p:nvGrpSpPr>
        <p:grpSpPr bwMode="auto">
          <a:xfrm>
            <a:off x="3392488" y="2590800"/>
            <a:ext cx="4079875" cy="274638"/>
            <a:chOff x="937" y="2033"/>
            <a:chExt cx="2570" cy="173"/>
          </a:xfrm>
        </p:grpSpPr>
        <p:sp>
          <p:nvSpPr>
            <p:cNvPr id="36899" name="TextBox 13"/>
            <p:cNvSpPr txBox="1">
              <a:spLocks noChangeArrowheads="1"/>
            </p:cNvSpPr>
            <p:nvPr/>
          </p:nvSpPr>
          <p:spPr bwMode="auto">
            <a:xfrm>
              <a:off x="937" y="2033"/>
              <a:ext cx="46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News Gothic MT"/>
                </a:rPr>
                <a:t>8:00 am</a:t>
              </a:r>
            </a:p>
          </p:txBody>
        </p:sp>
        <p:sp>
          <p:nvSpPr>
            <p:cNvPr id="36900" name="TextBox 15"/>
            <p:cNvSpPr txBox="1">
              <a:spLocks noChangeArrowheads="1"/>
            </p:cNvSpPr>
            <p:nvPr/>
          </p:nvSpPr>
          <p:spPr bwMode="auto">
            <a:xfrm>
              <a:off x="1741" y="2033"/>
              <a:ext cx="51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News Gothic MT"/>
                </a:rPr>
                <a:t>10:00 am</a:t>
              </a:r>
            </a:p>
          </p:txBody>
        </p:sp>
        <p:sp>
          <p:nvSpPr>
            <p:cNvPr id="36901" name="TextBox 17"/>
            <p:cNvSpPr txBox="1">
              <a:spLocks noChangeArrowheads="1"/>
            </p:cNvSpPr>
            <p:nvPr/>
          </p:nvSpPr>
          <p:spPr bwMode="auto">
            <a:xfrm>
              <a:off x="2509" y="2033"/>
              <a:ext cx="51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News Gothic MT"/>
                </a:rPr>
                <a:t>12:00 pm</a:t>
              </a:r>
            </a:p>
          </p:txBody>
        </p:sp>
        <p:sp>
          <p:nvSpPr>
            <p:cNvPr id="36902" name="TextBox 19"/>
            <p:cNvSpPr txBox="1">
              <a:spLocks noChangeArrowheads="1"/>
            </p:cNvSpPr>
            <p:nvPr/>
          </p:nvSpPr>
          <p:spPr bwMode="auto">
            <a:xfrm>
              <a:off x="3129" y="2033"/>
              <a:ext cx="37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News Gothic MT"/>
                </a:rPr>
                <a:t>NOW!</a:t>
              </a:r>
            </a:p>
          </p:txBody>
        </p:sp>
      </p:grpSp>
      <p:sp>
        <p:nvSpPr>
          <p:cNvPr id="36868" name="Text Box 60"/>
          <p:cNvSpPr txBox="1">
            <a:spLocks noChangeArrowheads="1"/>
          </p:cNvSpPr>
          <p:nvPr/>
        </p:nvSpPr>
        <p:spPr bwMode="auto">
          <a:xfrm>
            <a:off x="1066800" y="3017838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&lt;Alice, Bob&gt;</a:t>
            </a:r>
          </a:p>
        </p:txBody>
      </p:sp>
      <p:sp>
        <p:nvSpPr>
          <p:cNvPr id="36869" name="Text Box 61"/>
          <p:cNvSpPr txBox="1">
            <a:spLocks noChangeArrowheads="1"/>
          </p:cNvSpPr>
          <p:nvPr/>
        </p:nvSpPr>
        <p:spPr bwMode="auto">
          <a:xfrm>
            <a:off x="1066800" y="3703638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&lt;Chris, Dave&gt;</a:t>
            </a:r>
          </a:p>
        </p:txBody>
      </p:sp>
      <p:grpSp>
        <p:nvGrpSpPr>
          <p:cNvPr id="36870" name="Group 56"/>
          <p:cNvGrpSpPr>
            <a:grpSpLocks/>
          </p:cNvGrpSpPr>
          <p:nvPr/>
        </p:nvGrpSpPr>
        <p:grpSpPr bwMode="auto">
          <a:xfrm>
            <a:off x="3124200" y="3736975"/>
            <a:ext cx="4495800" cy="401638"/>
            <a:chOff x="1968" y="2354"/>
            <a:chExt cx="2832" cy="253"/>
          </a:xfrm>
        </p:grpSpPr>
        <p:cxnSp>
          <p:nvCxnSpPr>
            <p:cNvPr id="36895" name="Straight Arrow Connector 4"/>
            <p:cNvCxnSpPr>
              <a:cxnSpLocks noChangeShapeType="1"/>
            </p:cNvCxnSpPr>
            <p:nvPr/>
          </p:nvCxnSpPr>
          <p:spPr bwMode="auto">
            <a:xfrm>
              <a:off x="1968" y="2450"/>
              <a:ext cx="2832" cy="1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6896" name="Straight Connector 8"/>
            <p:cNvCxnSpPr>
              <a:cxnSpLocks noChangeShapeType="1"/>
            </p:cNvCxnSpPr>
            <p:nvPr/>
          </p:nvCxnSpPr>
          <p:spPr bwMode="auto">
            <a:xfrm rot="5400000">
              <a:off x="2185" y="2487"/>
              <a:ext cx="239" cy="2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97" name="Straight Connector 14"/>
            <p:cNvCxnSpPr>
              <a:cxnSpLocks noChangeShapeType="1"/>
            </p:cNvCxnSpPr>
            <p:nvPr/>
          </p:nvCxnSpPr>
          <p:spPr bwMode="auto">
            <a:xfrm rot="5400000">
              <a:off x="3961" y="2473"/>
              <a:ext cx="240" cy="1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6898" name="AutoShape 36"/>
            <p:cNvSpPr>
              <a:spLocks noChangeArrowheads="1"/>
            </p:cNvSpPr>
            <p:nvPr/>
          </p:nvSpPr>
          <p:spPr bwMode="auto">
            <a:xfrm>
              <a:off x="4447" y="2368"/>
              <a:ext cx="144" cy="144"/>
            </a:xfrm>
            <a:custGeom>
              <a:avLst/>
              <a:gdLst>
                <a:gd name="T0" fmla="*/ 0 w 228600"/>
                <a:gd name="T1" fmla="*/ 0 h 228600"/>
                <a:gd name="T2" fmla="*/ 0 w 228600"/>
                <a:gd name="T3" fmla="*/ 0 h 228600"/>
                <a:gd name="T4" fmla="*/ 0 w 228600"/>
                <a:gd name="T5" fmla="*/ 0 h 228600"/>
                <a:gd name="T6" fmla="*/ 0 w 228600"/>
                <a:gd name="T7" fmla="*/ 0 h 228600"/>
                <a:gd name="T8" fmla="*/ 0 w 228600"/>
                <a:gd name="T9" fmla="*/ 0 h 2286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69850 w 228600"/>
                <a:gd name="T16" fmla="*/ 87313 h 228600"/>
                <a:gd name="T17" fmla="*/ 158750 w 228600"/>
                <a:gd name="T18" fmla="*/ 174625 h 228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8600" h="228600">
                  <a:moveTo>
                    <a:pt x="0" y="87317"/>
                  </a:moveTo>
                  <a:lnTo>
                    <a:pt x="87318" y="87318"/>
                  </a:lnTo>
                  <a:lnTo>
                    <a:pt x="114300" y="0"/>
                  </a:lnTo>
                  <a:lnTo>
                    <a:pt x="141282" y="87318"/>
                  </a:lnTo>
                  <a:lnTo>
                    <a:pt x="228600" y="87317"/>
                  </a:lnTo>
                  <a:lnTo>
                    <a:pt x="157958" y="141282"/>
                  </a:lnTo>
                  <a:lnTo>
                    <a:pt x="184941" y="228599"/>
                  </a:lnTo>
                  <a:lnTo>
                    <a:pt x="114300" y="174634"/>
                  </a:lnTo>
                  <a:lnTo>
                    <a:pt x="43659" y="228599"/>
                  </a:lnTo>
                  <a:lnTo>
                    <a:pt x="70642" y="141282"/>
                  </a:ln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1" name="Group 55"/>
          <p:cNvGrpSpPr>
            <a:grpSpLocks/>
          </p:cNvGrpSpPr>
          <p:nvPr/>
        </p:nvGrpSpPr>
        <p:grpSpPr bwMode="auto">
          <a:xfrm>
            <a:off x="3124200" y="3048000"/>
            <a:ext cx="4495800" cy="384175"/>
            <a:chOff x="1968" y="1920"/>
            <a:chExt cx="2832" cy="242"/>
          </a:xfrm>
        </p:grpSpPr>
        <p:cxnSp>
          <p:nvCxnSpPr>
            <p:cNvPr id="36874" name="Straight Arrow Connector 4"/>
            <p:cNvCxnSpPr>
              <a:cxnSpLocks noChangeShapeType="1"/>
            </p:cNvCxnSpPr>
            <p:nvPr/>
          </p:nvCxnSpPr>
          <p:spPr bwMode="auto">
            <a:xfrm>
              <a:off x="1968" y="2018"/>
              <a:ext cx="2832" cy="1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6875" name="Straight Connector 8"/>
            <p:cNvCxnSpPr>
              <a:cxnSpLocks noChangeShapeType="1"/>
            </p:cNvCxnSpPr>
            <p:nvPr/>
          </p:nvCxnSpPr>
          <p:spPr bwMode="auto">
            <a:xfrm rot="5400000">
              <a:off x="2281" y="2041"/>
              <a:ext cx="239" cy="2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76" name="Straight Connector 14"/>
            <p:cNvCxnSpPr>
              <a:cxnSpLocks noChangeShapeType="1"/>
            </p:cNvCxnSpPr>
            <p:nvPr/>
          </p:nvCxnSpPr>
          <p:spPr bwMode="auto">
            <a:xfrm rot="5400000">
              <a:off x="2952" y="2041"/>
              <a:ext cx="240" cy="1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77" name="Straight Connector 8"/>
            <p:cNvCxnSpPr>
              <a:cxnSpLocks noChangeShapeType="1"/>
            </p:cNvCxnSpPr>
            <p:nvPr/>
          </p:nvCxnSpPr>
          <p:spPr bwMode="auto">
            <a:xfrm rot="5400000">
              <a:off x="2489" y="2041"/>
              <a:ext cx="239" cy="2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78" name="Straight Connector 14"/>
            <p:cNvCxnSpPr>
              <a:cxnSpLocks noChangeShapeType="1"/>
            </p:cNvCxnSpPr>
            <p:nvPr/>
          </p:nvCxnSpPr>
          <p:spPr bwMode="auto">
            <a:xfrm rot="5400000">
              <a:off x="3155" y="2039"/>
              <a:ext cx="240" cy="1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79" name="Straight Connector 14"/>
            <p:cNvCxnSpPr>
              <a:cxnSpLocks noChangeShapeType="1"/>
            </p:cNvCxnSpPr>
            <p:nvPr/>
          </p:nvCxnSpPr>
          <p:spPr bwMode="auto">
            <a:xfrm rot="5400000">
              <a:off x="2821" y="2039"/>
              <a:ext cx="240" cy="1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80" name="Straight Connector 14"/>
            <p:cNvCxnSpPr>
              <a:cxnSpLocks noChangeShapeType="1"/>
            </p:cNvCxnSpPr>
            <p:nvPr/>
          </p:nvCxnSpPr>
          <p:spPr bwMode="auto">
            <a:xfrm rot="5400000">
              <a:off x="3624" y="2039"/>
              <a:ext cx="240" cy="1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6881" name="AutoShape 35"/>
            <p:cNvSpPr>
              <a:spLocks noChangeArrowheads="1"/>
            </p:cNvSpPr>
            <p:nvPr/>
          </p:nvSpPr>
          <p:spPr bwMode="auto">
            <a:xfrm>
              <a:off x="4447" y="1936"/>
              <a:ext cx="144" cy="144"/>
            </a:xfrm>
            <a:custGeom>
              <a:avLst/>
              <a:gdLst>
                <a:gd name="T0" fmla="*/ 0 w 228600"/>
                <a:gd name="T1" fmla="*/ 0 h 228600"/>
                <a:gd name="T2" fmla="*/ 0 w 228600"/>
                <a:gd name="T3" fmla="*/ 0 h 228600"/>
                <a:gd name="T4" fmla="*/ 0 w 228600"/>
                <a:gd name="T5" fmla="*/ 0 h 228600"/>
                <a:gd name="T6" fmla="*/ 0 w 228600"/>
                <a:gd name="T7" fmla="*/ 0 h 228600"/>
                <a:gd name="T8" fmla="*/ 0 w 228600"/>
                <a:gd name="T9" fmla="*/ 0 h 2286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69850 w 228600"/>
                <a:gd name="T16" fmla="*/ 87313 h 228600"/>
                <a:gd name="T17" fmla="*/ 158750 w 228600"/>
                <a:gd name="T18" fmla="*/ 174625 h 228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8600" h="228600">
                  <a:moveTo>
                    <a:pt x="0" y="87317"/>
                  </a:moveTo>
                  <a:lnTo>
                    <a:pt x="87318" y="87318"/>
                  </a:lnTo>
                  <a:lnTo>
                    <a:pt x="114300" y="0"/>
                  </a:lnTo>
                  <a:lnTo>
                    <a:pt x="141282" y="87318"/>
                  </a:lnTo>
                  <a:lnTo>
                    <a:pt x="228600" y="87317"/>
                  </a:lnTo>
                  <a:lnTo>
                    <a:pt x="157958" y="141282"/>
                  </a:lnTo>
                  <a:lnTo>
                    <a:pt x="184941" y="228599"/>
                  </a:lnTo>
                  <a:lnTo>
                    <a:pt x="114300" y="174634"/>
                  </a:lnTo>
                  <a:lnTo>
                    <a:pt x="43659" y="228599"/>
                  </a:lnTo>
                  <a:lnTo>
                    <a:pt x="70642" y="141282"/>
                  </a:ln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6882" name="Straight Connector 14"/>
            <p:cNvCxnSpPr>
              <a:cxnSpLocks noChangeShapeType="1"/>
            </p:cNvCxnSpPr>
            <p:nvPr/>
          </p:nvCxnSpPr>
          <p:spPr bwMode="auto">
            <a:xfrm rot="5400000">
              <a:off x="4152" y="2039"/>
              <a:ext cx="240" cy="1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83" name="Straight Connector 14"/>
            <p:cNvCxnSpPr>
              <a:cxnSpLocks noChangeShapeType="1"/>
            </p:cNvCxnSpPr>
            <p:nvPr/>
          </p:nvCxnSpPr>
          <p:spPr bwMode="auto">
            <a:xfrm rot="5400000">
              <a:off x="4009" y="2039"/>
              <a:ext cx="240" cy="1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84" name="Straight Connector 14"/>
            <p:cNvCxnSpPr>
              <a:cxnSpLocks noChangeShapeType="1"/>
            </p:cNvCxnSpPr>
            <p:nvPr/>
          </p:nvCxnSpPr>
          <p:spPr bwMode="auto">
            <a:xfrm rot="5400000">
              <a:off x="4008" y="2039"/>
              <a:ext cx="240" cy="1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85" name="Straight Connector 14"/>
            <p:cNvCxnSpPr>
              <a:cxnSpLocks noChangeShapeType="1"/>
            </p:cNvCxnSpPr>
            <p:nvPr/>
          </p:nvCxnSpPr>
          <p:spPr bwMode="auto">
            <a:xfrm rot="5400000">
              <a:off x="3816" y="2039"/>
              <a:ext cx="240" cy="1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86" name="Straight Connector 14"/>
            <p:cNvCxnSpPr>
              <a:cxnSpLocks noChangeShapeType="1"/>
            </p:cNvCxnSpPr>
            <p:nvPr/>
          </p:nvCxnSpPr>
          <p:spPr bwMode="auto">
            <a:xfrm rot="5400000">
              <a:off x="3528" y="2041"/>
              <a:ext cx="240" cy="1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87" name="Straight Connector 14"/>
            <p:cNvCxnSpPr>
              <a:cxnSpLocks noChangeShapeType="1"/>
            </p:cNvCxnSpPr>
            <p:nvPr/>
          </p:nvCxnSpPr>
          <p:spPr bwMode="auto">
            <a:xfrm rot="5400000">
              <a:off x="3204" y="2039"/>
              <a:ext cx="240" cy="1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88" name="Straight Connector 14"/>
            <p:cNvCxnSpPr>
              <a:cxnSpLocks noChangeShapeType="1"/>
            </p:cNvCxnSpPr>
            <p:nvPr/>
          </p:nvCxnSpPr>
          <p:spPr bwMode="auto">
            <a:xfrm rot="5400000">
              <a:off x="3337" y="2041"/>
              <a:ext cx="240" cy="1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89" name="Straight Connector 8"/>
            <p:cNvCxnSpPr>
              <a:cxnSpLocks noChangeShapeType="1"/>
            </p:cNvCxnSpPr>
            <p:nvPr/>
          </p:nvCxnSpPr>
          <p:spPr bwMode="auto">
            <a:xfrm rot="5400000">
              <a:off x="2779" y="2041"/>
              <a:ext cx="239" cy="2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90" name="Straight Connector 8"/>
            <p:cNvCxnSpPr>
              <a:cxnSpLocks noChangeShapeType="1"/>
            </p:cNvCxnSpPr>
            <p:nvPr/>
          </p:nvCxnSpPr>
          <p:spPr bwMode="auto">
            <a:xfrm rot="5400000">
              <a:off x="2713" y="2041"/>
              <a:ext cx="239" cy="2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91" name="Straight Connector 8"/>
            <p:cNvCxnSpPr>
              <a:cxnSpLocks noChangeShapeType="1"/>
            </p:cNvCxnSpPr>
            <p:nvPr/>
          </p:nvCxnSpPr>
          <p:spPr bwMode="auto">
            <a:xfrm rot="5400000">
              <a:off x="2425" y="2040"/>
              <a:ext cx="239" cy="2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92" name="Straight Connector 8"/>
            <p:cNvCxnSpPr>
              <a:cxnSpLocks noChangeShapeType="1"/>
            </p:cNvCxnSpPr>
            <p:nvPr/>
          </p:nvCxnSpPr>
          <p:spPr bwMode="auto">
            <a:xfrm rot="5400000">
              <a:off x="2128" y="2039"/>
              <a:ext cx="239" cy="2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93" name="Straight Connector 8"/>
            <p:cNvCxnSpPr>
              <a:cxnSpLocks noChangeShapeType="1"/>
            </p:cNvCxnSpPr>
            <p:nvPr/>
          </p:nvCxnSpPr>
          <p:spPr bwMode="auto">
            <a:xfrm rot="5400000">
              <a:off x="1993" y="2039"/>
              <a:ext cx="239" cy="2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94" name="Straight Connector 8"/>
            <p:cNvCxnSpPr>
              <a:cxnSpLocks noChangeShapeType="1"/>
            </p:cNvCxnSpPr>
            <p:nvPr/>
          </p:nvCxnSpPr>
          <p:spPr bwMode="auto">
            <a:xfrm rot="5400000">
              <a:off x="1915" y="2039"/>
              <a:ext cx="239" cy="2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86069" name="Content Placeholder 2"/>
          <p:cNvSpPr>
            <a:spLocks/>
          </p:cNvSpPr>
          <p:nvPr/>
        </p:nvSpPr>
        <p:spPr bwMode="auto">
          <a:xfrm>
            <a:off x="396875" y="4495800"/>
            <a:ext cx="8366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9250" indent="-349250" defTabSz="914400">
              <a:spcBef>
                <a:spcPts val="8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</a:pPr>
            <a:r>
              <a:rPr lang="en-US" sz="2200">
                <a:solidFill>
                  <a:srgbClr val="595959"/>
                </a:solidFill>
                <a:latin typeface="News Gothic MT"/>
              </a:rPr>
              <a:t>Problem: The most frequent communicators will always seem “recent”, overshadowing others’ behavior.</a:t>
            </a:r>
          </a:p>
        </p:txBody>
      </p:sp>
      <p:sp>
        <p:nvSpPr>
          <p:cNvPr id="86070" name="Text Box 54"/>
          <p:cNvSpPr txBox="1">
            <a:spLocks noChangeArrowheads="1"/>
          </p:cNvSpPr>
          <p:nvPr/>
        </p:nvSpPr>
        <p:spPr bwMode="auto">
          <a:xfrm>
            <a:off x="2590800" y="5334000"/>
            <a:ext cx="39639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sz="2200"/>
              <a:t>We call this </a:t>
            </a:r>
            <a:r>
              <a:rPr lang="en-US" sz="2200" b="1" i="1">
                <a:solidFill>
                  <a:srgbClr val="FF0000"/>
                </a:solidFill>
              </a:rPr>
              <a:t>time scale bias</a:t>
            </a:r>
            <a:r>
              <a:rPr lang="en-US" sz="22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69" grpId="0"/>
      <p:bldP spid="860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944563"/>
          </a:xfrm>
        </p:spPr>
        <p:txBody>
          <a:bodyPr anchor="ctr"/>
          <a:lstStyle/>
          <a:p>
            <a:pPr eaLnBrk="1" hangingPunct="1"/>
            <a:r>
              <a:rPr lang="en-US" sz="4000" smtClean="0"/>
              <a:t>An Edge Model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549275" y="1258888"/>
            <a:ext cx="8042275" cy="4684712"/>
          </a:xfrm>
        </p:spPr>
        <p:txBody>
          <a:bodyPr/>
          <a:lstStyle/>
          <a:p>
            <a:pPr eaLnBrk="1" hangingPunct="1"/>
            <a:r>
              <a:rPr lang="en-US" smtClean="0"/>
              <a:t>We model communication across an edge as a</a:t>
            </a:r>
            <a:br>
              <a:rPr lang="en-US" smtClean="0"/>
            </a:br>
            <a:r>
              <a:rPr lang="en-US" i="1" smtClean="0">
                <a:solidFill>
                  <a:srgbClr val="0000FF"/>
                </a:solidFill>
              </a:rPr>
              <a:t>renewal process</a:t>
            </a:r>
            <a:r>
              <a:rPr lang="en-US" smtClean="0"/>
              <a:t>: a sequence of time-stamped events</a:t>
            </a:r>
          </a:p>
          <a:p>
            <a:pPr eaLnBrk="1" hangingPunct="1"/>
            <a:endParaRPr lang="en-US" sz="1600" smtClean="0"/>
          </a:p>
          <a:p>
            <a:pPr eaLnBrk="1" hangingPunct="1"/>
            <a:endParaRPr lang="en-US" sz="1600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sampled from a distribution of inter-arrival times (IATs)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62200" y="2884488"/>
            <a:ext cx="4495800" cy="158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16" name="TextBox 6"/>
          <p:cNvSpPr txBox="1">
            <a:spLocks noChangeArrowheads="1"/>
          </p:cNvSpPr>
          <p:nvPr/>
        </p:nvSpPr>
        <p:spPr bwMode="auto">
          <a:xfrm>
            <a:off x="3314700" y="228600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News Gothic MT"/>
              </a:rPr>
              <a:t>&lt;Alice, Bob&gt;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858294" y="2921794"/>
            <a:ext cx="379413" cy="3175"/>
          </a:xfrm>
          <a:prstGeom prst="line">
            <a:avLst/>
          </a:prstGeom>
          <a:ln w="38100" cmpd="sng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18" name="TextBox 13"/>
          <p:cNvSpPr txBox="1">
            <a:spLocks noChangeArrowheads="1"/>
          </p:cNvSpPr>
          <p:nvPr/>
        </p:nvSpPr>
        <p:spPr bwMode="auto">
          <a:xfrm>
            <a:off x="2647950" y="3113088"/>
            <a:ext cx="800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News Gothic MT"/>
              </a:rPr>
              <a:t>9:00 am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3982244" y="2921794"/>
            <a:ext cx="381000" cy="1588"/>
          </a:xfrm>
          <a:prstGeom prst="line">
            <a:avLst/>
          </a:prstGeom>
          <a:ln w="38100" cmpd="sng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20" name="TextBox 15"/>
          <p:cNvSpPr txBox="1">
            <a:spLocks noChangeArrowheads="1"/>
          </p:cNvSpPr>
          <p:nvPr/>
        </p:nvSpPr>
        <p:spPr bwMode="auto">
          <a:xfrm>
            <a:off x="3771900" y="3113088"/>
            <a:ext cx="896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News Gothic MT"/>
              </a:rPr>
              <a:t>10:30 am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4590257" y="3036094"/>
            <a:ext cx="609600" cy="1587"/>
          </a:xfrm>
          <a:prstGeom prst="line">
            <a:avLst/>
          </a:prstGeom>
          <a:ln w="38100" cmpd="sng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22" name="TextBox 17"/>
          <p:cNvSpPr txBox="1">
            <a:spLocks noChangeArrowheads="1"/>
          </p:cNvSpPr>
          <p:nvPr/>
        </p:nvSpPr>
        <p:spPr bwMode="auto">
          <a:xfrm>
            <a:off x="4495800" y="3341688"/>
            <a:ext cx="896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News Gothic MT"/>
              </a:rPr>
              <a:t>11:30 am</a:t>
            </a: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6039644" y="2921794"/>
            <a:ext cx="381000" cy="1588"/>
          </a:xfrm>
          <a:prstGeom prst="line">
            <a:avLst/>
          </a:prstGeom>
          <a:ln w="38100" cmpd="sng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24" name="TextBox 19"/>
          <p:cNvSpPr txBox="1">
            <a:spLocks noChangeArrowheads="1"/>
          </p:cNvSpPr>
          <p:nvPr/>
        </p:nvSpPr>
        <p:spPr bwMode="auto">
          <a:xfrm>
            <a:off x="5829300" y="3113088"/>
            <a:ext cx="8080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News Gothic MT"/>
              </a:rPr>
              <a:t>2:00 pm</a:t>
            </a:r>
          </a:p>
        </p:txBody>
      </p:sp>
      <p:cxnSp>
        <p:nvCxnSpPr>
          <p:cNvPr id="21" name="Straight Connector 20"/>
          <p:cNvCxnSpPr>
            <a:endCxn id="38926" idx="0"/>
          </p:cNvCxnSpPr>
          <p:nvPr/>
        </p:nvCxnSpPr>
        <p:spPr>
          <a:xfrm rot="5400000">
            <a:off x="3144044" y="3036094"/>
            <a:ext cx="609600" cy="1588"/>
          </a:xfrm>
          <a:prstGeom prst="line">
            <a:avLst/>
          </a:prstGeom>
          <a:ln w="38100" cmpd="sng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26" name="TextBox 21"/>
          <p:cNvSpPr txBox="1">
            <a:spLocks noChangeArrowheads="1"/>
          </p:cNvSpPr>
          <p:nvPr/>
        </p:nvSpPr>
        <p:spPr bwMode="auto">
          <a:xfrm>
            <a:off x="3048000" y="3341688"/>
            <a:ext cx="800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News Gothic MT"/>
              </a:rPr>
              <a:t>9:30 am</a:t>
            </a:r>
          </a:p>
        </p:txBody>
      </p:sp>
      <p:graphicFrame>
        <p:nvGraphicFramePr>
          <p:cNvPr id="26" name="Chart 25"/>
          <p:cNvGraphicFramePr/>
          <p:nvPr/>
        </p:nvGraphicFramePr>
        <p:xfrm>
          <a:off x="2362200" y="4267200"/>
          <a:ext cx="3797300" cy="207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944563"/>
          </a:xfrm>
        </p:spPr>
        <p:txBody>
          <a:bodyPr anchor="ctr"/>
          <a:lstStyle/>
          <a:p>
            <a:pPr eaLnBrk="1" hangingPunct="1"/>
            <a:r>
              <a:rPr lang="en-US" sz="4000" smtClean="0"/>
              <a:t>An Edge Model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549275" y="1258888"/>
            <a:ext cx="8042275" cy="2322512"/>
          </a:xfrm>
        </p:spPr>
        <p:txBody>
          <a:bodyPr/>
          <a:lstStyle/>
          <a:p>
            <a:pPr eaLnBrk="1" hangingPunct="1">
              <a:spcBef>
                <a:spcPts val="1400"/>
              </a:spcBef>
            </a:pPr>
            <a:r>
              <a:rPr lang="en-US" smtClean="0"/>
              <a:t>IATs for human interaction follow a power law</a:t>
            </a:r>
          </a:p>
          <a:p>
            <a:pPr eaLnBrk="1" hangingPunct="1">
              <a:spcBef>
                <a:spcPts val="1400"/>
              </a:spcBef>
            </a:pPr>
            <a:r>
              <a:rPr lang="en-US" smtClean="0"/>
              <a:t>The Bounded Pareto distribution gives us a concise model that matches well with real-world data and can be updated in </a:t>
            </a:r>
            <a:r>
              <a:rPr lang="en-US" smtClean="0">
                <a:solidFill>
                  <a:srgbClr val="0000FF"/>
                </a:solidFill>
              </a:rPr>
              <a:t>real-time and constant space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4798889" y="3363789"/>
          <a:ext cx="3346270" cy="2175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1060325" y="3363788"/>
          <a:ext cx="3348289" cy="2175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3" descr="BP distribution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3708400"/>
            <a:ext cx="28162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549275" y="107950"/>
            <a:ext cx="8042275" cy="944563"/>
          </a:xfrm>
        </p:spPr>
        <p:txBody>
          <a:bodyPr anchor="ctr"/>
          <a:lstStyle/>
          <a:p>
            <a:pPr eaLnBrk="1" hangingPunct="1"/>
            <a:r>
              <a:rPr lang="en-US" sz="4000" smtClean="0"/>
              <a:t>Recency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4294967295"/>
          </p:nvPr>
        </p:nvSpPr>
        <p:spPr>
          <a:xfrm>
            <a:off x="396875" y="1219200"/>
            <a:ext cx="8366125" cy="2438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400"/>
              </a:spcBef>
            </a:pPr>
            <a:r>
              <a:rPr lang="en-US" sz="2200" smtClean="0"/>
              <a:t>The recency function  </a:t>
            </a:r>
            <a:r>
              <a:rPr lang="en-US" sz="2200" b="1" smtClean="0"/>
              <a:t>Rec : 2</a:t>
            </a:r>
            <a:r>
              <a:rPr lang="en-US" sz="2200" b="1" baseline="30000" smtClean="0"/>
              <a:t>T</a:t>
            </a:r>
            <a:r>
              <a:rPr lang="en-US" sz="2200" b="1" smtClean="0"/>
              <a:t> x T </a:t>
            </a:r>
            <a:r>
              <a:rPr lang="en-US" sz="2200" b="1" smtClean="0">
                <a:sym typeface="Wingdings" pitchFamily="2" charset="2"/>
              </a:rPr>
              <a:t> [0,1]  </a:t>
            </a:r>
            <a:r>
              <a:rPr lang="en-US" sz="2200" smtClean="0">
                <a:sym typeface="Wingdings" pitchFamily="2" charset="2"/>
              </a:rPr>
              <a:t>assigns a weight to</a:t>
            </a:r>
            <a:br>
              <a:rPr lang="en-US" sz="2200" smtClean="0">
                <a:sym typeface="Wingdings" pitchFamily="2" charset="2"/>
              </a:rPr>
            </a:br>
            <a:r>
              <a:rPr lang="en-US" sz="2200" smtClean="0">
                <a:sym typeface="Wingdings" pitchFamily="2" charset="2"/>
              </a:rPr>
              <a:t>an edge </a:t>
            </a:r>
            <a:r>
              <a:rPr lang="en-US" sz="2200" b="1" i="1" smtClean="0">
                <a:sym typeface="Wingdings" pitchFamily="2" charset="2"/>
              </a:rPr>
              <a:t>e</a:t>
            </a:r>
            <a:r>
              <a:rPr lang="en-US" sz="2200" smtClean="0">
                <a:sym typeface="Wingdings" pitchFamily="2" charset="2"/>
              </a:rPr>
              <a:t> at time </a:t>
            </a:r>
            <a:r>
              <a:rPr lang="en-US" sz="2200" b="1" i="1" smtClean="0">
                <a:sym typeface="Wingdings" pitchFamily="2" charset="2"/>
              </a:rPr>
              <a:t>t</a:t>
            </a:r>
            <a:r>
              <a:rPr lang="en-US" sz="2200" smtClean="0">
                <a:sym typeface="Wingdings" pitchFamily="2" charset="2"/>
              </a:rPr>
              <a:t> based on the age of the renewal process (time since the last event), decreasing from </a:t>
            </a:r>
            <a:r>
              <a:rPr lang="en-US" sz="2200" i="1" smtClean="0">
                <a:sym typeface="Wingdings" pitchFamily="2" charset="2"/>
              </a:rPr>
              <a:t>age =</a:t>
            </a:r>
            <a:r>
              <a:rPr lang="en-US" sz="2200" b="1" i="1" smtClean="0">
                <a:sym typeface="Wingdings" pitchFamily="2" charset="2"/>
              </a:rPr>
              <a:t> </a:t>
            </a:r>
            <a:r>
              <a:rPr lang="en-US" sz="2200" b="1" smtClean="0">
                <a:sym typeface="Wingdings" pitchFamily="2" charset="2"/>
              </a:rPr>
              <a:t>0</a:t>
            </a:r>
            <a:r>
              <a:rPr lang="en-US" sz="2200" smtClean="0">
                <a:sym typeface="Wingdings" pitchFamily="2" charset="2"/>
              </a:rPr>
              <a:t> to </a:t>
            </a:r>
            <a:r>
              <a:rPr lang="en-US" sz="2200" b="1" i="1" smtClean="0">
                <a:sym typeface="Wingdings" pitchFamily="2" charset="2"/>
              </a:rPr>
              <a:t>x</a:t>
            </a:r>
            <a:r>
              <a:rPr lang="en-US" sz="2200" b="1" i="1" baseline="-25000" smtClean="0">
                <a:sym typeface="Wingdings" pitchFamily="2" charset="2"/>
              </a:rPr>
              <a:t>max</a:t>
            </a:r>
            <a:r>
              <a:rPr lang="en-US" sz="2200" smtClean="0">
                <a:sym typeface="Wingdings" pitchFamily="2" charset="2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ts val="1400"/>
              </a:spcBef>
            </a:pPr>
            <a:r>
              <a:rPr lang="en-US" sz="2200" smtClean="0">
                <a:sym typeface="Wingdings" pitchFamily="2" charset="2"/>
              </a:rPr>
              <a:t>Given an IAT distribution, there is a unique such function that is uniform over [0,1] when sampled uniformly in time.</a:t>
            </a:r>
          </a:p>
          <a:p>
            <a:pPr eaLnBrk="1" hangingPunct="1">
              <a:lnSpc>
                <a:spcPct val="90000"/>
              </a:lnSpc>
              <a:spcBef>
                <a:spcPts val="1400"/>
              </a:spcBef>
            </a:pPr>
            <a:r>
              <a:rPr lang="en-US" sz="2200" smtClean="0">
                <a:sym typeface="Wingdings" pitchFamily="2" charset="2"/>
              </a:rPr>
              <a:t>This property </a:t>
            </a:r>
            <a:r>
              <a:rPr lang="en-US" sz="2200" smtClean="0">
                <a:solidFill>
                  <a:srgbClr val="0000FF"/>
                </a:solidFill>
                <a:sym typeface="Wingdings" pitchFamily="2" charset="2"/>
              </a:rPr>
              <a:t>eliminates time scale bias</a:t>
            </a:r>
            <a:r>
              <a:rPr lang="en-US" sz="2200" smtClean="0">
                <a:sym typeface="Wingdings" pitchFamily="2" charset="2"/>
              </a:rPr>
              <a:t>.</a:t>
            </a:r>
          </a:p>
        </p:txBody>
      </p:sp>
      <p:sp>
        <p:nvSpPr>
          <p:cNvPr id="43012" name="AutoShape 15"/>
          <p:cNvSpPr>
            <a:spLocks noChangeArrowheads="1"/>
          </p:cNvSpPr>
          <p:nvPr/>
        </p:nvSpPr>
        <p:spPr bwMode="auto">
          <a:xfrm>
            <a:off x="3852863" y="4648200"/>
            <a:ext cx="593725" cy="458788"/>
          </a:xfrm>
          <a:prstGeom prst="rightArrow">
            <a:avLst>
              <a:gd name="adj1" fmla="val 50000"/>
              <a:gd name="adj2" fmla="val 323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013" name="Straight Connector 6"/>
          <p:cNvCxnSpPr>
            <a:cxnSpLocks noChangeShapeType="1"/>
          </p:cNvCxnSpPr>
          <p:nvPr/>
        </p:nvCxnSpPr>
        <p:spPr bwMode="auto">
          <a:xfrm>
            <a:off x="1676400" y="4302125"/>
            <a:ext cx="0" cy="1047750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43014" name="TextBox 24"/>
          <p:cNvSpPr txBox="1">
            <a:spLocks noChangeAspect="1" noChangeArrowheads="1"/>
          </p:cNvSpPr>
          <p:nvPr/>
        </p:nvSpPr>
        <p:spPr bwMode="auto">
          <a:xfrm>
            <a:off x="1358900" y="4013200"/>
            <a:ext cx="6111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 b="1" i="1">
                <a:latin typeface="News Gothic MT"/>
              </a:rPr>
              <a:t>x</a:t>
            </a:r>
            <a:r>
              <a:rPr lang="en-US" sz="1200" b="1" i="1" baseline="-25000">
                <a:latin typeface="News Gothic MT"/>
              </a:rPr>
              <a:t>min</a:t>
            </a:r>
            <a:endParaRPr lang="en-US" sz="1200" b="1" i="1">
              <a:latin typeface="News Gothic MT"/>
            </a:endParaRPr>
          </a:p>
        </p:txBody>
      </p:sp>
      <p:cxnSp>
        <p:nvCxnSpPr>
          <p:cNvPr id="43015" name="Straight Connector 23"/>
          <p:cNvCxnSpPr>
            <a:cxnSpLocks noChangeShapeType="1"/>
          </p:cNvCxnSpPr>
          <p:nvPr/>
        </p:nvCxnSpPr>
        <p:spPr bwMode="auto">
          <a:xfrm flipH="1">
            <a:off x="3517900" y="4305300"/>
            <a:ext cx="1588" cy="1047750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43016" name="TextBox 25"/>
          <p:cNvSpPr txBox="1">
            <a:spLocks noChangeAspect="1" noChangeArrowheads="1"/>
          </p:cNvSpPr>
          <p:nvPr/>
        </p:nvSpPr>
        <p:spPr bwMode="auto">
          <a:xfrm>
            <a:off x="3173413" y="4005263"/>
            <a:ext cx="5889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 b="1" i="1">
                <a:latin typeface="News Gothic MT"/>
              </a:rPr>
              <a:t>x</a:t>
            </a:r>
            <a:r>
              <a:rPr lang="en-US" sz="1200" b="1" i="1" baseline="-25000">
                <a:latin typeface="News Gothic MT"/>
              </a:rPr>
              <a:t>max</a:t>
            </a:r>
            <a:endParaRPr lang="en-US" sz="1200" b="1" i="1">
              <a:latin typeface="News Gothic MT"/>
            </a:endParaRPr>
          </a:p>
        </p:txBody>
      </p:sp>
      <p:pic>
        <p:nvPicPr>
          <p:cNvPr id="43017" name="Picture 17" descr="recency functio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2813" y="3724275"/>
            <a:ext cx="3868737" cy="2138363"/>
          </a:xfrm>
          <a:prstGeom prst="rect">
            <a:avLst/>
          </a:prstGeom>
          <a:noFill/>
          <a:ln w="3175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43018" name="Text Box 15"/>
          <p:cNvSpPr txBox="1">
            <a:spLocks noChangeArrowheads="1"/>
          </p:cNvSpPr>
          <p:nvPr/>
        </p:nvSpPr>
        <p:spPr bwMode="auto">
          <a:xfrm>
            <a:off x="4722813" y="3835400"/>
            <a:ext cx="3857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sz="1200" b="1"/>
              <a:t>Recency of Edge &lt;3,22&gt; in Bluetooth Dataset</a:t>
            </a:r>
          </a:p>
        </p:txBody>
      </p:sp>
      <p:sp>
        <p:nvSpPr>
          <p:cNvPr id="43019" name="Text Box 21"/>
          <p:cNvSpPr txBox="1">
            <a:spLocks noChangeArrowheads="1"/>
          </p:cNvSpPr>
          <p:nvPr/>
        </p:nvSpPr>
        <p:spPr bwMode="auto">
          <a:xfrm>
            <a:off x="884238" y="3797300"/>
            <a:ext cx="2711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sz="1200" b="1"/>
              <a:t>Bounded Pareto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4" name="Title 1"/>
          <p:cNvSpPr>
            <a:spLocks noGrp="1"/>
          </p:cNvSpPr>
          <p:nvPr>
            <p:ph type="title" idx="4294967295"/>
          </p:nvPr>
        </p:nvSpPr>
        <p:spPr>
          <a:xfrm>
            <a:off x="549275" y="107950"/>
            <a:ext cx="8042275" cy="944563"/>
          </a:xfrm>
        </p:spPr>
        <p:txBody>
          <a:bodyPr anchor="ctr"/>
          <a:lstStyle/>
          <a:p>
            <a:pPr eaLnBrk="1" hangingPunct="1"/>
            <a:r>
              <a:rPr lang="en-US" sz="4000" smtClean="0"/>
              <a:t>Divergence</a:t>
            </a:r>
          </a:p>
        </p:txBody>
      </p:sp>
      <p:sp>
        <p:nvSpPr>
          <p:cNvPr id="88075" name="Content Placeholder 2"/>
          <p:cNvSpPr>
            <a:spLocks noGrp="1"/>
          </p:cNvSpPr>
          <p:nvPr>
            <p:ph idx="4294967295"/>
          </p:nvPr>
        </p:nvSpPr>
        <p:spPr>
          <a:xfrm>
            <a:off x="549275" y="1258888"/>
            <a:ext cx="8151813" cy="979487"/>
          </a:xfrm>
        </p:spPr>
        <p:txBody>
          <a:bodyPr/>
          <a:lstStyle/>
          <a:p>
            <a:pPr eaLnBrk="1" hangingPunct="1"/>
            <a:r>
              <a:rPr lang="en-US" smtClean="0"/>
              <a:t>Consider the weighted graph </a:t>
            </a:r>
            <a:r>
              <a:rPr lang="en-US" i="1" smtClean="0"/>
              <a:t>G = (V,E)</a:t>
            </a:r>
            <a:r>
              <a:rPr lang="en-US" smtClean="0"/>
              <a:t> representing a communication network, with </a:t>
            </a:r>
            <a:r>
              <a:rPr lang="en-US" i="1" smtClean="0"/>
              <a:t>w(e) = Rec(e)</a:t>
            </a:r>
            <a:r>
              <a:rPr lang="en-US" smtClean="0"/>
              <a:t>.</a:t>
            </a:r>
          </a:p>
        </p:txBody>
      </p:sp>
      <p:grpSp>
        <p:nvGrpSpPr>
          <p:cNvPr id="88076" name="Group 77"/>
          <p:cNvGrpSpPr>
            <a:grpSpLocks/>
          </p:cNvGrpSpPr>
          <p:nvPr/>
        </p:nvGrpSpPr>
        <p:grpSpPr bwMode="auto">
          <a:xfrm>
            <a:off x="550863" y="2133600"/>
            <a:ext cx="8151812" cy="1228725"/>
            <a:chOff x="347" y="1344"/>
            <a:chExt cx="5135" cy="774"/>
          </a:xfrm>
        </p:grpSpPr>
        <p:sp>
          <p:nvSpPr>
            <p:cNvPr id="88139" name="Content Placeholder 2"/>
            <p:cNvSpPr txBox="1">
              <a:spLocks/>
            </p:cNvSpPr>
            <p:nvPr/>
          </p:nvSpPr>
          <p:spPr bwMode="auto">
            <a:xfrm>
              <a:off x="347" y="1344"/>
              <a:ext cx="5135" cy="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9250" indent="-349250" defTabSz="914400">
                <a:spcBef>
                  <a:spcPts val="2000"/>
                </a:spcBef>
                <a:buClr>
                  <a:srgbClr val="6FB7D7"/>
                </a:buClr>
                <a:buSzPct val="110000"/>
                <a:buFont typeface="Wingdings 2" pitchFamily="18" charset="2"/>
                <a:buChar char=""/>
              </a:pPr>
              <a:r>
                <a:rPr lang="en-US" sz="2400">
                  <a:solidFill>
                    <a:srgbClr val="595959"/>
                  </a:solidFill>
                  <a:latin typeface="News Gothic MT"/>
                </a:rPr>
                <a:t>For           , let         </a:t>
              </a:r>
              <a:r>
                <a:rPr lang="en-US" sz="2400" i="1">
                  <a:solidFill>
                    <a:srgbClr val="595959"/>
                  </a:solidFill>
                  <a:latin typeface="News Gothic MT"/>
                </a:rPr>
                <a:t>= # of edges in E’ with Rec(e) ≥ </a:t>
              </a:r>
              <a:r>
                <a:rPr lang="el-GR" sz="2400" i="1">
                  <a:solidFill>
                    <a:srgbClr val="595959"/>
                  </a:solidFill>
                  <a:latin typeface="News Gothic MT"/>
                </a:rPr>
                <a:t>θ</a:t>
              </a:r>
              <a:r>
                <a:rPr lang="en-US" sz="2400">
                  <a:solidFill>
                    <a:srgbClr val="595959"/>
                  </a:solidFill>
                  <a:latin typeface="News Gothic MT"/>
                </a:rPr>
                <a:t>.</a:t>
              </a:r>
              <a:br>
                <a:rPr lang="en-US" sz="2400">
                  <a:solidFill>
                    <a:srgbClr val="595959"/>
                  </a:solidFill>
                  <a:latin typeface="News Gothic MT"/>
                </a:rPr>
              </a:br>
              <a:r>
                <a:rPr lang="en-US" sz="1000">
                  <a:solidFill>
                    <a:srgbClr val="595959"/>
                  </a:solidFill>
                  <a:latin typeface="News Gothic MT"/>
                </a:rPr>
                <a:t/>
              </a:r>
              <a:br>
                <a:rPr lang="en-US" sz="1000">
                  <a:solidFill>
                    <a:srgbClr val="595959"/>
                  </a:solidFill>
                  <a:latin typeface="News Gothic MT"/>
                </a:rPr>
              </a:br>
              <a:r>
                <a:rPr lang="en-US" sz="2400">
                  <a:solidFill>
                    <a:srgbClr val="595959"/>
                  </a:solidFill>
                  <a:latin typeface="News Gothic MT"/>
                </a:rPr>
                <a:t>We define                                   , where                          .</a:t>
              </a:r>
              <a:endParaRPr lang="en-US" sz="1000">
                <a:solidFill>
                  <a:srgbClr val="595959"/>
                </a:solidFill>
                <a:latin typeface="News Gothic MT"/>
              </a:endParaRPr>
            </a:p>
          </p:txBody>
        </p:sp>
        <p:graphicFrame>
          <p:nvGraphicFramePr>
            <p:cNvPr id="88070" name="Object 6"/>
            <p:cNvGraphicFramePr>
              <a:graphicFrameLocks noChangeAspect="1"/>
            </p:cNvGraphicFramePr>
            <p:nvPr/>
          </p:nvGraphicFramePr>
          <p:xfrm>
            <a:off x="928" y="1407"/>
            <a:ext cx="589" cy="191"/>
          </p:xfrm>
          <a:graphic>
            <a:graphicData uri="http://schemas.openxmlformats.org/presentationml/2006/ole">
              <p:oleObj spid="_x0000_s88070" name="Equation" r:id="rId4" imgW="469900" imgH="152400" progId="Equation.3">
                <p:embed/>
              </p:oleObj>
            </a:graphicData>
          </a:graphic>
        </p:graphicFrame>
        <p:graphicFrame>
          <p:nvGraphicFramePr>
            <p:cNvPr id="88071" name="Object 7"/>
            <p:cNvGraphicFramePr>
              <a:graphicFrameLocks noChangeAspect="1"/>
            </p:cNvGraphicFramePr>
            <p:nvPr/>
          </p:nvGraphicFramePr>
          <p:xfrm>
            <a:off x="1518" y="1595"/>
            <a:ext cx="1867" cy="523"/>
          </p:xfrm>
          <a:graphic>
            <a:graphicData uri="http://schemas.openxmlformats.org/presentationml/2006/ole">
              <p:oleObj spid="_x0000_s88071" name="Equation" r:id="rId5" imgW="1587240" imgH="444240" progId="Equation.3">
                <p:embed/>
              </p:oleObj>
            </a:graphicData>
          </a:graphic>
        </p:graphicFrame>
        <p:graphicFrame>
          <p:nvGraphicFramePr>
            <p:cNvPr id="88072" name="Object 8"/>
            <p:cNvGraphicFramePr>
              <a:graphicFrameLocks noChangeAspect="1"/>
            </p:cNvGraphicFramePr>
            <p:nvPr/>
          </p:nvGraphicFramePr>
          <p:xfrm>
            <a:off x="1836" y="1376"/>
            <a:ext cx="414" cy="287"/>
          </p:xfrm>
          <a:graphic>
            <a:graphicData uri="http://schemas.openxmlformats.org/presentationml/2006/ole">
              <p:oleObj spid="_x0000_s88072" name="Equation" r:id="rId6" imgW="330120" imgH="228600" progId="Equation.3">
                <p:embed/>
              </p:oleObj>
            </a:graphicData>
          </a:graphic>
        </p:graphicFrame>
        <p:graphicFrame>
          <p:nvGraphicFramePr>
            <p:cNvPr id="88073" name="Object 9"/>
            <p:cNvGraphicFramePr>
              <a:graphicFrameLocks noChangeAspect="1"/>
            </p:cNvGraphicFramePr>
            <p:nvPr/>
          </p:nvGraphicFramePr>
          <p:xfrm>
            <a:off x="3984" y="1680"/>
            <a:ext cx="1383" cy="308"/>
          </p:xfrm>
          <a:graphic>
            <a:graphicData uri="http://schemas.openxmlformats.org/presentationml/2006/ole">
              <p:oleObj spid="_x0000_s88073" name="Equation" r:id="rId7" imgW="1143000" imgH="253800" progId="Equation.3">
                <p:embed/>
              </p:oleObj>
            </a:graphicData>
          </a:graphic>
        </p:graphicFrame>
      </p:grpSp>
      <p:sp>
        <p:nvSpPr>
          <p:cNvPr id="88077" name="TextBox 7"/>
          <p:cNvSpPr txBox="1">
            <a:spLocks noChangeArrowheads="1"/>
          </p:cNvSpPr>
          <p:nvPr/>
        </p:nvSpPr>
        <p:spPr bwMode="auto">
          <a:xfrm>
            <a:off x="1817688" y="4357688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News Gothic MT"/>
              </a:rPr>
              <a:t>0.9</a:t>
            </a:r>
          </a:p>
        </p:txBody>
      </p:sp>
      <p:sp>
        <p:nvSpPr>
          <p:cNvPr id="88078" name="TextBox 8"/>
          <p:cNvSpPr txBox="1">
            <a:spLocks noChangeArrowheads="1"/>
          </p:cNvSpPr>
          <p:nvPr/>
        </p:nvSpPr>
        <p:spPr bwMode="auto">
          <a:xfrm>
            <a:off x="1963738" y="4691063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News Gothic MT"/>
              </a:rPr>
              <a:t>0.8</a:t>
            </a:r>
          </a:p>
        </p:txBody>
      </p:sp>
      <p:sp>
        <p:nvSpPr>
          <p:cNvPr id="88079" name="TextBox 9"/>
          <p:cNvSpPr txBox="1">
            <a:spLocks noChangeArrowheads="1"/>
          </p:cNvSpPr>
          <p:nvPr/>
        </p:nvSpPr>
        <p:spPr bwMode="auto">
          <a:xfrm>
            <a:off x="1919288" y="507365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News Gothic MT"/>
              </a:rPr>
              <a:t>0.3</a:t>
            </a:r>
          </a:p>
        </p:txBody>
      </p:sp>
      <p:sp>
        <p:nvSpPr>
          <p:cNvPr id="88080" name="TextBox 10"/>
          <p:cNvSpPr txBox="1">
            <a:spLocks noChangeArrowheads="1"/>
          </p:cNvSpPr>
          <p:nvPr/>
        </p:nvSpPr>
        <p:spPr bwMode="auto">
          <a:xfrm>
            <a:off x="2605088" y="4492625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News Gothic MT"/>
              </a:rPr>
              <a:t>0.5</a:t>
            </a:r>
          </a:p>
        </p:txBody>
      </p:sp>
      <p:sp>
        <p:nvSpPr>
          <p:cNvPr id="88081" name="TextBox 11"/>
          <p:cNvSpPr txBox="1">
            <a:spLocks noChangeArrowheads="1"/>
          </p:cNvSpPr>
          <p:nvPr/>
        </p:nvSpPr>
        <p:spPr bwMode="auto">
          <a:xfrm>
            <a:off x="3236913" y="4411663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News Gothic MT"/>
              </a:rPr>
              <a:t>0.3</a:t>
            </a:r>
          </a:p>
        </p:txBody>
      </p:sp>
      <p:sp>
        <p:nvSpPr>
          <p:cNvPr id="88082" name="TextBox 12"/>
          <p:cNvSpPr txBox="1">
            <a:spLocks noChangeArrowheads="1"/>
          </p:cNvSpPr>
          <p:nvPr/>
        </p:nvSpPr>
        <p:spPr bwMode="auto">
          <a:xfrm>
            <a:off x="2670175" y="40513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News Gothic MT"/>
              </a:rPr>
              <a:t>0.7</a:t>
            </a:r>
          </a:p>
        </p:txBody>
      </p:sp>
      <p:sp>
        <p:nvSpPr>
          <p:cNvPr id="88083" name="TextBox 13"/>
          <p:cNvSpPr txBox="1">
            <a:spLocks noChangeArrowheads="1"/>
          </p:cNvSpPr>
          <p:nvPr/>
        </p:nvSpPr>
        <p:spPr bwMode="auto">
          <a:xfrm>
            <a:off x="3457575" y="409575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News Gothic MT"/>
              </a:rPr>
              <a:t>0.4</a:t>
            </a:r>
          </a:p>
        </p:txBody>
      </p:sp>
      <p:sp>
        <p:nvSpPr>
          <p:cNvPr id="88084" name="TextBox 14"/>
          <p:cNvSpPr txBox="1">
            <a:spLocks noChangeArrowheads="1"/>
          </p:cNvSpPr>
          <p:nvPr/>
        </p:nvSpPr>
        <p:spPr bwMode="auto">
          <a:xfrm>
            <a:off x="4281488" y="4483100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News Gothic MT"/>
              </a:rPr>
              <a:t>0.5</a:t>
            </a:r>
          </a:p>
        </p:txBody>
      </p:sp>
      <p:sp>
        <p:nvSpPr>
          <p:cNvPr id="88085" name="TextBox 15"/>
          <p:cNvSpPr txBox="1">
            <a:spLocks noChangeArrowheads="1"/>
          </p:cNvSpPr>
          <p:nvPr/>
        </p:nvSpPr>
        <p:spPr bwMode="auto">
          <a:xfrm>
            <a:off x="3998913" y="4770438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News Gothic MT"/>
              </a:rPr>
              <a:t>0.6</a:t>
            </a:r>
          </a:p>
        </p:txBody>
      </p:sp>
      <p:sp>
        <p:nvSpPr>
          <p:cNvPr id="88086" name="TextBox 16"/>
          <p:cNvSpPr txBox="1">
            <a:spLocks noChangeArrowheads="1"/>
          </p:cNvSpPr>
          <p:nvPr/>
        </p:nvSpPr>
        <p:spPr bwMode="auto">
          <a:xfrm>
            <a:off x="3803650" y="5078413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News Gothic MT"/>
              </a:rPr>
              <a:t>0.2</a:t>
            </a:r>
          </a:p>
        </p:txBody>
      </p:sp>
      <p:sp>
        <p:nvSpPr>
          <p:cNvPr id="88087" name="TextBox 17"/>
          <p:cNvSpPr txBox="1">
            <a:spLocks noChangeArrowheads="1"/>
          </p:cNvSpPr>
          <p:nvPr/>
        </p:nvSpPr>
        <p:spPr bwMode="auto">
          <a:xfrm>
            <a:off x="4070350" y="5349875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News Gothic MT"/>
              </a:rPr>
              <a:t>0.7</a:t>
            </a:r>
          </a:p>
        </p:txBody>
      </p:sp>
      <p:sp>
        <p:nvSpPr>
          <p:cNvPr id="88088" name="TextBox 18"/>
          <p:cNvSpPr txBox="1">
            <a:spLocks noChangeArrowheads="1"/>
          </p:cNvSpPr>
          <p:nvPr/>
        </p:nvSpPr>
        <p:spPr bwMode="auto">
          <a:xfrm>
            <a:off x="2751138" y="5570538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News Gothic MT"/>
              </a:rPr>
              <a:t>0.8</a:t>
            </a:r>
          </a:p>
        </p:txBody>
      </p:sp>
      <p:sp>
        <p:nvSpPr>
          <p:cNvPr id="88089" name="TextBox 19"/>
          <p:cNvSpPr txBox="1">
            <a:spLocks noChangeArrowheads="1"/>
          </p:cNvSpPr>
          <p:nvPr/>
        </p:nvSpPr>
        <p:spPr bwMode="auto">
          <a:xfrm>
            <a:off x="3181350" y="52197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News Gothic MT"/>
              </a:rPr>
              <a:t>0.9</a:t>
            </a:r>
          </a:p>
        </p:txBody>
      </p:sp>
      <p:sp>
        <p:nvSpPr>
          <p:cNvPr id="88090" name="TextBox 20"/>
          <p:cNvSpPr txBox="1">
            <a:spLocks noChangeArrowheads="1"/>
          </p:cNvSpPr>
          <p:nvPr/>
        </p:nvSpPr>
        <p:spPr bwMode="auto">
          <a:xfrm>
            <a:off x="2747963" y="52197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News Gothic MT"/>
              </a:rPr>
              <a:t>0.7</a:t>
            </a:r>
          </a:p>
        </p:txBody>
      </p:sp>
      <p:sp>
        <p:nvSpPr>
          <p:cNvPr id="88091" name="TextBox 21"/>
          <p:cNvSpPr txBox="1">
            <a:spLocks noChangeArrowheads="1"/>
          </p:cNvSpPr>
          <p:nvPr/>
        </p:nvSpPr>
        <p:spPr bwMode="auto">
          <a:xfrm>
            <a:off x="2852738" y="47371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News Gothic MT"/>
              </a:rPr>
              <a:t>0.1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565400" y="4933950"/>
            <a:ext cx="254000" cy="25241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2438400" y="4248150"/>
            <a:ext cx="254000" cy="25241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1600200" y="4781550"/>
            <a:ext cx="254000" cy="25241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133600" y="5467350"/>
            <a:ext cx="254000" cy="25241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3124200" y="4171950"/>
            <a:ext cx="254000" cy="25241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3352800" y="4857750"/>
            <a:ext cx="254000" cy="25241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3886200" y="4324350"/>
            <a:ext cx="254000" cy="25241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4495800" y="4933950"/>
            <a:ext cx="254000" cy="25241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3657600" y="5543550"/>
            <a:ext cx="254000" cy="25241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35" name="Straight Connector 34"/>
          <p:cNvCxnSpPr>
            <a:stCxn id="26" idx="7"/>
            <a:endCxn id="28" idx="3"/>
          </p:cNvCxnSpPr>
          <p:nvPr/>
        </p:nvCxnSpPr>
        <p:spPr>
          <a:xfrm rot="5400000" flipH="1" flipV="1">
            <a:off x="2655094" y="4769644"/>
            <a:ext cx="430213" cy="1038225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8" idx="4"/>
            <a:endCxn id="31" idx="1"/>
          </p:cNvCxnSpPr>
          <p:nvPr/>
        </p:nvCxnSpPr>
        <p:spPr>
          <a:xfrm rot="16200000" flipH="1">
            <a:off x="3352007" y="5237956"/>
            <a:ext cx="469900" cy="21431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6" idx="6"/>
            <a:endCxn id="31" idx="2"/>
          </p:cNvCxnSpPr>
          <p:nvPr/>
        </p:nvCxnSpPr>
        <p:spPr>
          <a:xfrm>
            <a:off x="2387600" y="5594350"/>
            <a:ext cx="1270000" cy="7620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1" idx="7"/>
            <a:endCxn id="30" idx="3"/>
          </p:cNvCxnSpPr>
          <p:nvPr/>
        </p:nvCxnSpPr>
        <p:spPr>
          <a:xfrm rot="5400000" flipH="1" flipV="1">
            <a:off x="3988594" y="5036344"/>
            <a:ext cx="430213" cy="657225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8" idx="6"/>
            <a:endCxn id="30" idx="2"/>
          </p:cNvCxnSpPr>
          <p:nvPr/>
        </p:nvCxnSpPr>
        <p:spPr>
          <a:xfrm>
            <a:off x="3606800" y="4984750"/>
            <a:ext cx="889000" cy="7620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1817688" y="4311650"/>
            <a:ext cx="2805112" cy="1168400"/>
            <a:chOff x="1817004" y="4299429"/>
            <a:chExt cx="2805796" cy="1169224"/>
          </a:xfrm>
        </p:grpSpPr>
        <p:cxnSp>
          <p:nvCxnSpPr>
            <p:cNvPr id="32" name="Straight Connector 31"/>
            <p:cNvCxnSpPr>
              <a:stCxn id="24" idx="3"/>
              <a:endCxn id="25" idx="7"/>
            </p:cNvCxnSpPr>
            <p:nvPr/>
          </p:nvCxnSpPr>
          <p:spPr>
            <a:xfrm rot="5400000">
              <a:off x="1968565" y="4313085"/>
              <a:ext cx="355851" cy="658973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4" idx="6"/>
              <a:endCxn id="27" idx="2"/>
            </p:cNvCxnSpPr>
            <p:nvPr/>
          </p:nvCxnSpPr>
          <p:spPr>
            <a:xfrm flipV="1">
              <a:off x="2691929" y="4299429"/>
              <a:ext cx="431905" cy="7625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5" idx="6"/>
              <a:endCxn id="23" idx="2"/>
            </p:cNvCxnSpPr>
            <p:nvPr/>
          </p:nvCxnSpPr>
          <p:spPr>
            <a:xfrm>
              <a:off x="1853525" y="4909459"/>
              <a:ext cx="711373" cy="152507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6" idx="0"/>
              <a:endCxn id="24" idx="4"/>
            </p:cNvCxnSpPr>
            <p:nvPr/>
          </p:nvCxnSpPr>
          <p:spPr>
            <a:xfrm rot="5400000" flipH="1" flipV="1">
              <a:off x="1928726" y="4832482"/>
              <a:ext cx="967469" cy="30487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7" idx="6"/>
              <a:endCxn id="29" idx="2"/>
            </p:cNvCxnSpPr>
            <p:nvPr/>
          </p:nvCxnSpPr>
          <p:spPr>
            <a:xfrm>
              <a:off x="3377897" y="4299429"/>
              <a:ext cx="508124" cy="152507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8" idx="1"/>
              <a:endCxn id="27" idx="4"/>
            </p:cNvCxnSpPr>
            <p:nvPr/>
          </p:nvCxnSpPr>
          <p:spPr>
            <a:xfrm rot="16200000" flipV="1">
              <a:off x="3084822" y="4590974"/>
              <a:ext cx="471820" cy="13973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9" idx="5"/>
              <a:endCxn id="30" idx="0"/>
            </p:cNvCxnSpPr>
            <p:nvPr/>
          </p:nvCxnSpPr>
          <p:spPr>
            <a:xfrm rot="16200000" flipH="1">
              <a:off x="4166192" y="4478269"/>
              <a:ext cx="393978" cy="519239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3" idx="0"/>
              <a:endCxn id="24" idx="5"/>
            </p:cNvCxnSpPr>
            <p:nvPr/>
          </p:nvCxnSpPr>
          <p:spPr>
            <a:xfrm rot="16200000" flipV="1">
              <a:off x="2438553" y="4681501"/>
              <a:ext cx="470231" cy="36521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6"/>
              <a:endCxn id="28" idx="2"/>
            </p:cNvCxnSpPr>
            <p:nvPr/>
          </p:nvCxnSpPr>
          <p:spPr>
            <a:xfrm flipV="1">
              <a:off x="2818960" y="4985713"/>
              <a:ext cx="533530" cy="7625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Connector 45"/>
          <p:cNvCxnSpPr>
            <a:stCxn id="29" idx="4"/>
            <a:endCxn id="31" idx="0"/>
          </p:cNvCxnSpPr>
          <p:nvPr/>
        </p:nvCxnSpPr>
        <p:spPr>
          <a:xfrm rot="5400000">
            <a:off x="3415506" y="4945857"/>
            <a:ext cx="966787" cy="22860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1143000" y="3897313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rgbClr val="0000FF"/>
                </a:solidFill>
                <a:latin typeface="News Gothic MT"/>
              </a:rPr>
              <a:t>θ = 0.7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562600" y="3973513"/>
            <a:ext cx="30289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  <a:defRPr/>
            </a:pP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i="1" dirty="0">
                <a:latin typeface="+mn-lt"/>
                <a:cs typeface="+mn-cs"/>
              </a:rPr>
              <a:t>|E’|</a:t>
            </a:r>
            <a:r>
              <a:rPr lang="en-US" sz="2400" dirty="0">
                <a:latin typeface="+mn-lt"/>
                <a:cs typeface="+mn-cs"/>
              </a:rPr>
              <a:t> = 6</a:t>
            </a:r>
          </a:p>
        </p:txBody>
      </p:sp>
      <p:grpSp>
        <p:nvGrpSpPr>
          <p:cNvPr id="78" name="Group 77"/>
          <p:cNvGrpSpPr>
            <a:grpSpLocks/>
          </p:cNvGrpSpPr>
          <p:nvPr/>
        </p:nvGrpSpPr>
        <p:grpSpPr bwMode="auto">
          <a:xfrm>
            <a:off x="1817688" y="4298950"/>
            <a:ext cx="2805112" cy="1168400"/>
            <a:chOff x="1817004" y="4286503"/>
            <a:chExt cx="2805796" cy="1169224"/>
          </a:xfrm>
        </p:grpSpPr>
        <p:cxnSp>
          <p:nvCxnSpPr>
            <p:cNvPr id="79" name="Straight Connector 78"/>
            <p:cNvCxnSpPr/>
            <p:nvPr/>
          </p:nvCxnSpPr>
          <p:spPr>
            <a:xfrm rot="5400000">
              <a:off x="1968565" y="4300159"/>
              <a:ext cx="355851" cy="658973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2691929" y="4286503"/>
              <a:ext cx="431905" cy="76254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853525" y="4896533"/>
              <a:ext cx="711373" cy="152507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H="1" flipV="1">
              <a:off x="1928726" y="4819556"/>
              <a:ext cx="967469" cy="304874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377897" y="4286503"/>
              <a:ext cx="508124" cy="152507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V="1">
              <a:off x="3084822" y="4578048"/>
              <a:ext cx="471820" cy="139734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166192" y="4465343"/>
              <a:ext cx="393978" cy="519239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V="1">
              <a:off x="2438553" y="4668575"/>
              <a:ext cx="470231" cy="36521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2818960" y="4972787"/>
              <a:ext cx="533530" cy="76254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5562600" y="4503738"/>
            <a:ext cx="302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buClr>
                <a:srgbClr val="6FB7D7"/>
              </a:buClr>
              <a:buFont typeface="Wingdings" pitchFamily="2" charset="2"/>
              <a:buChar char="§"/>
            </a:pPr>
            <a:r>
              <a:rPr lang="en-US" sz="2400">
                <a:solidFill>
                  <a:srgbClr val="000000"/>
                </a:solidFill>
                <a:latin typeface="News Gothic MT"/>
              </a:rPr>
              <a:t> </a:t>
            </a:r>
            <a:r>
              <a:rPr lang="en-US" sz="2400" i="1">
                <a:solidFill>
                  <a:srgbClr val="000000"/>
                </a:solidFill>
                <a:latin typeface="News Gothic MT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News Gothic MT"/>
              </a:rPr>
              <a:t>E’,0.7</a:t>
            </a:r>
            <a:r>
              <a:rPr lang="en-US" sz="2400">
                <a:solidFill>
                  <a:srgbClr val="000000"/>
                </a:solidFill>
                <a:latin typeface="News Gothic MT"/>
              </a:rPr>
              <a:t> = 4</a:t>
            </a: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5562600" y="5014913"/>
            <a:ext cx="30289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buClr>
                <a:srgbClr val="6FB7D7"/>
              </a:buClr>
              <a:buFont typeface="Wingdings" pitchFamily="2" charset="2"/>
              <a:buChar char="§"/>
            </a:pPr>
            <a:r>
              <a:rPr lang="en-US" sz="2400">
                <a:solidFill>
                  <a:srgbClr val="000000"/>
                </a:solidFill>
                <a:latin typeface="News Gothic MT"/>
              </a:rPr>
              <a:t> </a:t>
            </a:r>
            <a:r>
              <a:rPr lang="en-US" sz="2400" i="1">
                <a:solidFill>
                  <a:srgbClr val="000000"/>
                </a:solidFill>
                <a:latin typeface="News Gothic MT"/>
              </a:rPr>
              <a:t>P(X </a:t>
            </a:r>
            <a:r>
              <a:rPr lang="en-US" sz="2400">
                <a:solidFill>
                  <a:srgbClr val="000000"/>
                </a:solidFill>
                <a:latin typeface="News Gothic MT"/>
              </a:rPr>
              <a:t>≥ 4</a:t>
            </a:r>
            <a:r>
              <a:rPr lang="en-US" sz="2400" i="1">
                <a:solidFill>
                  <a:srgbClr val="000000"/>
                </a:solidFill>
                <a:latin typeface="News Gothic MT"/>
              </a:rPr>
              <a:t>)</a:t>
            </a:r>
            <a:r>
              <a:rPr lang="en-US" sz="2400">
                <a:solidFill>
                  <a:srgbClr val="000000"/>
                </a:solidFill>
                <a:latin typeface="News Gothic MT"/>
              </a:rPr>
              <a:t> = 0.07</a:t>
            </a: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5562600" y="5519738"/>
            <a:ext cx="302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buClr>
                <a:srgbClr val="6FB7D7"/>
              </a:buClr>
              <a:buFont typeface="Wingdings" pitchFamily="2" charset="2"/>
              <a:buChar char="§"/>
            </a:pPr>
            <a:r>
              <a:rPr lang="en-US" sz="2400">
                <a:solidFill>
                  <a:srgbClr val="000000"/>
                </a:solidFill>
                <a:latin typeface="News Gothic MT"/>
              </a:rPr>
              <a:t> </a:t>
            </a:r>
            <a:r>
              <a:rPr lang="en-US" sz="2400" i="1">
                <a:solidFill>
                  <a:srgbClr val="000000"/>
                </a:solidFill>
                <a:latin typeface="News Gothic MT"/>
              </a:rPr>
              <a:t>Div</a:t>
            </a:r>
            <a:r>
              <a:rPr lang="en-US" sz="2400" i="1" baseline="-25000">
                <a:solidFill>
                  <a:srgbClr val="000000"/>
                </a:solidFill>
                <a:latin typeface="News Gothic MT"/>
              </a:rPr>
              <a:t>0.7</a:t>
            </a:r>
            <a:r>
              <a:rPr lang="en-US" sz="2400" i="1">
                <a:solidFill>
                  <a:srgbClr val="000000"/>
                </a:solidFill>
                <a:latin typeface="News Gothic MT"/>
              </a:rPr>
              <a:t>(E’)</a:t>
            </a:r>
            <a:r>
              <a:rPr lang="en-US" sz="2400">
                <a:solidFill>
                  <a:srgbClr val="000000"/>
                </a:solidFill>
                <a:latin typeface="News Gothic MT"/>
              </a:rPr>
              <a:t> = 14.19</a:t>
            </a:r>
          </a:p>
        </p:txBody>
      </p:sp>
      <p:grpSp>
        <p:nvGrpSpPr>
          <p:cNvPr id="96" name="Group 95"/>
          <p:cNvGrpSpPr>
            <a:grpSpLocks/>
          </p:cNvGrpSpPr>
          <p:nvPr/>
        </p:nvGrpSpPr>
        <p:grpSpPr bwMode="auto">
          <a:xfrm>
            <a:off x="2351088" y="5068888"/>
            <a:ext cx="2181225" cy="596900"/>
            <a:chOff x="3694797" y="5867399"/>
            <a:chExt cx="2182594" cy="596581"/>
          </a:xfrm>
        </p:grpSpPr>
        <p:cxnSp>
          <p:nvCxnSpPr>
            <p:cNvPr id="88117" name="Straight Connector 91"/>
            <p:cNvCxnSpPr>
              <a:cxnSpLocks noChangeShapeType="1"/>
            </p:cNvCxnSpPr>
            <p:nvPr/>
          </p:nvCxnSpPr>
          <p:spPr bwMode="auto">
            <a:xfrm rot="5400000" flipH="1" flipV="1">
              <a:off x="3998451" y="5563745"/>
              <a:ext cx="431569" cy="1038877"/>
            </a:xfrm>
            <a:prstGeom prst="line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88118" name="Straight Connector 92"/>
            <p:cNvCxnSpPr>
              <a:cxnSpLocks noChangeShapeType="1"/>
            </p:cNvCxnSpPr>
            <p:nvPr/>
          </p:nvCxnSpPr>
          <p:spPr bwMode="auto">
            <a:xfrm rot="16200000" flipH="1">
              <a:off x="4695824" y="6032285"/>
              <a:ext cx="471236" cy="214448"/>
            </a:xfrm>
            <a:prstGeom prst="line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88119" name="Straight Connector 93"/>
            <p:cNvCxnSpPr>
              <a:cxnSpLocks noChangeShapeType="1"/>
            </p:cNvCxnSpPr>
            <p:nvPr/>
          </p:nvCxnSpPr>
          <p:spPr bwMode="auto">
            <a:xfrm>
              <a:off x="3731332" y="6387821"/>
              <a:ext cx="1270797" cy="76159"/>
            </a:xfrm>
            <a:prstGeom prst="line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88120" name="Straight Connector 94"/>
            <p:cNvCxnSpPr>
              <a:cxnSpLocks noChangeShapeType="1"/>
            </p:cNvCxnSpPr>
            <p:nvPr/>
          </p:nvCxnSpPr>
          <p:spPr bwMode="auto">
            <a:xfrm rot="5400000" flipH="1" flipV="1">
              <a:off x="5331994" y="5829729"/>
              <a:ext cx="431569" cy="659226"/>
            </a:xfrm>
            <a:prstGeom prst="line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/>
            </a:ln>
          </p:spPr>
        </p:cxnSp>
      </p:grp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3352800" y="5878513"/>
            <a:ext cx="450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>
                <a:latin typeface="News Gothic MT"/>
              </a:rPr>
              <a:t>E’</a:t>
            </a:r>
          </a:p>
        </p:txBody>
      </p:sp>
      <p:sp>
        <p:nvSpPr>
          <p:cNvPr id="19531" name="Rectangle 75"/>
          <p:cNvSpPr>
            <a:spLocks noChangeArrowheads="1"/>
          </p:cNvSpPr>
          <p:nvPr/>
        </p:nvSpPr>
        <p:spPr bwMode="auto">
          <a:xfrm>
            <a:off x="762000" y="3419475"/>
            <a:ext cx="76200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2400">
                <a:solidFill>
                  <a:srgbClr val="FF0000"/>
                </a:solidFill>
              </a:rPr>
              <a:t>Question: How do we know what’s the right threshold?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89" grpId="0"/>
      <p:bldP spid="90" grpId="0"/>
      <p:bldP spid="91" grpId="0"/>
      <p:bldP spid="97" grpId="0"/>
      <p:bldP spid="195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944563"/>
          </a:xfrm>
        </p:spPr>
        <p:txBody>
          <a:bodyPr anchor="ctr"/>
          <a:lstStyle/>
          <a:p>
            <a:pPr eaLnBrk="1" hangingPunct="1"/>
            <a:r>
              <a:rPr lang="en-US" sz="4000" smtClean="0"/>
              <a:t>Max-Divergence</a:t>
            </a:r>
          </a:p>
        </p:txBody>
      </p:sp>
      <p:sp>
        <p:nvSpPr>
          <p:cNvPr id="20484" name="Content Placeholder 2"/>
          <p:cNvSpPr>
            <a:spLocks noGrp="1"/>
          </p:cNvSpPr>
          <p:nvPr>
            <p:ph idx="1"/>
          </p:nvPr>
        </p:nvSpPr>
        <p:spPr>
          <a:xfrm>
            <a:off x="381000" y="1258888"/>
            <a:ext cx="8210550" cy="569912"/>
          </a:xfrm>
        </p:spPr>
        <p:txBody>
          <a:bodyPr/>
          <a:lstStyle/>
          <a:p>
            <a:pPr eaLnBrk="1" hangingPunct="1"/>
            <a:r>
              <a:rPr lang="en-US" smtClean="0"/>
              <a:t>Problem: No fixed threshold will catch all anomalies</a:t>
            </a: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1066800" y="1828800"/>
            <a:ext cx="70104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>
                <a:latin typeface="News Gothic MT"/>
              </a:rPr>
              <a:t>|E’| = |E’’| = 10</a:t>
            </a:r>
          </a:p>
          <a:p>
            <a:pPr>
              <a:spcBef>
                <a:spcPts val="600"/>
              </a:spcBef>
            </a:pPr>
            <a:r>
              <a:rPr lang="en-US">
                <a:latin typeface="News Gothic MT"/>
              </a:rPr>
              <a:t>w(E’)  = {0.1, 0.15, 0.25, 0.3, 0.35, 0.5, 0.6, 0.9, 0.93, 0.95}</a:t>
            </a:r>
          </a:p>
          <a:p>
            <a:pPr>
              <a:spcBef>
                <a:spcPts val="600"/>
              </a:spcBef>
            </a:pPr>
            <a:r>
              <a:rPr lang="en-US">
                <a:latin typeface="News Gothic MT"/>
              </a:rPr>
              <a:t>w(E’’) = {0.05, 0.1, 0.3, 0.4, 0.45, 0.76, 0.78, 0.8, 0.85, 0.93}</a:t>
            </a:r>
          </a:p>
        </p:txBody>
      </p:sp>
      <p:graphicFrame>
        <p:nvGraphicFramePr>
          <p:cNvPr id="20526" name="Group 46"/>
          <p:cNvGraphicFramePr>
            <a:graphicFrameLocks noGrp="1"/>
          </p:cNvGraphicFramePr>
          <p:nvPr/>
        </p:nvGraphicFramePr>
        <p:xfrm>
          <a:off x="1295400" y="3048000"/>
          <a:ext cx="6553200" cy="1485900"/>
        </p:xfrm>
        <a:graphic>
          <a:graphicData uri="http://schemas.openxmlformats.org/drawingml/2006/table">
            <a:tbl>
              <a:tblPr/>
              <a:tblGrid>
                <a:gridCol w="1079500"/>
                <a:gridCol w="1079500"/>
                <a:gridCol w="1079500"/>
                <a:gridCol w="1079500"/>
                <a:gridCol w="1079500"/>
                <a:gridCol w="11557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E[X]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X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E’, 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Div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θ 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(E’)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X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E’’, 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Div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θ 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(E’’)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14.247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1.535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0.75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2.108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12.800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1.605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1.605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5029200"/>
            <a:ext cx="8210550" cy="5699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9250" indent="-349250" defTabSz="914400" fontAlgn="auto"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Solution: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460625" y="5027613"/>
          <a:ext cx="4203700" cy="701675"/>
        </p:xfrm>
        <a:graphic>
          <a:graphicData uri="http://schemas.openxmlformats.org/presentationml/2006/ole">
            <p:oleObj spid="_x0000_s20482" name="Equation" r:id="rId4" imgW="1752480" imgH="2919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Box 132"/>
          <p:cNvSpPr txBox="1">
            <a:spLocks noChangeArrowheads="1"/>
          </p:cNvSpPr>
          <p:nvPr/>
        </p:nvSpPr>
        <p:spPr bwMode="auto">
          <a:xfrm>
            <a:off x="2782888" y="3432175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News Gothic MT"/>
              </a:rPr>
              <a:t>0.9</a:t>
            </a:r>
          </a:p>
        </p:txBody>
      </p:sp>
      <p:sp>
        <p:nvSpPr>
          <p:cNvPr id="93186" name="TextBox 133"/>
          <p:cNvSpPr txBox="1">
            <a:spLocks noChangeArrowheads="1"/>
          </p:cNvSpPr>
          <p:nvPr/>
        </p:nvSpPr>
        <p:spPr bwMode="auto">
          <a:xfrm>
            <a:off x="2928938" y="376555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News Gothic MT"/>
              </a:rPr>
              <a:t>0.8</a:t>
            </a:r>
          </a:p>
        </p:txBody>
      </p:sp>
      <p:sp>
        <p:nvSpPr>
          <p:cNvPr id="93187" name="TextBox 134"/>
          <p:cNvSpPr txBox="1">
            <a:spLocks noChangeArrowheads="1"/>
          </p:cNvSpPr>
          <p:nvPr/>
        </p:nvSpPr>
        <p:spPr bwMode="auto">
          <a:xfrm>
            <a:off x="2884488" y="414655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News Gothic MT"/>
              </a:rPr>
              <a:t>0.3</a:t>
            </a:r>
          </a:p>
        </p:txBody>
      </p:sp>
      <p:sp>
        <p:nvSpPr>
          <p:cNvPr id="93188" name="TextBox 135"/>
          <p:cNvSpPr txBox="1">
            <a:spLocks noChangeArrowheads="1"/>
          </p:cNvSpPr>
          <p:nvPr/>
        </p:nvSpPr>
        <p:spPr bwMode="auto">
          <a:xfrm>
            <a:off x="3570288" y="3567113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News Gothic MT"/>
              </a:rPr>
              <a:t>0.5</a:t>
            </a:r>
          </a:p>
        </p:txBody>
      </p:sp>
      <p:sp>
        <p:nvSpPr>
          <p:cNvPr id="93189" name="TextBox 136"/>
          <p:cNvSpPr txBox="1">
            <a:spLocks noChangeArrowheads="1"/>
          </p:cNvSpPr>
          <p:nvPr/>
        </p:nvSpPr>
        <p:spPr bwMode="auto">
          <a:xfrm>
            <a:off x="4202113" y="348615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News Gothic MT"/>
              </a:rPr>
              <a:t>0.3</a:t>
            </a:r>
          </a:p>
        </p:txBody>
      </p:sp>
      <p:sp>
        <p:nvSpPr>
          <p:cNvPr id="93190" name="TextBox 137"/>
          <p:cNvSpPr txBox="1">
            <a:spLocks noChangeArrowheads="1"/>
          </p:cNvSpPr>
          <p:nvPr/>
        </p:nvSpPr>
        <p:spPr bwMode="auto">
          <a:xfrm>
            <a:off x="3635375" y="3125788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News Gothic MT"/>
              </a:rPr>
              <a:t>0.7</a:t>
            </a:r>
          </a:p>
        </p:txBody>
      </p:sp>
      <p:sp>
        <p:nvSpPr>
          <p:cNvPr id="93191" name="TextBox 138"/>
          <p:cNvSpPr txBox="1">
            <a:spLocks noChangeArrowheads="1"/>
          </p:cNvSpPr>
          <p:nvPr/>
        </p:nvSpPr>
        <p:spPr bwMode="auto">
          <a:xfrm>
            <a:off x="4422775" y="3170238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News Gothic MT"/>
              </a:rPr>
              <a:t>0.4</a:t>
            </a:r>
          </a:p>
        </p:txBody>
      </p:sp>
      <p:sp>
        <p:nvSpPr>
          <p:cNvPr id="93192" name="TextBox 139"/>
          <p:cNvSpPr txBox="1">
            <a:spLocks noChangeArrowheads="1"/>
          </p:cNvSpPr>
          <p:nvPr/>
        </p:nvSpPr>
        <p:spPr bwMode="auto">
          <a:xfrm>
            <a:off x="5246688" y="3557588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News Gothic MT"/>
              </a:rPr>
              <a:t>0.5</a:t>
            </a:r>
          </a:p>
        </p:txBody>
      </p:sp>
      <p:sp>
        <p:nvSpPr>
          <p:cNvPr id="93193" name="TextBox 140"/>
          <p:cNvSpPr txBox="1">
            <a:spLocks noChangeArrowheads="1"/>
          </p:cNvSpPr>
          <p:nvPr/>
        </p:nvSpPr>
        <p:spPr bwMode="auto">
          <a:xfrm>
            <a:off x="4964113" y="3844925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News Gothic MT"/>
              </a:rPr>
              <a:t>0.6</a:t>
            </a:r>
          </a:p>
        </p:txBody>
      </p:sp>
      <p:sp>
        <p:nvSpPr>
          <p:cNvPr id="93194" name="TextBox 141"/>
          <p:cNvSpPr txBox="1">
            <a:spLocks noChangeArrowheads="1"/>
          </p:cNvSpPr>
          <p:nvPr/>
        </p:nvSpPr>
        <p:spPr bwMode="auto">
          <a:xfrm>
            <a:off x="4768850" y="4152900"/>
            <a:ext cx="5334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News Gothic MT"/>
              </a:rPr>
              <a:t>0.2</a:t>
            </a:r>
          </a:p>
        </p:txBody>
      </p:sp>
      <p:sp>
        <p:nvSpPr>
          <p:cNvPr id="93195" name="TextBox 142"/>
          <p:cNvSpPr txBox="1">
            <a:spLocks noChangeArrowheads="1"/>
          </p:cNvSpPr>
          <p:nvPr/>
        </p:nvSpPr>
        <p:spPr bwMode="auto">
          <a:xfrm>
            <a:off x="5035550" y="4424363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News Gothic MT"/>
              </a:rPr>
              <a:t>0.7</a:t>
            </a:r>
          </a:p>
        </p:txBody>
      </p:sp>
      <p:sp>
        <p:nvSpPr>
          <p:cNvPr id="93196" name="TextBox 143"/>
          <p:cNvSpPr txBox="1">
            <a:spLocks noChangeArrowheads="1"/>
          </p:cNvSpPr>
          <p:nvPr/>
        </p:nvSpPr>
        <p:spPr bwMode="auto">
          <a:xfrm>
            <a:off x="3716338" y="4645025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News Gothic MT"/>
              </a:rPr>
              <a:t>0.8</a:t>
            </a:r>
          </a:p>
        </p:txBody>
      </p:sp>
      <p:sp>
        <p:nvSpPr>
          <p:cNvPr id="93197" name="TextBox 144"/>
          <p:cNvSpPr txBox="1">
            <a:spLocks noChangeArrowheads="1"/>
          </p:cNvSpPr>
          <p:nvPr/>
        </p:nvSpPr>
        <p:spPr bwMode="auto">
          <a:xfrm>
            <a:off x="4146550" y="4294188"/>
            <a:ext cx="5334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News Gothic MT"/>
              </a:rPr>
              <a:t>0.9</a:t>
            </a:r>
          </a:p>
        </p:txBody>
      </p:sp>
      <p:sp>
        <p:nvSpPr>
          <p:cNvPr id="93198" name="TextBox 145"/>
          <p:cNvSpPr txBox="1">
            <a:spLocks noChangeArrowheads="1"/>
          </p:cNvSpPr>
          <p:nvPr/>
        </p:nvSpPr>
        <p:spPr bwMode="auto">
          <a:xfrm>
            <a:off x="3713163" y="4294188"/>
            <a:ext cx="5334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News Gothic MT"/>
              </a:rPr>
              <a:t>0.7</a:t>
            </a:r>
          </a:p>
        </p:txBody>
      </p:sp>
      <p:sp>
        <p:nvSpPr>
          <p:cNvPr id="93199" name="TextBox 149"/>
          <p:cNvSpPr txBox="1">
            <a:spLocks noChangeArrowheads="1"/>
          </p:cNvSpPr>
          <p:nvPr/>
        </p:nvSpPr>
        <p:spPr bwMode="auto">
          <a:xfrm>
            <a:off x="3817938" y="3811588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News Gothic MT"/>
              </a:rPr>
              <a:t>0.1</a:t>
            </a:r>
          </a:p>
        </p:txBody>
      </p:sp>
      <p:sp>
        <p:nvSpPr>
          <p:cNvPr id="93200" name="Content Placeholder 2"/>
          <p:cNvSpPr>
            <a:spLocks noGrp="1"/>
          </p:cNvSpPr>
          <p:nvPr>
            <p:ph idx="1"/>
          </p:nvPr>
        </p:nvSpPr>
        <p:spPr>
          <a:xfrm>
            <a:off x="549275" y="1258888"/>
            <a:ext cx="8042275" cy="1789112"/>
          </a:xfrm>
        </p:spPr>
        <p:txBody>
          <a:bodyPr/>
          <a:lstStyle/>
          <a:p>
            <a:pPr eaLnBrk="1" hangingPunct="1"/>
            <a:r>
              <a:rPr lang="en-US" smtClean="0"/>
              <a:t>A (maximal) </a:t>
            </a:r>
            <a:r>
              <a:rPr lang="el-GR" i="1" smtClean="0"/>
              <a:t>θ</a:t>
            </a:r>
            <a:r>
              <a:rPr lang="en-US" smtClean="0"/>
              <a:t>-component of </a:t>
            </a:r>
            <a:r>
              <a:rPr lang="en-US" i="1" smtClean="0"/>
              <a:t>G = (V,E)</a:t>
            </a:r>
            <a:r>
              <a:rPr lang="en-US" smtClean="0"/>
              <a:t> is a connected subgraph </a:t>
            </a:r>
            <a:r>
              <a:rPr lang="en-US" i="1" smtClean="0"/>
              <a:t>C = (V’,E’)</a:t>
            </a:r>
            <a:r>
              <a:rPr lang="en-US" smtClean="0"/>
              <a:t> such that</a:t>
            </a:r>
          </a:p>
          <a:p>
            <a:pPr marL="806450" lvl="1" indent="-457200" eaLnBrk="1" hangingPunct="1">
              <a:buFont typeface="News Gothic MT"/>
              <a:buAutoNum type="arabicPeriod"/>
            </a:pPr>
            <a:r>
              <a:rPr lang="en-US" smtClean="0"/>
              <a:t> </a:t>
            </a:r>
            <a:r>
              <a:rPr lang="en-US" i="1" smtClean="0"/>
              <a:t>w(e) ≥ </a:t>
            </a:r>
            <a:r>
              <a:rPr lang="el-GR" i="1" smtClean="0"/>
              <a:t>θ</a:t>
            </a:r>
            <a:r>
              <a:rPr lang="en-US" smtClean="0"/>
              <a:t> for all </a:t>
            </a:r>
            <a:r>
              <a:rPr lang="en-US" i="1" smtClean="0"/>
              <a:t>e</a:t>
            </a:r>
            <a:r>
              <a:rPr lang="en-US" smtClean="0"/>
              <a:t> in </a:t>
            </a:r>
            <a:r>
              <a:rPr lang="en-US" i="1" smtClean="0"/>
              <a:t>E’</a:t>
            </a:r>
            <a:endParaRPr lang="en-US" smtClean="0"/>
          </a:p>
          <a:p>
            <a:pPr marL="806450" lvl="1" indent="-457200" eaLnBrk="1" hangingPunct="1">
              <a:buFont typeface="News Gothic MT"/>
              <a:buAutoNum type="arabicPeriod"/>
            </a:pPr>
            <a:r>
              <a:rPr lang="en-US" smtClean="0"/>
              <a:t> </a:t>
            </a:r>
            <a:r>
              <a:rPr lang="en-US" i="1" smtClean="0"/>
              <a:t>w(e) &lt; </a:t>
            </a:r>
            <a:r>
              <a:rPr lang="el-GR" i="1" smtClean="0"/>
              <a:t>θ</a:t>
            </a:r>
            <a:r>
              <a:rPr lang="en-US" smtClean="0"/>
              <a:t> for all </a:t>
            </a:r>
            <a:r>
              <a:rPr lang="en-US" i="1" smtClean="0"/>
              <a:t>e</a:t>
            </a:r>
            <a:r>
              <a:rPr lang="en-US" smtClean="0"/>
              <a:t> not in </a:t>
            </a:r>
            <a:r>
              <a:rPr lang="en-US" i="1" smtClean="0"/>
              <a:t>E’</a:t>
            </a:r>
            <a:r>
              <a:rPr lang="en-US" smtClean="0"/>
              <a:t> incident to </a:t>
            </a:r>
            <a:r>
              <a:rPr lang="en-US" i="1" smtClean="0"/>
              <a:t>V’</a:t>
            </a:r>
          </a:p>
        </p:txBody>
      </p:sp>
      <p:sp>
        <p:nvSpPr>
          <p:cNvPr id="93201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944563"/>
          </a:xfrm>
        </p:spPr>
        <p:txBody>
          <a:bodyPr anchor="ctr"/>
          <a:lstStyle/>
          <a:p>
            <a:pPr eaLnBrk="1" hangingPunct="1"/>
            <a:r>
              <a:rPr lang="en-US" sz="4000" smtClean="0"/>
              <a:t>Maximal Components</a:t>
            </a: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3530600" y="4008438"/>
            <a:ext cx="254000" cy="2524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3403600" y="3322638"/>
            <a:ext cx="254000" cy="2524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565400" y="3856038"/>
            <a:ext cx="254000" cy="2524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098800" y="4541838"/>
            <a:ext cx="254000" cy="2524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089400" y="3246438"/>
            <a:ext cx="254000" cy="2524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4318000" y="3932238"/>
            <a:ext cx="254000" cy="2524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851400" y="3398838"/>
            <a:ext cx="254000" cy="2524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461000" y="4008438"/>
            <a:ext cx="254000" cy="2524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4622800" y="4618038"/>
            <a:ext cx="254000" cy="2524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4" name="Straight Connector 13"/>
          <p:cNvCxnSpPr>
            <a:stCxn id="5" idx="3"/>
            <a:endCxn id="6" idx="7"/>
          </p:cNvCxnSpPr>
          <p:nvPr/>
        </p:nvCxnSpPr>
        <p:spPr>
          <a:xfrm rot="5400000">
            <a:off x="2933701" y="3386137"/>
            <a:ext cx="355600" cy="657225"/>
          </a:xfrm>
          <a:prstGeom prst="line">
            <a:avLst/>
          </a:prstGeom>
          <a:ln w="12700" cmpd="sng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6"/>
            <a:endCxn id="8" idx="2"/>
          </p:cNvCxnSpPr>
          <p:nvPr/>
        </p:nvCxnSpPr>
        <p:spPr>
          <a:xfrm flipV="1">
            <a:off x="3657600" y="3371850"/>
            <a:ext cx="431800" cy="76200"/>
          </a:xfrm>
          <a:prstGeom prst="line">
            <a:avLst/>
          </a:prstGeom>
          <a:ln w="12700" cmpd="sng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6"/>
            <a:endCxn id="4" idx="2"/>
          </p:cNvCxnSpPr>
          <p:nvPr/>
        </p:nvCxnSpPr>
        <p:spPr>
          <a:xfrm>
            <a:off x="2819400" y="3981450"/>
            <a:ext cx="711200" cy="152400"/>
          </a:xfrm>
          <a:prstGeom prst="line">
            <a:avLst/>
          </a:prstGeom>
          <a:ln w="12700" cmpd="sng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7"/>
            <a:endCxn id="9" idx="3"/>
          </p:cNvCxnSpPr>
          <p:nvPr/>
        </p:nvCxnSpPr>
        <p:spPr>
          <a:xfrm rot="5400000" flipH="1" flipV="1">
            <a:off x="3619501" y="3843337"/>
            <a:ext cx="431800" cy="1038225"/>
          </a:xfrm>
          <a:prstGeom prst="line">
            <a:avLst/>
          </a:prstGeom>
          <a:ln w="12700" cmpd="sng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0"/>
            <a:endCxn id="5" idx="4"/>
          </p:cNvCxnSpPr>
          <p:nvPr/>
        </p:nvCxnSpPr>
        <p:spPr>
          <a:xfrm rot="5400000" flipH="1" flipV="1">
            <a:off x="2894806" y="3906044"/>
            <a:ext cx="966788" cy="304800"/>
          </a:xfrm>
          <a:prstGeom prst="line">
            <a:avLst/>
          </a:prstGeom>
          <a:ln w="12700" cmpd="sng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6"/>
            <a:endCxn id="10" idx="2"/>
          </p:cNvCxnSpPr>
          <p:nvPr/>
        </p:nvCxnSpPr>
        <p:spPr>
          <a:xfrm>
            <a:off x="4343400" y="3371850"/>
            <a:ext cx="508000" cy="152400"/>
          </a:xfrm>
          <a:prstGeom prst="line">
            <a:avLst/>
          </a:prstGeom>
          <a:ln w="12700" cmpd="sng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9" idx="1"/>
            <a:endCxn id="8" idx="4"/>
          </p:cNvCxnSpPr>
          <p:nvPr/>
        </p:nvCxnSpPr>
        <p:spPr>
          <a:xfrm rot="16200000" flipV="1">
            <a:off x="4050507" y="3664743"/>
            <a:ext cx="469900" cy="138113"/>
          </a:xfrm>
          <a:prstGeom prst="line">
            <a:avLst/>
          </a:prstGeom>
          <a:ln w="12700" cmpd="sng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4"/>
            <a:endCxn id="12" idx="1"/>
          </p:cNvCxnSpPr>
          <p:nvPr/>
        </p:nvCxnSpPr>
        <p:spPr>
          <a:xfrm rot="16200000" flipH="1">
            <a:off x="4317207" y="4312443"/>
            <a:ext cx="469900" cy="214313"/>
          </a:xfrm>
          <a:prstGeom prst="line">
            <a:avLst/>
          </a:prstGeom>
          <a:ln w="12700" cmpd="sng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7" idx="6"/>
            <a:endCxn id="12" idx="2"/>
          </p:cNvCxnSpPr>
          <p:nvPr/>
        </p:nvCxnSpPr>
        <p:spPr>
          <a:xfrm>
            <a:off x="3352800" y="4667250"/>
            <a:ext cx="1270000" cy="76200"/>
          </a:xfrm>
          <a:prstGeom prst="line">
            <a:avLst/>
          </a:prstGeom>
          <a:ln w="12700" cmpd="sng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2" idx="7"/>
            <a:endCxn id="163" idx="3"/>
          </p:cNvCxnSpPr>
          <p:nvPr/>
        </p:nvCxnSpPr>
        <p:spPr>
          <a:xfrm rot="5400000" flipH="1" flipV="1">
            <a:off x="4953001" y="4110037"/>
            <a:ext cx="431800" cy="657225"/>
          </a:xfrm>
          <a:prstGeom prst="line">
            <a:avLst/>
          </a:prstGeom>
          <a:ln w="12700" cmpd="sng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9" idx="6"/>
            <a:endCxn id="11" idx="2"/>
          </p:cNvCxnSpPr>
          <p:nvPr/>
        </p:nvCxnSpPr>
        <p:spPr>
          <a:xfrm>
            <a:off x="4572000" y="4057650"/>
            <a:ext cx="889000" cy="76200"/>
          </a:xfrm>
          <a:prstGeom prst="line">
            <a:avLst/>
          </a:prstGeom>
          <a:ln w="12700" cmpd="sng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0" idx="5"/>
            <a:endCxn id="11" idx="0"/>
          </p:cNvCxnSpPr>
          <p:nvPr/>
        </p:nvCxnSpPr>
        <p:spPr>
          <a:xfrm rot="16200000" flipH="1">
            <a:off x="5130800" y="3551238"/>
            <a:ext cx="395288" cy="519112"/>
          </a:xfrm>
          <a:prstGeom prst="line">
            <a:avLst/>
          </a:prstGeom>
          <a:ln w="12700" cmpd="sng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" idx="0"/>
            <a:endCxn id="5" idx="5"/>
          </p:cNvCxnSpPr>
          <p:nvPr/>
        </p:nvCxnSpPr>
        <p:spPr>
          <a:xfrm rot="16200000" flipV="1">
            <a:off x="3403600" y="3754438"/>
            <a:ext cx="471488" cy="36512"/>
          </a:xfrm>
          <a:prstGeom prst="line">
            <a:avLst/>
          </a:prstGeom>
          <a:ln w="12700" cmpd="sng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" idx="6"/>
            <a:endCxn id="9" idx="2"/>
          </p:cNvCxnSpPr>
          <p:nvPr/>
        </p:nvCxnSpPr>
        <p:spPr>
          <a:xfrm flipV="1">
            <a:off x="3784600" y="4057650"/>
            <a:ext cx="533400" cy="76200"/>
          </a:xfrm>
          <a:prstGeom prst="line">
            <a:avLst/>
          </a:prstGeom>
          <a:ln w="12700" cmpd="sng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10" idx="4"/>
            <a:endCxn id="12" idx="0"/>
          </p:cNvCxnSpPr>
          <p:nvPr/>
        </p:nvCxnSpPr>
        <p:spPr>
          <a:xfrm rot="5400000">
            <a:off x="4380706" y="4020344"/>
            <a:ext cx="966788" cy="228600"/>
          </a:xfrm>
          <a:prstGeom prst="line">
            <a:avLst/>
          </a:prstGeom>
          <a:ln w="12700" cmpd="sng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>
            <a:spLocks noChangeArrowheads="1"/>
          </p:cNvSpPr>
          <p:nvPr/>
        </p:nvSpPr>
        <p:spPr bwMode="auto">
          <a:xfrm>
            <a:off x="549275" y="5176838"/>
            <a:ext cx="8042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9900" indent="-457200" defTabSz="91440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</a:pPr>
            <a:r>
              <a:rPr lang="en-US" sz="2400">
                <a:solidFill>
                  <a:srgbClr val="595959"/>
                </a:solidFill>
                <a:latin typeface="News Gothic MT"/>
              </a:rPr>
              <a:t>The set of </a:t>
            </a:r>
            <a:r>
              <a:rPr lang="en-US" sz="2400" i="1">
                <a:solidFill>
                  <a:srgbClr val="595959"/>
                </a:solidFill>
                <a:latin typeface="News Gothic MT"/>
              </a:rPr>
              <a:t>θ</a:t>
            </a:r>
            <a:r>
              <a:rPr lang="en-US" sz="2400">
                <a:solidFill>
                  <a:srgbClr val="595959"/>
                </a:solidFill>
                <a:latin typeface="News Gothic MT"/>
              </a:rPr>
              <a:t>-components form a partition of </a:t>
            </a:r>
            <a:r>
              <a:rPr lang="en-US" sz="2400" i="1">
                <a:solidFill>
                  <a:srgbClr val="595959"/>
                </a:solidFill>
                <a:latin typeface="News Gothic MT"/>
              </a:rPr>
              <a:t>V</a:t>
            </a:r>
            <a:r>
              <a:rPr lang="en-US" sz="2400">
                <a:solidFill>
                  <a:srgbClr val="595959"/>
                </a:solidFill>
                <a:latin typeface="News Gothic MT"/>
              </a:rPr>
              <a:t>,</a:t>
            </a:r>
            <a:br>
              <a:rPr lang="en-US" sz="2400">
                <a:solidFill>
                  <a:srgbClr val="595959"/>
                </a:solidFill>
                <a:latin typeface="News Gothic MT"/>
              </a:rPr>
            </a:br>
            <a:r>
              <a:rPr lang="en-US" sz="2400">
                <a:solidFill>
                  <a:srgbClr val="595959"/>
                </a:solidFill>
                <a:latin typeface="News Gothic MT"/>
              </a:rPr>
              <a:t>for all </a:t>
            </a:r>
            <a:r>
              <a:rPr lang="en-US" sz="2400" i="1">
                <a:solidFill>
                  <a:srgbClr val="595959"/>
                </a:solidFill>
                <a:latin typeface="News Gothic MT"/>
              </a:rPr>
              <a:t>θ</a:t>
            </a:r>
            <a:r>
              <a:rPr lang="en-US" sz="2400">
                <a:solidFill>
                  <a:srgbClr val="595959"/>
                </a:solidFill>
                <a:latin typeface="News Gothic MT"/>
              </a:rPr>
              <a:t> in [0,1].</a:t>
            </a:r>
          </a:p>
        </p:txBody>
      </p:sp>
      <p:grpSp>
        <p:nvGrpSpPr>
          <p:cNvPr id="160" name="Group 159"/>
          <p:cNvGrpSpPr>
            <a:grpSpLocks/>
          </p:cNvGrpSpPr>
          <p:nvPr/>
        </p:nvGrpSpPr>
        <p:grpSpPr bwMode="auto">
          <a:xfrm>
            <a:off x="2576513" y="3246438"/>
            <a:ext cx="1778000" cy="1014412"/>
            <a:chOff x="6629400" y="3034980"/>
            <a:chExt cx="1778000" cy="1014352"/>
          </a:xfrm>
        </p:grpSpPr>
        <p:sp>
          <p:nvSpPr>
            <p:cNvPr id="153" name="Oval 152"/>
            <p:cNvSpPr>
              <a:spLocks noChangeAspect="1"/>
            </p:cNvSpPr>
            <p:nvPr/>
          </p:nvSpPr>
          <p:spPr>
            <a:xfrm>
              <a:off x="7594600" y="3796935"/>
              <a:ext cx="254000" cy="25239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4" name="Oval 153"/>
            <p:cNvSpPr>
              <a:spLocks noChangeAspect="1"/>
            </p:cNvSpPr>
            <p:nvPr/>
          </p:nvSpPr>
          <p:spPr>
            <a:xfrm>
              <a:off x="7467600" y="3111175"/>
              <a:ext cx="254000" cy="25239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5" name="Oval 154"/>
            <p:cNvSpPr>
              <a:spLocks noChangeAspect="1"/>
            </p:cNvSpPr>
            <p:nvPr/>
          </p:nvSpPr>
          <p:spPr>
            <a:xfrm>
              <a:off x="6629400" y="3644544"/>
              <a:ext cx="254000" cy="25239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6" name="Oval 155"/>
            <p:cNvSpPr>
              <a:spLocks noChangeAspect="1"/>
            </p:cNvSpPr>
            <p:nvPr/>
          </p:nvSpPr>
          <p:spPr>
            <a:xfrm>
              <a:off x="8153400" y="3034980"/>
              <a:ext cx="254000" cy="25239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57" name="Straight Connector 156"/>
            <p:cNvCxnSpPr>
              <a:stCxn id="154" idx="3"/>
              <a:endCxn id="155" idx="7"/>
            </p:cNvCxnSpPr>
            <p:nvPr/>
          </p:nvCxnSpPr>
          <p:spPr>
            <a:xfrm rot="5400000">
              <a:off x="6998504" y="3175445"/>
              <a:ext cx="353991" cy="657225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54" idx="6"/>
              <a:endCxn id="156" idx="2"/>
            </p:cNvCxnSpPr>
            <p:nvPr/>
          </p:nvCxnSpPr>
          <p:spPr>
            <a:xfrm flipV="1">
              <a:off x="7721600" y="3160385"/>
              <a:ext cx="431800" cy="76195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55" idx="6"/>
              <a:endCxn id="153" idx="2"/>
            </p:cNvCxnSpPr>
            <p:nvPr/>
          </p:nvCxnSpPr>
          <p:spPr>
            <a:xfrm>
              <a:off x="6883400" y="3771536"/>
              <a:ext cx="711200" cy="152391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/>
          <p:cNvGrpSpPr>
            <a:grpSpLocks/>
          </p:cNvGrpSpPr>
          <p:nvPr/>
        </p:nvGrpSpPr>
        <p:grpSpPr bwMode="auto">
          <a:xfrm>
            <a:off x="3098800" y="3932238"/>
            <a:ext cx="2616200" cy="938212"/>
            <a:chOff x="5975351" y="2981469"/>
            <a:chExt cx="2616200" cy="938151"/>
          </a:xfrm>
        </p:grpSpPr>
        <p:sp>
          <p:nvSpPr>
            <p:cNvPr id="161" name="Oval 160"/>
            <p:cNvSpPr>
              <a:spLocks noChangeAspect="1"/>
            </p:cNvSpPr>
            <p:nvPr/>
          </p:nvSpPr>
          <p:spPr>
            <a:xfrm>
              <a:off x="5975351" y="3591029"/>
              <a:ext cx="254000" cy="25239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2" name="Oval 161"/>
            <p:cNvSpPr>
              <a:spLocks noChangeAspect="1"/>
            </p:cNvSpPr>
            <p:nvPr/>
          </p:nvSpPr>
          <p:spPr>
            <a:xfrm>
              <a:off x="7194551" y="2981469"/>
              <a:ext cx="254000" cy="25239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3" name="Oval 162"/>
            <p:cNvSpPr>
              <a:spLocks noChangeAspect="1"/>
            </p:cNvSpPr>
            <p:nvPr/>
          </p:nvSpPr>
          <p:spPr>
            <a:xfrm>
              <a:off x="8337551" y="3057664"/>
              <a:ext cx="254000" cy="25239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4" name="Oval 163"/>
            <p:cNvSpPr>
              <a:spLocks noChangeAspect="1"/>
            </p:cNvSpPr>
            <p:nvPr/>
          </p:nvSpPr>
          <p:spPr>
            <a:xfrm>
              <a:off x="7499351" y="3667224"/>
              <a:ext cx="254000" cy="25239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65" name="Straight Connector 164"/>
            <p:cNvCxnSpPr>
              <a:stCxn id="161" idx="7"/>
              <a:endCxn id="162" idx="3"/>
            </p:cNvCxnSpPr>
            <p:nvPr/>
          </p:nvCxnSpPr>
          <p:spPr>
            <a:xfrm rot="5400000" flipH="1" flipV="1">
              <a:off x="6496860" y="2893334"/>
              <a:ext cx="430184" cy="1038225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>
              <a:stCxn id="162" idx="4"/>
              <a:endCxn id="164" idx="1"/>
            </p:cNvCxnSpPr>
            <p:nvPr/>
          </p:nvCxnSpPr>
          <p:spPr>
            <a:xfrm rot="16200000" flipH="1">
              <a:off x="7193773" y="3361642"/>
              <a:ext cx="469869" cy="214313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161" idx="6"/>
              <a:endCxn id="164" idx="2"/>
            </p:cNvCxnSpPr>
            <p:nvPr/>
          </p:nvCxnSpPr>
          <p:spPr>
            <a:xfrm>
              <a:off x="6229351" y="3718021"/>
              <a:ext cx="1270000" cy="76195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64" idx="7"/>
              <a:endCxn id="163" idx="3"/>
            </p:cNvCxnSpPr>
            <p:nvPr/>
          </p:nvCxnSpPr>
          <p:spPr>
            <a:xfrm rot="5400000" flipH="1" flipV="1">
              <a:off x="7830360" y="3160029"/>
              <a:ext cx="430184" cy="657225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0" name="Oval 169"/>
          <p:cNvSpPr>
            <a:spLocks noChangeAspect="1"/>
          </p:cNvSpPr>
          <p:nvPr/>
        </p:nvSpPr>
        <p:spPr>
          <a:xfrm>
            <a:off x="4851400" y="3398838"/>
            <a:ext cx="254000" cy="252412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3" name="TextBox 172"/>
          <p:cNvSpPr txBox="1">
            <a:spLocks noChangeArrowheads="1"/>
          </p:cNvSpPr>
          <p:nvPr/>
        </p:nvSpPr>
        <p:spPr bwMode="auto">
          <a:xfrm>
            <a:off x="6019800" y="3300413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rgbClr val="0000FF"/>
                </a:solidFill>
                <a:latin typeface="News Gothic MT"/>
              </a:rPr>
              <a:t>θ = 0.7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70" grpId="0" animBg="1"/>
      <p:bldP spid="1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944563"/>
          </a:xfrm>
        </p:spPr>
        <p:txBody>
          <a:bodyPr anchor="ctr"/>
          <a:lstStyle/>
          <a:p>
            <a:pPr eaLnBrk="1" hangingPunct="1"/>
            <a:r>
              <a:rPr lang="en-US" sz="4000" smtClean="0"/>
              <a:t>Outline</a:t>
            </a:r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</p:nvPr>
        </p:nvSpPr>
        <p:spPr>
          <a:xfrm>
            <a:off x="2057400" y="1258888"/>
            <a:ext cx="5334000" cy="569912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A6A6A6"/>
                </a:solidFill>
              </a:rPr>
              <a:t>Introduction and Motivation</a:t>
            </a:r>
          </a:p>
        </p:txBody>
      </p:sp>
      <p:sp>
        <p:nvSpPr>
          <p:cNvPr id="95235" name="Rectangle 45"/>
          <p:cNvSpPr>
            <a:spLocks noChangeArrowheads="1"/>
          </p:cNvSpPr>
          <p:nvPr/>
        </p:nvSpPr>
        <p:spPr bwMode="auto">
          <a:xfrm>
            <a:off x="2057400" y="1949450"/>
            <a:ext cx="533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0" indent="-349250" defTabSz="91440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</a:pPr>
            <a:r>
              <a:rPr lang="en-US" sz="2800">
                <a:solidFill>
                  <a:srgbClr val="A6A6A6"/>
                </a:solidFill>
                <a:latin typeface="News Gothic MT"/>
              </a:rPr>
              <a:t>Model and Approach</a:t>
            </a:r>
          </a:p>
        </p:txBody>
      </p:sp>
      <p:sp>
        <p:nvSpPr>
          <p:cNvPr id="95236" name="Rectangle 46"/>
          <p:cNvSpPr>
            <a:spLocks noChangeArrowheads="1"/>
          </p:cNvSpPr>
          <p:nvPr/>
        </p:nvSpPr>
        <p:spPr bwMode="auto">
          <a:xfrm>
            <a:off x="2057400" y="2633663"/>
            <a:ext cx="5334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0" indent="-349250" defTabSz="91440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</a:pPr>
            <a:r>
              <a:rPr lang="en-US" sz="2800">
                <a:solidFill>
                  <a:srgbClr val="595959"/>
                </a:solidFill>
                <a:latin typeface="News Gothic MT"/>
              </a:rPr>
              <a:t>The MCD Algorithm</a:t>
            </a:r>
          </a:p>
        </p:txBody>
      </p:sp>
      <p:sp>
        <p:nvSpPr>
          <p:cNvPr id="95237" name="Rectangle 47"/>
          <p:cNvSpPr>
            <a:spLocks noChangeArrowheads="1"/>
          </p:cNvSpPr>
          <p:nvPr/>
        </p:nvSpPr>
        <p:spPr bwMode="auto">
          <a:xfrm>
            <a:off x="2057400" y="3298825"/>
            <a:ext cx="533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0" indent="-349250" defTabSz="91440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</a:pPr>
            <a:r>
              <a:rPr lang="en-US" sz="2800">
                <a:solidFill>
                  <a:srgbClr val="A6A6A6"/>
                </a:solidFill>
                <a:latin typeface="News Gothic MT"/>
              </a:rPr>
              <a:t>Experimental Results</a:t>
            </a:r>
          </a:p>
        </p:txBody>
      </p:sp>
      <p:sp>
        <p:nvSpPr>
          <p:cNvPr id="95238" name="Rectangle 48"/>
          <p:cNvSpPr>
            <a:spLocks noChangeArrowheads="1"/>
          </p:cNvSpPr>
          <p:nvPr/>
        </p:nvSpPr>
        <p:spPr bwMode="auto">
          <a:xfrm>
            <a:off x="2057400" y="3984625"/>
            <a:ext cx="5486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0" indent="-349250" defTabSz="91440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</a:pPr>
            <a:r>
              <a:rPr lang="en-US" sz="2800">
                <a:solidFill>
                  <a:srgbClr val="A6A6A6"/>
                </a:solidFill>
                <a:latin typeface="News Gothic MT"/>
              </a:rPr>
              <a:t>Conclusions and Future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50"/>
          <p:cNvSpPr>
            <a:spLocks noChangeAspect="1"/>
          </p:cNvSpPr>
          <p:nvPr/>
        </p:nvSpPr>
        <p:spPr>
          <a:xfrm>
            <a:off x="6324600" y="4997172"/>
            <a:ext cx="316557" cy="312173"/>
          </a:xfrm>
          <a:prstGeom prst="ellipse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2.9</a:t>
            </a: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6640443" y="4495800"/>
            <a:ext cx="316557" cy="312173"/>
          </a:xfrm>
          <a:prstGeom prst="ellipse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2.7</a:t>
            </a:r>
          </a:p>
        </p:txBody>
      </p:sp>
      <p:sp>
        <p:nvSpPr>
          <p:cNvPr id="97287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944563"/>
          </a:xfrm>
        </p:spPr>
        <p:txBody>
          <a:bodyPr anchor="ctr"/>
          <a:lstStyle/>
          <a:p>
            <a:pPr eaLnBrk="1" hangingPunct="1"/>
            <a:r>
              <a:rPr lang="en-US" sz="4000" smtClean="0"/>
              <a:t>The MCD Algorithm</a:t>
            </a: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1452788" y="3834528"/>
            <a:ext cx="313509" cy="31675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20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V</a:t>
            </a:r>
            <a:r>
              <a:rPr lang="en-US" sz="1400" baseline="-25000" dirty="0"/>
              <a:t>2</a:t>
            </a:r>
            <a:endParaRPr lang="en-US" sz="14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452788" y="4643599"/>
            <a:ext cx="313509" cy="31675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20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V</a:t>
            </a:r>
            <a:r>
              <a:rPr lang="en-US" sz="1400" baseline="-25000" dirty="0"/>
              <a:t>3</a:t>
            </a:r>
            <a:endParaRPr lang="en-US" sz="14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794965" y="4214852"/>
            <a:ext cx="313509" cy="31675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20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V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94284" y="5033380"/>
            <a:ext cx="313509" cy="31675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20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V</a:t>
            </a:r>
            <a:r>
              <a:rPr lang="en-US" sz="1400" baseline="-25000" dirty="0"/>
              <a:t>5</a:t>
            </a:r>
            <a:endParaRPr lang="en-US" sz="14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1452788" y="5442914"/>
            <a:ext cx="313509" cy="31675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20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V</a:t>
            </a:r>
            <a:r>
              <a:rPr lang="en-US" sz="1400" baseline="-25000" dirty="0"/>
              <a:t>4</a:t>
            </a:r>
            <a:endParaRPr lang="en-US" sz="1400" dirty="0"/>
          </a:p>
        </p:txBody>
      </p:sp>
      <p:cxnSp>
        <p:nvCxnSpPr>
          <p:cNvPr id="11" name="Straight Connector 10"/>
          <p:cNvCxnSpPr>
            <a:stCxn id="0" idx="2"/>
            <a:endCxn id="0" idx="7"/>
          </p:cNvCxnSpPr>
          <p:nvPr/>
        </p:nvCxnSpPr>
        <p:spPr>
          <a:xfrm rot="10800000" flipV="1">
            <a:off x="1062038" y="3992563"/>
            <a:ext cx="390525" cy="268287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0" idx="4"/>
            <a:endCxn id="0" idx="0"/>
          </p:cNvCxnSpPr>
          <p:nvPr/>
        </p:nvCxnSpPr>
        <p:spPr>
          <a:xfrm rot="5400000">
            <a:off x="1362076" y="4397375"/>
            <a:ext cx="493712" cy="1587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0" idx="5"/>
            <a:endCxn id="0" idx="2"/>
          </p:cNvCxnSpPr>
          <p:nvPr/>
        </p:nvCxnSpPr>
        <p:spPr>
          <a:xfrm rot="16200000" flipH="1">
            <a:off x="1098551" y="4448175"/>
            <a:ext cx="317500" cy="390525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0" idx="4"/>
            <a:endCxn id="0" idx="0"/>
          </p:cNvCxnSpPr>
          <p:nvPr/>
        </p:nvCxnSpPr>
        <p:spPr>
          <a:xfrm rot="5400000">
            <a:off x="700882" y="4782344"/>
            <a:ext cx="501650" cy="1587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0" idx="5"/>
            <a:endCxn id="0" idx="2"/>
          </p:cNvCxnSpPr>
          <p:nvPr/>
        </p:nvCxnSpPr>
        <p:spPr>
          <a:xfrm rot="16200000" flipH="1">
            <a:off x="1108870" y="5257006"/>
            <a:ext cx="296862" cy="390525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0" idx="4"/>
            <a:endCxn id="0" idx="0"/>
          </p:cNvCxnSpPr>
          <p:nvPr/>
        </p:nvCxnSpPr>
        <p:spPr>
          <a:xfrm rot="5400000">
            <a:off x="1367632" y="5201444"/>
            <a:ext cx="482600" cy="1587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850900" y="3805238"/>
            <a:ext cx="1301750" cy="1960562"/>
            <a:chOff x="850295" y="3805236"/>
            <a:chExt cx="1302011" cy="1960587"/>
          </a:xfrm>
        </p:grpSpPr>
        <p:sp>
          <p:nvSpPr>
            <p:cNvPr id="97408" name="TextBox 16"/>
            <p:cNvSpPr txBox="1">
              <a:spLocks noChangeArrowheads="1"/>
            </p:cNvSpPr>
            <p:nvPr/>
          </p:nvSpPr>
          <p:spPr bwMode="auto">
            <a:xfrm>
              <a:off x="850295" y="3805236"/>
              <a:ext cx="59352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400">
                  <a:latin typeface="News Gothic MT"/>
                </a:rPr>
                <a:t>0.9</a:t>
              </a:r>
            </a:p>
          </p:txBody>
        </p:sp>
        <p:sp>
          <p:nvSpPr>
            <p:cNvPr id="97409" name="TextBox 17"/>
            <p:cNvSpPr txBox="1">
              <a:spLocks noChangeArrowheads="1"/>
            </p:cNvSpPr>
            <p:nvPr/>
          </p:nvSpPr>
          <p:spPr bwMode="auto">
            <a:xfrm>
              <a:off x="1572379" y="4222048"/>
              <a:ext cx="5799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400">
                  <a:latin typeface="News Gothic MT"/>
                </a:rPr>
                <a:t>0.75</a:t>
              </a:r>
            </a:p>
          </p:txBody>
        </p:sp>
        <p:sp>
          <p:nvSpPr>
            <p:cNvPr id="97410" name="TextBox 18"/>
            <p:cNvSpPr txBox="1">
              <a:spLocks noChangeArrowheads="1"/>
            </p:cNvSpPr>
            <p:nvPr/>
          </p:nvSpPr>
          <p:spPr bwMode="auto">
            <a:xfrm>
              <a:off x="1014790" y="4328328"/>
              <a:ext cx="65829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400">
                  <a:latin typeface="News Gothic MT"/>
                </a:rPr>
                <a:t>0.7</a:t>
              </a:r>
            </a:p>
          </p:txBody>
        </p:sp>
        <p:sp>
          <p:nvSpPr>
            <p:cNvPr id="97411" name="TextBox 19"/>
            <p:cNvSpPr txBox="1">
              <a:spLocks noChangeArrowheads="1"/>
            </p:cNvSpPr>
            <p:nvPr/>
          </p:nvSpPr>
          <p:spPr bwMode="auto">
            <a:xfrm>
              <a:off x="855887" y="4721423"/>
              <a:ext cx="56772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400">
                  <a:latin typeface="News Gothic MT"/>
                </a:rPr>
                <a:t>0.1</a:t>
              </a:r>
            </a:p>
          </p:txBody>
        </p:sp>
        <p:sp>
          <p:nvSpPr>
            <p:cNvPr id="97412" name="TextBox 20"/>
            <p:cNvSpPr txBox="1">
              <a:spLocks noChangeArrowheads="1"/>
            </p:cNvSpPr>
            <p:nvPr/>
          </p:nvSpPr>
          <p:spPr bwMode="auto">
            <a:xfrm>
              <a:off x="862390" y="5458046"/>
              <a:ext cx="56832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400">
                  <a:latin typeface="News Gothic MT"/>
                </a:rPr>
                <a:t>0.5</a:t>
              </a:r>
            </a:p>
          </p:txBody>
        </p:sp>
        <p:sp>
          <p:nvSpPr>
            <p:cNvPr id="97413" name="TextBox 21"/>
            <p:cNvSpPr txBox="1">
              <a:spLocks noChangeArrowheads="1"/>
            </p:cNvSpPr>
            <p:nvPr/>
          </p:nvSpPr>
          <p:spPr bwMode="auto">
            <a:xfrm>
              <a:off x="1484767" y="5035365"/>
              <a:ext cx="66455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400">
                  <a:latin typeface="News Gothic MT"/>
                </a:rPr>
                <a:t>0.3</a:t>
              </a:r>
            </a:p>
          </p:txBody>
        </p:sp>
      </p:grpSp>
      <p:sp>
        <p:nvSpPr>
          <p:cNvPr id="29" name="Oval 28"/>
          <p:cNvSpPr>
            <a:spLocks noChangeAspect="1"/>
          </p:cNvSpPr>
          <p:nvPr/>
        </p:nvSpPr>
        <p:spPr>
          <a:xfrm>
            <a:off x="6963373" y="4032428"/>
            <a:ext cx="316557" cy="312173"/>
          </a:xfrm>
          <a:prstGeom prst="ellipse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2.4</a:t>
            </a:r>
          </a:p>
        </p:txBody>
      </p: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6013450" y="4992688"/>
            <a:ext cx="2216150" cy="798512"/>
            <a:chOff x="6013703" y="4993013"/>
            <a:chExt cx="2215897" cy="798187"/>
          </a:xfrm>
        </p:grpSpPr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6013703" y="5479027"/>
              <a:ext cx="316557" cy="31217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20000"/>
                  </a:schemeClr>
                </a:gs>
                <a:gs pos="100000">
                  <a:schemeClr val="accent1">
                    <a:tint val="50000"/>
                    <a:satMod val="1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b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V</a:t>
              </a:r>
              <a:r>
                <a:rPr lang="en-US" sz="1400" baseline="-25000" dirty="0"/>
                <a:t>1</a:t>
              </a:r>
              <a:endParaRPr lang="en-US" sz="1400" dirty="0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6646816" y="5477672"/>
              <a:ext cx="316557" cy="31217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20000"/>
                  </a:schemeClr>
                </a:gs>
                <a:gs pos="100000">
                  <a:schemeClr val="accent1">
                    <a:tint val="50000"/>
                    <a:satMod val="1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b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V</a:t>
              </a:r>
              <a:r>
                <a:rPr lang="en-US" sz="1400" baseline="-25000" dirty="0"/>
                <a:t>2</a:t>
              </a:r>
              <a:endParaRPr lang="en-US" sz="1400" dirty="0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6963373" y="4993013"/>
              <a:ext cx="316557" cy="31217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20000"/>
                  </a:schemeClr>
                </a:gs>
                <a:gs pos="100000">
                  <a:schemeClr val="accent1">
                    <a:tint val="50000"/>
                    <a:satMod val="1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b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V</a:t>
              </a:r>
              <a:r>
                <a:rPr lang="en-US" sz="1400" baseline="-25000" dirty="0"/>
                <a:t>3</a:t>
              </a:r>
              <a:endParaRPr lang="en-US" sz="1400" dirty="0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7279930" y="5477672"/>
              <a:ext cx="316557" cy="31217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20000"/>
                  </a:schemeClr>
                </a:gs>
                <a:gs pos="100000">
                  <a:schemeClr val="accent1">
                    <a:tint val="50000"/>
                    <a:satMod val="1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b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V</a:t>
              </a:r>
              <a:r>
                <a:rPr lang="en-US" sz="1400" baseline="-25000" dirty="0"/>
                <a:t>4</a:t>
              </a:r>
              <a:endParaRPr lang="en-US" sz="1400" dirty="0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7913043" y="5476317"/>
              <a:ext cx="316557" cy="31217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20000"/>
                  </a:schemeClr>
                </a:gs>
                <a:gs pos="100000">
                  <a:schemeClr val="accent1">
                    <a:tint val="50000"/>
                    <a:satMod val="1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b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V</a:t>
              </a:r>
              <a:r>
                <a:rPr lang="en-US" sz="1400" baseline="-25000" dirty="0"/>
                <a:t>5</a:t>
              </a:r>
              <a:endParaRPr lang="en-US" sz="1400" dirty="0"/>
            </a:p>
          </p:txBody>
        </p:sp>
      </p:grpSp>
      <p:cxnSp>
        <p:nvCxnSpPr>
          <p:cNvPr id="33" name="Straight Connector 32"/>
          <p:cNvCxnSpPr>
            <a:stCxn id="0" idx="0"/>
            <a:endCxn id="0" idx="3"/>
          </p:cNvCxnSpPr>
          <p:nvPr/>
        </p:nvCxnSpPr>
        <p:spPr>
          <a:xfrm rot="5400000" flipH="1" flipV="1">
            <a:off x="6165056" y="5266532"/>
            <a:ext cx="219075" cy="204788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0" idx="0"/>
            <a:endCxn id="0" idx="5"/>
          </p:cNvCxnSpPr>
          <p:nvPr/>
        </p:nvCxnSpPr>
        <p:spPr>
          <a:xfrm rot="16200000" flipV="1">
            <a:off x="6593681" y="5266532"/>
            <a:ext cx="219075" cy="204788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0" idx="0"/>
            <a:endCxn id="0" idx="3"/>
          </p:cNvCxnSpPr>
          <p:nvPr/>
        </p:nvCxnSpPr>
        <p:spPr>
          <a:xfrm rot="5400000" flipH="1" flipV="1">
            <a:off x="6476207" y="4775994"/>
            <a:ext cx="228600" cy="204787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0" idx="0"/>
            <a:endCxn id="0" idx="5"/>
          </p:cNvCxnSpPr>
          <p:nvPr/>
        </p:nvCxnSpPr>
        <p:spPr>
          <a:xfrm rot="16200000" flipV="1">
            <a:off x="6904832" y="4775994"/>
            <a:ext cx="228600" cy="204787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0" idx="0"/>
            <a:endCxn id="0" idx="3"/>
          </p:cNvCxnSpPr>
          <p:nvPr/>
        </p:nvCxnSpPr>
        <p:spPr>
          <a:xfrm rot="5400000" flipH="1" flipV="1">
            <a:off x="6808788" y="4295775"/>
            <a:ext cx="198438" cy="204787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0" idx="0"/>
            <a:endCxn id="0" idx="5"/>
          </p:cNvCxnSpPr>
          <p:nvPr/>
        </p:nvCxnSpPr>
        <p:spPr>
          <a:xfrm rot="16200000" flipV="1">
            <a:off x="7147719" y="4385469"/>
            <a:ext cx="693738" cy="520700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0" idx="0"/>
            <a:endCxn id="0" idx="3"/>
          </p:cNvCxnSpPr>
          <p:nvPr/>
        </p:nvCxnSpPr>
        <p:spPr>
          <a:xfrm rot="5400000" flipH="1" flipV="1">
            <a:off x="7430294" y="5266532"/>
            <a:ext cx="219075" cy="204787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0" idx="0"/>
            <a:endCxn id="0" idx="5"/>
          </p:cNvCxnSpPr>
          <p:nvPr/>
        </p:nvCxnSpPr>
        <p:spPr>
          <a:xfrm rot="16200000" flipV="1">
            <a:off x="7859713" y="5265738"/>
            <a:ext cx="217487" cy="204787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7415" name="Group 135"/>
          <p:cNvGraphicFramePr>
            <a:graphicFrameLocks noGrp="1"/>
          </p:cNvGraphicFramePr>
          <p:nvPr/>
        </p:nvGraphicFramePr>
        <p:xfrm>
          <a:off x="2514600" y="3810000"/>
          <a:ext cx="3048000" cy="2022475"/>
        </p:xfrm>
        <a:graphic>
          <a:graphicData uri="http://schemas.openxmlformats.org/drawingml/2006/table">
            <a:tbl>
              <a:tblPr/>
              <a:tblGrid>
                <a:gridCol w="719138"/>
                <a:gridCol w="1547812"/>
                <a:gridCol w="78105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Component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Div(C)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 M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 M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 M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 M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 M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 M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 M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 M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 M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 M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 M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 M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 M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 M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 M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 M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 M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ews Gothic M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2514600" y="4103688"/>
          <a:ext cx="3048000" cy="288925"/>
        </p:xfrm>
        <a:graphic>
          <a:graphicData uri="http://schemas.openxmlformats.org/drawingml/2006/table">
            <a:tbl>
              <a:tblPr/>
              <a:tblGrid>
                <a:gridCol w="719138"/>
                <a:gridCol w="1547812"/>
                <a:gridCol w="78105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0.9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{V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,V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}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2.908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2514600" y="4387850"/>
          <a:ext cx="3048000" cy="288925"/>
        </p:xfrm>
        <a:graphic>
          <a:graphicData uri="http://schemas.openxmlformats.org/drawingml/2006/table">
            <a:tbl>
              <a:tblPr/>
              <a:tblGrid>
                <a:gridCol w="719138"/>
                <a:gridCol w="1547812"/>
                <a:gridCol w="78105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0.75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{V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,V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,V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}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2.723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2514600" y="4675188"/>
          <a:ext cx="3048000" cy="288925"/>
        </p:xfrm>
        <a:graphic>
          <a:graphicData uri="http://schemas.openxmlformats.org/drawingml/2006/table">
            <a:tbl>
              <a:tblPr/>
              <a:tblGrid>
                <a:gridCol w="719138"/>
                <a:gridCol w="1547812"/>
                <a:gridCol w="78105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0.7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{V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,V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,V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}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6.132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2514600" y="4968875"/>
          <a:ext cx="3048000" cy="288925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718838"/>
                <a:gridCol w="1547861"/>
                <a:gridCol w="781301"/>
              </a:tblGrid>
              <a:tr h="289268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0.5</a:t>
                      </a:r>
                      <a:endParaRPr lang="en-US" sz="12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{V</a:t>
                      </a:r>
                      <a:r>
                        <a:rPr lang="en-US" sz="1200" b="0" baseline="-25000" dirty="0" smtClean="0"/>
                        <a:t>4</a:t>
                      </a:r>
                      <a:r>
                        <a:rPr lang="en-US" sz="1200" b="0" baseline="0" dirty="0" smtClean="0"/>
                        <a:t>,V</a:t>
                      </a:r>
                      <a:r>
                        <a:rPr lang="en-US" sz="1200" b="0" baseline="-25000" dirty="0" smtClean="0"/>
                        <a:t>5</a:t>
                      </a:r>
                      <a:r>
                        <a:rPr lang="en-US" sz="1200" b="0" baseline="0" dirty="0" smtClean="0"/>
                        <a:t>}</a:t>
                      </a:r>
                      <a:endParaRPr lang="en-US" sz="1200" b="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1.143</a:t>
                      </a:r>
                      <a:endParaRPr lang="en-US" sz="12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2514600" y="5251450"/>
          <a:ext cx="3048000" cy="288925"/>
        </p:xfrm>
        <a:graphic>
          <a:graphicData uri="http://schemas.openxmlformats.org/drawingml/2006/table">
            <a:tbl>
              <a:tblPr/>
              <a:tblGrid>
                <a:gridCol w="719138"/>
                <a:gridCol w="1547812"/>
                <a:gridCol w="78105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0.3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{V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,V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,V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,V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4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,V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5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}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2.380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2514600" y="5540375"/>
          <a:ext cx="3048000" cy="288925"/>
        </p:xfrm>
        <a:graphic>
          <a:graphicData uri="http://schemas.openxmlformats.org/drawingml/2006/table">
            <a:tbl>
              <a:tblPr/>
              <a:tblGrid>
                <a:gridCol w="719138"/>
                <a:gridCol w="1547812"/>
                <a:gridCol w="78105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0.1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{V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,V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,V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,V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4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,V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5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}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1.882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549275" y="1257300"/>
            <a:ext cx="8042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defTabSz="914400">
              <a:spcBef>
                <a:spcPts val="2000"/>
              </a:spcBef>
              <a:buClr>
                <a:srgbClr val="6FB7D7"/>
              </a:buClr>
              <a:buSzPct val="110000"/>
              <a:buFont typeface="News Gothic MT"/>
              <a:buAutoNum type="arabicPeriod"/>
            </a:pPr>
            <a:r>
              <a:rPr lang="en-US" sz="2400">
                <a:solidFill>
                  <a:srgbClr val="595959"/>
                </a:solidFill>
                <a:latin typeface="News Gothic MT"/>
              </a:rPr>
              <a:t>Calculate edge weights using the Recency function</a:t>
            </a: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549275" y="1890713"/>
            <a:ext cx="8042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defTabSz="914400">
              <a:spcBef>
                <a:spcPts val="2000"/>
              </a:spcBef>
              <a:buClr>
                <a:srgbClr val="6FB7D7"/>
              </a:buClr>
              <a:buSzPct val="110000"/>
              <a:buFont typeface="News Gothic MT"/>
              <a:buAutoNum type="arabicPeriod" startAt="2"/>
            </a:pPr>
            <a:r>
              <a:rPr lang="en-US" sz="2400">
                <a:solidFill>
                  <a:srgbClr val="595959"/>
                </a:solidFill>
                <a:latin typeface="News Gothic MT"/>
              </a:rPr>
              <a:t>Gradually decrease the threshold, updating components and divergence values as necessary</a:t>
            </a: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49275" y="2852738"/>
            <a:ext cx="8042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defTabSz="914400">
              <a:spcBef>
                <a:spcPts val="2000"/>
              </a:spcBef>
              <a:buClr>
                <a:srgbClr val="6FB7D7"/>
              </a:buClr>
              <a:buSzPct val="110000"/>
              <a:buFont typeface="News Gothic MT"/>
              <a:buAutoNum type="arabicPeriod" startAt="3"/>
            </a:pPr>
            <a:r>
              <a:rPr lang="en-US" sz="2400">
                <a:solidFill>
                  <a:srgbClr val="595959"/>
                </a:solidFill>
                <a:latin typeface="News Gothic MT"/>
              </a:rPr>
              <a:t>Output: Disjoint components with max divergence</a:t>
            </a: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6646816" y="4496971"/>
            <a:ext cx="316557" cy="312173"/>
          </a:xfrm>
          <a:prstGeom prst="ellipse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08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6.1</a:t>
            </a: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6330260" y="4993014"/>
            <a:ext cx="316557" cy="312173"/>
          </a:xfrm>
          <a:prstGeom prst="ellipse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0800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2.9</a:t>
            </a: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7596487" y="4993013"/>
            <a:ext cx="316557" cy="312173"/>
          </a:xfrm>
          <a:prstGeom prst="ellipse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08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1.1</a:t>
            </a:r>
          </a:p>
        </p:txBody>
      </p:sp>
      <p:cxnSp>
        <p:nvCxnSpPr>
          <p:cNvPr id="57" name="Straight Connector 56"/>
          <p:cNvCxnSpPr/>
          <p:nvPr/>
        </p:nvCxnSpPr>
        <p:spPr>
          <a:xfrm rot="10800000" flipV="1">
            <a:off x="1063625" y="3998913"/>
            <a:ext cx="390525" cy="268287"/>
          </a:xfrm>
          <a:prstGeom prst="line">
            <a:avLst/>
          </a:prstGeom>
          <a:ln w="317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364456" y="4402932"/>
            <a:ext cx="492125" cy="1588"/>
          </a:xfrm>
          <a:prstGeom prst="line">
            <a:avLst/>
          </a:prstGeom>
          <a:ln w="317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H="1">
            <a:off x="1100932" y="4453731"/>
            <a:ext cx="315912" cy="390525"/>
          </a:xfrm>
          <a:prstGeom prst="line">
            <a:avLst/>
          </a:prstGeom>
          <a:ln w="317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701675" y="4787900"/>
            <a:ext cx="501650" cy="0"/>
          </a:xfrm>
          <a:prstGeom prst="line">
            <a:avLst/>
          </a:prstGeom>
          <a:ln w="317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 flipH="1">
            <a:off x="1108869" y="5261769"/>
            <a:ext cx="298450" cy="392112"/>
          </a:xfrm>
          <a:prstGeom prst="line">
            <a:avLst/>
          </a:prstGeom>
          <a:ln w="317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369219" y="5207794"/>
            <a:ext cx="482600" cy="1588"/>
          </a:xfrm>
          <a:prstGeom prst="line">
            <a:avLst/>
          </a:prstGeom>
          <a:ln w="317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944563"/>
          </a:xfrm>
        </p:spPr>
        <p:txBody>
          <a:bodyPr anchor="ctr"/>
          <a:lstStyle/>
          <a:p>
            <a:pPr eaLnBrk="1" hangingPunct="1"/>
            <a:r>
              <a:rPr lang="en-US" sz="4000" smtClean="0"/>
              <a:t>Outline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057400" y="1258888"/>
            <a:ext cx="5334000" cy="569912"/>
          </a:xfrm>
        </p:spPr>
        <p:txBody>
          <a:bodyPr/>
          <a:lstStyle/>
          <a:p>
            <a:pPr eaLnBrk="1" hangingPunct="1"/>
            <a:r>
              <a:rPr lang="en-US" sz="2800" smtClean="0"/>
              <a:t>Introduction and Motivation</a:t>
            </a:r>
          </a:p>
        </p:txBody>
      </p:sp>
      <p:sp>
        <p:nvSpPr>
          <p:cNvPr id="18435" name="Rectangle 45"/>
          <p:cNvSpPr>
            <a:spLocks noChangeArrowheads="1"/>
          </p:cNvSpPr>
          <p:nvPr/>
        </p:nvSpPr>
        <p:spPr bwMode="auto">
          <a:xfrm>
            <a:off x="2057400" y="1949450"/>
            <a:ext cx="533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0" indent="-349250" defTabSz="91440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</a:pPr>
            <a:r>
              <a:rPr lang="en-US" sz="2800">
                <a:solidFill>
                  <a:srgbClr val="595959"/>
                </a:solidFill>
                <a:latin typeface="News Gothic MT"/>
              </a:rPr>
              <a:t>Model and Approach</a:t>
            </a:r>
          </a:p>
        </p:txBody>
      </p:sp>
      <p:sp>
        <p:nvSpPr>
          <p:cNvPr id="18436" name="Rectangle 46"/>
          <p:cNvSpPr>
            <a:spLocks noChangeArrowheads="1"/>
          </p:cNvSpPr>
          <p:nvPr/>
        </p:nvSpPr>
        <p:spPr bwMode="auto">
          <a:xfrm>
            <a:off x="2057400" y="2633663"/>
            <a:ext cx="5334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0" indent="-349250" defTabSz="91440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</a:pPr>
            <a:r>
              <a:rPr lang="en-US" sz="2800">
                <a:solidFill>
                  <a:srgbClr val="595959"/>
                </a:solidFill>
                <a:latin typeface="News Gothic MT"/>
              </a:rPr>
              <a:t>The MCD Algorithm</a:t>
            </a:r>
          </a:p>
        </p:txBody>
      </p:sp>
      <p:sp>
        <p:nvSpPr>
          <p:cNvPr id="18437" name="Rectangle 47"/>
          <p:cNvSpPr>
            <a:spLocks noChangeArrowheads="1"/>
          </p:cNvSpPr>
          <p:nvPr/>
        </p:nvSpPr>
        <p:spPr bwMode="auto">
          <a:xfrm>
            <a:off x="2057400" y="3298825"/>
            <a:ext cx="533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0" indent="-349250" defTabSz="91440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</a:pPr>
            <a:r>
              <a:rPr lang="en-US" sz="2800">
                <a:solidFill>
                  <a:srgbClr val="595959"/>
                </a:solidFill>
                <a:latin typeface="News Gothic MT"/>
              </a:rPr>
              <a:t>Experimental Results</a:t>
            </a:r>
          </a:p>
        </p:txBody>
      </p:sp>
      <p:sp>
        <p:nvSpPr>
          <p:cNvPr id="18438" name="Rectangle 48"/>
          <p:cNvSpPr>
            <a:spLocks noChangeArrowheads="1"/>
          </p:cNvSpPr>
          <p:nvPr/>
        </p:nvSpPr>
        <p:spPr bwMode="auto">
          <a:xfrm>
            <a:off x="2057400" y="3984625"/>
            <a:ext cx="5486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0" indent="-349250" defTabSz="91440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</a:pPr>
            <a:r>
              <a:rPr lang="en-US" sz="2800">
                <a:solidFill>
                  <a:srgbClr val="595959"/>
                </a:solidFill>
                <a:latin typeface="News Gothic MT"/>
              </a:rPr>
              <a:t>Conclusions and Future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 idx="4294967295"/>
          </p:nvPr>
        </p:nvSpPr>
        <p:spPr>
          <a:xfrm>
            <a:off x="549275" y="107950"/>
            <a:ext cx="8042275" cy="944563"/>
          </a:xfrm>
        </p:spPr>
        <p:txBody>
          <a:bodyPr anchor="ctr"/>
          <a:lstStyle/>
          <a:p>
            <a:pPr eaLnBrk="1" hangingPunct="1"/>
            <a:r>
              <a:rPr lang="en-US" sz="4000" smtClean="0"/>
              <a:t>Sample Output</a:t>
            </a:r>
          </a:p>
        </p:txBody>
      </p:sp>
      <p:pic>
        <p:nvPicPr>
          <p:cNvPr id="152611" name="Picture 35" descr="lbnl-viz-com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311525"/>
            <a:ext cx="38100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9824" name="Group 496"/>
          <p:cNvGraphicFramePr>
            <a:graphicFrameLocks noGrp="1"/>
          </p:cNvGraphicFramePr>
          <p:nvPr/>
        </p:nvGraphicFramePr>
        <p:xfrm>
          <a:off x="1676400" y="1219200"/>
          <a:ext cx="5715000" cy="2016125"/>
        </p:xfrm>
        <a:graphic>
          <a:graphicData uri="http://schemas.openxmlformats.org/drawingml/2006/table">
            <a:tbl>
              <a:tblPr/>
              <a:tblGrid>
                <a:gridCol w="952500"/>
                <a:gridCol w="952500"/>
                <a:gridCol w="952500"/>
                <a:gridCol w="952500"/>
                <a:gridCol w="952500"/>
                <a:gridCol w="952500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MCD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l-G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#V(C)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E-frac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%E(C)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%E(G)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14.57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0.07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53/212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0.08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12.84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0.08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31/88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0.35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0.08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3.70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5/7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0.71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2.97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0.18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4/4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0.14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1.91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6/41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0.04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News Gothic M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News Gothic MT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News Gothic MT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News Gothic MT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News Gothic MT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News Gothic MT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944563"/>
          </a:xfrm>
        </p:spPr>
        <p:txBody>
          <a:bodyPr anchor="ctr"/>
          <a:lstStyle/>
          <a:p>
            <a:pPr eaLnBrk="1" hangingPunct="1"/>
            <a:r>
              <a:rPr lang="en-US" sz="4000" smtClean="0"/>
              <a:t>Outline</a:t>
            </a:r>
          </a:p>
        </p:txBody>
      </p:sp>
      <p:sp>
        <p:nvSpPr>
          <p:cNvPr id="101378" name="Content Placeholder 2"/>
          <p:cNvSpPr>
            <a:spLocks noGrp="1"/>
          </p:cNvSpPr>
          <p:nvPr>
            <p:ph idx="1"/>
          </p:nvPr>
        </p:nvSpPr>
        <p:spPr>
          <a:xfrm>
            <a:off x="2057400" y="1258888"/>
            <a:ext cx="5334000" cy="569912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A6A6A6"/>
                </a:solidFill>
              </a:rPr>
              <a:t>Introduction and Motivation</a:t>
            </a:r>
          </a:p>
        </p:txBody>
      </p:sp>
      <p:sp>
        <p:nvSpPr>
          <p:cNvPr id="101379" name="Rectangle 45"/>
          <p:cNvSpPr>
            <a:spLocks noChangeArrowheads="1"/>
          </p:cNvSpPr>
          <p:nvPr/>
        </p:nvSpPr>
        <p:spPr bwMode="auto">
          <a:xfrm>
            <a:off x="2057400" y="1949450"/>
            <a:ext cx="533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0" indent="-349250" defTabSz="91440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</a:pPr>
            <a:r>
              <a:rPr lang="en-US" sz="2800">
                <a:solidFill>
                  <a:srgbClr val="A6A6A6"/>
                </a:solidFill>
                <a:latin typeface="News Gothic MT"/>
              </a:rPr>
              <a:t>Model and Approach</a:t>
            </a:r>
          </a:p>
        </p:txBody>
      </p:sp>
      <p:sp>
        <p:nvSpPr>
          <p:cNvPr id="101380" name="Rectangle 46"/>
          <p:cNvSpPr>
            <a:spLocks noChangeArrowheads="1"/>
          </p:cNvSpPr>
          <p:nvPr/>
        </p:nvSpPr>
        <p:spPr bwMode="auto">
          <a:xfrm>
            <a:off x="2057400" y="2633663"/>
            <a:ext cx="5334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0" indent="-349250" defTabSz="91440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</a:pPr>
            <a:r>
              <a:rPr lang="en-US" sz="2800">
                <a:solidFill>
                  <a:srgbClr val="A6A6A6"/>
                </a:solidFill>
                <a:latin typeface="News Gothic MT"/>
              </a:rPr>
              <a:t>The MCD Algorithm</a:t>
            </a:r>
          </a:p>
        </p:txBody>
      </p:sp>
      <p:sp>
        <p:nvSpPr>
          <p:cNvPr id="101381" name="Rectangle 47"/>
          <p:cNvSpPr>
            <a:spLocks noChangeArrowheads="1"/>
          </p:cNvSpPr>
          <p:nvPr/>
        </p:nvSpPr>
        <p:spPr bwMode="auto">
          <a:xfrm>
            <a:off x="2057400" y="3298825"/>
            <a:ext cx="533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0" indent="-349250" defTabSz="91440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</a:pPr>
            <a:r>
              <a:rPr lang="en-US" sz="2800">
                <a:solidFill>
                  <a:srgbClr val="595959"/>
                </a:solidFill>
                <a:latin typeface="News Gothic MT"/>
              </a:rPr>
              <a:t>Experimental Results</a:t>
            </a:r>
          </a:p>
        </p:txBody>
      </p:sp>
      <p:sp>
        <p:nvSpPr>
          <p:cNvPr id="101382" name="Rectangle 48"/>
          <p:cNvSpPr>
            <a:spLocks noChangeArrowheads="1"/>
          </p:cNvSpPr>
          <p:nvPr/>
        </p:nvSpPr>
        <p:spPr bwMode="auto">
          <a:xfrm>
            <a:off x="2057400" y="3984625"/>
            <a:ext cx="5486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0" indent="-349250" defTabSz="91440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</a:pPr>
            <a:r>
              <a:rPr lang="en-US" sz="2800">
                <a:solidFill>
                  <a:srgbClr val="A6A6A6"/>
                </a:solidFill>
                <a:latin typeface="News Gothic MT"/>
              </a:rPr>
              <a:t>Conclusions and Future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 idx="4294967295"/>
          </p:nvPr>
        </p:nvSpPr>
        <p:spPr>
          <a:xfrm>
            <a:off x="549275" y="107950"/>
            <a:ext cx="8042275" cy="944563"/>
          </a:xfrm>
        </p:spPr>
        <p:txBody>
          <a:bodyPr anchor="ctr"/>
          <a:lstStyle/>
          <a:p>
            <a:pPr eaLnBrk="1" hangingPunct="1"/>
            <a:r>
              <a:rPr lang="en-US" sz="4000" smtClean="0"/>
              <a:t>Data</a:t>
            </a:r>
          </a:p>
        </p:txBody>
      </p:sp>
      <p:graphicFrame>
        <p:nvGraphicFramePr>
          <p:cNvPr id="101423" name="Group 47"/>
          <p:cNvGraphicFramePr>
            <a:graphicFrameLocks noGrp="1"/>
          </p:cNvGraphicFramePr>
          <p:nvPr/>
        </p:nvGraphicFramePr>
        <p:xfrm>
          <a:off x="549275" y="1397000"/>
          <a:ext cx="8042275" cy="3130550"/>
        </p:xfrm>
        <a:graphic>
          <a:graphicData uri="http://schemas.openxmlformats.org/drawingml/2006/table">
            <a:tbl>
              <a:tblPr/>
              <a:tblGrid>
                <a:gridCol w="3489325"/>
                <a:gridCol w="1295400"/>
                <a:gridCol w="1295400"/>
                <a:gridCol w="1962150"/>
              </a:tblGrid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Dataset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# Nodes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# Edges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# Timestamps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ENRON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 – email network of Enron employees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1141</a:t>
                      </a:r>
                    </a:p>
                  </a:txBody>
                  <a:tcPr marR="36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2017</a:t>
                      </a:r>
                    </a:p>
                  </a:txBody>
                  <a:tcPr marR="36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4847</a:t>
                      </a:r>
                    </a:p>
                  </a:txBody>
                  <a:tcPr marR="45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BLUETOOTH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 – proximity of mobile devices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101</a:t>
                      </a:r>
                    </a:p>
                  </a:txBody>
                  <a:tcPr marR="36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2815</a:t>
                      </a:r>
                    </a:p>
                  </a:txBody>
                  <a:tcPr marR="36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102563</a:t>
                      </a:r>
                    </a:p>
                  </a:txBody>
                  <a:tcPr marR="45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LBNL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 – logs of IP traffic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3317</a:t>
                      </a:r>
                    </a:p>
                  </a:txBody>
                  <a:tcPr marR="36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9637</a:t>
                      </a:r>
                    </a:p>
                  </a:txBody>
                  <a:tcPr marR="36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9258309</a:t>
                      </a:r>
                    </a:p>
                  </a:txBody>
                  <a:tcPr marR="45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TWITTER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 – directed messages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262932</a:t>
                      </a:r>
                    </a:p>
                  </a:txBody>
                  <a:tcPr marR="36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307816</a:t>
                      </a:r>
                    </a:p>
                  </a:txBody>
                  <a:tcPr marR="3657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News Gothic MT"/>
                          <a:cs typeface="Arial" charset="0"/>
                        </a:rPr>
                        <a:t>1134722</a:t>
                      </a:r>
                    </a:p>
                  </a:txBody>
                  <a:tcPr marR="45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4" name="Title 1"/>
          <p:cNvSpPr>
            <a:spLocks noGrp="1"/>
          </p:cNvSpPr>
          <p:nvPr>
            <p:ph type="title" idx="4294967295"/>
          </p:nvPr>
        </p:nvSpPr>
        <p:spPr>
          <a:xfrm>
            <a:off x="549275" y="107950"/>
            <a:ext cx="8042275" cy="944563"/>
          </a:xfrm>
        </p:spPr>
        <p:txBody>
          <a:bodyPr anchor="ctr"/>
          <a:lstStyle/>
          <a:p>
            <a:pPr eaLnBrk="1" hangingPunct="1"/>
            <a:r>
              <a:rPr lang="en-US" sz="4000" smtClean="0"/>
              <a:t>Validation of Results</a:t>
            </a:r>
          </a:p>
        </p:txBody>
      </p:sp>
      <p:graphicFrame>
        <p:nvGraphicFramePr>
          <p:cNvPr id="123909" name="Object 5"/>
          <p:cNvGraphicFramePr>
            <a:graphicFrameLocks noChangeAspect="1"/>
          </p:cNvGraphicFramePr>
          <p:nvPr/>
        </p:nvGraphicFramePr>
        <p:xfrm>
          <a:off x="381000" y="1604963"/>
          <a:ext cx="4191000" cy="2386012"/>
        </p:xfrm>
        <a:graphic>
          <a:graphicData uri="http://schemas.openxmlformats.org/presentationml/2006/ole">
            <p:oleObj spid="_x0000_s123909" name="Chart" r:id="rId4" imgW="4667402" imgH="2657551" progId="Excel.Chart.8">
              <p:embed/>
            </p:oleObj>
          </a:graphicData>
        </a:graphic>
      </p:graphicFrame>
      <p:graphicFrame>
        <p:nvGraphicFramePr>
          <p:cNvPr id="123910" name="Object 6"/>
          <p:cNvGraphicFramePr>
            <a:graphicFrameLocks noChangeAspect="1"/>
          </p:cNvGraphicFramePr>
          <p:nvPr/>
        </p:nvGraphicFramePr>
        <p:xfrm>
          <a:off x="381000" y="4090988"/>
          <a:ext cx="4191000" cy="2386012"/>
        </p:xfrm>
        <a:graphic>
          <a:graphicData uri="http://schemas.openxmlformats.org/presentationml/2006/ole">
            <p:oleObj spid="_x0000_s123910" name="Chart" r:id="rId5" imgW="4667402" imgH="2657551" progId="Excel.Chart.8">
              <p:embed/>
            </p:oleObj>
          </a:graphicData>
        </a:graphic>
      </p:graphicFrame>
      <p:graphicFrame>
        <p:nvGraphicFramePr>
          <p:cNvPr id="123911" name="Object 7"/>
          <p:cNvGraphicFramePr>
            <a:graphicFrameLocks noChangeAspect="1"/>
          </p:cNvGraphicFramePr>
          <p:nvPr/>
        </p:nvGraphicFramePr>
        <p:xfrm>
          <a:off x="4637088" y="1590675"/>
          <a:ext cx="4125912" cy="2424113"/>
        </p:xfrm>
        <a:graphic>
          <a:graphicData uri="http://schemas.openxmlformats.org/presentationml/2006/ole">
            <p:oleObj spid="_x0000_s123911" name="Chart" r:id="rId6" imgW="4619549" imgH="2714549" progId="Excel.Chart.8">
              <p:embed/>
            </p:oleObj>
          </a:graphicData>
        </a:graphic>
      </p:graphicFrame>
      <p:graphicFrame>
        <p:nvGraphicFramePr>
          <p:cNvPr id="123912" name="Object 8"/>
          <p:cNvGraphicFramePr>
            <a:graphicFrameLocks noChangeAspect="1"/>
          </p:cNvGraphicFramePr>
          <p:nvPr/>
        </p:nvGraphicFramePr>
        <p:xfrm>
          <a:off x="4648200" y="4090988"/>
          <a:ext cx="4125913" cy="2354262"/>
        </p:xfrm>
        <a:graphic>
          <a:graphicData uri="http://schemas.openxmlformats.org/presentationml/2006/ole">
            <p:oleObj spid="_x0000_s123912" name="Chart" r:id="rId7" imgW="4676851" imgH="2667000" progId="Excel.Chart.8">
              <p:embed/>
            </p:oleObj>
          </a:graphicData>
        </a:graphic>
      </p:graphicFrame>
      <p:graphicFrame>
        <p:nvGraphicFramePr>
          <p:cNvPr id="123913" name="Object 9"/>
          <p:cNvGraphicFramePr>
            <a:graphicFrameLocks noChangeAspect="1"/>
          </p:cNvGraphicFramePr>
          <p:nvPr/>
        </p:nvGraphicFramePr>
        <p:xfrm>
          <a:off x="2971800" y="1066800"/>
          <a:ext cx="3124200" cy="381000"/>
        </p:xfrm>
        <a:graphic>
          <a:graphicData uri="http://schemas.openxmlformats.org/presentationml/2006/ole">
            <p:oleObj spid="_x0000_s123913" name="Chart" r:id="rId8" imgW="4667402" imgH="265755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 idx="4294967295"/>
          </p:nvPr>
        </p:nvSpPr>
        <p:spPr>
          <a:xfrm>
            <a:off x="549275" y="107950"/>
            <a:ext cx="8042275" cy="944563"/>
          </a:xfrm>
        </p:spPr>
        <p:txBody>
          <a:bodyPr anchor="ctr"/>
          <a:lstStyle/>
          <a:p>
            <a:pPr eaLnBrk="1" hangingPunct="1"/>
            <a:r>
              <a:rPr lang="en-US" sz="4000" smtClean="0"/>
              <a:t>LBNL Case Study</a:t>
            </a:r>
          </a:p>
        </p:txBody>
      </p:sp>
      <p:sp>
        <p:nvSpPr>
          <p:cNvPr id="144422" name="Rectangle 38"/>
          <p:cNvSpPr>
            <a:spLocks noChangeAspect="1" noChangeArrowheads="1"/>
          </p:cNvSpPr>
          <p:nvPr/>
        </p:nvSpPr>
        <p:spPr bwMode="auto">
          <a:xfrm>
            <a:off x="685800" y="3630613"/>
            <a:ext cx="7772400" cy="2770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4419" name="Picture 35" descr="lbnl-viz-io"/>
          <p:cNvPicPr>
            <a:picLocks noChangeAspect="1" noChangeArrowheads="1"/>
          </p:cNvPicPr>
          <p:nvPr/>
        </p:nvPicPr>
        <p:blipFill>
          <a:blip r:embed="rId3"/>
          <a:srcRect b="49513"/>
          <a:stretch>
            <a:fillRect/>
          </a:stretch>
        </p:blipFill>
        <p:spPr bwMode="auto">
          <a:xfrm>
            <a:off x="685800" y="3630613"/>
            <a:ext cx="7772400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6" name="Picture 36" descr="mcd-plots"/>
          <p:cNvPicPr>
            <a:picLocks noChangeAspect="1" noChangeArrowheads="1"/>
          </p:cNvPicPr>
          <p:nvPr/>
        </p:nvPicPr>
        <p:blipFill>
          <a:blip r:embed="rId4"/>
          <a:srcRect t="47144" r="50909" b="8571"/>
          <a:stretch>
            <a:fillRect/>
          </a:stretch>
        </p:blipFill>
        <p:spPr bwMode="auto">
          <a:xfrm>
            <a:off x="841375" y="1285875"/>
            <a:ext cx="37306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5957" name="Group 41"/>
          <p:cNvGrpSpPr>
            <a:grpSpLocks/>
          </p:cNvGrpSpPr>
          <p:nvPr/>
        </p:nvGrpSpPr>
        <p:grpSpPr bwMode="auto">
          <a:xfrm>
            <a:off x="4811713" y="1247775"/>
            <a:ext cx="3417887" cy="2130425"/>
            <a:chOff x="3031" y="786"/>
            <a:chExt cx="2153" cy="1342"/>
          </a:xfrm>
        </p:grpSpPr>
        <p:pic>
          <p:nvPicPr>
            <p:cNvPr id="125959" name="Picture 37" descr="lbnl-volume"/>
            <p:cNvPicPr>
              <a:picLocks noChangeArrowheads="1"/>
            </p:cNvPicPr>
            <p:nvPr/>
          </p:nvPicPr>
          <p:blipFill>
            <a:blip r:embed="rId5"/>
            <a:srcRect b="9731"/>
            <a:stretch>
              <a:fillRect/>
            </a:stretch>
          </p:blipFill>
          <p:spPr bwMode="auto">
            <a:xfrm>
              <a:off x="3031" y="786"/>
              <a:ext cx="2153" cy="1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5960" name="Line 40"/>
            <p:cNvSpPr>
              <a:spLocks noChangeShapeType="1"/>
            </p:cNvSpPr>
            <p:nvPr/>
          </p:nvSpPr>
          <p:spPr bwMode="auto">
            <a:xfrm>
              <a:off x="3058" y="2128"/>
              <a:ext cx="20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4426" name="Picture 42" descr="lbnl-viz-io"/>
          <p:cNvPicPr>
            <a:picLocks noChangeAspect="1" noChangeArrowheads="1"/>
          </p:cNvPicPr>
          <p:nvPr/>
        </p:nvPicPr>
        <p:blipFill>
          <a:blip r:embed="rId3"/>
          <a:srcRect t="50487"/>
          <a:stretch>
            <a:fillRect/>
          </a:stretch>
        </p:blipFill>
        <p:spPr bwMode="auto">
          <a:xfrm>
            <a:off x="685800" y="50292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944563"/>
          </a:xfrm>
        </p:spPr>
        <p:txBody>
          <a:bodyPr anchor="ctr"/>
          <a:lstStyle/>
          <a:p>
            <a:pPr eaLnBrk="1" hangingPunct="1"/>
            <a:r>
              <a:rPr lang="en-US" sz="4000" smtClean="0"/>
              <a:t>Complexity Analysis</a:t>
            </a:r>
          </a:p>
        </p:txBody>
      </p:sp>
      <p:sp>
        <p:nvSpPr>
          <p:cNvPr id="128002" name="Content Placeholder 2"/>
          <p:cNvSpPr>
            <a:spLocks noGrp="1"/>
          </p:cNvSpPr>
          <p:nvPr>
            <p:ph idx="1"/>
          </p:nvPr>
        </p:nvSpPr>
        <p:spPr>
          <a:xfrm>
            <a:off x="549275" y="1258888"/>
            <a:ext cx="8042275" cy="4684712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mtClean="0"/>
              <a:t>Dataset: Twitter messages, Nov. 2008 – Oct. 2009 (263k nodes, 308k edges, 1.1 million timestamps)</a:t>
            </a:r>
          </a:p>
          <a:p>
            <a:pPr eaLnBrk="1" hangingPunct="1">
              <a:spcBef>
                <a:spcPts val="1200"/>
              </a:spcBef>
            </a:pPr>
            <a:r>
              <a:rPr lang="en-US" smtClean="0"/>
              <a:t>Updates </a:t>
            </a:r>
            <a:r>
              <a:rPr lang="en-US" i="1" smtClean="0"/>
              <a:t>O(1)</a:t>
            </a:r>
            <a:r>
              <a:rPr lang="en-US" smtClean="0"/>
              <a:t> per communication</a:t>
            </a:r>
          </a:p>
          <a:p>
            <a:pPr eaLnBrk="1" hangingPunct="1">
              <a:spcBef>
                <a:spcPts val="1200"/>
              </a:spcBef>
            </a:pPr>
            <a:r>
              <a:rPr lang="en-US" smtClean="0"/>
              <a:t>MCD Algorithm </a:t>
            </a:r>
            <a:r>
              <a:rPr lang="en-US" i="1" smtClean="0"/>
              <a:t>O(m </a:t>
            </a:r>
            <a:r>
              <a:rPr lang="en-US" smtClean="0"/>
              <a:t>log </a:t>
            </a:r>
            <a:r>
              <a:rPr lang="en-US" i="1" smtClean="0"/>
              <a:t>m)</a:t>
            </a:r>
            <a:r>
              <a:rPr lang="en-US" smtClean="0"/>
              <a:t>, where </a:t>
            </a:r>
            <a:r>
              <a:rPr lang="en-US" i="1" smtClean="0"/>
              <a:t>m</a:t>
            </a:r>
            <a:r>
              <a:rPr lang="en-US" smtClean="0"/>
              <a:t> = # of edges;   can be approximated in </a:t>
            </a:r>
            <a:r>
              <a:rPr lang="en-US" i="1" smtClean="0"/>
              <a:t>O(m)</a:t>
            </a:r>
            <a:r>
              <a:rPr lang="en-US" smtClean="0"/>
              <a:t> time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2216150" y="3663951"/>
          <a:ext cx="47117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944563"/>
          </a:xfrm>
        </p:spPr>
        <p:txBody>
          <a:bodyPr anchor="ctr"/>
          <a:lstStyle/>
          <a:p>
            <a:pPr eaLnBrk="1" hangingPunct="1"/>
            <a:r>
              <a:rPr lang="en-US" sz="4000" smtClean="0"/>
              <a:t>Outline</a:t>
            </a:r>
          </a:p>
        </p:txBody>
      </p:sp>
      <p:sp>
        <p:nvSpPr>
          <p:cNvPr id="130050" name="Content Placeholder 2"/>
          <p:cNvSpPr>
            <a:spLocks noGrp="1"/>
          </p:cNvSpPr>
          <p:nvPr>
            <p:ph idx="1"/>
          </p:nvPr>
        </p:nvSpPr>
        <p:spPr>
          <a:xfrm>
            <a:off x="2057400" y="1258888"/>
            <a:ext cx="5334000" cy="569912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A6A6A6"/>
                </a:solidFill>
              </a:rPr>
              <a:t>Introduction and Motivation</a:t>
            </a:r>
          </a:p>
        </p:txBody>
      </p:sp>
      <p:sp>
        <p:nvSpPr>
          <p:cNvPr id="130051" name="Rectangle 45"/>
          <p:cNvSpPr>
            <a:spLocks noChangeArrowheads="1"/>
          </p:cNvSpPr>
          <p:nvPr/>
        </p:nvSpPr>
        <p:spPr bwMode="auto">
          <a:xfrm>
            <a:off x="2057400" y="1949450"/>
            <a:ext cx="533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0" indent="-349250" defTabSz="91440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</a:pPr>
            <a:r>
              <a:rPr lang="en-US" sz="2800">
                <a:solidFill>
                  <a:srgbClr val="A6A6A6"/>
                </a:solidFill>
                <a:latin typeface="News Gothic MT"/>
              </a:rPr>
              <a:t>Model and Approach</a:t>
            </a:r>
          </a:p>
        </p:txBody>
      </p:sp>
      <p:sp>
        <p:nvSpPr>
          <p:cNvPr id="130052" name="Rectangle 46"/>
          <p:cNvSpPr>
            <a:spLocks noChangeArrowheads="1"/>
          </p:cNvSpPr>
          <p:nvPr/>
        </p:nvSpPr>
        <p:spPr bwMode="auto">
          <a:xfrm>
            <a:off x="2057400" y="2633663"/>
            <a:ext cx="5334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0" indent="-349250" defTabSz="91440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</a:pPr>
            <a:r>
              <a:rPr lang="en-US" sz="2800">
                <a:solidFill>
                  <a:srgbClr val="A6A6A6"/>
                </a:solidFill>
                <a:latin typeface="News Gothic MT"/>
              </a:rPr>
              <a:t>The MCD Algorithm</a:t>
            </a:r>
          </a:p>
        </p:txBody>
      </p:sp>
      <p:sp>
        <p:nvSpPr>
          <p:cNvPr id="130053" name="Rectangle 47"/>
          <p:cNvSpPr>
            <a:spLocks noChangeArrowheads="1"/>
          </p:cNvSpPr>
          <p:nvPr/>
        </p:nvSpPr>
        <p:spPr bwMode="auto">
          <a:xfrm>
            <a:off x="2057400" y="3298825"/>
            <a:ext cx="533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0" indent="-349250" defTabSz="91440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</a:pPr>
            <a:r>
              <a:rPr lang="en-US" sz="2800">
                <a:solidFill>
                  <a:srgbClr val="A6A6A6"/>
                </a:solidFill>
                <a:latin typeface="News Gothic MT"/>
              </a:rPr>
              <a:t>Experimental Results</a:t>
            </a:r>
          </a:p>
        </p:txBody>
      </p:sp>
      <p:sp>
        <p:nvSpPr>
          <p:cNvPr id="130054" name="Rectangle 48"/>
          <p:cNvSpPr>
            <a:spLocks noChangeArrowheads="1"/>
          </p:cNvSpPr>
          <p:nvPr/>
        </p:nvSpPr>
        <p:spPr bwMode="auto">
          <a:xfrm>
            <a:off x="2057400" y="3984625"/>
            <a:ext cx="5486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0" indent="-349250" defTabSz="91440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</a:pPr>
            <a:r>
              <a:rPr lang="en-US" sz="2800">
                <a:solidFill>
                  <a:srgbClr val="595959"/>
                </a:solidFill>
                <a:latin typeface="News Gothic MT"/>
              </a:rPr>
              <a:t>Conclusions and Future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944563"/>
          </a:xfrm>
        </p:spPr>
        <p:txBody>
          <a:bodyPr anchor="ctr"/>
          <a:lstStyle/>
          <a:p>
            <a:pPr eaLnBrk="1" hangingPunct="1"/>
            <a:r>
              <a:rPr lang="en-US" sz="4000" smtClean="0"/>
              <a:t>Conclusions</a:t>
            </a:r>
          </a:p>
        </p:txBody>
      </p:sp>
      <p:sp>
        <p:nvSpPr>
          <p:cNvPr id="132098" name="Content Placeholder 2"/>
          <p:cNvSpPr>
            <a:spLocks noGrp="1"/>
          </p:cNvSpPr>
          <p:nvPr>
            <p:ph idx="1"/>
          </p:nvPr>
        </p:nvSpPr>
        <p:spPr>
          <a:xfrm>
            <a:off x="549275" y="1258888"/>
            <a:ext cx="8042275" cy="4303712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smtClean="0"/>
              <a:t>A novel approach for analyzing temporal and structural properties of communication networks</a:t>
            </a:r>
          </a:p>
          <a:p>
            <a:pPr eaLnBrk="1" hangingPunct="1">
              <a:spcBef>
                <a:spcPts val="1800"/>
              </a:spcBef>
            </a:pPr>
            <a:r>
              <a:rPr lang="en-US" smtClean="0"/>
              <a:t>Effective as a stand-alone application, or as a tool to assist IT staff or security personnel</a:t>
            </a:r>
          </a:p>
          <a:p>
            <a:pPr eaLnBrk="1" hangingPunct="1">
              <a:spcBef>
                <a:spcPts val="1800"/>
              </a:spcBef>
            </a:pPr>
            <a:r>
              <a:rPr lang="en-US" smtClean="0"/>
              <a:t>Flexible: parameter-free, applicable to a wide variety of real-world domains</a:t>
            </a:r>
          </a:p>
          <a:p>
            <a:pPr eaLnBrk="1" hangingPunct="1">
              <a:spcBef>
                <a:spcPts val="1800"/>
              </a:spcBef>
            </a:pPr>
            <a:r>
              <a:rPr lang="en-US" smtClean="0">
                <a:solidFill>
                  <a:schemeClr val="tx1"/>
                </a:solidFill>
              </a:rPr>
              <a:t>Scalable: </a:t>
            </a:r>
            <a:r>
              <a:rPr lang="en-US" smtClean="0"/>
              <a:t>algorithms are streaming, and run in </a:t>
            </a:r>
            <a:r>
              <a:rPr lang="en-US" i="1" smtClean="0"/>
              <a:t>O(m)</a:t>
            </a:r>
            <a:r>
              <a:rPr lang="en-US" smtClean="0"/>
              <a:t> space and </a:t>
            </a:r>
            <a:r>
              <a:rPr lang="en-US" i="1" smtClean="0"/>
              <a:t>O(m) </a:t>
            </a:r>
            <a:r>
              <a:rPr lang="en-US" smtClean="0"/>
              <a:t>time in practice, where </a:t>
            </a:r>
            <a:r>
              <a:rPr lang="en-US" i="1" smtClean="0"/>
              <a:t>m</a:t>
            </a:r>
            <a:r>
              <a:rPr lang="en-US" smtClean="0"/>
              <a:t> is # of edges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944563"/>
          </a:xfrm>
        </p:spPr>
        <p:txBody>
          <a:bodyPr anchor="ctr"/>
          <a:lstStyle/>
          <a:p>
            <a:pPr eaLnBrk="1" hangingPunct="1"/>
            <a:r>
              <a:rPr lang="en-US" sz="4000" smtClean="0"/>
              <a:t>Future Work</a:t>
            </a:r>
          </a:p>
        </p:txBody>
      </p:sp>
      <p:sp>
        <p:nvSpPr>
          <p:cNvPr id="134146" name="Content Placeholder 2"/>
          <p:cNvSpPr>
            <a:spLocks noGrp="1"/>
          </p:cNvSpPr>
          <p:nvPr>
            <p:ph idx="1"/>
          </p:nvPr>
        </p:nvSpPr>
        <p:spPr>
          <a:xfrm>
            <a:off x="549275" y="1258888"/>
            <a:ext cx="8042275" cy="4684712"/>
          </a:xfrm>
        </p:spPr>
        <p:txBody>
          <a:bodyPr/>
          <a:lstStyle/>
          <a:p>
            <a:pPr eaLnBrk="1" hangingPunct="1"/>
            <a:r>
              <a:rPr lang="en-US" smtClean="0"/>
              <a:t>Incorporate duration of communication and other edge properties into our model</a:t>
            </a:r>
          </a:p>
          <a:p>
            <a:pPr eaLnBrk="1" hangingPunct="1"/>
            <a:r>
              <a:rPr lang="en-US" smtClean="0"/>
              <a:t>Extend our method to accommodate other data types, such as recommendation systems or hypergraphs</a:t>
            </a:r>
          </a:p>
          <a:p>
            <a:pPr eaLnBrk="1" hangingPunct="1"/>
            <a:r>
              <a:rPr lang="en-US" smtClean="0"/>
              <a:t>Develop techniques to take past correlation of edges into account (to avoid recurring “anomalies”)</a:t>
            </a:r>
          </a:p>
          <a:p>
            <a:pPr eaLnBrk="1" hangingPunct="1"/>
            <a:r>
              <a:rPr lang="en-US" smtClean="0"/>
              <a:t>Make it even more efficient – linear in number of nodes?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1"/>
          <p:cNvSpPr>
            <a:spLocks noGrp="1"/>
          </p:cNvSpPr>
          <p:nvPr>
            <p:ph type="title" idx="4294967295"/>
          </p:nvPr>
        </p:nvSpPr>
        <p:spPr>
          <a:xfrm>
            <a:off x="549275" y="107950"/>
            <a:ext cx="8042275" cy="944563"/>
          </a:xfrm>
        </p:spPr>
        <p:txBody>
          <a:bodyPr anchor="ctr"/>
          <a:lstStyle/>
          <a:p>
            <a:pPr eaLnBrk="1" hangingPunct="1"/>
            <a:r>
              <a:rPr lang="en-US" sz="4000" smtClean="0"/>
              <a:t>Acknowledgements</a:t>
            </a:r>
          </a:p>
        </p:txBody>
      </p:sp>
      <p:sp>
        <p:nvSpPr>
          <p:cNvPr id="136194" name="Content Placeholder 2"/>
          <p:cNvSpPr>
            <a:spLocks noGrp="1"/>
          </p:cNvSpPr>
          <p:nvPr>
            <p:ph idx="4294967295"/>
          </p:nvPr>
        </p:nvSpPr>
        <p:spPr>
          <a:xfrm>
            <a:off x="549275" y="1258888"/>
            <a:ext cx="8042275" cy="4684712"/>
          </a:xfrm>
        </p:spPr>
        <p:txBody>
          <a:bodyPr/>
          <a:lstStyle/>
          <a:p>
            <a:pPr eaLnBrk="1" hangingPunct="1"/>
            <a:r>
              <a:rPr lang="en-US" smtClean="0"/>
              <a:t>Part of this work was conducted at Lawrence Livermore National Laboratory, under the guidance of Tina Eliassi-Rad.</a:t>
            </a:r>
          </a:p>
          <a:p>
            <a:pPr eaLnBrk="1" hangingPunct="1"/>
            <a:r>
              <a:rPr lang="en-US" smtClean="0"/>
              <a:t>This project is partially supported by a DHS Career Development Grant, under the auspices of CCICADA, a DHS Center of Excellence.</a:t>
            </a:r>
          </a:p>
        </p:txBody>
      </p:sp>
      <p:pic>
        <p:nvPicPr>
          <p:cNvPr id="136195" name="Picture 4" descr="LLNL logo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343400"/>
            <a:ext cx="30480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6" name="Picture 8" descr="CCICADA logo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3962400"/>
            <a:ext cx="24384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944563"/>
          </a:xfrm>
        </p:spPr>
        <p:txBody>
          <a:bodyPr anchor="ctr"/>
          <a:lstStyle/>
          <a:p>
            <a:pPr eaLnBrk="1" hangingPunct="1"/>
            <a:r>
              <a:rPr lang="en-US" sz="4000" smtClean="0"/>
              <a:t>Outline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>
          <a:xfrm>
            <a:off x="2057400" y="1258888"/>
            <a:ext cx="5334000" cy="569912"/>
          </a:xfrm>
        </p:spPr>
        <p:txBody>
          <a:bodyPr/>
          <a:lstStyle/>
          <a:p>
            <a:pPr eaLnBrk="1" hangingPunct="1"/>
            <a:r>
              <a:rPr lang="en-US" sz="2800" smtClean="0"/>
              <a:t>Introduction and Motivation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057400" y="1949450"/>
            <a:ext cx="5334000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9250" indent="-349250" defTabSz="914400" fontAlgn="auto">
              <a:spcBef>
                <a:spcPts val="20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defRPr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Model and Approach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057400" y="2633663"/>
            <a:ext cx="5334000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9250" indent="-349250" defTabSz="914400" fontAlgn="auto">
              <a:spcBef>
                <a:spcPts val="20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defRPr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The MCD Algorithm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057400" y="3298825"/>
            <a:ext cx="5334000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9250" indent="-349250" defTabSz="914400" fontAlgn="auto">
              <a:spcBef>
                <a:spcPts val="20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defRPr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Experimental Results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057400" y="3984625"/>
            <a:ext cx="5486400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9250" indent="-349250" defTabSz="914400" fontAlgn="auto">
              <a:spcBef>
                <a:spcPts val="20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Char char=""/>
              <a:defRPr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Conclusions and Future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52600" y="1905001"/>
            <a:ext cx="5638800" cy="838199"/>
          </a:xfrm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en-US" sz="72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Questions?</a:t>
            </a:r>
            <a:endParaRPr lang="en-US" sz="72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>
          <a:xfrm>
            <a:off x="549275" y="107950"/>
            <a:ext cx="8042275" cy="944563"/>
          </a:xfrm>
        </p:spPr>
        <p:txBody>
          <a:bodyPr anchor="ctr"/>
          <a:lstStyle/>
          <a:p>
            <a:pPr eaLnBrk="1" hangingPunct="1"/>
            <a:r>
              <a:rPr lang="en-US" sz="4000" smtClean="0"/>
              <a:t>Communication Networks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49275" y="1258888"/>
            <a:ext cx="8042275" cy="2932112"/>
          </a:xfrm>
        </p:spPr>
        <p:txBody>
          <a:bodyPr/>
          <a:lstStyle/>
          <a:p>
            <a:pPr eaLnBrk="1" hangingPunct="1"/>
            <a:r>
              <a:rPr lang="en-US" smtClean="0"/>
              <a:t>People like to talk</a:t>
            </a:r>
          </a:p>
          <a:p>
            <a:pPr marL="742950" lvl="1" indent="-285750" eaLnBrk="1" hangingPunct="1">
              <a:buFont typeface="Wingdings 2" pitchFamily="18" charset="2"/>
              <a:buNone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phone calls         email         Twitter            IP traffic</a:t>
            </a:r>
          </a:p>
          <a:p>
            <a:pPr eaLnBrk="1" hangingPunct="1"/>
            <a:r>
              <a:rPr lang="en-US" smtClean="0"/>
              <a:t>May be stored in communication logs:</a:t>
            </a:r>
          </a:p>
        </p:txBody>
      </p:sp>
      <p:graphicFrame>
        <p:nvGraphicFramePr>
          <p:cNvPr id="24608" name="Group 32"/>
          <p:cNvGraphicFramePr>
            <a:graphicFrameLocks noGrp="1"/>
          </p:cNvGraphicFramePr>
          <p:nvPr/>
        </p:nvGraphicFramePr>
        <p:xfrm>
          <a:off x="1600200" y="4305300"/>
          <a:ext cx="5867400" cy="1485900"/>
        </p:xfrm>
        <a:graphic>
          <a:graphicData uri="http://schemas.openxmlformats.org/drawingml/2006/table">
            <a:tbl>
              <a:tblPr/>
              <a:tblGrid>
                <a:gridCol w="1466850"/>
                <a:gridCol w="1612900"/>
                <a:gridCol w="2787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Sender</a:t>
                      </a:r>
                    </a:p>
                  </a:txBody>
                  <a:tcPr marL="182880" marR="1828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Receiver</a:t>
                      </a:r>
                    </a:p>
                  </a:txBody>
                  <a:tcPr marL="182880" marR="1828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Timestamp</a:t>
                      </a:r>
                    </a:p>
                  </a:txBody>
                  <a:tcPr marL="182880" marR="1828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Alice</a:t>
                      </a:r>
                    </a:p>
                  </a:txBody>
                  <a:tcPr marL="182880" marR="1828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Bob</a:t>
                      </a:r>
                    </a:p>
                  </a:txBody>
                  <a:tcPr marL="182880" marR="1828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Nov. 16, 2010  5:20pm</a:t>
                      </a:r>
                    </a:p>
                  </a:txBody>
                  <a:tcPr marL="182880" marR="1828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Alice</a:t>
                      </a:r>
                    </a:p>
                  </a:txBody>
                  <a:tcPr marL="182880" marR="1828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Chris</a:t>
                      </a:r>
                    </a:p>
                  </a:txBody>
                  <a:tcPr marL="182880" marR="1828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Nov. 17, 2010  9:45am</a:t>
                      </a:r>
                    </a:p>
                  </a:txBody>
                  <a:tcPr marL="182880" marR="1828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Bob</a:t>
                      </a:r>
                    </a:p>
                  </a:txBody>
                  <a:tcPr marL="182880" marR="1828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Dave</a:t>
                      </a:r>
                    </a:p>
                  </a:txBody>
                  <a:tcPr marL="182880" marR="1828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Nov. 17, 2010  7:00pm</a:t>
                      </a:r>
                    </a:p>
                  </a:txBody>
                  <a:tcPr marL="182880" marR="1828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551" name="Picture 27" descr="MC900436077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310436">
            <a:off x="1524000" y="2036763"/>
            <a:ext cx="121285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2" name="Picture 28" descr="MC900048155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7863" y="1828800"/>
            <a:ext cx="1125537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3" name="Picture 33" descr="twitterlogo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187642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4" name="Picture 28" descr="compnetwork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1938338"/>
            <a:ext cx="1676400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 idx="4294967295"/>
          </p:nvPr>
        </p:nvSpPr>
        <p:spPr>
          <a:xfrm>
            <a:off x="549275" y="107950"/>
            <a:ext cx="8042275" cy="944563"/>
          </a:xfrm>
        </p:spPr>
        <p:txBody>
          <a:bodyPr anchor="ctr"/>
          <a:lstStyle/>
          <a:p>
            <a:pPr eaLnBrk="1" hangingPunct="1"/>
            <a:r>
              <a:rPr lang="en-US" sz="4000" smtClean="0"/>
              <a:t>Communication Networks</a:t>
            </a:r>
          </a:p>
        </p:txBody>
      </p:sp>
      <p:grpSp>
        <p:nvGrpSpPr>
          <p:cNvPr id="24578" name="Group 8"/>
          <p:cNvGrpSpPr>
            <a:grpSpLocks/>
          </p:cNvGrpSpPr>
          <p:nvPr/>
        </p:nvGrpSpPr>
        <p:grpSpPr bwMode="auto">
          <a:xfrm>
            <a:off x="3429000" y="4267200"/>
            <a:ext cx="1920875" cy="1554163"/>
            <a:chOff x="1219200" y="4114800"/>
            <a:chExt cx="822960" cy="670560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1371550" y="4114800"/>
              <a:ext cx="137387" cy="13698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1219200" y="4495629"/>
              <a:ext cx="137387" cy="13767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1691892" y="4648371"/>
              <a:ext cx="136706" cy="13698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1676249" y="4343571"/>
              <a:ext cx="137387" cy="13698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1904773" y="4114800"/>
              <a:ext cx="137387" cy="13698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cxnSp>
        <p:nvCxnSpPr>
          <p:cNvPr id="54" name="Straight Connector 53"/>
          <p:cNvCxnSpPr>
            <a:stCxn id="72" idx="3"/>
            <a:endCxn id="73" idx="0"/>
          </p:cNvCxnSpPr>
          <p:nvPr/>
        </p:nvCxnSpPr>
        <p:spPr>
          <a:xfrm rot="5400000">
            <a:off x="3405188" y="4722813"/>
            <a:ext cx="611187" cy="242887"/>
          </a:xfrm>
          <a:prstGeom prst="line">
            <a:avLst/>
          </a:prstGeom>
          <a:ln w="12700" cmpd="sng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72" idx="5"/>
            <a:endCxn id="75" idx="1"/>
          </p:cNvCxnSpPr>
          <p:nvPr/>
        </p:nvCxnSpPr>
        <p:spPr>
          <a:xfrm rot="16200000" flipH="1">
            <a:off x="4148138" y="4448175"/>
            <a:ext cx="304800" cy="485775"/>
          </a:xfrm>
          <a:prstGeom prst="line">
            <a:avLst/>
          </a:prstGeom>
          <a:ln w="12700" cmpd="sng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73" idx="6"/>
            <a:endCxn id="75" idx="3"/>
          </p:cNvCxnSpPr>
          <p:nvPr/>
        </p:nvCxnSpPr>
        <p:spPr>
          <a:xfrm flipV="1">
            <a:off x="3749675" y="5068888"/>
            <a:ext cx="793750" cy="241300"/>
          </a:xfrm>
          <a:prstGeom prst="line">
            <a:avLst/>
          </a:prstGeom>
          <a:ln w="12700" cmpd="sng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75" idx="4"/>
            <a:endCxn id="74" idx="0"/>
          </p:cNvCxnSpPr>
          <p:nvPr/>
        </p:nvCxnSpPr>
        <p:spPr>
          <a:xfrm rot="16200000" flipH="1">
            <a:off x="4479132" y="5291931"/>
            <a:ext cx="388938" cy="34925"/>
          </a:xfrm>
          <a:prstGeom prst="line">
            <a:avLst/>
          </a:prstGeom>
          <a:ln w="12700" cmpd="sng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75" idx="7"/>
            <a:endCxn id="76" idx="3"/>
          </p:cNvCxnSpPr>
          <p:nvPr/>
        </p:nvCxnSpPr>
        <p:spPr>
          <a:xfrm rot="5400000" flipH="1" flipV="1">
            <a:off x="4770438" y="4537075"/>
            <a:ext cx="304800" cy="307975"/>
          </a:xfrm>
          <a:prstGeom prst="line">
            <a:avLst/>
          </a:prstGeom>
          <a:ln w="12700" cmpd="sng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>
            <a:grpSpLocks/>
          </p:cNvGrpSpPr>
          <p:nvPr/>
        </p:nvGrpSpPr>
        <p:grpSpPr bwMode="auto">
          <a:xfrm>
            <a:off x="3429000" y="4445000"/>
            <a:ext cx="1606550" cy="1041400"/>
            <a:chOff x="3657600" y="4695259"/>
            <a:chExt cx="1338471" cy="867235"/>
          </a:xfrm>
        </p:grpSpPr>
        <p:sp>
          <p:nvSpPr>
            <p:cNvPr id="24608" name="TextBox 61"/>
            <p:cNvSpPr txBox="1">
              <a:spLocks noChangeArrowheads="1"/>
            </p:cNvSpPr>
            <p:nvPr/>
          </p:nvSpPr>
          <p:spPr bwMode="auto">
            <a:xfrm>
              <a:off x="3657600" y="4843086"/>
              <a:ext cx="3047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News Gothic MT"/>
                </a:rPr>
                <a:t>4</a:t>
              </a:r>
            </a:p>
          </p:txBody>
        </p:sp>
        <p:sp>
          <p:nvSpPr>
            <p:cNvPr id="24609" name="TextBox 62"/>
            <p:cNvSpPr txBox="1">
              <a:spLocks noChangeArrowheads="1"/>
            </p:cNvSpPr>
            <p:nvPr/>
          </p:nvSpPr>
          <p:spPr bwMode="auto">
            <a:xfrm>
              <a:off x="4622802" y="5285494"/>
              <a:ext cx="304799" cy="27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News Gothic MT"/>
                </a:rPr>
                <a:t>2</a:t>
              </a:r>
            </a:p>
          </p:txBody>
        </p:sp>
        <p:sp>
          <p:nvSpPr>
            <p:cNvPr id="24610" name="TextBox 63"/>
            <p:cNvSpPr txBox="1">
              <a:spLocks noChangeArrowheads="1"/>
            </p:cNvSpPr>
            <p:nvPr/>
          </p:nvSpPr>
          <p:spPr bwMode="auto">
            <a:xfrm>
              <a:off x="4178301" y="5263716"/>
              <a:ext cx="304799" cy="27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News Gothic MT"/>
                </a:rPr>
                <a:t>1</a:t>
              </a:r>
            </a:p>
          </p:txBody>
        </p:sp>
        <p:sp>
          <p:nvSpPr>
            <p:cNvPr id="24611" name="TextBox 65"/>
            <p:cNvSpPr txBox="1">
              <a:spLocks noChangeArrowheads="1"/>
            </p:cNvSpPr>
            <p:nvPr/>
          </p:nvSpPr>
          <p:spPr bwMode="auto">
            <a:xfrm>
              <a:off x="4304871" y="4706234"/>
              <a:ext cx="304799" cy="27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News Gothic MT"/>
                </a:rPr>
                <a:t>1</a:t>
              </a:r>
            </a:p>
          </p:txBody>
        </p:sp>
        <p:sp>
          <p:nvSpPr>
            <p:cNvPr id="24612" name="TextBox 70"/>
            <p:cNvSpPr txBox="1">
              <a:spLocks noChangeArrowheads="1"/>
            </p:cNvSpPr>
            <p:nvPr/>
          </p:nvSpPr>
          <p:spPr bwMode="auto">
            <a:xfrm>
              <a:off x="4691272" y="4695259"/>
              <a:ext cx="304799" cy="27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latin typeface="News Gothic MT"/>
                </a:rPr>
                <a:t>1</a:t>
              </a:r>
            </a:p>
          </p:txBody>
        </p:sp>
      </p:grpSp>
      <p:sp>
        <p:nvSpPr>
          <p:cNvPr id="24585" name="Rectangle 78"/>
          <p:cNvSpPr>
            <a:spLocks noChangeArrowheads="1"/>
          </p:cNvSpPr>
          <p:nvPr/>
        </p:nvSpPr>
        <p:spPr bwMode="auto">
          <a:xfrm>
            <a:off x="549275" y="1143000"/>
            <a:ext cx="8042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0" indent="-349250" defTabSz="91440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</a:pPr>
            <a:r>
              <a:rPr lang="en-US" sz="2400">
                <a:solidFill>
                  <a:srgbClr val="595959"/>
                </a:solidFill>
                <a:latin typeface="News Gothic MT"/>
              </a:rPr>
              <a:t>Commonly visualized as graphs, where nodes are people and edges signify communication</a:t>
            </a: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549275" y="2057400"/>
            <a:ext cx="80422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0" indent="-349250" defTabSz="91440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</a:pPr>
            <a:r>
              <a:rPr lang="en-US" sz="2400">
                <a:solidFill>
                  <a:srgbClr val="595959"/>
                </a:solidFill>
                <a:latin typeface="News Gothic MT"/>
              </a:rPr>
              <a:t>Edge weights may indicate the quantity or rate of communication</a:t>
            </a: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549275" y="2971800"/>
            <a:ext cx="80422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0" indent="-349250" defTabSz="91440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</a:pPr>
            <a:r>
              <a:rPr lang="en-US" sz="2400">
                <a:solidFill>
                  <a:srgbClr val="595959"/>
                </a:solidFill>
                <a:latin typeface="News Gothic MT"/>
              </a:rPr>
              <a:t>Graph analysis tools may then be applied to gain insights into network structure or identify outliers</a:t>
            </a:r>
          </a:p>
        </p:txBody>
      </p:sp>
      <p:grpSp>
        <p:nvGrpSpPr>
          <p:cNvPr id="109" name="Group 108"/>
          <p:cNvGrpSpPr>
            <a:grpSpLocks/>
          </p:cNvGrpSpPr>
          <p:nvPr/>
        </p:nvGrpSpPr>
        <p:grpSpPr bwMode="auto">
          <a:xfrm>
            <a:off x="2895600" y="4540250"/>
            <a:ext cx="1952625" cy="2012950"/>
            <a:chOff x="2895600" y="4540711"/>
            <a:chExt cx="1951869" cy="2012489"/>
          </a:xfrm>
        </p:grpSpPr>
        <p:grpSp>
          <p:nvGrpSpPr>
            <p:cNvPr id="24602" name="Group 105"/>
            <p:cNvGrpSpPr>
              <a:grpSpLocks/>
            </p:cNvGrpSpPr>
            <p:nvPr/>
          </p:nvGrpSpPr>
          <p:grpSpPr bwMode="auto">
            <a:xfrm>
              <a:off x="3592639" y="4540711"/>
              <a:ext cx="953647" cy="770813"/>
              <a:chOff x="6056753" y="4114801"/>
              <a:chExt cx="953647" cy="770813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 rot="5400000">
                <a:off x="5871437" y="4299722"/>
                <a:ext cx="612634" cy="242793"/>
              </a:xfrm>
              <a:prstGeom prst="line">
                <a:avLst/>
              </a:prstGeom>
              <a:ln w="381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6614917" y="4024372"/>
                <a:ext cx="304730" cy="485587"/>
              </a:xfrm>
              <a:prstGeom prst="line">
                <a:avLst/>
              </a:prstGeom>
              <a:ln w="381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flipV="1">
                <a:off x="6216632" y="4644904"/>
                <a:ext cx="793443" cy="241245"/>
              </a:xfrm>
              <a:prstGeom prst="line">
                <a:avLst/>
              </a:prstGeom>
              <a:ln w="381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Arrow Connector 91"/>
            <p:cNvCxnSpPr/>
            <p:nvPr/>
          </p:nvCxnSpPr>
          <p:spPr>
            <a:xfrm rot="5400000" flipH="1" flipV="1">
              <a:off x="3637423" y="5627112"/>
              <a:ext cx="572957" cy="76170"/>
            </a:xfrm>
            <a:prstGeom prst="straightConnector1">
              <a:avLst/>
            </a:prstGeom>
            <a:ln w="50800" cmpd="sng"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604" name="TextBox 92"/>
            <p:cNvSpPr txBox="1">
              <a:spLocks noChangeArrowheads="1"/>
            </p:cNvSpPr>
            <p:nvPr/>
          </p:nvSpPr>
          <p:spPr bwMode="auto">
            <a:xfrm>
              <a:off x="2895600" y="5906869"/>
              <a:ext cx="195186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008000"/>
                  </a:solidFill>
                  <a:latin typeface="News Gothic MT"/>
                </a:rPr>
                <a:t>most connected subgraph!</a:t>
              </a:r>
            </a:p>
          </p:txBody>
        </p:sp>
      </p:grpSp>
      <p:grpSp>
        <p:nvGrpSpPr>
          <p:cNvPr id="108" name="Group 107"/>
          <p:cNvGrpSpPr>
            <a:grpSpLocks/>
          </p:cNvGrpSpPr>
          <p:nvPr/>
        </p:nvGrpSpPr>
        <p:grpSpPr bwMode="auto">
          <a:xfrm>
            <a:off x="4495800" y="4787900"/>
            <a:ext cx="2493963" cy="1308100"/>
            <a:chOff x="4495800" y="4787438"/>
            <a:chExt cx="2494722" cy="1308562"/>
          </a:xfrm>
        </p:grpSpPr>
        <p:cxnSp>
          <p:nvCxnSpPr>
            <p:cNvPr id="87" name="Straight Arrow Connector 86"/>
            <p:cNvCxnSpPr/>
            <p:nvPr/>
          </p:nvCxnSpPr>
          <p:spPr>
            <a:xfrm rot="10800000">
              <a:off x="4876916" y="5105050"/>
              <a:ext cx="471631" cy="355726"/>
            </a:xfrm>
            <a:prstGeom prst="straightConnector1">
              <a:avLst/>
            </a:prstGeom>
            <a:ln w="50800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600" name="TextBox 90"/>
            <p:cNvSpPr txBox="1">
              <a:spLocks noChangeArrowheads="1"/>
            </p:cNvSpPr>
            <p:nvPr/>
          </p:nvSpPr>
          <p:spPr bwMode="auto">
            <a:xfrm>
              <a:off x="5181600" y="5449669"/>
              <a:ext cx="180892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0000FF"/>
                  </a:solidFill>
                  <a:latin typeface="News Gothic MT"/>
                </a:rPr>
                <a:t>highest degree vertex!</a:t>
              </a:r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4495800" y="4787438"/>
              <a:ext cx="320773" cy="317612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00" name="Group 99"/>
          <p:cNvGrpSpPr>
            <a:grpSpLocks/>
          </p:cNvGrpSpPr>
          <p:nvPr/>
        </p:nvGrpSpPr>
        <p:grpSpPr bwMode="auto">
          <a:xfrm>
            <a:off x="976313" y="4557713"/>
            <a:ext cx="2820987" cy="641350"/>
            <a:chOff x="990600" y="4572000"/>
            <a:chExt cx="2820864" cy="641567"/>
          </a:xfrm>
        </p:grpSpPr>
        <p:cxnSp>
          <p:nvCxnSpPr>
            <p:cNvPr id="84" name="Straight Arrow Connector 83"/>
            <p:cNvCxnSpPr/>
            <p:nvPr/>
          </p:nvCxnSpPr>
          <p:spPr>
            <a:xfrm>
              <a:off x="2460561" y="4776856"/>
              <a:ext cx="815939" cy="3176"/>
            </a:xfrm>
            <a:prstGeom prst="straightConnector1">
              <a:avLst/>
            </a:prstGeom>
            <a:ln w="508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3408257" y="4572000"/>
              <a:ext cx="403207" cy="417653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598" name="TextBox 89"/>
            <p:cNvSpPr txBox="1">
              <a:spLocks noChangeArrowheads="1"/>
            </p:cNvSpPr>
            <p:nvPr/>
          </p:nvSpPr>
          <p:spPr bwMode="auto">
            <a:xfrm>
              <a:off x="990600" y="4572000"/>
              <a:ext cx="1676327" cy="641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News Gothic MT"/>
                </a:rPr>
                <a:t>highest weight edge!</a:t>
              </a:r>
            </a:p>
          </p:txBody>
        </p:sp>
      </p:grpSp>
      <p:sp>
        <p:nvSpPr>
          <p:cNvPr id="24591" name="TextBox 109"/>
          <p:cNvSpPr txBox="1">
            <a:spLocks noChangeArrowheads="1"/>
          </p:cNvSpPr>
          <p:nvPr/>
        </p:nvSpPr>
        <p:spPr bwMode="auto">
          <a:xfrm>
            <a:off x="3567113" y="3954463"/>
            <a:ext cx="776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News Gothic MT"/>
              </a:rPr>
              <a:t>Alice</a:t>
            </a:r>
          </a:p>
        </p:txBody>
      </p:sp>
      <p:sp>
        <p:nvSpPr>
          <p:cNvPr id="24592" name="TextBox 110"/>
          <p:cNvSpPr txBox="1">
            <a:spLocks noChangeArrowheads="1"/>
          </p:cNvSpPr>
          <p:nvPr/>
        </p:nvSpPr>
        <p:spPr bwMode="auto">
          <a:xfrm>
            <a:off x="4645025" y="4776788"/>
            <a:ext cx="776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News Gothic MT"/>
              </a:rPr>
              <a:t>Bob</a:t>
            </a:r>
          </a:p>
        </p:txBody>
      </p:sp>
      <p:sp>
        <p:nvSpPr>
          <p:cNvPr id="24593" name="TextBox 111"/>
          <p:cNvSpPr txBox="1">
            <a:spLocks noChangeArrowheads="1"/>
          </p:cNvSpPr>
          <p:nvPr/>
        </p:nvSpPr>
        <p:spPr bwMode="auto">
          <a:xfrm>
            <a:off x="2647950" y="5157788"/>
            <a:ext cx="900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News Gothic MT"/>
              </a:rPr>
              <a:t>Chris</a:t>
            </a:r>
          </a:p>
        </p:txBody>
      </p:sp>
      <p:sp>
        <p:nvSpPr>
          <p:cNvPr id="24594" name="TextBox 112"/>
          <p:cNvSpPr txBox="1">
            <a:spLocks noChangeArrowheads="1"/>
          </p:cNvSpPr>
          <p:nvPr/>
        </p:nvSpPr>
        <p:spPr bwMode="auto">
          <a:xfrm>
            <a:off x="4805363" y="3954463"/>
            <a:ext cx="7762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News Gothic MT"/>
              </a:rPr>
              <a:t>Dave</a:t>
            </a:r>
          </a:p>
        </p:txBody>
      </p:sp>
      <p:sp>
        <p:nvSpPr>
          <p:cNvPr id="24595" name="TextBox 113"/>
          <p:cNvSpPr txBox="1">
            <a:spLocks noChangeArrowheads="1"/>
          </p:cNvSpPr>
          <p:nvPr/>
        </p:nvSpPr>
        <p:spPr bwMode="auto">
          <a:xfrm>
            <a:off x="3940175" y="5513388"/>
            <a:ext cx="776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News Gothic MT"/>
              </a:rPr>
              <a:t>Eve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944563"/>
          </a:xfrm>
        </p:spPr>
        <p:txBody>
          <a:bodyPr anchor="ctr"/>
          <a:lstStyle/>
          <a:p>
            <a:pPr eaLnBrk="1" hangingPunct="1"/>
            <a:r>
              <a:rPr lang="en-US" sz="4000" smtClean="0"/>
              <a:t>Motivation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549275" y="1258888"/>
            <a:ext cx="8042275" cy="1865312"/>
          </a:xfrm>
        </p:spPr>
        <p:txBody>
          <a:bodyPr/>
          <a:lstStyle/>
          <a:p>
            <a:pPr eaLnBrk="1" hangingPunct="1">
              <a:spcBef>
                <a:spcPts val="1000"/>
              </a:spcBef>
            </a:pPr>
            <a:r>
              <a:rPr lang="en-US" smtClean="0"/>
              <a:t>Communication networks are </a:t>
            </a:r>
            <a:r>
              <a:rPr lang="en-US" b="1" smtClean="0"/>
              <a:t>BIG</a:t>
            </a:r>
            <a:r>
              <a:rPr lang="en-US" smtClean="0"/>
              <a:t> and </a:t>
            </a:r>
            <a:r>
              <a:rPr lang="en-US" i="1" smtClean="0"/>
              <a:t>highly volatile</a:t>
            </a:r>
            <a:endParaRPr lang="en-US" smtClean="0"/>
          </a:p>
          <a:p>
            <a:pPr eaLnBrk="1" hangingPunct="1">
              <a:spcBef>
                <a:spcPts val="1000"/>
              </a:spcBef>
            </a:pPr>
            <a:r>
              <a:rPr lang="en-US" smtClean="0"/>
              <a:t>Traditional techniques are ineffective for analyzing network dynamics, dealing with lots of streaming data</a:t>
            </a:r>
          </a:p>
          <a:p>
            <a:pPr eaLnBrk="1" hangingPunct="1">
              <a:spcBef>
                <a:spcPts val="1000"/>
              </a:spcBef>
            </a:pPr>
            <a:r>
              <a:rPr lang="en-US" smtClean="0"/>
              <a:t>We address questions of temporal and structural nature</a:t>
            </a:r>
          </a:p>
        </p:txBody>
      </p:sp>
      <p:graphicFrame>
        <p:nvGraphicFramePr>
          <p:cNvPr id="28695" name="Group 23"/>
          <p:cNvGraphicFramePr>
            <a:graphicFrameLocks noGrp="1"/>
          </p:cNvGraphicFramePr>
          <p:nvPr/>
        </p:nvGraphicFramePr>
        <p:xfrm>
          <a:off x="549275" y="3413125"/>
          <a:ext cx="8042275" cy="1920875"/>
        </p:xfrm>
        <a:graphic>
          <a:graphicData uri="http://schemas.openxmlformats.org/drawingml/2006/table">
            <a:tbl>
              <a:tblPr/>
              <a:tblGrid>
                <a:gridCol w="4021138"/>
                <a:gridCol w="402113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Traditional Question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Our Question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Which nodes have the highest degree?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Which nodes have seen a recent change in connectivity patterns?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Which subgraphs are the most well-connected?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/>
                          <a:cs typeface="Arial" charset="0"/>
                        </a:rPr>
                        <a:t>Which subgraphs have shown a sudden increase in activity?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944563"/>
          </a:xfrm>
        </p:spPr>
        <p:txBody>
          <a:bodyPr anchor="ctr"/>
          <a:lstStyle/>
          <a:p>
            <a:pPr eaLnBrk="1" hangingPunct="1"/>
            <a:r>
              <a:rPr lang="en-US" sz="4000" smtClean="0"/>
              <a:t>Applications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549275" y="1258888"/>
            <a:ext cx="8042275" cy="4075112"/>
          </a:xfrm>
        </p:spPr>
        <p:txBody>
          <a:bodyPr/>
          <a:lstStyle/>
          <a:p>
            <a:pPr eaLnBrk="1" hangingPunct="1"/>
            <a:r>
              <a:rPr lang="en-US" smtClean="0"/>
              <a:t>Monitor suspected malicious individuals or groups</a:t>
            </a:r>
          </a:p>
          <a:p>
            <a:pPr eaLnBrk="1" hangingPunct="1"/>
            <a:r>
              <a:rPr lang="en-US" smtClean="0"/>
              <a:t>Detect the spread of viruses on a local network</a:t>
            </a:r>
          </a:p>
          <a:p>
            <a:pPr eaLnBrk="1" hangingPunct="1"/>
            <a:r>
              <a:rPr lang="en-US" smtClean="0"/>
              <a:t>Identify blog posts that have achieved sudden popularity among a small subset of users, that might otherwise fall below the radar</a:t>
            </a:r>
          </a:p>
          <a:p>
            <a:pPr eaLnBrk="1" hangingPunct="1"/>
            <a:r>
              <a:rPr lang="en-US" smtClean="0"/>
              <a:t>Flag suspicious email or calling patterns without examining the content or recording conversations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 idx="4294967295"/>
          </p:nvPr>
        </p:nvSpPr>
        <p:spPr>
          <a:xfrm>
            <a:off x="549275" y="107950"/>
            <a:ext cx="8042275" cy="944563"/>
          </a:xfrm>
        </p:spPr>
        <p:txBody>
          <a:bodyPr anchor="ctr"/>
          <a:lstStyle/>
          <a:p>
            <a:pPr eaLnBrk="1" hangingPunct="1"/>
            <a:r>
              <a:rPr lang="en-US" sz="4000" smtClean="0"/>
              <a:t>Related Work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4294967295"/>
          </p:nvPr>
        </p:nvSpPr>
        <p:spPr>
          <a:xfrm>
            <a:off x="679450" y="1258888"/>
            <a:ext cx="7648575" cy="4989512"/>
          </a:xfrm>
        </p:spPr>
        <p:txBody>
          <a:bodyPr/>
          <a:lstStyle/>
          <a:p>
            <a:pPr marL="457200" indent="-457200" eaLnBrk="1" hangingPunct="1">
              <a:lnSpc>
                <a:spcPct val="95000"/>
              </a:lnSpc>
              <a:buFont typeface="Wingdings 2" pitchFamily="18" charset="2"/>
              <a:buAutoNum type="arabicParenR"/>
            </a:pPr>
            <a:r>
              <a:rPr lang="en-US" smtClean="0"/>
              <a:t>Approach 1:  segment time into blocks, construct summary graph, apply static graph metrics</a:t>
            </a:r>
          </a:p>
          <a:p>
            <a:pPr marL="768350" lvl="1" indent="-419100" eaLnBrk="1" hangingPunct="1">
              <a:lnSpc>
                <a:spcPct val="95000"/>
              </a:lnSpc>
              <a:buFont typeface="Wingdings" pitchFamily="2" charset="2"/>
              <a:buChar char="§"/>
            </a:pPr>
            <a:r>
              <a:rPr lang="en-US" i="1" smtClean="0"/>
              <a:t>Metric forensics: a multi-level approach for mining volatile graphs</a:t>
            </a:r>
            <a:r>
              <a:rPr lang="en-US" smtClean="0"/>
              <a:t>. Henderson, et. al. KDD 2010.</a:t>
            </a:r>
            <a:endParaRPr lang="en-US" i="1" smtClean="0"/>
          </a:p>
          <a:p>
            <a:pPr marL="768350" lvl="1" indent="-419100" eaLnBrk="1" hangingPunct="1">
              <a:lnSpc>
                <a:spcPct val="95000"/>
              </a:lnSpc>
              <a:buFont typeface="Wingdings" pitchFamily="2" charset="2"/>
              <a:buChar char="§"/>
            </a:pPr>
            <a:r>
              <a:rPr lang="en-US" i="1" smtClean="0"/>
              <a:t>Anomaly Detection Using Scan Statistics on Time Series Hypergraphs.</a:t>
            </a:r>
            <a:r>
              <a:rPr lang="en-US" smtClean="0"/>
              <a:t> Park, et. al. SDM 2009.</a:t>
            </a:r>
            <a:endParaRPr lang="en-US" i="1" smtClean="0"/>
          </a:p>
          <a:p>
            <a:pPr marL="768350" lvl="1" indent="-419100" eaLnBrk="1" hangingPunct="1">
              <a:lnSpc>
                <a:spcPct val="95000"/>
              </a:lnSpc>
              <a:buFont typeface="Wingdings" pitchFamily="2" charset="2"/>
              <a:buChar char="§"/>
            </a:pPr>
            <a:r>
              <a:rPr lang="en-US" i="1" smtClean="0"/>
              <a:t>GraphScope: Parameter-free Mining of Large Time-evolving Graphs</a:t>
            </a:r>
            <a:r>
              <a:rPr lang="en-US" smtClean="0"/>
              <a:t>. Sun, et. al. KDD 2007.</a:t>
            </a:r>
            <a:endParaRPr lang="en-US" i="1" smtClean="0"/>
          </a:p>
          <a:p>
            <a:pPr marL="457200" indent="-457200" eaLnBrk="1" hangingPunct="1">
              <a:lnSpc>
                <a:spcPct val="95000"/>
              </a:lnSpc>
              <a:spcBef>
                <a:spcPts val="1400"/>
              </a:spcBef>
              <a:buFont typeface="Wingdings 2" pitchFamily="18" charset="2"/>
              <a:buAutoNum type="arabicParenR" startAt="2"/>
            </a:pPr>
            <a:r>
              <a:rPr lang="en-US" smtClean="0"/>
              <a:t>Approach 2:  time series analysis</a:t>
            </a:r>
          </a:p>
          <a:p>
            <a:pPr marL="768350" lvl="1" indent="-419100" eaLnBrk="1" hangingPunct="1">
              <a:lnSpc>
                <a:spcPct val="95000"/>
              </a:lnSpc>
              <a:spcBef>
                <a:spcPts val="1400"/>
              </a:spcBef>
              <a:buFont typeface="Wingdings" pitchFamily="2" charset="2"/>
              <a:buChar char="§"/>
            </a:pPr>
            <a:r>
              <a:rPr lang="en-US" i="1" smtClean="0"/>
              <a:t>Monitoring Time-Varying Network Streams Using State-Space Models</a:t>
            </a:r>
            <a:r>
              <a:rPr lang="en-US" smtClean="0"/>
              <a:t>. Cao, et. al. InfoCom 2009.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 idx="4294967295"/>
          </p:nvPr>
        </p:nvSpPr>
        <p:spPr>
          <a:xfrm>
            <a:off x="549275" y="107950"/>
            <a:ext cx="8042275" cy="944563"/>
          </a:xfrm>
        </p:spPr>
        <p:txBody>
          <a:bodyPr anchor="ctr"/>
          <a:lstStyle/>
          <a:p>
            <a:pPr eaLnBrk="1" hangingPunct="1"/>
            <a:r>
              <a:rPr lang="en-US" sz="4000" smtClean="0"/>
              <a:t>Challenges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4294967295"/>
          </p:nvPr>
        </p:nvSpPr>
        <p:spPr>
          <a:xfrm>
            <a:off x="549275" y="1258888"/>
            <a:ext cx="8042275" cy="4532312"/>
          </a:xfrm>
        </p:spPr>
        <p:txBody>
          <a:bodyPr/>
          <a:lstStyle/>
          <a:p>
            <a:pPr eaLnBrk="1" hangingPunct="1">
              <a:spcBef>
                <a:spcPts val="1000"/>
              </a:spcBef>
            </a:pPr>
            <a:r>
              <a:rPr lang="en-US" smtClean="0">
                <a:solidFill>
                  <a:srgbClr val="FF0000"/>
                </a:solidFill>
              </a:rPr>
              <a:t>Time scale bias</a:t>
            </a:r>
            <a:r>
              <a:rPr lang="en-US" smtClean="0"/>
              <a:t> – appropriate time granularity may depend on which subgraph is being studied</a:t>
            </a:r>
          </a:p>
          <a:p>
            <a:pPr eaLnBrk="1" hangingPunct="1">
              <a:spcBef>
                <a:spcPts val="1000"/>
              </a:spcBef>
            </a:pPr>
            <a:r>
              <a:rPr lang="en-US" smtClean="0">
                <a:solidFill>
                  <a:srgbClr val="FF0000"/>
                </a:solidFill>
              </a:rPr>
              <a:t>Detect local changes</a:t>
            </a:r>
            <a:r>
              <a:rPr lang="en-US" smtClean="0"/>
              <a:t> that may not have a visible effect on global metrics</a:t>
            </a:r>
          </a:p>
          <a:p>
            <a:pPr eaLnBrk="1" hangingPunct="1">
              <a:spcBef>
                <a:spcPts val="1000"/>
              </a:spcBef>
            </a:pPr>
            <a:r>
              <a:rPr lang="en-US" smtClean="0">
                <a:solidFill>
                  <a:srgbClr val="FF0000"/>
                </a:solidFill>
              </a:rPr>
              <a:t>Combinatorial explosion</a:t>
            </a:r>
            <a:r>
              <a:rPr lang="en-US" smtClean="0"/>
              <a:t> – may not know beforehand which subgraphs to monitor</a:t>
            </a:r>
          </a:p>
          <a:p>
            <a:pPr eaLnBrk="1" hangingPunct="1">
              <a:spcBef>
                <a:spcPts val="1000"/>
              </a:spcBef>
            </a:pPr>
            <a:r>
              <a:rPr lang="en-US" smtClean="0">
                <a:solidFill>
                  <a:srgbClr val="FF0000"/>
                </a:solidFill>
              </a:rPr>
              <a:t>Scalability</a:t>
            </a:r>
            <a:r>
              <a:rPr lang="en-US" smtClean="0"/>
              <a:t> – want streaming algorithms with minimal storage space costs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13360</TotalTime>
  <Words>1219</Words>
  <Application>Microsoft Office PowerPoint</Application>
  <PresentationFormat>On-screen Show (4:3)</PresentationFormat>
  <Paragraphs>339</Paragraphs>
  <Slides>30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News Gothic MT</vt:lpstr>
      <vt:lpstr>Wingdings 2</vt:lpstr>
      <vt:lpstr>Calibri</vt:lpstr>
      <vt:lpstr>Wingdings</vt:lpstr>
      <vt:lpstr>Breeze</vt:lpstr>
      <vt:lpstr>Breeze</vt:lpstr>
      <vt:lpstr>Equation</vt:lpstr>
      <vt:lpstr>Chart</vt:lpstr>
      <vt:lpstr>Anomaly Detection in Communication Networks</vt:lpstr>
      <vt:lpstr>Outline</vt:lpstr>
      <vt:lpstr>Outline</vt:lpstr>
      <vt:lpstr>Communication Networks</vt:lpstr>
      <vt:lpstr>Communication Networks</vt:lpstr>
      <vt:lpstr>Motivation</vt:lpstr>
      <vt:lpstr>Applications</vt:lpstr>
      <vt:lpstr>Related Work</vt:lpstr>
      <vt:lpstr>Challenges</vt:lpstr>
      <vt:lpstr>Outline</vt:lpstr>
      <vt:lpstr>Recency</vt:lpstr>
      <vt:lpstr>An Edge Model</vt:lpstr>
      <vt:lpstr>An Edge Model</vt:lpstr>
      <vt:lpstr>Recency</vt:lpstr>
      <vt:lpstr>Divergence</vt:lpstr>
      <vt:lpstr>Max-Divergence</vt:lpstr>
      <vt:lpstr>Maximal Components</vt:lpstr>
      <vt:lpstr>Outline</vt:lpstr>
      <vt:lpstr>The MCD Algorithm</vt:lpstr>
      <vt:lpstr>Sample Output</vt:lpstr>
      <vt:lpstr>Outline</vt:lpstr>
      <vt:lpstr>Data</vt:lpstr>
      <vt:lpstr>Validation of Results</vt:lpstr>
      <vt:lpstr>LBNL Case Study</vt:lpstr>
      <vt:lpstr>Complexity Analysis</vt:lpstr>
      <vt:lpstr>Outline</vt:lpstr>
      <vt:lpstr>Conclusions</vt:lpstr>
      <vt:lpstr>Future Work</vt:lpstr>
      <vt:lpstr>Acknowledgements</vt:lpstr>
      <vt:lpstr>Slide 30</vt:lpstr>
    </vt:vector>
  </TitlesOfParts>
  <Company>LLNL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Anomaly Detection in Communication Networks</dc:title>
  <dc:creator>Brian Thompson</dc:creator>
  <cp:lastModifiedBy>Linda Casals</cp:lastModifiedBy>
  <cp:revision>128</cp:revision>
  <dcterms:created xsi:type="dcterms:W3CDTF">2010-08-02T20:42:43Z</dcterms:created>
  <dcterms:modified xsi:type="dcterms:W3CDTF">2011-02-22T18:40:52Z</dcterms:modified>
</cp:coreProperties>
</file>