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3"/>
  </p:notesMasterIdLst>
  <p:sldIdLst>
    <p:sldId id="256" r:id="rId5"/>
    <p:sldId id="310" r:id="rId6"/>
    <p:sldId id="305" r:id="rId7"/>
    <p:sldId id="311" r:id="rId8"/>
    <p:sldId id="301" r:id="rId9"/>
    <p:sldId id="257" r:id="rId10"/>
    <p:sldId id="293" r:id="rId11"/>
    <p:sldId id="283" r:id="rId12"/>
    <p:sldId id="294"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31" r:id="rId27"/>
    <p:sldId id="326" r:id="rId28"/>
    <p:sldId id="327" r:id="rId29"/>
    <p:sldId id="328" r:id="rId30"/>
    <p:sldId id="329" r:id="rId31"/>
    <p:sldId id="33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82" autoAdjust="0"/>
  </p:normalViewPr>
  <p:slideViewPr>
    <p:cSldViewPr>
      <p:cViewPr>
        <p:scale>
          <a:sx n="79" d="100"/>
          <a:sy n="79"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38D74-94AB-6442-AEF0-F8A225E9D9B9}" type="doc">
      <dgm:prSet loTypeId="urn:microsoft.com/office/officeart/2005/8/layout/radial4" loCatId="" qsTypeId="urn:microsoft.com/office/officeart/2005/8/quickstyle/simple2" qsCatId="simple" csTypeId="urn:microsoft.com/office/officeart/2005/8/colors/colorful1#1" csCatId="colorful" phldr="1"/>
      <dgm:spPr/>
    </dgm:pt>
    <dgm:pt modelId="{AE24A233-E22B-DC47-B9DC-F720D88D5438}">
      <dgm:prSet phldrT="[Text]"/>
      <dgm:spPr/>
      <dgm:t>
        <a:bodyPr/>
        <a:lstStyle/>
        <a:p>
          <a:r>
            <a:rPr lang="en-US" dirty="0" smtClean="0"/>
            <a:t>Secure and Trustworthy Cyberspace (</a:t>
          </a:r>
          <a:r>
            <a:rPr lang="en-US" dirty="0" err="1" smtClean="0"/>
            <a:t>SaTC</a:t>
          </a:r>
          <a:r>
            <a:rPr lang="en-US" dirty="0" smtClean="0"/>
            <a:t>)</a:t>
          </a:r>
          <a:endParaRPr lang="en-US" dirty="0"/>
        </a:p>
      </dgm:t>
    </dgm:pt>
    <dgm:pt modelId="{34B7B363-E2F0-4246-BE8F-261B5F861EBF}" type="parTrans" cxnId="{41C5B39B-445D-D845-91A7-DF8075585B0A}">
      <dgm:prSet/>
      <dgm:spPr/>
      <dgm:t>
        <a:bodyPr/>
        <a:lstStyle/>
        <a:p>
          <a:endParaRPr lang="en-US"/>
        </a:p>
      </dgm:t>
    </dgm:pt>
    <dgm:pt modelId="{730AC56B-0DB4-C14F-86C6-1F9B2A36619D}" type="sibTrans" cxnId="{41C5B39B-445D-D845-91A7-DF8075585B0A}">
      <dgm:prSet/>
      <dgm:spPr/>
      <dgm:t>
        <a:bodyPr/>
        <a:lstStyle/>
        <a:p>
          <a:endParaRPr lang="en-US"/>
        </a:p>
      </dgm:t>
    </dgm:pt>
    <dgm:pt modelId="{58692CB8-E43E-8F43-82AF-2343A8C4A993}">
      <dgm:prSet phldrT="[Text]"/>
      <dgm:spPr/>
      <dgm:t>
        <a:bodyPr/>
        <a:lstStyle/>
        <a:p>
          <a:r>
            <a:rPr lang="en-US" dirty="0" smtClean="0"/>
            <a:t>Directorate for Mathematical &amp; Physical Sciences (MPS)</a:t>
          </a:r>
        </a:p>
      </dgm:t>
    </dgm:pt>
    <dgm:pt modelId="{17E76310-AD54-4F43-B72C-B7F0072CFB35}" type="parTrans" cxnId="{B6EEFCD1-D0BA-7A40-8899-8C56808A400C}">
      <dgm:prSet/>
      <dgm:spPr/>
      <dgm:t>
        <a:bodyPr/>
        <a:lstStyle/>
        <a:p>
          <a:endParaRPr lang="en-US"/>
        </a:p>
      </dgm:t>
    </dgm:pt>
    <dgm:pt modelId="{7D2B2528-86E0-A647-9D6C-A3BDFA17A9C3}" type="sibTrans" cxnId="{B6EEFCD1-D0BA-7A40-8899-8C56808A400C}">
      <dgm:prSet/>
      <dgm:spPr/>
      <dgm:t>
        <a:bodyPr/>
        <a:lstStyle/>
        <a:p>
          <a:endParaRPr lang="en-US"/>
        </a:p>
      </dgm:t>
    </dgm:pt>
    <dgm:pt modelId="{511B5F0B-72E2-914E-B95C-BDAF082A23E1}">
      <dgm:prSet phldrT="[Text]"/>
      <dgm:spPr/>
      <dgm:t>
        <a:bodyPr/>
        <a:lstStyle/>
        <a:p>
          <a:r>
            <a:rPr lang="en-US" dirty="0" smtClean="0"/>
            <a:t>Office of </a:t>
          </a:r>
          <a:r>
            <a:rPr lang="en-US" dirty="0" err="1" smtClean="0"/>
            <a:t>Cyberinfrastructure</a:t>
          </a:r>
          <a:r>
            <a:rPr lang="en-US" dirty="0" smtClean="0"/>
            <a:t> (OCI)</a:t>
          </a:r>
          <a:endParaRPr lang="en-US" dirty="0">
            <a:latin typeface="+mn-lt"/>
          </a:endParaRPr>
        </a:p>
      </dgm:t>
    </dgm:pt>
    <dgm:pt modelId="{6A6F735E-8CC6-AC44-BA61-DA759C1B2924}" type="parTrans" cxnId="{26F3CB79-FC9A-B141-9038-CCA24AE1C1EB}">
      <dgm:prSet/>
      <dgm:spPr/>
      <dgm:t>
        <a:bodyPr/>
        <a:lstStyle/>
        <a:p>
          <a:endParaRPr lang="en-US"/>
        </a:p>
      </dgm:t>
    </dgm:pt>
    <dgm:pt modelId="{3CB6AC4A-31CA-AF46-AEA7-72E6C79910BA}" type="sibTrans" cxnId="{26F3CB79-FC9A-B141-9038-CCA24AE1C1EB}">
      <dgm:prSet/>
      <dgm:spPr/>
      <dgm:t>
        <a:bodyPr/>
        <a:lstStyle/>
        <a:p>
          <a:endParaRPr lang="en-US"/>
        </a:p>
      </dgm:t>
    </dgm:pt>
    <dgm:pt modelId="{0ABCA27F-BCDA-114A-A7AE-E9A9CC747756}">
      <dgm:prSet phldrT="[Text]"/>
      <dgm:spPr/>
      <dgm:t>
        <a:bodyPr/>
        <a:lstStyle/>
        <a:p>
          <a:r>
            <a:rPr lang="en-US" dirty="0" smtClean="0"/>
            <a:t>Directorate for Social, Behavioral &amp; Economic Sciences (SBE)</a:t>
          </a:r>
          <a:endParaRPr lang="en-US" dirty="0"/>
        </a:p>
      </dgm:t>
    </dgm:pt>
    <dgm:pt modelId="{D5C0464A-5A67-3C44-ACF5-0FE467FF2BA7}" type="parTrans" cxnId="{6610F243-E338-6A4A-8084-A09E77380954}">
      <dgm:prSet/>
      <dgm:spPr/>
      <dgm:t>
        <a:bodyPr/>
        <a:lstStyle/>
        <a:p>
          <a:endParaRPr lang="en-US"/>
        </a:p>
      </dgm:t>
    </dgm:pt>
    <dgm:pt modelId="{AEC88962-633C-1A43-B5C8-D97CECE0FF5E}" type="sibTrans" cxnId="{6610F243-E338-6A4A-8084-A09E77380954}">
      <dgm:prSet/>
      <dgm:spPr/>
      <dgm:t>
        <a:bodyPr/>
        <a:lstStyle/>
        <a:p>
          <a:endParaRPr lang="en-US"/>
        </a:p>
      </dgm:t>
    </dgm:pt>
    <dgm:pt modelId="{18A5148F-6275-3644-9FA7-96DEE9CE8A2B}">
      <dgm:prSet phldrT="[Text]"/>
      <dgm:spPr/>
      <dgm:t>
        <a:bodyPr/>
        <a:lstStyle/>
        <a:p>
          <a:r>
            <a:rPr lang="en-US" dirty="0" smtClean="0"/>
            <a:t>Directorate for Computer &amp; Information Science &amp; Engineering (CISE)</a:t>
          </a:r>
          <a:endParaRPr lang="en-US" dirty="0"/>
        </a:p>
      </dgm:t>
    </dgm:pt>
    <dgm:pt modelId="{2F962C22-8929-4845-B820-1CCB285F1B51}" type="parTrans" cxnId="{20345D59-D427-4E49-BC49-A244B958E066}">
      <dgm:prSet/>
      <dgm:spPr/>
      <dgm:t>
        <a:bodyPr/>
        <a:lstStyle/>
        <a:p>
          <a:endParaRPr lang="en-US"/>
        </a:p>
      </dgm:t>
    </dgm:pt>
    <dgm:pt modelId="{9A80D4F7-6ED1-EE4B-9274-AA2C69282D0F}" type="sibTrans" cxnId="{20345D59-D427-4E49-BC49-A244B958E066}">
      <dgm:prSet/>
      <dgm:spPr/>
      <dgm:t>
        <a:bodyPr/>
        <a:lstStyle/>
        <a:p>
          <a:endParaRPr lang="en-US"/>
        </a:p>
      </dgm:t>
    </dgm:pt>
    <dgm:pt modelId="{69973A24-C3C0-B54F-8E76-8A461A5F8F17}">
      <dgm:prSet phldrT="[Text]"/>
      <dgm:spPr/>
      <dgm:t>
        <a:bodyPr/>
        <a:lstStyle/>
        <a:p>
          <a:r>
            <a:rPr lang="en-US" dirty="0" smtClean="0"/>
            <a:t>Directorate for Engineering</a:t>
          </a:r>
          <a:br>
            <a:rPr lang="en-US" dirty="0" smtClean="0"/>
          </a:br>
          <a:r>
            <a:rPr lang="en-US" dirty="0" smtClean="0"/>
            <a:t>(ENG)</a:t>
          </a:r>
        </a:p>
      </dgm:t>
    </dgm:pt>
    <dgm:pt modelId="{F7A44133-C470-E048-A854-2535369CCB98}" type="parTrans" cxnId="{D11F8FAE-3353-8745-8BD3-63609F09C371}">
      <dgm:prSet/>
      <dgm:spPr/>
      <dgm:t>
        <a:bodyPr/>
        <a:lstStyle/>
        <a:p>
          <a:endParaRPr lang="en-US"/>
        </a:p>
      </dgm:t>
    </dgm:pt>
    <dgm:pt modelId="{97AD6C0C-0C73-B449-8E87-86D0B21439A0}" type="sibTrans" cxnId="{D11F8FAE-3353-8745-8BD3-63609F09C371}">
      <dgm:prSet/>
      <dgm:spPr/>
      <dgm:t>
        <a:bodyPr/>
        <a:lstStyle/>
        <a:p>
          <a:endParaRPr lang="en-US"/>
        </a:p>
      </dgm:t>
    </dgm:pt>
    <dgm:pt modelId="{E66CA473-C631-8C41-820B-0CE55B80496A}">
      <dgm:prSet phldrT="[Text]"/>
      <dgm:spPr/>
      <dgm:t>
        <a:bodyPr/>
        <a:lstStyle/>
        <a:p>
          <a:r>
            <a:rPr lang="en-US" dirty="0" smtClean="0"/>
            <a:t>Directorate for Education &amp; Human Resources</a:t>
          </a:r>
          <a:br>
            <a:rPr lang="en-US" dirty="0" smtClean="0"/>
          </a:br>
          <a:r>
            <a:rPr lang="en-US" dirty="0" smtClean="0"/>
            <a:t>(EHR)</a:t>
          </a:r>
        </a:p>
      </dgm:t>
    </dgm:pt>
    <dgm:pt modelId="{5243999E-405D-1149-BA85-4E9265AA9A02}" type="parTrans" cxnId="{98710922-228C-014B-AADD-087B556A8416}">
      <dgm:prSet/>
      <dgm:spPr/>
      <dgm:t>
        <a:bodyPr/>
        <a:lstStyle/>
        <a:p>
          <a:endParaRPr lang="en-US"/>
        </a:p>
      </dgm:t>
    </dgm:pt>
    <dgm:pt modelId="{5456419F-FF67-2A47-82A2-03F8CA5B04C4}" type="sibTrans" cxnId="{98710922-228C-014B-AADD-087B556A8416}">
      <dgm:prSet/>
      <dgm:spPr/>
      <dgm:t>
        <a:bodyPr/>
        <a:lstStyle/>
        <a:p>
          <a:endParaRPr lang="en-US"/>
        </a:p>
      </dgm:t>
    </dgm:pt>
    <dgm:pt modelId="{3D4719A6-8E00-1541-B192-FECEAE1C75A5}" type="pres">
      <dgm:prSet presAssocID="{A8538D74-94AB-6442-AEF0-F8A225E9D9B9}" presName="cycle" presStyleCnt="0">
        <dgm:presLayoutVars>
          <dgm:chMax val="1"/>
          <dgm:dir/>
          <dgm:animLvl val="ctr"/>
          <dgm:resizeHandles val="exact"/>
        </dgm:presLayoutVars>
      </dgm:prSet>
      <dgm:spPr/>
    </dgm:pt>
    <dgm:pt modelId="{FA4AC450-E46B-A249-B9D7-CB75A34188AF}" type="pres">
      <dgm:prSet presAssocID="{AE24A233-E22B-DC47-B9DC-F720D88D5438}" presName="centerShape" presStyleLbl="node0" presStyleIdx="0" presStyleCnt="1"/>
      <dgm:spPr/>
      <dgm:t>
        <a:bodyPr/>
        <a:lstStyle/>
        <a:p>
          <a:endParaRPr lang="en-US"/>
        </a:p>
      </dgm:t>
    </dgm:pt>
    <dgm:pt modelId="{0ABE5A77-E790-D64D-B202-35485D6AD8BC}" type="pres">
      <dgm:prSet presAssocID="{2F962C22-8929-4845-B820-1CCB285F1B51}" presName="parTrans" presStyleLbl="bgSibTrans2D1" presStyleIdx="0" presStyleCnt="6"/>
      <dgm:spPr/>
      <dgm:t>
        <a:bodyPr/>
        <a:lstStyle/>
        <a:p>
          <a:endParaRPr lang="en-US"/>
        </a:p>
      </dgm:t>
    </dgm:pt>
    <dgm:pt modelId="{52F2D354-FF24-6F43-9DC8-BE0728EF8FA6}" type="pres">
      <dgm:prSet presAssocID="{18A5148F-6275-3644-9FA7-96DEE9CE8A2B}" presName="node" presStyleLbl="node1" presStyleIdx="0" presStyleCnt="6">
        <dgm:presLayoutVars>
          <dgm:bulletEnabled val="1"/>
        </dgm:presLayoutVars>
      </dgm:prSet>
      <dgm:spPr/>
      <dgm:t>
        <a:bodyPr/>
        <a:lstStyle/>
        <a:p>
          <a:endParaRPr lang="en-US"/>
        </a:p>
      </dgm:t>
    </dgm:pt>
    <dgm:pt modelId="{8858B22D-95E8-B44C-9C1E-81F903306E0B}" type="pres">
      <dgm:prSet presAssocID="{D5C0464A-5A67-3C44-ACF5-0FE467FF2BA7}" presName="parTrans" presStyleLbl="bgSibTrans2D1" presStyleIdx="1" presStyleCnt="6"/>
      <dgm:spPr/>
      <dgm:t>
        <a:bodyPr/>
        <a:lstStyle/>
        <a:p>
          <a:endParaRPr lang="en-US"/>
        </a:p>
      </dgm:t>
    </dgm:pt>
    <dgm:pt modelId="{5B20E0FC-D477-A84D-A23D-C1C8CBFE365C}" type="pres">
      <dgm:prSet presAssocID="{0ABCA27F-BCDA-114A-A7AE-E9A9CC747756}" presName="node" presStyleLbl="node1" presStyleIdx="1" presStyleCnt="6" custRadScaleRad="103718" custRadScaleInc="-9098">
        <dgm:presLayoutVars>
          <dgm:bulletEnabled val="1"/>
        </dgm:presLayoutVars>
      </dgm:prSet>
      <dgm:spPr/>
      <dgm:t>
        <a:bodyPr/>
        <a:lstStyle/>
        <a:p>
          <a:endParaRPr lang="en-US"/>
        </a:p>
      </dgm:t>
    </dgm:pt>
    <dgm:pt modelId="{4E7D5D88-DB6D-0A49-8C97-12A7D7CDE79D}" type="pres">
      <dgm:prSet presAssocID="{17E76310-AD54-4F43-B72C-B7F0072CFB35}" presName="parTrans" presStyleLbl="bgSibTrans2D1" presStyleIdx="2" presStyleCnt="6"/>
      <dgm:spPr/>
      <dgm:t>
        <a:bodyPr/>
        <a:lstStyle/>
        <a:p>
          <a:endParaRPr lang="en-US"/>
        </a:p>
      </dgm:t>
    </dgm:pt>
    <dgm:pt modelId="{A640D8E6-2013-A24B-A21A-07DBDA74D1A5}" type="pres">
      <dgm:prSet presAssocID="{58692CB8-E43E-8F43-82AF-2343A8C4A993}" presName="node" presStyleLbl="node1" presStyleIdx="2" presStyleCnt="6">
        <dgm:presLayoutVars>
          <dgm:bulletEnabled val="1"/>
        </dgm:presLayoutVars>
      </dgm:prSet>
      <dgm:spPr/>
      <dgm:t>
        <a:bodyPr/>
        <a:lstStyle/>
        <a:p>
          <a:endParaRPr lang="en-US"/>
        </a:p>
      </dgm:t>
    </dgm:pt>
    <dgm:pt modelId="{F662A1A4-D60D-844A-8A8E-5C46CE001BDB}" type="pres">
      <dgm:prSet presAssocID="{F7A44133-C470-E048-A854-2535369CCB98}" presName="parTrans" presStyleLbl="bgSibTrans2D1" presStyleIdx="3" presStyleCnt="6"/>
      <dgm:spPr/>
      <dgm:t>
        <a:bodyPr/>
        <a:lstStyle/>
        <a:p>
          <a:endParaRPr lang="en-US"/>
        </a:p>
      </dgm:t>
    </dgm:pt>
    <dgm:pt modelId="{CE264ED2-40D5-B449-8FBB-E8CA282B64F2}" type="pres">
      <dgm:prSet presAssocID="{69973A24-C3C0-B54F-8E76-8A461A5F8F17}" presName="node" presStyleLbl="node1" presStyleIdx="3" presStyleCnt="6">
        <dgm:presLayoutVars>
          <dgm:bulletEnabled val="1"/>
        </dgm:presLayoutVars>
      </dgm:prSet>
      <dgm:spPr/>
      <dgm:t>
        <a:bodyPr/>
        <a:lstStyle/>
        <a:p>
          <a:endParaRPr lang="en-US"/>
        </a:p>
      </dgm:t>
    </dgm:pt>
    <dgm:pt modelId="{C545660A-BFD7-0E49-8A09-BF26E0D97A9A}" type="pres">
      <dgm:prSet presAssocID="{5243999E-405D-1149-BA85-4E9265AA9A02}" presName="parTrans" presStyleLbl="bgSibTrans2D1" presStyleIdx="4" presStyleCnt="6"/>
      <dgm:spPr/>
      <dgm:t>
        <a:bodyPr/>
        <a:lstStyle/>
        <a:p>
          <a:endParaRPr lang="en-US"/>
        </a:p>
      </dgm:t>
    </dgm:pt>
    <dgm:pt modelId="{C7FAA8BA-CC7E-9045-BC4C-F1D6037ECA39}" type="pres">
      <dgm:prSet presAssocID="{E66CA473-C631-8C41-820B-0CE55B80496A}" presName="node" presStyleLbl="node1" presStyleIdx="4" presStyleCnt="6">
        <dgm:presLayoutVars>
          <dgm:bulletEnabled val="1"/>
        </dgm:presLayoutVars>
      </dgm:prSet>
      <dgm:spPr/>
      <dgm:t>
        <a:bodyPr/>
        <a:lstStyle/>
        <a:p>
          <a:endParaRPr lang="en-US"/>
        </a:p>
      </dgm:t>
    </dgm:pt>
    <dgm:pt modelId="{31D241E4-C9F4-5D42-9DB5-6B9C35CD616F}" type="pres">
      <dgm:prSet presAssocID="{6A6F735E-8CC6-AC44-BA61-DA759C1B2924}" presName="parTrans" presStyleLbl="bgSibTrans2D1" presStyleIdx="5" presStyleCnt="6"/>
      <dgm:spPr/>
      <dgm:t>
        <a:bodyPr/>
        <a:lstStyle/>
        <a:p>
          <a:endParaRPr lang="en-US"/>
        </a:p>
      </dgm:t>
    </dgm:pt>
    <dgm:pt modelId="{307A3307-963B-A84B-BDD2-35CFDA1E343B}" type="pres">
      <dgm:prSet presAssocID="{511B5F0B-72E2-914E-B95C-BDAF082A23E1}" presName="node" presStyleLbl="node1" presStyleIdx="5" presStyleCnt="6">
        <dgm:presLayoutVars>
          <dgm:bulletEnabled val="1"/>
        </dgm:presLayoutVars>
      </dgm:prSet>
      <dgm:spPr/>
      <dgm:t>
        <a:bodyPr/>
        <a:lstStyle/>
        <a:p>
          <a:endParaRPr lang="en-US"/>
        </a:p>
      </dgm:t>
    </dgm:pt>
  </dgm:ptLst>
  <dgm:cxnLst>
    <dgm:cxn modelId="{B401FD88-5A61-DE49-BB77-0DCED92C44DC}" type="presOf" srcId="{18A5148F-6275-3644-9FA7-96DEE9CE8A2B}" destId="{52F2D354-FF24-6F43-9DC8-BE0728EF8FA6}" srcOrd="0" destOrd="0" presId="urn:microsoft.com/office/officeart/2005/8/layout/radial4"/>
    <dgm:cxn modelId="{88344579-2B56-6D47-83B0-077E12278481}" type="presOf" srcId="{F7A44133-C470-E048-A854-2535369CCB98}" destId="{F662A1A4-D60D-844A-8A8E-5C46CE001BDB}" srcOrd="0" destOrd="0" presId="urn:microsoft.com/office/officeart/2005/8/layout/radial4"/>
    <dgm:cxn modelId="{D1A38052-F755-F148-A9C3-3E89BAD8F2DB}" type="presOf" srcId="{511B5F0B-72E2-914E-B95C-BDAF082A23E1}" destId="{307A3307-963B-A84B-BDD2-35CFDA1E343B}" srcOrd="0" destOrd="0" presId="urn:microsoft.com/office/officeart/2005/8/layout/radial4"/>
    <dgm:cxn modelId="{9631D672-6C77-3C49-AFC0-16AE4BC14B80}" type="presOf" srcId="{0ABCA27F-BCDA-114A-A7AE-E9A9CC747756}" destId="{5B20E0FC-D477-A84D-A23D-C1C8CBFE365C}" srcOrd="0" destOrd="0" presId="urn:microsoft.com/office/officeart/2005/8/layout/radial4"/>
    <dgm:cxn modelId="{66EDAE3C-D696-1C4D-883B-65DCC51FFF8D}" type="presOf" srcId="{58692CB8-E43E-8F43-82AF-2343A8C4A993}" destId="{A640D8E6-2013-A24B-A21A-07DBDA74D1A5}" srcOrd="0" destOrd="0" presId="urn:microsoft.com/office/officeart/2005/8/layout/radial4"/>
    <dgm:cxn modelId="{D11F8FAE-3353-8745-8BD3-63609F09C371}" srcId="{AE24A233-E22B-DC47-B9DC-F720D88D5438}" destId="{69973A24-C3C0-B54F-8E76-8A461A5F8F17}" srcOrd="3" destOrd="0" parTransId="{F7A44133-C470-E048-A854-2535369CCB98}" sibTransId="{97AD6C0C-0C73-B449-8E87-86D0B21439A0}"/>
    <dgm:cxn modelId="{B6EEFCD1-D0BA-7A40-8899-8C56808A400C}" srcId="{AE24A233-E22B-DC47-B9DC-F720D88D5438}" destId="{58692CB8-E43E-8F43-82AF-2343A8C4A993}" srcOrd="2" destOrd="0" parTransId="{17E76310-AD54-4F43-B72C-B7F0072CFB35}" sibTransId="{7D2B2528-86E0-A647-9D6C-A3BDFA17A9C3}"/>
    <dgm:cxn modelId="{41C5B39B-445D-D845-91A7-DF8075585B0A}" srcId="{A8538D74-94AB-6442-AEF0-F8A225E9D9B9}" destId="{AE24A233-E22B-DC47-B9DC-F720D88D5438}" srcOrd="0" destOrd="0" parTransId="{34B7B363-E2F0-4246-BE8F-261B5F861EBF}" sibTransId="{730AC56B-0DB4-C14F-86C6-1F9B2A36619D}"/>
    <dgm:cxn modelId="{935AFD0B-113D-8246-9800-72BD9A6DA3B6}" type="presOf" srcId="{6A6F735E-8CC6-AC44-BA61-DA759C1B2924}" destId="{31D241E4-C9F4-5D42-9DB5-6B9C35CD616F}" srcOrd="0" destOrd="0" presId="urn:microsoft.com/office/officeart/2005/8/layout/radial4"/>
    <dgm:cxn modelId="{42FD47F1-070A-984E-903A-84B0F124BBFE}" type="presOf" srcId="{D5C0464A-5A67-3C44-ACF5-0FE467FF2BA7}" destId="{8858B22D-95E8-B44C-9C1E-81F903306E0B}" srcOrd="0" destOrd="0" presId="urn:microsoft.com/office/officeart/2005/8/layout/radial4"/>
    <dgm:cxn modelId="{98710922-228C-014B-AADD-087B556A8416}" srcId="{AE24A233-E22B-DC47-B9DC-F720D88D5438}" destId="{E66CA473-C631-8C41-820B-0CE55B80496A}" srcOrd="4" destOrd="0" parTransId="{5243999E-405D-1149-BA85-4E9265AA9A02}" sibTransId="{5456419F-FF67-2A47-82A2-03F8CA5B04C4}"/>
    <dgm:cxn modelId="{587C86F4-A6E1-E043-918F-0DE261CB84AC}" type="presOf" srcId="{A8538D74-94AB-6442-AEF0-F8A225E9D9B9}" destId="{3D4719A6-8E00-1541-B192-FECEAE1C75A5}" srcOrd="0" destOrd="0" presId="urn:microsoft.com/office/officeart/2005/8/layout/radial4"/>
    <dgm:cxn modelId="{20345D59-D427-4E49-BC49-A244B958E066}" srcId="{AE24A233-E22B-DC47-B9DC-F720D88D5438}" destId="{18A5148F-6275-3644-9FA7-96DEE9CE8A2B}" srcOrd="0" destOrd="0" parTransId="{2F962C22-8929-4845-B820-1CCB285F1B51}" sibTransId="{9A80D4F7-6ED1-EE4B-9274-AA2C69282D0F}"/>
    <dgm:cxn modelId="{B7E0760E-E525-AB4D-AA45-EE6A6F45F49B}" type="presOf" srcId="{E66CA473-C631-8C41-820B-0CE55B80496A}" destId="{C7FAA8BA-CC7E-9045-BC4C-F1D6037ECA39}" srcOrd="0" destOrd="0" presId="urn:microsoft.com/office/officeart/2005/8/layout/radial4"/>
    <dgm:cxn modelId="{42B37D86-B15B-3F4D-8CA2-56A60256C991}" type="presOf" srcId="{2F962C22-8929-4845-B820-1CCB285F1B51}" destId="{0ABE5A77-E790-D64D-B202-35485D6AD8BC}" srcOrd="0" destOrd="0" presId="urn:microsoft.com/office/officeart/2005/8/layout/radial4"/>
    <dgm:cxn modelId="{28ACA7A7-3708-BB48-967B-16B7EFB413C2}" type="presOf" srcId="{AE24A233-E22B-DC47-B9DC-F720D88D5438}" destId="{FA4AC450-E46B-A249-B9D7-CB75A34188AF}" srcOrd="0" destOrd="0" presId="urn:microsoft.com/office/officeart/2005/8/layout/radial4"/>
    <dgm:cxn modelId="{6610F243-E338-6A4A-8084-A09E77380954}" srcId="{AE24A233-E22B-DC47-B9DC-F720D88D5438}" destId="{0ABCA27F-BCDA-114A-A7AE-E9A9CC747756}" srcOrd="1" destOrd="0" parTransId="{D5C0464A-5A67-3C44-ACF5-0FE467FF2BA7}" sibTransId="{AEC88962-633C-1A43-B5C8-D97CECE0FF5E}"/>
    <dgm:cxn modelId="{5A35B65D-3C9B-324C-89B8-E32A9528DAF7}" type="presOf" srcId="{17E76310-AD54-4F43-B72C-B7F0072CFB35}" destId="{4E7D5D88-DB6D-0A49-8C97-12A7D7CDE79D}" srcOrd="0" destOrd="0" presId="urn:microsoft.com/office/officeart/2005/8/layout/radial4"/>
    <dgm:cxn modelId="{382B0543-8D3B-884F-9F78-6302C33AC70E}" type="presOf" srcId="{69973A24-C3C0-B54F-8E76-8A461A5F8F17}" destId="{CE264ED2-40D5-B449-8FBB-E8CA282B64F2}" srcOrd="0" destOrd="0" presId="urn:microsoft.com/office/officeart/2005/8/layout/radial4"/>
    <dgm:cxn modelId="{26F3CB79-FC9A-B141-9038-CCA24AE1C1EB}" srcId="{AE24A233-E22B-DC47-B9DC-F720D88D5438}" destId="{511B5F0B-72E2-914E-B95C-BDAF082A23E1}" srcOrd="5" destOrd="0" parTransId="{6A6F735E-8CC6-AC44-BA61-DA759C1B2924}" sibTransId="{3CB6AC4A-31CA-AF46-AEA7-72E6C79910BA}"/>
    <dgm:cxn modelId="{C623029A-E2D9-D848-9519-CBE6F43A76ED}" type="presOf" srcId="{5243999E-405D-1149-BA85-4E9265AA9A02}" destId="{C545660A-BFD7-0E49-8A09-BF26E0D97A9A}" srcOrd="0" destOrd="0" presId="urn:microsoft.com/office/officeart/2005/8/layout/radial4"/>
    <dgm:cxn modelId="{055D0BAA-9648-E342-80B4-A419639335AC}" type="presParOf" srcId="{3D4719A6-8E00-1541-B192-FECEAE1C75A5}" destId="{FA4AC450-E46B-A249-B9D7-CB75A34188AF}" srcOrd="0" destOrd="0" presId="urn:microsoft.com/office/officeart/2005/8/layout/radial4"/>
    <dgm:cxn modelId="{756DDFF1-2F82-714A-B9ED-B480712F947E}" type="presParOf" srcId="{3D4719A6-8E00-1541-B192-FECEAE1C75A5}" destId="{0ABE5A77-E790-D64D-B202-35485D6AD8BC}" srcOrd="1" destOrd="0" presId="urn:microsoft.com/office/officeart/2005/8/layout/radial4"/>
    <dgm:cxn modelId="{2735A0E5-60F7-4849-8ED1-2B2DFA2C5DA5}" type="presParOf" srcId="{3D4719A6-8E00-1541-B192-FECEAE1C75A5}" destId="{52F2D354-FF24-6F43-9DC8-BE0728EF8FA6}" srcOrd="2" destOrd="0" presId="urn:microsoft.com/office/officeart/2005/8/layout/radial4"/>
    <dgm:cxn modelId="{86B87583-6BC7-8840-B59B-015D2BA0D486}" type="presParOf" srcId="{3D4719A6-8E00-1541-B192-FECEAE1C75A5}" destId="{8858B22D-95E8-B44C-9C1E-81F903306E0B}" srcOrd="3" destOrd="0" presId="urn:microsoft.com/office/officeart/2005/8/layout/radial4"/>
    <dgm:cxn modelId="{03297AE7-DF4D-BC4A-A461-721F52273A2D}" type="presParOf" srcId="{3D4719A6-8E00-1541-B192-FECEAE1C75A5}" destId="{5B20E0FC-D477-A84D-A23D-C1C8CBFE365C}" srcOrd="4" destOrd="0" presId="urn:microsoft.com/office/officeart/2005/8/layout/radial4"/>
    <dgm:cxn modelId="{2787AD18-640E-5742-B85A-0DAAFCF5B6BE}" type="presParOf" srcId="{3D4719A6-8E00-1541-B192-FECEAE1C75A5}" destId="{4E7D5D88-DB6D-0A49-8C97-12A7D7CDE79D}" srcOrd="5" destOrd="0" presId="urn:microsoft.com/office/officeart/2005/8/layout/radial4"/>
    <dgm:cxn modelId="{4D40BC38-0E5E-724A-A202-4447C81AC17F}" type="presParOf" srcId="{3D4719A6-8E00-1541-B192-FECEAE1C75A5}" destId="{A640D8E6-2013-A24B-A21A-07DBDA74D1A5}" srcOrd="6" destOrd="0" presId="urn:microsoft.com/office/officeart/2005/8/layout/radial4"/>
    <dgm:cxn modelId="{A945A48D-FBB8-D244-A7A9-05DD65745E8E}" type="presParOf" srcId="{3D4719A6-8E00-1541-B192-FECEAE1C75A5}" destId="{F662A1A4-D60D-844A-8A8E-5C46CE001BDB}" srcOrd="7" destOrd="0" presId="urn:microsoft.com/office/officeart/2005/8/layout/radial4"/>
    <dgm:cxn modelId="{7FEF4501-FA93-7D45-BFED-056124008714}" type="presParOf" srcId="{3D4719A6-8E00-1541-B192-FECEAE1C75A5}" destId="{CE264ED2-40D5-B449-8FBB-E8CA282B64F2}" srcOrd="8" destOrd="0" presId="urn:microsoft.com/office/officeart/2005/8/layout/radial4"/>
    <dgm:cxn modelId="{C08B679B-7766-404F-B913-6BE4E7C55BB6}" type="presParOf" srcId="{3D4719A6-8E00-1541-B192-FECEAE1C75A5}" destId="{C545660A-BFD7-0E49-8A09-BF26E0D97A9A}" srcOrd="9" destOrd="0" presId="urn:microsoft.com/office/officeart/2005/8/layout/radial4"/>
    <dgm:cxn modelId="{7E09CF74-97B6-6A4C-884F-2924A484A32B}" type="presParOf" srcId="{3D4719A6-8E00-1541-B192-FECEAE1C75A5}" destId="{C7FAA8BA-CC7E-9045-BC4C-F1D6037ECA39}" srcOrd="10" destOrd="0" presId="urn:microsoft.com/office/officeart/2005/8/layout/radial4"/>
    <dgm:cxn modelId="{F4AD3A84-56F9-404A-9629-7A40A2EA83CD}" type="presParOf" srcId="{3D4719A6-8E00-1541-B192-FECEAE1C75A5}" destId="{31D241E4-C9F4-5D42-9DB5-6B9C35CD616F}" srcOrd="11" destOrd="0" presId="urn:microsoft.com/office/officeart/2005/8/layout/radial4"/>
    <dgm:cxn modelId="{D3B95DD0-4546-4840-95A5-B51A00AB88C9}" type="presParOf" srcId="{3D4719A6-8E00-1541-B192-FECEAE1C75A5}" destId="{307A3307-963B-A84B-BDD2-35CFDA1E343B}"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2E009D-6225-1D48-A498-EAE80F2A9DA7}"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B472F09F-A0DC-994E-AF8A-AE3271755ADF}">
      <dgm:prSet phldrT="[Text]" custT="1"/>
      <dgm:spPr/>
      <dgm:t>
        <a:bodyPr/>
        <a:lstStyle/>
        <a:p>
          <a:r>
            <a:rPr lang="en-US" sz="3200" b="1" dirty="0" smtClean="0"/>
            <a:t>Small</a:t>
          </a:r>
          <a:endParaRPr lang="en-US" sz="3200" b="1" dirty="0"/>
        </a:p>
      </dgm:t>
    </dgm:pt>
    <dgm:pt modelId="{55EAD9E9-560D-F04B-BE84-D24C1C5A0F12}" type="parTrans" cxnId="{B5EF2900-418F-3149-84ED-A0CAD4478D8C}">
      <dgm:prSet/>
      <dgm:spPr/>
      <dgm:t>
        <a:bodyPr/>
        <a:lstStyle/>
        <a:p>
          <a:endParaRPr lang="en-US"/>
        </a:p>
      </dgm:t>
    </dgm:pt>
    <dgm:pt modelId="{DA38D43F-D5F5-6F4F-8CFE-B9ACF3EBC35A}" type="sibTrans" cxnId="{B5EF2900-418F-3149-84ED-A0CAD4478D8C}">
      <dgm:prSet/>
      <dgm:spPr/>
      <dgm:t>
        <a:bodyPr/>
        <a:lstStyle/>
        <a:p>
          <a:endParaRPr lang="en-US"/>
        </a:p>
      </dgm:t>
    </dgm:pt>
    <dgm:pt modelId="{B47DBDB2-AD81-6A45-84B4-0862473A713C}">
      <dgm:prSet phldrT="[Text]" custT="1"/>
      <dgm:spPr/>
      <dgm:t>
        <a:bodyPr/>
        <a:lstStyle/>
        <a:p>
          <a:r>
            <a:rPr lang="en-US" sz="2400" dirty="0" smtClean="0"/>
            <a:t>up to $500,000, up to 3 years duration, 1-3 of TWC, SBE, TTP</a:t>
          </a:r>
          <a:endParaRPr lang="en-US" sz="2400" b="1" dirty="0"/>
        </a:p>
      </dgm:t>
    </dgm:pt>
    <dgm:pt modelId="{A73718AA-1BA8-7542-9489-ED1BE8E7B990}" type="parTrans" cxnId="{3B8760BE-620D-7B4E-8047-20337E7F9D52}">
      <dgm:prSet/>
      <dgm:spPr/>
      <dgm:t>
        <a:bodyPr/>
        <a:lstStyle/>
        <a:p>
          <a:endParaRPr lang="en-US"/>
        </a:p>
      </dgm:t>
    </dgm:pt>
    <dgm:pt modelId="{F2C16C36-8DB6-8846-8D0C-59B498C5B521}" type="sibTrans" cxnId="{3B8760BE-620D-7B4E-8047-20337E7F9D52}">
      <dgm:prSet/>
      <dgm:spPr/>
      <dgm:t>
        <a:bodyPr/>
        <a:lstStyle/>
        <a:p>
          <a:endParaRPr lang="en-US"/>
        </a:p>
      </dgm:t>
    </dgm:pt>
    <dgm:pt modelId="{6F55FCA7-06EA-054F-BD46-54B73FF36A7D}">
      <dgm:prSet phldrT="[Text]" custT="1"/>
      <dgm:spPr/>
      <dgm:t>
        <a:bodyPr/>
        <a:lstStyle/>
        <a:p>
          <a:r>
            <a:rPr lang="en-US" sz="3200" b="1" dirty="0" smtClean="0"/>
            <a:t>Medium</a:t>
          </a:r>
          <a:endParaRPr lang="en-US" sz="3200" b="1" dirty="0"/>
        </a:p>
      </dgm:t>
    </dgm:pt>
    <dgm:pt modelId="{2DF2FFE2-311D-544C-B64C-2499C3859EF2}" type="parTrans" cxnId="{16485284-28C5-714E-9096-7BFF968D957F}">
      <dgm:prSet/>
      <dgm:spPr/>
      <dgm:t>
        <a:bodyPr/>
        <a:lstStyle/>
        <a:p>
          <a:endParaRPr lang="en-US"/>
        </a:p>
      </dgm:t>
    </dgm:pt>
    <dgm:pt modelId="{9C12DA3A-CAF8-0447-96AB-AA1FB5DD45D3}" type="sibTrans" cxnId="{16485284-28C5-714E-9096-7BFF968D957F}">
      <dgm:prSet/>
      <dgm:spPr/>
      <dgm:t>
        <a:bodyPr/>
        <a:lstStyle/>
        <a:p>
          <a:endParaRPr lang="en-US"/>
        </a:p>
      </dgm:t>
    </dgm:pt>
    <dgm:pt modelId="{E41F6B25-2CA7-8B43-A46D-2D998C25D77A}">
      <dgm:prSet phldrT="[Text]" custT="1"/>
      <dgm:spPr/>
      <dgm:t>
        <a:bodyPr/>
        <a:lstStyle/>
        <a:p>
          <a:r>
            <a:rPr lang="en-US" sz="2400" dirty="0" smtClean="0"/>
            <a:t>up to $1,200,000, up to 4 years duration, 1-3 of TWC, SBE, TTP</a:t>
          </a:r>
          <a:endParaRPr lang="en-US" sz="2400" b="1" dirty="0"/>
        </a:p>
      </dgm:t>
    </dgm:pt>
    <dgm:pt modelId="{B826B588-5538-3E49-A555-2EF3D96E809F}" type="parTrans" cxnId="{105046FA-74EE-3744-A718-F1DCBB4CB4A1}">
      <dgm:prSet/>
      <dgm:spPr/>
      <dgm:t>
        <a:bodyPr/>
        <a:lstStyle/>
        <a:p>
          <a:endParaRPr lang="en-US"/>
        </a:p>
      </dgm:t>
    </dgm:pt>
    <dgm:pt modelId="{10E22A03-99BD-0B43-8D63-6A569F9BA91B}" type="sibTrans" cxnId="{105046FA-74EE-3744-A718-F1DCBB4CB4A1}">
      <dgm:prSet/>
      <dgm:spPr/>
      <dgm:t>
        <a:bodyPr/>
        <a:lstStyle/>
        <a:p>
          <a:endParaRPr lang="en-US"/>
        </a:p>
      </dgm:t>
    </dgm:pt>
    <dgm:pt modelId="{369565EC-FC35-0644-815F-AD7596C4E6D9}">
      <dgm:prSet phldrT="[Text]" custT="1"/>
      <dgm:spPr/>
      <dgm:t>
        <a:bodyPr/>
        <a:lstStyle/>
        <a:p>
          <a:r>
            <a:rPr lang="en-US" sz="3200" b="1" dirty="0" smtClean="0"/>
            <a:t>Frontier</a:t>
          </a:r>
          <a:endParaRPr lang="en-US" sz="3200" b="1" dirty="0"/>
        </a:p>
      </dgm:t>
    </dgm:pt>
    <dgm:pt modelId="{DFB49ACA-FAA3-DD4E-AC95-41232B92C15D}" type="parTrans" cxnId="{5142E1FC-9E13-7C4C-A8EB-4E188BBE9532}">
      <dgm:prSet/>
      <dgm:spPr/>
      <dgm:t>
        <a:bodyPr/>
        <a:lstStyle/>
        <a:p>
          <a:endParaRPr lang="en-US"/>
        </a:p>
      </dgm:t>
    </dgm:pt>
    <dgm:pt modelId="{244B94C6-B916-A046-AC3D-E2B16891A17B}" type="sibTrans" cxnId="{5142E1FC-9E13-7C4C-A8EB-4E188BBE9532}">
      <dgm:prSet/>
      <dgm:spPr/>
      <dgm:t>
        <a:bodyPr/>
        <a:lstStyle/>
        <a:p>
          <a:endParaRPr lang="en-US"/>
        </a:p>
      </dgm:t>
    </dgm:pt>
    <dgm:pt modelId="{EFB67373-002A-5647-BEF0-3F56929ED6C3}">
      <dgm:prSet phldrT="[Text]" custT="1"/>
      <dgm:spPr/>
      <dgm:t>
        <a:bodyPr/>
        <a:lstStyle/>
        <a:p>
          <a:r>
            <a:rPr lang="en-US" sz="2400" dirty="0" smtClean="0"/>
            <a:t>up to $10,000,000, up to 5 years duration, 1-3 of TWC, SBE, TTP</a:t>
          </a:r>
          <a:endParaRPr lang="en-US" sz="2400" b="1" dirty="0"/>
        </a:p>
      </dgm:t>
    </dgm:pt>
    <dgm:pt modelId="{1AC0D2D1-9063-E043-AAC4-018D6FCA3F03}" type="parTrans" cxnId="{80129C80-9AF2-734B-9FB0-15892FC98277}">
      <dgm:prSet/>
      <dgm:spPr/>
      <dgm:t>
        <a:bodyPr/>
        <a:lstStyle/>
        <a:p>
          <a:endParaRPr lang="en-US"/>
        </a:p>
      </dgm:t>
    </dgm:pt>
    <dgm:pt modelId="{CE952D25-0044-244B-B559-1CF64C33B2A9}" type="sibTrans" cxnId="{80129C80-9AF2-734B-9FB0-15892FC98277}">
      <dgm:prSet/>
      <dgm:spPr/>
      <dgm:t>
        <a:bodyPr/>
        <a:lstStyle/>
        <a:p>
          <a:endParaRPr lang="en-US"/>
        </a:p>
      </dgm:t>
    </dgm:pt>
    <dgm:pt modelId="{B361F383-53E6-468A-B87A-EFD8B693915F}">
      <dgm:prSet phldrT="[Text]" custT="1"/>
      <dgm:spPr/>
      <dgm:t>
        <a:bodyPr/>
        <a:lstStyle/>
        <a:p>
          <a:r>
            <a:rPr lang="en-US" sz="2400" b="0" dirty="0" smtClean="0"/>
            <a:t>Deadline: Dec 14 2012</a:t>
          </a:r>
          <a:endParaRPr lang="en-US" sz="2400" b="0" dirty="0"/>
        </a:p>
      </dgm:t>
    </dgm:pt>
    <dgm:pt modelId="{F75CA3FA-0D2B-441A-8FDC-B65FDD46266D}" type="parTrans" cxnId="{C6E57D06-64CF-4F27-A48A-9F8BE17F7CFF}">
      <dgm:prSet/>
      <dgm:spPr/>
      <dgm:t>
        <a:bodyPr/>
        <a:lstStyle/>
        <a:p>
          <a:endParaRPr lang="en-US"/>
        </a:p>
      </dgm:t>
    </dgm:pt>
    <dgm:pt modelId="{C5BD1999-DBB7-4E6E-844F-7D1AEE87E02A}" type="sibTrans" cxnId="{C6E57D06-64CF-4F27-A48A-9F8BE17F7CFF}">
      <dgm:prSet/>
      <dgm:spPr/>
      <dgm:t>
        <a:bodyPr/>
        <a:lstStyle/>
        <a:p>
          <a:endParaRPr lang="en-US"/>
        </a:p>
      </dgm:t>
    </dgm:pt>
    <dgm:pt modelId="{FE700A65-D46B-4D76-B2D8-68CEC3B87E35}">
      <dgm:prSet phldrT="[Text]" custT="1"/>
      <dgm:spPr/>
      <dgm:t>
        <a:bodyPr/>
        <a:lstStyle/>
        <a:p>
          <a:r>
            <a:rPr lang="en-US" sz="2400" b="0" dirty="0" smtClean="0"/>
            <a:t>Deadline: Nov 30 2012</a:t>
          </a:r>
          <a:endParaRPr lang="en-US" sz="2400" b="0" dirty="0"/>
        </a:p>
      </dgm:t>
    </dgm:pt>
    <dgm:pt modelId="{A15D4603-3637-4B6F-8742-98F80089DAB3}" type="parTrans" cxnId="{3FC1EEAC-7F3D-4149-84F6-AF62A49D4AAB}">
      <dgm:prSet/>
      <dgm:spPr/>
      <dgm:t>
        <a:bodyPr/>
        <a:lstStyle/>
        <a:p>
          <a:endParaRPr lang="en-US"/>
        </a:p>
      </dgm:t>
    </dgm:pt>
    <dgm:pt modelId="{092AB9AC-40CC-463D-BC9B-7677A5EE11A2}" type="sibTrans" cxnId="{3FC1EEAC-7F3D-4149-84F6-AF62A49D4AAB}">
      <dgm:prSet/>
      <dgm:spPr/>
      <dgm:t>
        <a:bodyPr/>
        <a:lstStyle/>
        <a:p>
          <a:endParaRPr lang="en-US"/>
        </a:p>
      </dgm:t>
    </dgm:pt>
    <dgm:pt modelId="{531C05D8-D46E-4AEB-AEA2-6BB078E7F05A}">
      <dgm:prSet phldrT="[Text]" custT="1"/>
      <dgm:spPr/>
      <dgm:t>
        <a:bodyPr/>
        <a:lstStyle/>
        <a:p>
          <a:r>
            <a:rPr lang="en-US" sz="2400" b="0" dirty="0" smtClean="0"/>
            <a:t>Deadline: Jan 30 2013</a:t>
          </a:r>
          <a:endParaRPr lang="en-US" sz="2400" b="0" dirty="0"/>
        </a:p>
      </dgm:t>
    </dgm:pt>
    <dgm:pt modelId="{008EF3F5-C687-4D26-8C14-7C66376B54E8}" type="parTrans" cxnId="{A2C155C7-2F1B-4B48-9E54-90237D932294}">
      <dgm:prSet/>
      <dgm:spPr/>
      <dgm:t>
        <a:bodyPr/>
        <a:lstStyle/>
        <a:p>
          <a:endParaRPr lang="en-US"/>
        </a:p>
      </dgm:t>
    </dgm:pt>
    <dgm:pt modelId="{F6C27CC5-ED26-4F13-AF2C-056EDF5038F1}" type="sibTrans" cxnId="{A2C155C7-2F1B-4B48-9E54-90237D932294}">
      <dgm:prSet/>
      <dgm:spPr/>
      <dgm:t>
        <a:bodyPr/>
        <a:lstStyle/>
        <a:p>
          <a:endParaRPr lang="en-US"/>
        </a:p>
      </dgm:t>
    </dgm:pt>
    <dgm:pt modelId="{CCF0EAD0-06CD-9C41-A381-C6F37DCF4839}">
      <dgm:prSet phldrT="[Text]"/>
      <dgm:spPr/>
      <dgm:t>
        <a:bodyPr/>
        <a:lstStyle/>
        <a:p>
          <a:r>
            <a:rPr lang="en-US" b="1" dirty="0" smtClean="0"/>
            <a:t>Education</a:t>
          </a:r>
          <a:endParaRPr lang="en-US" b="1" dirty="0"/>
        </a:p>
      </dgm:t>
    </dgm:pt>
    <dgm:pt modelId="{66B5AA67-1515-3548-AB36-616B88908585}" type="parTrans" cxnId="{3C823077-6076-D048-B402-1722E88A9E7C}">
      <dgm:prSet/>
      <dgm:spPr/>
      <dgm:t>
        <a:bodyPr/>
        <a:lstStyle/>
        <a:p>
          <a:endParaRPr lang="en-US"/>
        </a:p>
      </dgm:t>
    </dgm:pt>
    <dgm:pt modelId="{CB003EE0-C4D2-1D48-9506-A59C0AF01662}" type="sibTrans" cxnId="{3C823077-6076-D048-B402-1722E88A9E7C}">
      <dgm:prSet/>
      <dgm:spPr/>
      <dgm:t>
        <a:bodyPr/>
        <a:lstStyle/>
        <a:p>
          <a:endParaRPr lang="en-US"/>
        </a:p>
      </dgm:t>
    </dgm:pt>
    <dgm:pt modelId="{AA2B390E-1263-AD4D-8950-B5748BB78DA7}">
      <dgm:prSet phldrT="[Text]" custT="1"/>
      <dgm:spPr/>
      <dgm:t>
        <a:bodyPr/>
        <a:lstStyle/>
        <a:p>
          <a:r>
            <a:rPr lang="en-US" sz="2400" dirty="0" smtClean="0"/>
            <a:t>up to $300,000, up to 2 years duration, EDU </a:t>
          </a:r>
          <a:r>
            <a:rPr lang="en-US" sz="2400" i="1" dirty="0" smtClean="0"/>
            <a:t>only</a:t>
          </a:r>
          <a:endParaRPr lang="en-US" sz="2400" b="1" dirty="0"/>
        </a:p>
      </dgm:t>
    </dgm:pt>
    <dgm:pt modelId="{5AC997B8-60E6-534B-82A4-894BDE4DC9CC}" type="parTrans" cxnId="{7D3AEB2D-EB77-2E4C-A1AA-315A64B12AC2}">
      <dgm:prSet/>
      <dgm:spPr/>
      <dgm:t>
        <a:bodyPr/>
        <a:lstStyle/>
        <a:p>
          <a:endParaRPr lang="en-US"/>
        </a:p>
      </dgm:t>
    </dgm:pt>
    <dgm:pt modelId="{1EB1C5D7-6582-5448-B81D-55A6259C3ABF}" type="sibTrans" cxnId="{7D3AEB2D-EB77-2E4C-A1AA-315A64B12AC2}">
      <dgm:prSet/>
      <dgm:spPr/>
      <dgm:t>
        <a:bodyPr/>
        <a:lstStyle/>
        <a:p>
          <a:endParaRPr lang="en-US"/>
        </a:p>
      </dgm:t>
    </dgm:pt>
    <dgm:pt modelId="{6E8A2F23-084C-5B4E-9BA1-74DE50051BFB}">
      <dgm:prSet phldrT="[Text]" custT="1"/>
      <dgm:spPr/>
      <dgm:t>
        <a:bodyPr/>
        <a:lstStyle/>
        <a:p>
          <a:r>
            <a:rPr lang="en-US" sz="2400" b="0" dirty="0" smtClean="0"/>
            <a:t>Deadline: Dec 14 2012</a:t>
          </a:r>
          <a:endParaRPr lang="en-US" sz="2000" b="0" dirty="0"/>
        </a:p>
      </dgm:t>
    </dgm:pt>
    <dgm:pt modelId="{E44BE142-65A4-0C49-969E-1B3B00CEEE93}" type="parTrans" cxnId="{29411F6B-1912-784D-A99D-FD073C24CC1B}">
      <dgm:prSet/>
      <dgm:spPr/>
      <dgm:t>
        <a:bodyPr/>
        <a:lstStyle/>
        <a:p>
          <a:endParaRPr lang="en-US"/>
        </a:p>
      </dgm:t>
    </dgm:pt>
    <dgm:pt modelId="{1034E950-4D19-3143-8E20-E4D5D334C84A}" type="sibTrans" cxnId="{29411F6B-1912-784D-A99D-FD073C24CC1B}">
      <dgm:prSet/>
      <dgm:spPr/>
      <dgm:t>
        <a:bodyPr/>
        <a:lstStyle/>
        <a:p>
          <a:endParaRPr lang="en-US"/>
        </a:p>
      </dgm:t>
    </dgm:pt>
    <dgm:pt modelId="{AF0F2F44-D10D-7440-820F-229903837907}" type="pres">
      <dgm:prSet presAssocID="{BD2E009D-6225-1D48-A498-EAE80F2A9DA7}" presName="Name0" presStyleCnt="0">
        <dgm:presLayoutVars>
          <dgm:dir/>
          <dgm:animLvl val="lvl"/>
          <dgm:resizeHandles val="exact"/>
        </dgm:presLayoutVars>
      </dgm:prSet>
      <dgm:spPr/>
      <dgm:t>
        <a:bodyPr/>
        <a:lstStyle/>
        <a:p>
          <a:endParaRPr lang="en-US"/>
        </a:p>
      </dgm:t>
    </dgm:pt>
    <dgm:pt modelId="{8A159F3E-D24A-C143-A297-B616B0EDCB2A}" type="pres">
      <dgm:prSet presAssocID="{B472F09F-A0DC-994E-AF8A-AE3271755ADF}" presName="linNode" presStyleCnt="0"/>
      <dgm:spPr/>
    </dgm:pt>
    <dgm:pt modelId="{C7C862AC-AC90-AA41-909F-7F4286B0F4C4}" type="pres">
      <dgm:prSet presAssocID="{B472F09F-A0DC-994E-AF8A-AE3271755ADF}" presName="parentText" presStyleLbl="node1" presStyleIdx="0" presStyleCnt="4" custScaleX="79424">
        <dgm:presLayoutVars>
          <dgm:chMax val="1"/>
          <dgm:bulletEnabled val="1"/>
        </dgm:presLayoutVars>
      </dgm:prSet>
      <dgm:spPr/>
      <dgm:t>
        <a:bodyPr/>
        <a:lstStyle/>
        <a:p>
          <a:endParaRPr lang="en-US"/>
        </a:p>
      </dgm:t>
    </dgm:pt>
    <dgm:pt modelId="{C7A800FB-EA1A-A546-BCDC-A0DDF4A2DBD9}" type="pres">
      <dgm:prSet presAssocID="{B472F09F-A0DC-994E-AF8A-AE3271755ADF}" presName="descendantText" presStyleLbl="alignAccFollowNode1" presStyleIdx="0" presStyleCnt="4">
        <dgm:presLayoutVars>
          <dgm:bulletEnabled val="1"/>
        </dgm:presLayoutVars>
      </dgm:prSet>
      <dgm:spPr/>
      <dgm:t>
        <a:bodyPr/>
        <a:lstStyle/>
        <a:p>
          <a:endParaRPr lang="en-US"/>
        </a:p>
      </dgm:t>
    </dgm:pt>
    <dgm:pt modelId="{A29C1DCE-3CF7-2D43-BF29-61B2EB88F289}" type="pres">
      <dgm:prSet presAssocID="{DA38D43F-D5F5-6F4F-8CFE-B9ACF3EBC35A}" presName="sp" presStyleCnt="0"/>
      <dgm:spPr/>
    </dgm:pt>
    <dgm:pt modelId="{CB7973D8-53B2-F94B-98B2-179C95750479}" type="pres">
      <dgm:prSet presAssocID="{6F55FCA7-06EA-054F-BD46-54B73FF36A7D}" presName="linNode" presStyleCnt="0"/>
      <dgm:spPr/>
    </dgm:pt>
    <dgm:pt modelId="{BAB6F1A7-4FE9-5348-B976-D847299E3ADA}" type="pres">
      <dgm:prSet presAssocID="{6F55FCA7-06EA-054F-BD46-54B73FF36A7D}" presName="parentText" presStyleLbl="node1" presStyleIdx="1" presStyleCnt="4" custScaleX="80041">
        <dgm:presLayoutVars>
          <dgm:chMax val="1"/>
          <dgm:bulletEnabled val="1"/>
        </dgm:presLayoutVars>
      </dgm:prSet>
      <dgm:spPr/>
      <dgm:t>
        <a:bodyPr/>
        <a:lstStyle/>
        <a:p>
          <a:endParaRPr lang="en-US"/>
        </a:p>
      </dgm:t>
    </dgm:pt>
    <dgm:pt modelId="{1BE5D492-6328-EB41-8AED-9F1B36FD1D10}" type="pres">
      <dgm:prSet presAssocID="{6F55FCA7-06EA-054F-BD46-54B73FF36A7D}" presName="descendantText" presStyleLbl="alignAccFollowNode1" presStyleIdx="1" presStyleCnt="4">
        <dgm:presLayoutVars>
          <dgm:bulletEnabled val="1"/>
        </dgm:presLayoutVars>
      </dgm:prSet>
      <dgm:spPr/>
      <dgm:t>
        <a:bodyPr/>
        <a:lstStyle/>
        <a:p>
          <a:endParaRPr lang="en-US"/>
        </a:p>
      </dgm:t>
    </dgm:pt>
    <dgm:pt modelId="{D50296DF-7AA5-7E41-B584-5EA8246EEA90}" type="pres">
      <dgm:prSet presAssocID="{9C12DA3A-CAF8-0447-96AB-AA1FB5DD45D3}" presName="sp" presStyleCnt="0"/>
      <dgm:spPr/>
    </dgm:pt>
    <dgm:pt modelId="{770F1B9B-5B96-8942-AC53-FF606723187B}" type="pres">
      <dgm:prSet presAssocID="{369565EC-FC35-0644-815F-AD7596C4E6D9}" presName="linNode" presStyleCnt="0"/>
      <dgm:spPr/>
    </dgm:pt>
    <dgm:pt modelId="{0C034645-F322-0F41-AEA7-4FE122639053}" type="pres">
      <dgm:prSet presAssocID="{369565EC-FC35-0644-815F-AD7596C4E6D9}" presName="parentText" presStyleLbl="node1" presStyleIdx="2" presStyleCnt="4" custScaleX="80041">
        <dgm:presLayoutVars>
          <dgm:chMax val="1"/>
          <dgm:bulletEnabled val="1"/>
        </dgm:presLayoutVars>
      </dgm:prSet>
      <dgm:spPr/>
      <dgm:t>
        <a:bodyPr/>
        <a:lstStyle/>
        <a:p>
          <a:endParaRPr lang="en-US"/>
        </a:p>
      </dgm:t>
    </dgm:pt>
    <dgm:pt modelId="{F5F9C6FC-0F9F-0940-9E6B-969201A145D5}" type="pres">
      <dgm:prSet presAssocID="{369565EC-FC35-0644-815F-AD7596C4E6D9}" presName="descendantText" presStyleLbl="alignAccFollowNode1" presStyleIdx="2" presStyleCnt="4">
        <dgm:presLayoutVars>
          <dgm:bulletEnabled val="1"/>
        </dgm:presLayoutVars>
      </dgm:prSet>
      <dgm:spPr/>
      <dgm:t>
        <a:bodyPr/>
        <a:lstStyle/>
        <a:p>
          <a:endParaRPr lang="en-US"/>
        </a:p>
      </dgm:t>
    </dgm:pt>
    <dgm:pt modelId="{FDB879B9-5AE4-7549-8EB6-C7796B9C1413}" type="pres">
      <dgm:prSet presAssocID="{244B94C6-B916-A046-AC3D-E2B16891A17B}" presName="sp" presStyleCnt="0"/>
      <dgm:spPr/>
    </dgm:pt>
    <dgm:pt modelId="{540262FA-29C7-7A4B-8010-7279B59D8F3A}" type="pres">
      <dgm:prSet presAssocID="{CCF0EAD0-06CD-9C41-A381-C6F37DCF4839}" presName="linNode" presStyleCnt="0"/>
      <dgm:spPr/>
    </dgm:pt>
    <dgm:pt modelId="{4D7D9675-AFD2-B94A-B03F-B31A663F7E4C}" type="pres">
      <dgm:prSet presAssocID="{CCF0EAD0-06CD-9C41-A381-C6F37DCF4839}" presName="parentText" presStyleLbl="node1" presStyleIdx="3" presStyleCnt="4" custScaleX="80041">
        <dgm:presLayoutVars>
          <dgm:chMax val="1"/>
          <dgm:bulletEnabled val="1"/>
        </dgm:presLayoutVars>
      </dgm:prSet>
      <dgm:spPr/>
      <dgm:t>
        <a:bodyPr/>
        <a:lstStyle/>
        <a:p>
          <a:endParaRPr lang="en-US"/>
        </a:p>
      </dgm:t>
    </dgm:pt>
    <dgm:pt modelId="{152C72B1-4A4F-FE43-8895-98A556040E2E}" type="pres">
      <dgm:prSet presAssocID="{CCF0EAD0-06CD-9C41-A381-C6F37DCF4839}" presName="descendantText" presStyleLbl="alignAccFollowNode1" presStyleIdx="3" presStyleCnt="4">
        <dgm:presLayoutVars>
          <dgm:bulletEnabled val="1"/>
        </dgm:presLayoutVars>
      </dgm:prSet>
      <dgm:spPr/>
      <dgm:t>
        <a:bodyPr/>
        <a:lstStyle/>
        <a:p>
          <a:endParaRPr lang="en-US"/>
        </a:p>
      </dgm:t>
    </dgm:pt>
  </dgm:ptLst>
  <dgm:cxnLst>
    <dgm:cxn modelId="{105046FA-74EE-3744-A718-F1DCBB4CB4A1}" srcId="{6F55FCA7-06EA-054F-BD46-54B73FF36A7D}" destId="{E41F6B25-2CA7-8B43-A46D-2D998C25D77A}" srcOrd="0" destOrd="0" parTransId="{B826B588-5538-3E49-A555-2EF3D96E809F}" sibTransId="{10E22A03-99BD-0B43-8D63-6A569F9BA91B}"/>
    <dgm:cxn modelId="{1DA810EE-74F8-094D-8844-9B03CA01DE82}" type="presOf" srcId="{E41F6B25-2CA7-8B43-A46D-2D998C25D77A}" destId="{1BE5D492-6328-EB41-8AED-9F1B36FD1D10}" srcOrd="0" destOrd="0" presId="urn:microsoft.com/office/officeart/2005/8/layout/vList5"/>
    <dgm:cxn modelId="{368FB437-9E10-B84E-AB0C-4121113F4A49}" type="presOf" srcId="{B472F09F-A0DC-994E-AF8A-AE3271755ADF}" destId="{C7C862AC-AC90-AA41-909F-7F4286B0F4C4}" srcOrd="0" destOrd="0" presId="urn:microsoft.com/office/officeart/2005/8/layout/vList5"/>
    <dgm:cxn modelId="{3FC1EEAC-7F3D-4149-84F6-AF62A49D4AAB}" srcId="{6F55FCA7-06EA-054F-BD46-54B73FF36A7D}" destId="{FE700A65-D46B-4D76-B2D8-68CEC3B87E35}" srcOrd="1" destOrd="0" parTransId="{A15D4603-3637-4B6F-8742-98F80089DAB3}" sibTransId="{092AB9AC-40CC-463D-BC9B-7677A5EE11A2}"/>
    <dgm:cxn modelId="{7D3AEB2D-EB77-2E4C-A1AA-315A64B12AC2}" srcId="{CCF0EAD0-06CD-9C41-A381-C6F37DCF4839}" destId="{AA2B390E-1263-AD4D-8950-B5748BB78DA7}" srcOrd="0" destOrd="0" parTransId="{5AC997B8-60E6-534B-82A4-894BDE4DC9CC}" sibTransId="{1EB1C5D7-6582-5448-B81D-55A6259C3ABF}"/>
    <dgm:cxn modelId="{FA0726FD-33B6-7F41-880F-24B368587B84}" type="presOf" srcId="{531C05D8-D46E-4AEB-AEA2-6BB078E7F05A}" destId="{F5F9C6FC-0F9F-0940-9E6B-969201A145D5}" srcOrd="0" destOrd="1" presId="urn:microsoft.com/office/officeart/2005/8/layout/vList5"/>
    <dgm:cxn modelId="{0DC43F93-BE00-514B-91C3-5EF30E8164E2}" type="presOf" srcId="{EFB67373-002A-5647-BEF0-3F56929ED6C3}" destId="{F5F9C6FC-0F9F-0940-9E6B-969201A145D5}" srcOrd="0" destOrd="0" presId="urn:microsoft.com/office/officeart/2005/8/layout/vList5"/>
    <dgm:cxn modelId="{33621AD8-4B33-CF4B-A295-7128A024F079}" type="presOf" srcId="{6F55FCA7-06EA-054F-BD46-54B73FF36A7D}" destId="{BAB6F1A7-4FE9-5348-B976-D847299E3ADA}" srcOrd="0" destOrd="0" presId="urn:microsoft.com/office/officeart/2005/8/layout/vList5"/>
    <dgm:cxn modelId="{5142E1FC-9E13-7C4C-A8EB-4E188BBE9532}" srcId="{BD2E009D-6225-1D48-A498-EAE80F2A9DA7}" destId="{369565EC-FC35-0644-815F-AD7596C4E6D9}" srcOrd="2" destOrd="0" parTransId="{DFB49ACA-FAA3-DD4E-AC95-41232B92C15D}" sibTransId="{244B94C6-B916-A046-AC3D-E2B16891A17B}"/>
    <dgm:cxn modelId="{3C823077-6076-D048-B402-1722E88A9E7C}" srcId="{BD2E009D-6225-1D48-A498-EAE80F2A9DA7}" destId="{CCF0EAD0-06CD-9C41-A381-C6F37DCF4839}" srcOrd="3" destOrd="0" parTransId="{66B5AA67-1515-3548-AB36-616B88908585}" sibTransId="{CB003EE0-C4D2-1D48-9506-A59C0AF01662}"/>
    <dgm:cxn modelId="{29411F6B-1912-784D-A99D-FD073C24CC1B}" srcId="{CCF0EAD0-06CD-9C41-A381-C6F37DCF4839}" destId="{6E8A2F23-084C-5B4E-9BA1-74DE50051BFB}" srcOrd="1" destOrd="0" parTransId="{E44BE142-65A4-0C49-969E-1B3B00CEEE93}" sibTransId="{1034E950-4D19-3143-8E20-E4D5D334C84A}"/>
    <dgm:cxn modelId="{A2C155C7-2F1B-4B48-9E54-90237D932294}" srcId="{369565EC-FC35-0644-815F-AD7596C4E6D9}" destId="{531C05D8-D46E-4AEB-AEA2-6BB078E7F05A}" srcOrd="1" destOrd="0" parTransId="{008EF3F5-C687-4D26-8C14-7C66376B54E8}" sibTransId="{F6C27CC5-ED26-4F13-AF2C-056EDF5038F1}"/>
    <dgm:cxn modelId="{3B8760BE-620D-7B4E-8047-20337E7F9D52}" srcId="{B472F09F-A0DC-994E-AF8A-AE3271755ADF}" destId="{B47DBDB2-AD81-6A45-84B4-0862473A713C}" srcOrd="0" destOrd="0" parTransId="{A73718AA-1BA8-7542-9489-ED1BE8E7B990}" sibTransId="{F2C16C36-8DB6-8846-8D0C-59B498C5B521}"/>
    <dgm:cxn modelId="{80129C80-9AF2-734B-9FB0-15892FC98277}" srcId="{369565EC-FC35-0644-815F-AD7596C4E6D9}" destId="{EFB67373-002A-5647-BEF0-3F56929ED6C3}" srcOrd="0" destOrd="0" parTransId="{1AC0D2D1-9063-E043-AAC4-018D6FCA3F03}" sibTransId="{CE952D25-0044-244B-B559-1CF64C33B2A9}"/>
    <dgm:cxn modelId="{22F3CE7E-3DF5-3F45-8AC2-BFD578AD3FEF}" type="presOf" srcId="{B361F383-53E6-468A-B87A-EFD8B693915F}" destId="{C7A800FB-EA1A-A546-BCDC-A0DDF4A2DBD9}" srcOrd="0" destOrd="1" presId="urn:microsoft.com/office/officeart/2005/8/layout/vList5"/>
    <dgm:cxn modelId="{B5EF2900-418F-3149-84ED-A0CAD4478D8C}" srcId="{BD2E009D-6225-1D48-A498-EAE80F2A9DA7}" destId="{B472F09F-A0DC-994E-AF8A-AE3271755ADF}" srcOrd="0" destOrd="0" parTransId="{55EAD9E9-560D-F04B-BE84-D24C1C5A0F12}" sibTransId="{DA38D43F-D5F5-6F4F-8CFE-B9ACF3EBC35A}"/>
    <dgm:cxn modelId="{78022211-AF2F-6F4E-AEC0-21B4A26E3BD6}" type="presOf" srcId="{6E8A2F23-084C-5B4E-9BA1-74DE50051BFB}" destId="{152C72B1-4A4F-FE43-8895-98A556040E2E}" srcOrd="0" destOrd="1" presId="urn:microsoft.com/office/officeart/2005/8/layout/vList5"/>
    <dgm:cxn modelId="{F7D163CE-E2D5-F74A-AAB3-382B287F48D3}" type="presOf" srcId="{FE700A65-D46B-4D76-B2D8-68CEC3B87E35}" destId="{1BE5D492-6328-EB41-8AED-9F1B36FD1D10}" srcOrd="0" destOrd="1" presId="urn:microsoft.com/office/officeart/2005/8/layout/vList5"/>
    <dgm:cxn modelId="{09F3E364-17D5-9A4E-B671-BE4670859EAB}" type="presOf" srcId="{BD2E009D-6225-1D48-A498-EAE80F2A9DA7}" destId="{AF0F2F44-D10D-7440-820F-229903837907}" srcOrd="0" destOrd="0" presId="urn:microsoft.com/office/officeart/2005/8/layout/vList5"/>
    <dgm:cxn modelId="{C6E57D06-64CF-4F27-A48A-9F8BE17F7CFF}" srcId="{B472F09F-A0DC-994E-AF8A-AE3271755ADF}" destId="{B361F383-53E6-468A-B87A-EFD8B693915F}" srcOrd="1" destOrd="0" parTransId="{F75CA3FA-0D2B-441A-8FDC-B65FDD46266D}" sibTransId="{C5BD1999-DBB7-4E6E-844F-7D1AEE87E02A}"/>
    <dgm:cxn modelId="{8C50C46D-8351-2742-B417-AA661C99C971}" type="presOf" srcId="{AA2B390E-1263-AD4D-8950-B5748BB78DA7}" destId="{152C72B1-4A4F-FE43-8895-98A556040E2E}" srcOrd="0" destOrd="0" presId="urn:microsoft.com/office/officeart/2005/8/layout/vList5"/>
    <dgm:cxn modelId="{CF432B04-7F3B-834E-8B37-E4C0064B24C3}" type="presOf" srcId="{B47DBDB2-AD81-6A45-84B4-0862473A713C}" destId="{C7A800FB-EA1A-A546-BCDC-A0DDF4A2DBD9}" srcOrd="0" destOrd="0" presId="urn:microsoft.com/office/officeart/2005/8/layout/vList5"/>
    <dgm:cxn modelId="{DD7E7AFD-E148-0E47-AB21-6CB961C7C589}" type="presOf" srcId="{CCF0EAD0-06CD-9C41-A381-C6F37DCF4839}" destId="{4D7D9675-AFD2-B94A-B03F-B31A663F7E4C}" srcOrd="0" destOrd="0" presId="urn:microsoft.com/office/officeart/2005/8/layout/vList5"/>
    <dgm:cxn modelId="{16485284-28C5-714E-9096-7BFF968D957F}" srcId="{BD2E009D-6225-1D48-A498-EAE80F2A9DA7}" destId="{6F55FCA7-06EA-054F-BD46-54B73FF36A7D}" srcOrd="1" destOrd="0" parTransId="{2DF2FFE2-311D-544C-B64C-2499C3859EF2}" sibTransId="{9C12DA3A-CAF8-0447-96AB-AA1FB5DD45D3}"/>
    <dgm:cxn modelId="{A59BC188-8034-4E41-9773-13CE93CDF926}" type="presOf" srcId="{369565EC-FC35-0644-815F-AD7596C4E6D9}" destId="{0C034645-F322-0F41-AEA7-4FE122639053}" srcOrd="0" destOrd="0" presId="urn:microsoft.com/office/officeart/2005/8/layout/vList5"/>
    <dgm:cxn modelId="{9DCC2CCD-3C23-4544-BC61-7A5B993C51CD}" type="presParOf" srcId="{AF0F2F44-D10D-7440-820F-229903837907}" destId="{8A159F3E-D24A-C143-A297-B616B0EDCB2A}" srcOrd="0" destOrd="0" presId="urn:microsoft.com/office/officeart/2005/8/layout/vList5"/>
    <dgm:cxn modelId="{370EC835-7ADB-E94C-9286-5C2060CB80C4}" type="presParOf" srcId="{8A159F3E-D24A-C143-A297-B616B0EDCB2A}" destId="{C7C862AC-AC90-AA41-909F-7F4286B0F4C4}" srcOrd="0" destOrd="0" presId="urn:microsoft.com/office/officeart/2005/8/layout/vList5"/>
    <dgm:cxn modelId="{4F29CE9C-1F3F-4E4F-A3BF-0B84370B3E6F}" type="presParOf" srcId="{8A159F3E-D24A-C143-A297-B616B0EDCB2A}" destId="{C7A800FB-EA1A-A546-BCDC-A0DDF4A2DBD9}" srcOrd="1" destOrd="0" presId="urn:microsoft.com/office/officeart/2005/8/layout/vList5"/>
    <dgm:cxn modelId="{9F5233F7-A0DD-9A4A-A235-CD6DEA094D41}" type="presParOf" srcId="{AF0F2F44-D10D-7440-820F-229903837907}" destId="{A29C1DCE-3CF7-2D43-BF29-61B2EB88F289}" srcOrd="1" destOrd="0" presId="urn:microsoft.com/office/officeart/2005/8/layout/vList5"/>
    <dgm:cxn modelId="{2BD5485D-FDA3-7647-A597-37704FEA0BA7}" type="presParOf" srcId="{AF0F2F44-D10D-7440-820F-229903837907}" destId="{CB7973D8-53B2-F94B-98B2-179C95750479}" srcOrd="2" destOrd="0" presId="urn:microsoft.com/office/officeart/2005/8/layout/vList5"/>
    <dgm:cxn modelId="{54E2C46D-A34B-2943-A9A0-9D9473816552}" type="presParOf" srcId="{CB7973D8-53B2-F94B-98B2-179C95750479}" destId="{BAB6F1A7-4FE9-5348-B976-D847299E3ADA}" srcOrd="0" destOrd="0" presId="urn:microsoft.com/office/officeart/2005/8/layout/vList5"/>
    <dgm:cxn modelId="{BDF33716-94FC-DD46-9524-C1E2382C6C97}" type="presParOf" srcId="{CB7973D8-53B2-F94B-98B2-179C95750479}" destId="{1BE5D492-6328-EB41-8AED-9F1B36FD1D10}" srcOrd="1" destOrd="0" presId="urn:microsoft.com/office/officeart/2005/8/layout/vList5"/>
    <dgm:cxn modelId="{FA06E6E2-D7DB-2F4C-A60A-F1A7B9026025}" type="presParOf" srcId="{AF0F2F44-D10D-7440-820F-229903837907}" destId="{D50296DF-7AA5-7E41-B584-5EA8246EEA90}" srcOrd="3" destOrd="0" presId="urn:microsoft.com/office/officeart/2005/8/layout/vList5"/>
    <dgm:cxn modelId="{06F4BA06-D025-3E44-B22C-C0B4DF2B0D83}" type="presParOf" srcId="{AF0F2F44-D10D-7440-820F-229903837907}" destId="{770F1B9B-5B96-8942-AC53-FF606723187B}" srcOrd="4" destOrd="0" presId="urn:microsoft.com/office/officeart/2005/8/layout/vList5"/>
    <dgm:cxn modelId="{B6120A44-5D31-094E-A101-E9E8EE3F05F3}" type="presParOf" srcId="{770F1B9B-5B96-8942-AC53-FF606723187B}" destId="{0C034645-F322-0F41-AEA7-4FE122639053}" srcOrd="0" destOrd="0" presId="urn:microsoft.com/office/officeart/2005/8/layout/vList5"/>
    <dgm:cxn modelId="{EDFF14BE-6DC2-B741-927E-9E28F845D6DC}" type="presParOf" srcId="{770F1B9B-5B96-8942-AC53-FF606723187B}" destId="{F5F9C6FC-0F9F-0940-9E6B-969201A145D5}" srcOrd="1" destOrd="0" presId="urn:microsoft.com/office/officeart/2005/8/layout/vList5"/>
    <dgm:cxn modelId="{9DFFC36E-78AD-CF4B-ACD4-30B844D5EB9E}" type="presParOf" srcId="{AF0F2F44-D10D-7440-820F-229903837907}" destId="{FDB879B9-5AE4-7549-8EB6-C7796B9C1413}" srcOrd="5" destOrd="0" presId="urn:microsoft.com/office/officeart/2005/8/layout/vList5"/>
    <dgm:cxn modelId="{80C728F8-D076-9143-B943-095F7EFCEB5A}" type="presParOf" srcId="{AF0F2F44-D10D-7440-820F-229903837907}" destId="{540262FA-29C7-7A4B-8010-7279B59D8F3A}" srcOrd="6" destOrd="0" presId="urn:microsoft.com/office/officeart/2005/8/layout/vList5"/>
    <dgm:cxn modelId="{18D6B5E5-42AB-FB42-85FF-EAB46AEE4304}" type="presParOf" srcId="{540262FA-29C7-7A4B-8010-7279B59D8F3A}" destId="{4D7D9675-AFD2-B94A-B03F-B31A663F7E4C}" srcOrd="0" destOrd="0" presId="urn:microsoft.com/office/officeart/2005/8/layout/vList5"/>
    <dgm:cxn modelId="{0B2D2086-DA0D-7E4D-AE4E-97E112AEC207}" type="presParOf" srcId="{540262FA-29C7-7A4B-8010-7279B59D8F3A}" destId="{152C72B1-4A4F-FE43-8895-98A556040E2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AC450-E46B-A249-B9D7-CB75A34188AF}">
      <dsp:nvSpPr>
        <dsp:cNvPr id="0" name=""/>
        <dsp:cNvSpPr/>
      </dsp:nvSpPr>
      <dsp:spPr>
        <a:xfrm>
          <a:off x="3240324" y="2136934"/>
          <a:ext cx="1748950" cy="174895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Secure and Trustworthy Cyberspace (</a:t>
          </a:r>
          <a:r>
            <a:rPr lang="en-US" sz="1900" kern="1200" dirty="0" err="1" smtClean="0"/>
            <a:t>SaTC</a:t>
          </a:r>
          <a:r>
            <a:rPr lang="en-US" sz="1900" kern="1200" dirty="0" smtClean="0"/>
            <a:t>)</a:t>
          </a:r>
          <a:endParaRPr lang="en-US" sz="1900" kern="1200" dirty="0"/>
        </a:p>
      </dsp:txBody>
      <dsp:txXfrm>
        <a:off x="3496452" y="2393062"/>
        <a:ext cx="1236694" cy="1236694"/>
      </dsp:txXfrm>
    </dsp:sp>
    <dsp:sp modelId="{0ABE5A77-E790-D64D-B202-35485D6AD8BC}">
      <dsp:nvSpPr>
        <dsp:cNvPr id="0" name=""/>
        <dsp:cNvSpPr/>
      </dsp:nvSpPr>
      <dsp:spPr>
        <a:xfrm rot="10800000">
          <a:off x="1463654" y="2762184"/>
          <a:ext cx="1678953" cy="498450"/>
        </a:xfrm>
        <a:prstGeom prst="lef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2F2D354-FF24-6F43-9DC8-BE0728EF8FA6}">
      <dsp:nvSpPr>
        <dsp:cNvPr id="0" name=""/>
        <dsp:cNvSpPr/>
      </dsp:nvSpPr>
      <dsp:spPr>
        <a:xfrm>
          <a:off x="851521" y="2521703"/>
          <a:ext cx="1224265" cy="97941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t>Directorate for Computer &amp; Information Science &amp; Engineering (CISE)</a:t>
          </a:r>
          <a:endParaRPr lang="en-US" sz="1100" kern="1200" dirty="0"/>
        </a:p>
      </dsp:txBody>
      <dsp:txXfrm>
        <a:off x="880207" y="2550389"/>
        <a:ext cx="1166893" cy="922040"/>
      </dsp:txXfrm>
    </dsp:sp>
    <dsp:sp modelId="{8858B22D-95E8-B44C-9C1E-81F903306E0B}">
      <dsp:nvSpPr>
        <dsp:cNvPr id="0" name=""/>
        <dsp:cNvSpPr/>
      </dsp:nvSpPr>
      <dsp:spPr>
        <a:xfrm rot="12796236">
          <a:off x="1670560" y="1739789"/>
          <a:ext cx="1772101" cy="498450"/>
        </a:xfrm>
        <a:prstGeom prst="lef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B20E0FC-D477-A84D-A23D-C1C8CBFE365C}">
      <dsp:nvSpPr>
        <dsp:cNvPr id="0" name=""/>
        <dsp:cNvSpPr/>
      </dsp:nvSpPr>
      <dsp:spPr>
        <a:xfrm>
          <a:off x="1203660" y="1013226"/>
          <a:ext cx="1224265" cy="979412"/>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t>Directorate for Social, Behavioral &amp; Economic Sciences (SBE)</a:t>
          </a:r>
          <a:endParaRPr lang="en-US" sz="1100" kern="1200" dirty="0"/>
        </a:p>
      </dsp:txBody>
      <dsp:txXfrm>
        <a:off x="1232346" y="1041912"/>
        <a:ext cx="1166893" cy="922040"/>
      </dsp:txXfrm>
    </dsp:sp>
    <dsp:sp modelId="{4E7D5D88-DB6D-0A49-8C97-12A7D7CDE79D}">
      <dsp:nvSpPr>
        <dsp:cNvPr id="0" name=""/>
        <dsp:cNvSpPr/>
      </dsp:nvSpPr>
      <dsp:spPr>
        <a:xfrm rot="15120000">
          <a:off x="2715486" y="1039185"/>
          <a:ext cx="1678953" cy="498450"/>
        </a:xfrm>
        <a:prstGeom prst="lef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640D8E6-2013-A24B-A21A-07DBDA74D1A5}">
      <dsp:nvSpPr>
        <dsp:cNvPr id="0" name=""/>
        <dsp:cNvSpPr/>
      </dsp:nvSpPr>
      <dsp:spPr>
        <a:xfrm>
          <a:off x="2683418" y="314"/>
          <a:ext cx="1224265" cy="979412"/>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t>Directorate for Mathematical &amp; Physical Sciences (MPS)</a:t>
          </a:r>
        </a:p>
      </dsp:txBody>
      <dsp:txXfrm>
        <a:off x="2712104" y="29000"/>
        <a:ext cx="1166893" cy="922040"/>
      </dsp:txXfrm>
    </dsp:sp>
    <dsp:sp modelId="{F662A1A4-D60D-844A-8A8E-5C46CE001BDB}">
      <dsp:nvSpPr>
        <dsp:cNvPr id="0" name=""/>
        <dsp:cNvSpPr/>
      </dsp:nvSpPr>
      <dsp:spPr>
        <a:xfrm rot="17280000">
          <a:off x="3835159" y="1039185"/>
          <a:ext cx="1678953" cy="498450"/>
        </a:xfrm>
        <a:prstGeom prst="lef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E264ED2-40D5-B449-8FBB-E8CA282B64F2}">
      <dsp:nvSpPr>
        <dsp:cNvPr id="0" name=""/>
        <dsp:cNvSpPr/>
      </dsp:nvSpPr>
      <dsp:spPr>
        <a:xfrm>
          <a:off x="4321916" y="314"/>
          <a:ext cx="1224265" cy="979412"/>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t>Directorate for Engineering</a:t>
          </a:r>
          <a:br>
            <a:rPr lang="en-US" sz="1100" kern="1200" dirty="0" smtClean="0"/>
          </a:br>
          <a:r>
            <a:rPr lang="en-US" sz="1100" kern="1200" dirty="0" smtClean="0"/>
            <a:t>(ENG)</a:t>
          </a:r>
        </a:p>
      </dsp:txBody>
      <dsp:txXfrm>
        <a:off x="4350602" y="29000"/>
        <a:ext cx="1166893" cy="922040"/>
      </dsp:txXfrm>
    </dsp:sp>
    <dsp:sp modelId="{C545660A-BFD7-0E49-8A09-BF26E0D97A9A}">
      <dsp:nvSpPr>
        <dsp:cNvPr id="0" name=""/>
        <dsp:cNvSpPr/>
      </dsp:nvSpPr>
      <dsp:spPr>
        <a:xfrm rot="19440000">
          <a:off x="4740994" y="1697312"/>
          <a:ext cx="1678953" cy="498450"/>
        </a:xfrm>
        <a:prstGeom prst="leftArrow">
          <a:avLst>
            <a:gd name="adj1" fmla="val 60000"/>
            <a:gd name="adj2" fmla="val 5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7FAA8BA-CC7E-9045-BC4C-F1D6037ECA39}">
      <dsp:nvSpPr>
        <dsp:cNvPr id="0" name=""/>
        <dsp:cNvSpPr/>
      </dsp:nvSpPr>
      <dsp:spPr>
        <a:xfrm>
          <a:off x="5647488" y="963399"/>
          <a:ext cx="1224265" cy="97941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t>Directorate for Education &amp; Human Resources</a:t>
          </a:r>
          <a:br>
            <a:rPr lang="en-US" sz="1100" kern="1200" dirty="0" smtClean="0"/>
          </a:br>
          <a:r>
            <a:rPr lang="en-US" sz="1100" kern="1200" dirty="0" smtClean="0"/>
            <a:t>(EHR)</a:t>
          </a:r>
        </a:p>
      </dsp:txBody>
      <dsp:txXfrm>
        <a:off x="5676174" y="992085"/>
        <a:ext cx="1166893" cy="922040"/>
      </dsp:txXfrm>
    </dsp:sp>
    <dsp:sp modelId="{31D241E4-C9F4-5D42-9DB5-6B9C35CD616F}">
      <dsp:nvSpPr>
        <dsp:cNvPr id="0" name=""/>
        <dsp:cNvSpPr/>
      </dsp:nvSpPr>
      <dsp:spPr>
        <a:xfrm>
          <a:off x="5086992" y="2762184"/>
          <a:ext cx="1678953" cy="498450"/>
        </a:xfrm>
        <a:prstGeom prst="lef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07A3307-963B-A84B-BDD2-35CFDA1E343B}">
      <dsp:nvSpPr>
        <dsp:cNvPr id="0" name=""/>
        <dsp:cNvSpPr/>
      </dsp:nvSpPr>
      <dsp:spPr>
        <a:xfrm>
          <a:off x="6153812" y="2521703"/>
          <a:ext cx="1224265" cy="97941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t>Office of </a:t>
          </a:r>
          <a:r>
            <a:rPr lang="en-US" sz="1100" kern="1200" dirty="0" err="1" smtClean="0"/>
            <a:t>Cyberinfrastructure</a:t>
          </a:r>
          <a:r>
            <a:rPr lang="en-US" sz="1100" kern="1200" dirty="0" smtClean="0"/>
            <a:t> (OCI)</a:t>
          </a:r>
          <a:endParaRPr lang="en-US" sz="1100" kern="1200" dirty="0">
            <a:latin typeface="+mn-lt"/>
          </a:endParaRPr>
        </a:p>
      </dsp:txBody>
      <dsp:txXfrm>
        <a:off x="6182498" y="2550389"/>
        <a:ext cx="1166893" cy="922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5624B-2C15-49FB-A51F-DFFC705BC4F3}" type="datetimeFigureOut">
              <a:rPr lang="en-US" smtClean="0"/>
              <a:pPr/>
              <a:t>10/17/2012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C0CBDA-CFDC-42C0-A07D-B4F87A70A077}" type="slidenum">
              <a:rPr lang="en-US" smtClean="0"/>
              <a:pPr/>
              <a:t>‹#›</a:t>
            </a:fld>
            <a:endParaRPr lang="en-US"/>
          </a:p>
        </p:txBody>
      </p:sp>
    </p:spTree>
    <p:extLst>
      <p:ext uri="{BB962C8B-B14F-4D97-AF65-F5344CB8AC3E}">
        <p14:creationId xmlns:p14="http://schemas.microsoft.com/office/powerpoint/2010/main" val="103069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Secure and Trustworthy Cyberspace program, or “</a:t>
            </a:r>
            <a:r>
              <a:rPr lang="en-US" sz="1200" kern="1200" dirty="0" err="1" smtClean="0">
                <a:solidFill>
                  <a:schemeClr val="tx1"/>
                </a:solidFill>
                <a:latin typeface="+mn-lt"/>
                <a:ea typeface="+mn-ea"/>
                <a:cs typeface="+mn-cs"/>
              </a:rPr>
              <a:t>SaTC</a:t>
            </a:r>
            <a:r>
              <a:rPr lang="en-US" sz="1200" kern="1200" dirty="0" smtClean="0">
                <a:solidFill>
                  <a:schemeClr val="tx1"/>
                </a:solidFill>
                <a:latin typeface="+mn-lt"/>
                <a:ea typeface="+mn-ea"/>
                <a:cs typeface="+mn-cs"/>
              </a:rPr>
              <a:t>” for short, now includes support from more than just the one directorate of Computer and Information Science and Engineering. The directorate for Social, Behavioral and Economic Sciences has joined this program to support, for example, research in economic and </a:t>
            </a:r>
            <a:r>
              <a:rPr lang="en-US" sz="1200" kern="1200" dirty="0" err="1" smtClean="0">
                <a:solidFill>
                  <a:schemeClr val="tx1"/>
                </a:solidFill>
                <a:latin typeface="+mn-lt"/>
                <a:ea typeface="+mn-ea"/>
                <a:cs typeface="+mn-cs"/>
              </a:rPr>
              <a:t>behaviorial</a:t>
            </a:r>
            <a:r>
              <a:rPr lang="en-US" sz="1200" kern="1200" dirty="0" smtClean="0">
                <a:solidFill>
                  <a:schemeClr val="tx1"/>
                </a:solidFill>
                <a:latin typeface="+mn-lt"/>
                <a:ea typeface="+mn-ea"/>
                <a:cs typeface="+mn-cs"/>
              </a:rPr>
              <a:t> incentives. The Office of </a:t>
            </a:r>
            <a:r>
              <a:rPr lang="en-US" sz="1200" kern="1200" dirty="0" err="1" smtClean="0">
                <a:solidFill>
                  <a:schemeClr val="tx1"/>
                </a:solidFill>
                <a:latin typeface="+mn-lt"/>
                <a:ea typeface="+mn-ea"/>
                <a:cs typeface="+mn-cs"/>
              </a:rPr>
              <a:t>Cyberinfrastructure</a:t>
            </a:r>
            <a:r>
              <a:rPr lang="en-US" sz="1200" kern="1200" dirty="0" smtClean="0">
                <a:solidFill>
                  <a:schemeClr val="tx1"/>
                </a:solidFill>
                <a:latin typeface="+mn-lt"/>
                <a:ea typeface="+mn-ea"/>
                <a:cs typeface="+mn-cs"/>
              </a:rPr>
              <a:t> has joined to support transition to practice of research results, and the Directorate of Mathematical and Physical Sciences has joined to support the development of mathematical tools and methods in the area of </a:t>
            </a:r>
            <a:r>
              <a:rPr lang="en-US" sz="1200" kern="1200" dirty="0" err="1" smtClean="0">
                <a:solidFill>
                  <a:schemeClr val="tx1"/>
                </a:solidFill>
                <a:latin typeface="+mn-lt"/>
                <a:ea typeface="+mn-ea"/>
                <a:cs typeface="+mn-cs"/>
              </a:rPr>
              <a:t>cybersecurity</a:t>
            </a:r>
            <a:r>
              <a:rPr lang="en-US" sz="1200" kern="1200" dirty="0" smtClean="0">
                <a:solidFill>
                  <a:schemeClr val="tx1"/>
                </a:solidFill>
                <a:latin typeface="+mn-lt"/>
                <a:ea typeface="+mn-ea"/>
                <a:cs typeface="+mn-cs"/>
              </a:rPr>
              <a:t>. Today, you will hear from program directors in each of these directorates: Dr. Samuel Weber of CISE, Dr. Peter </a:t>
            </a:r>
            <a:r>
              <a:rPr lang="en-US" sz="1200" kern="1200" dirty="0" err="1" smtClean="0">
                <a:solidFill>
                  <a:schemeClr val="tx1"/>
                </a:solidFill>
                <a:latin typeface="+mn-lt"/>
                <a:ea typeface="+mn-ea"/>
                <a:cs typeface="+mn-cs"/>
              </a:rPr>
              <a:t>Muehlberger</a:t>
            </a:r>
            <a:r>
              <a:rPr lang="en-US" sz="1200" kern="1200" dirty="0" smtClean="0">
                <a:solidFill>
                  <a:schemeClr val="tx1"/>
                </a:solidFill>
                <a:latin typeface="+mn-lt"/>
                <a:ea typeface="+mn-ea"/>
                <a:cs typeface="+mn-cs"/>
              </a:rPr>
              <a:t> of SBE, Dr. Kevin Thompson of OCI and Dr. Andrew Pollington of MPS, who will describe this new program.</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I hope you find this webinar informative, and please do feel free to ask questions after their presentation. I now would like to introduce to you Dr. Samuel Weber of CISE.</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5</a:t>
            </a:fld>
            <a:endParaRPr lang="en-US" dirty="0"/>
          </a:p>
        </p:txBody>
      </p:sp>
    </p:spTree>
    <p:extLst>
      <p:ext uri="{BB962C8B-B14F-4D97-AF65-F5344CB8AC3E}">
        <p14:creationId xmlns:p14="http://schemas.microsoft.com/office/powerpoint/2010/main" val="352668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sum up the goals of our program succinctly, we fund research that aims to protect cyber-systems from malicious activity while preserving privacy.  Furthermore, because it is pointless to have a secure system which nobody can operate, we also need to take usability into account.</a:t>
            </a:r>
          </a:p>
          <a:p>
            <a:r>
              <a:rPr lang="en-US" sz="1200" kern="1200" dirty="0" smtClean="0">
                <a:solidFill>
                  <a:schemeClr val="tx1"/>
                </a:solidFill>
                <a:effectLst/>
                <a:latin typeface="+mn-lt"/>
                <a:ea typeface="+mn-ea"/>
                <a:cs typeface="+mn-cs"/>
              </a:rPr>
              <a:t>Our field started with military applications, where the situation was very clear-cut: we were attempting to defend our computer systems against people who were explicitly our enemies and who were explicitly attempting to harm us.  The solutions that we focused on were primarily technological: building computer equivalents of better locks and gates.</a:t>
            </a:r>
          </a:p>
          <a:p>
            <a:r>
              <a:rPr lang="en-US" sz="1200" kern="1200" dirty="0" smtClean="0">
                <a:solidFill>
                  <a:schemeClr val="tx1"/>
                </a:solidFill>
                <a:effectLst/>
                <a:latin typeface="+mn-lt"/>
                <a:ea typeface="+mn-ea"/>
                <a:cs typeface="+mn-cs"/>
              </a:rPr>
              <a:t>The world now is very different and much more nuanced.  Spammers, for instance, usually think of themselves as honest businesspeople who are selling useful products, even as they hire botnets to send us a flood of email.  We find ourselves having to defend our privacy from companies that we are doing business with.  Going to the websites of major reputable companies can result in your computer being attacked by malware.  Even our cars and medical devices have been shown to be vulnerable to cyber-attacks.  It is also clear that simple technological solutions cannot work: we have to consider not only whether end-users can safely use the systems that we build, but whether developers can successfully produce secure software.</a:t>
            </a:r>
          </a:p>
          <a:p>
            <a:r>
              <a:rPr lang="en-US" sz="1200" kern="1200" dirty="0" smtClean="0">
                <a:solidFill>
                  <a:schemeClr val="tx1"/>
                </a:solidFill>
                <a:effectLst/>
                <a:latin typeface="+mn-lt"/>
                <a:ea typeface="+mn-ea"/>
                <a:cs typeface="+mn-cs"/>
              </a:rPr>
              <a:t>What distinguishes our field from most others is that we are attempting to defend our systems from other humans, who are able to intelligently counter our actions.  Physicists don’t have to worry that subatomic particles are trying to deceive them, and traditional reliability engineering concerns itself against random environmental effects, not intelligently targeted actions.  This means that we face a constantly changing field, as malware authors do read and respond to our conference papers.</a:t>
            </a:r>
          </a:p>
          <a:p>
            <a:endParaRPr lang="en-US" dirty="0"/>
          </a:p>
        </p:txBody>
      </p:sp>
      <p:sp>
        <p:nvSpPr>
          <p:cNvPr id="4" name="Slide Number Placeholder 3"/>
          <p:cNvSpPr>
            <a:spLocks noGrp="1"/>
          </p:cNvSpPr>
          <p:nvPr>
            <p:ph type="sldNum" sz="quarter" idx="10"/>
          </p:nvPr>
        </p:nvSpPr>
        <p:spPr/>
        <p:txBody>
          <a:bodyPr/>
          <a:lstStyle/>
          <a:p>
            <a:fld id="{24C0CBDA-CFDC-42C0-A07D-B4F87A70A077}" type="slidenum">
              <a:rPr lang="en-US" smtClean="0"/>
              <a:pPr/>
              <a:t>6</a:t>
            </a:fld>
            <a:endParaRPr lang="en-US"/>
          </a:p>
        </p:txBody>
      </p:sp>
    </p:spTree>
    <p:extLst>
      <p:ext uri="{BB962C8B-B14F-4D97-AF65-F5344CB8AC3E}">
        <p14:creationId xmlns:p14="http://schemas.microsoft.com/office/powerpoint/2010/main" val="2873362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we’ve discovered that many proposals do not fare well in the review process because they have a common flaw: not making it clear what the problem they are attempting to solve is.</a:t>
            </a:r>
          </a:p>
          <a:p>
            <a:r>
              <a:rPr lang="en-US" sz="1200" kern="1200" dirty="0" err="1" smtClean="0">
                <a:solidFill>
                  <a:schemeClr val="tx1"/>
                </a:solidFill>
                <a:effectLst/>
                <a:latin typeface="+mn-lt"/>
                <a:ea typeface="+mn-ea"/>
                <a:cs typeface="+mn-cs"/>
              </a:rPr>
              <a:t>SaTC’s</a:t>
            </a:r>
            <a:r>
              <a:rPr lang="en-US" sz="1200" kern="1200" dirty="0" smtClean="0">
                <a:solidFill>
                  <a:schemeClr val="tx1"/>
                </a:solidFill>
                <a:effectLst/>
                <a:latin typeface="+mn-lt"/>
                <a:ea typeface="+mn-ea"/>
                <a:cs typeface="+mn-cs"/>
              </a:rPr>
              <a:t> aim is to protect cyber-systems.  As I’ve already said, in the current world it is not always clear the aims or motivations of the people we are protecting our systems against, or even if said people consider themselves to be our opponents.  This situation makes it even more important, not less, when writing your proposal to clearly state what problem you are attempting to solve.  </a:t>
            </a:r>
          </a:p>
          <a:p>
            <a:r>
              <a:rPr lang="en-US" sz="1200" kern="1200" dirty="0" smtClean="0">
                <a:solidFill>
                  <a:schemeClr val="tx1"/>
                </a:solidFill>
                <a:effectLst/>
                <a:latin typeface="+mn-lt"/>
                <a:ea typeface="+mn-ea"/>
                <a:cs typeface="+mn-cs"/>
              </a:rPr>
              <a:t>Most proposed projects are attempting to defend systems against some threat, and it is important to make it clear what that threat is.  What are the aims, motivations and abilities of the people behind the threat?  Are you defending against a nation-state, or against asocial teenagers?  Are you being attacked by people attempting to transfer money from your bank account, or to use your machine to send spam from?  The traditional term for this is the “threat model”, which is somewhat misleading since threat models are typically informal.  The idea is that your proposed work can only be evaluated in relationship to the threats that you are considering.  Making this clear to the reviewers is</a:t>
            </a:r>
            <a:r>
              <a:rPr lang="en-US" sz="1200" kern="1200" baseline="0" dirty="0" smtClean="0">
                <a:solidFill>
                  <a:schemeClr val="tx1"/>
                </a:solidFill>
                <a:effectLst/>
                <a:latin typeface="+mn-lt"/>
                <a:ea typeface="+mn-ea"/>
                <a:cs typeface="+mn-cs"/>
              </a:rPr>
              <a:t> important</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24C0CBDA-CFDC-42C0-A07D-B4F87A70A077}" type="slidenum">
              <a:rPr lang="en-US" smtClean="0"/>
              <a:pPr/>
              <a:t>7</a:t>
            </a:fld>
            <a:endParaRPr lang="en-US"/>
          </a:p>
        </p:txBody>
      </p:sp>
    </p:spTree>
    <p:extLst>
      <p:ext uri="{BB962C8B-B14F-4D97-AF65-F5344CB8AC3E}">
        <p14:creationId xmlns:p14="http://schemas.microsoft.com/office/powerpoint/2010/main" val="121305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I said earlier, past history has shown us that we cannot consider </a:t>
            </a:r>
            <a:r>
              <a:rPr lang="en-US" sz="1200" kern="1200" dirty="0" err="1" smtClean="0">
                <a:solidFill>
                  <a:schemeClr val="tx1"/>
                </a:solidFill>
                <a:effectLst/>
                <a:latin typeface="+mn-lt"/>
                <a:ea typeface="+mn-ea"/>
                <a:cs typeface="+mn-cs"/>
              </a:rPr>
              <a:t>cybersecurity</a:t>
            </a:r>
            <a:r>
              <a:rPr lang="en-US" sz="1200" kern="1200" dirty="0" smtClean="0">
                <a:solidFill>
                  <a:schemeClr val="tx1"/>
                </a:solidFill>
                <a:effectLst/>
                <a:latin typeface="+mn-lt"/>
                <a:ea typeface="+mn-ea"/>
                <a:cs typeface="+mn-cs"/>
              </a:rPr>
              <a:t> as simply a technical  problem with technical solutions.  Instead, we also have to consider human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both individually and socially, and take into account how research will impact and be impacted by practice.</a:t>
            </a:r>
          </a:p>
          <a:p>
            <a:r>
              <a:rPr lang="en-US" sz="1200" kern="1200" dirty="0" smtClean="0">
                <a:solidFill>
                  <a:schemeClr val="tx1"/>
                </a:solidFill>
                <a:effectLst/>
                <a:latin typeface="+mn-lt"/>
                <a:ea typeface="+mn-ea"/>
                <a:cs typeface="+mn-cs"/>
              </a:rPr>
              <a:t>Therefore, we have decided to make these aspects explicit, by defining three perspectives: Trustworthy Computing Systems, Social Behavioral &amp; Economic, and Transition to Practice.  A proposal to our program must belong to at least one of these perspectives, but may involve all three.  By doing this, we don’t, by any means, want to discourage proposals that target one particular perspective.  Instead, we want to encourage researchers whose work crosses traditional disciplinary boundaries to engage with researchers with different backgrounds and expertise, and thereby enlarge and enrich the </a:t>
            </a:r>
            <a:r>
              <a:rPr lang="en-US" sz="1200" kern="1200" dirty="0" err="1" smtClean="0">
                <a:solidFill>
                  <a:schemeClr val="tx1"/>
                </a:solidFill>
                <a:effectLst/>
                <a:latin typeface="+mn-lt"/>
                <a:ea typeface="+mn-ea"/>
                <a:cs typeface="+mn-cs"/>
              </a:rPr>
              <a:t>cybersecurity</a:t>
            </a:r>
            <a:r>
              <a:rPr lang="en-US" sz="1200" kern="1200" dirty="0" smtClean="0">
                <a:solidFill>
                  <a:schemeClr val="tx1"/>
                </a:solidFill>
                <a:effectLst/>
                <a:latin typeface="+mn-lt"/>
                <a:ea typeface="+mn-ea"/>
                <a:cs typeface="+mn-cs"/>
              </a:rPr>
              <a:t> community.</a:t>
            </a:r>
          </a:p>
          <a:p>
            <a:endParaRPr lang="en-US" dirty="0"/>
          </a:p>
        </p:txBody>
      </p:sp>
      <p:sp>
        <p:nvSpPr>
          <p:cNvPr id="4" name="Slide Number Placeholder 3"/>
          <p:cNvSpPr>
            <a:spLocks noGrp="1"/>
          </p:cNvSpPr>
          <p:nvPr>
            <p:ph type="sldNum" sz="quarter" idx="10"/>
          </p:nvPr>
        </p:nvSpPr>
        <p:spPr/>
        <p:txBody>
          <a:bodyPr/>
          <a:lstStyle/>
          <a:p>
            <a:fld id="{24C0CBDA-CFDC-42C0-A07D-B4F87A70A077}" type="slidenum">
              <a:rPr lang="en-US" smtClean="0"/>
              <a:pPr/>
              <a:t>8</a:t>
            </a:fld>
            <a:endParaRPr lang="en-US"/>
          </a:p>
        </p:txBody>
      </p:sp>
    </p:spTree>
    <p:extLst>
      <p:ext uri="{BB962C8B-B14F-4D97-AF65-F5344CB8AC3E}">
        <p14:creationId xmlns:p14="http://schemas.microsoft.com/office/powerpoint/2010/main" val="1531343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SaTC</a:t>
            </a:r>
            <a:r>
              <a:rPr lang="en-US" sz="1200" kern="1200" dirty="0" smtClean="0">
                <a:solidFill>
                  <a:schemeClr val="tx1"/>
                </a:solidFill>
                <a:effectLst/>
                <a:latin typeface="+mn-lt"/>
                <a:ea typeface="+mn-ea"/>
                <a:cs typeface="+mn-cs"/>
              </a:rPr>
              <a:t> has three categories of awards: Small, Medium, and Frontiers.  Those of you who are familiar with Trustworthy Computing Program, or the CISE Core solicitations are probably wondering what happened to the Larges.  The answer is simple: we’ve decided to super-size them.  In the CISE directorate, Large awards have a limit of 3 million dollars, and we’ve replaced them with “Frontiers”, or “Extra-Larges” which go up to 10 million dollars.  In other words, you can now propose projects that are more than three times the size of a Large.</a:t>
            </a:r>
          </a:p>
          <a:p>
            <a:r>
              <a:rPr lang="en-US" sz="1200" kern="1200" dirty="0" smtClean="0">
                <a:solidFill>
                  <a:schemeClr val="tx1"/>
                </a:solidFill>
                <a:effectLst/>
                <a:latin typeface="+mn-lt"/>
                <a:ea typeface="+mn-ea"/>
                <a:cs typeface="+mn-cs"/>
              </a:rPr>
              <a:t>Smalls and Mediums remain the same, with Small awards having a limit of three years and a half million dollars, and Mediums up to 4 years and 12 hundred thousand dollars.</a:t>
            </a:r>
          </a:p>
          <a:p>
            <a:r>
              <a:rPr lang="en-US" sz="1200" kern="1200" dirty="0" smtClean="0">
                <a:solidFill>
                  <a:schemeClr val="tx1"/>
                </a:solidFill>
                <a:effectLst/>
                <a:latin typeface="+mn-lt"/>
                <a:ea typeface="+mn-ea"/>
                <a:cs typeface="+mn-cs"/>
              </a:rPr>
              <a:t>As usual, a researcher is not allowed to be a PI or co-PI of more than two </a:t>
            </a:r>
            <a:r>
              <a:rPr lang="en-US" sz="1200" kern="1200" dirty="0" err="1" smtClean="0">
                <a:solidFill>
                  <a:schemeClr val="tx1"/>
                </a:solidFill>
                <a:effectLst/>
                <a:latin typeface="+mn-lt"/>
                <a:ea typeface="+mn-ea"/>
                <a:cs typeface="+mn-cs"/>
              </a:rPr>
              <a:t>SaTC</a:t>
            </a:r>
            <a:r>
              <a:rPr lang="en-US" sz="1200" kern="1200" dirty="0" smtClean="0">
                <a:solidFill>
                  <a:schemeClr val="tx1"/>
                </a:solidFill>
                <a:effectLst/>
                <a:latin typeface="+mn-lt"/>
                <a:ea typeface="+mn-ea"/>
                <a:cs typeface="+mn-cs"/>
              </a:rPr>
              <a:t> proposals per financial year.</a:t>
            </a:r>
          </a:p>
          <a:p>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9</a:t>
            </a:fld>
            <a:endParaRPr lang="en-US" dirty="0"/>
          </a:p>
        </p:txBody>
      </p:sp>
    </p:spTree>
    <p:extLst>
      <p:ext uri="{BB962C8B-B14F-4D97-AF65-F5344CB8AC3E}">
        <p14:creationId xmlns:p14="http://schemas.microsoft.com/office/powerpoint/2010/main" val="217758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46B93-F773-4EC5-B28A-DC5EC253D3FA}" type="slidenum">
              <a:rPr lang="en-US" smtClean="0"/>
              <a:pPr>
                <a:defRPr/>
              </a:pPr>
              <a:t>11</a:t>
            </a:fld>
            <a:endParaRPr lang="en-US"/>
          </a:p>
        </p:txBody>
      </p:sp>
    </p:spTree>
    <p:extLst>
      <p:ext uri="{BB962C8B-B14F-4D97-AF65-F5344CB8AC3E}">
        <p14:creationId xmlns:p14="http://schemas.microsoft.com/office/powerpoint/2010/main" val="205188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46B93-F773-4EC5-B28A-DC5EC253D3FA}" type="slidenum">
              <a:rPr lang="en-US" smtClean="0"/>
              <a:pPr>
                <a:defRPr/>
              </a:pPr>
              <a:t>15</a:t>
            </a:fld>
            <a:endParaRPr lang="en-US"/>
          </a:p>
        </p:txBody>
      </p:sp>
    </p:spTree>
    <p:extLst>
      <p:ext uri="{BB962C8B-B14F-4D97-AF65-F5344CB8AC3E}">
        <p14:creationId xmlns:p14="http://schemas.microsoft.com/office/powerpoint/2010/main" val="1130732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46B93-F773-4EC5-B28A-DC5EC253D3FA}" type="slidenum">
              <a:rPr lang="en-US" smtClean="0"/>
              <a:pPr>
                <a:defRPr/>
              </a:pPr>
              <a:t>16</a:t>
            </a:fld>
            <a:endParaRPr lang="en-US"/>
          </a:p>
        </p:txBody>
      </p:sp>
    </p:spTree>
    <p:extLst>
      <p:ext uri="{BB962C8B-B14F-4D97-AF65-F5344CB8AC3E}">
        <p14:creationId xmlns:p14="http://schemas.microsoft.com/office/powerpoint/2010/main" val="2205894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46B93-F773-4EC5-B28A-DC5EC253D3FA}" type="slidenum">
              <a:rPr lang="en-US" smtClean="0"/>
              <a:pPr>
                <a:defRPr/>
              </a:pPr>
              <a:t>19</a:t>
            </a:fld>
            <a:endParaRPr lang="en-US"/>
          </a:p>
        </p:txBody>
      </p:sp>
    </p:spTree>
    <p:extLst>
      <p:ext uri="{BB962C8B-B14F-4D97-AF65-F5344CB8AC3E}">
        <p14:creationId xmlns:p14="http://schemas.microsoft.com/office/powerpoint/2010/main" val="605240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6FF7B9-A196-41E3-8799-38FBFA6517F3}" type="datetime1">
              <a:rPr lang="en-US" smtClean="0"/>
              <a:pPr/>
              <a:t>10/17/2012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3780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061D8-04A6-4D35-BC00-DA6C9D6AD724}" type="datetime1">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5234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C694E-7089-4510-B87C-259695C0D737}" type="datetime1">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675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solidFill>
                  <a:srgbClr val="1F497D"/>
                </a:solidFill>
              </a:defRPr>
            </a:lvl1pPr>
          </a:lstStyle>
          <a:p>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lvl1pPr>
              <a:defRPr sz="40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381000" y="6356350"/>
            <a:ext cx="2133600" cy="365125"/>
          </a:xfrm>
        </p:spPr>
        <p:txBody>
          <a:bodyPr/>
          <a:lstStyle>
            <a:lvl1pPr algn="l">
              <a:defRPr>
                <a:solidFill>
                  <a:schemeClr val="tx2"/>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180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20F95B-C777-4EF3-A20F-A47CABABF17C}" type="datetime1">
              <a:rPr lang="en-US" smtClean="0"/>
              <a:pPr/>
              <a:t>10/17/2012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816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A52F84-71BE-40E8-80A2-BDB59F537DB4}" type="datetime1">
              <a:rPr lang="en-US" smtClean="0"/>
              <a:pPr/>
              <a:t>10/17/2012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7624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FEEC2E-6FF0-4964-9146-52EA1FDDF4BC}" type="datetime1">
              <a:rPr lang="en-US" smtClean="0"/>
              <a:pPr/>
              <a:t>10/17/2012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175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567E4D-0B6D-45D5-9EE3-AF684171839C}" type="datetime1">
              <a:rPr lang="en-US" smtClean="0"/>
              <a:pPr/>
              <a:t>10/17/2012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109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6B04A-BD5C-4CBA-8322-71F475A94663}" type="datetime1">
              <a:rPr lang="en-US" smtClean="0"/>
              <a:pPr/>
              <a:t>10/17/2012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360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3AEB3-BEEC-4DC6-A92E-9C31C89551AA}" type="datetime1">
              <a:rPr lang="en-US" smtClean="0"/>
              <a:pPr/>
              <a:t>10/17/2012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3815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1EE684-A6E1-44E1-95C3-B9FEB3F75267}" type="datetime1">
              <a:rPr lang="en-US" smtClean="0"/>
              <a:pPr/>
              <a:t>10/17/2012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7112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5CD22-D744-4071-8E1D-B54C3CD5DC68}" type="datetime1">
              <a:rPr lang="en-US" smtClean="0"/>
              <a:pPr/>
              <a:t>10/17/2012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descr="2ndaryV3.jpg"/>
          <p:cNvPicPr>
            <a:picLocks noChangeAspect="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19811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nsf.gov/about/how.jsp"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rmAutofit fontScale="90000"/>
          </a:bodyPr>
          <a:lstStyle/>
          <a:p>
            <a:r>
              <a:rPr lang="en-US" dirty="0" smtClean="0"/>
              <a:t>Secure and Trustworthy Cyberspace (SaTC) Program</a:t>
            </a:r>
            <a:br>
              <a:rPr lang="en-US" dirty="0" smtClean="0"/>
            </a:br>
            <a:r>
              <a:rPr lang="en-US" dirty="0" smtClean="0"/>
              <a:t/>
            </a:r>
            <a:br>
              <a:rPr lang="en-US" dirty="0" smtClean="0"/>
            </a:br>
            <a:r>
              <a:rPr lang="en-US" sz="3600" i="1" dirty="0" smtClean="0"/>
              <a:t>Presentation to</a:t>
            </a:r>
            <a:br>
              <a:rPr lang="en-US" sz="3600" i="1" dirty="0" smtClean="0"/>
            </a:br>
            <a:r>
              <a:rPr lang="en-US" sz="3600" i="1" dirty="0" smtClean="0"/>
              <a:t>NSF/DIMACS Workshop for Aspiring PIs in </a:t>
            </a:r>
            <a:r>
              <a:rPr lang="en-US" sz="3600" i="1" dirty="0" err="1" smtClean="0"/>
              <a:t>SaTC</a:t>
            </a:r>
            <a:endParaRPr lang="en-US" i="1" dirty="0"/>
          </a:p>
        </p:txBody>
      </p:sp>
      <p:sp>
        <p:nvSpPr>
          <p:cNvPr id="3" name="Subtitle 2"/>
          <p:cNvSpPr>
            <a:spLocks noGrp="1"/>
          </p:cNvSpPr>
          <p:nvPr>
            <p:ph type="subTitle" idx="1"/>
          </p:nvPr>
        </p:nvSpPr>
        <p:spPr/>
        <p:txBody>
          <a:bodyPr>
            <a:normAutofit fontScale="85000" lnSpcReduction="20000"/>
          </a:bodyPr>
          <a:lstStyle/>
          <a:p>
            <a:r>
              <a:rPr lang="en-US" dirty="0" err="1" smtClean="0"/>
              <a:t>SaTC</a:t>
            </a:r>
            <a:r>
              <a:rPr lang="en-US" dirty="0" smtClean="0"/>
              <a:t> Program Directors</a:t>
            </a:r>
            <a:endParaRPr lang="en-US" dirty="0"/>
          </a:p>
          <a:p>
            <a:r>
              <a:rPr lang="en-US" dirty="0"/>
              <a:t>National Science Foundation</a:t>
            </a:r>
          </a:p>
          <a:p>
            <a:endParaRPr lang="en-US" dirty="0"/>
          </a:p>
          <a:p>
            <a:r>
              <a:rPr lang="en-US" dirty="0" smtClean="0"/>
              <a:t>October 15, </a:t>
            </a:r>
            <a:r>
              <a:rPr lang="en-US" dirty="0"/>
              <a:t>2012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381000" y="304800"/>
            <a:ext cx="8372475" cy="6173788"/>
            <a:chOff x="381000" y="304800"/>
            <a:chExt cx="8372475" cy="6173788"/>
          </a:xfrm>
        </p:grpSpPr>
        <p:pic>
          <p:nvPicPr>
            <p:cNvPr id="14340" name="Picture 2" descr="ahr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5791200"/>
              <a:ext cx="1219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darp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752600"/>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do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4114800"/>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do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5791200"/>
              <a:ext cx="17526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 descr="nara-archives-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5410200"/>
              <a:ext cx="8715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7" descr="ni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3600" y="457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8" descr="nist_logo_145x7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1371600"/>
              <a:ext cx="1778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9" descr="NNSA_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 y="914400"/>
              <a:ext cx="18288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0" descr="noaa_logo_124x12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72400" y="2819400"/>
              <a:ext cx="981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1" descr="ns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 y="4648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2" descr="ns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43400" y="304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3" descr="NASA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8800" y="5334000"/>
              <a:ext cx="10668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7" descr="EPA_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1000" y="3352800"/>
              <a:ext cx="9794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8" descr="DHS_GrayTypeLogo"/>
            <p:cNvPicPr preferRelativeResize="0">
              <a:picLocks noChangeAspect="1" noChangeArrowheads="1"/>
            </p:cNvPicPr>
            <p:nvPr/>
          </p:nvPicPr>
          <p:blipFill>
            <a:blip r:embed="rId15" cstate="print">
              <a:extLst>
                <a:ext uri="{28A0092B-C50C-407E-A947-70E740481C1C}">
                  <a14:useLocalDpi xmlns:a14="http://schemas.microsoft.com/office/drawing/2010/main" val="0"/>
                </a:ext>
              </a:extLst>
            </a:blip>
            <a:srcRect r="70341"/>
            <a:stretch>
              <a:fillRect/>
            </a:stretch>
          </p:blipFill>
          <p:spPr bwMode="auto">
            <a:xfrm>
              <a:off x="2743200" y="457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38" name="Picture 29" descr="NITRD_300dpi_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00400" y="3581400"/>
            <a:ext cx="28194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4" name="Text Box 30"/>
          <p:cNvSpPr txBox="1">
            <a:spLocks noChangeArrowheads="1"/>
          </p:cNvSpPr>
          <p:nvPr/>
        </p:nvSpPr>
        <p:spPr bwMode="auto">
          <a:xfrm>
            <a:off x="1752600" y="2009775"/>
            <a:ext cx="5257800" cy="1384995"/>
          </a:xfrm>
          <a:prstGeom prst="rect">
            <a:avLst/>
          </a:prstGeom>
          <a:noFill/>
          <a:ln w="9525">
            <a:noFill/>
            <a:miter lim="800000"/>
            <a:headEnd/>
            <a:tailEnd/>
          </a:ln>
          <a:effectLst/>
        </p:spPr>
        <p:txBody>
          <a:bodyPr wrap="square">
            <a:spAutoFit/>
          </a:bodyPr>
          <a:lstStyle/>
          <a:p>
            <a:pPr algn="ctr">
              <a:defRPr/>
            </a:pPr>
            <a:r>
              <a:rPr lang="en-US" altLang="ja-JP" sz="2800" b="1" dirty="0">
                <a:solidFill>
                  <a:srgbClr val="002060"/>
                </a:solidFill>
                <a:effectLst>
                  <a:outerShdw blurRad="38100" dist="38100" dir="2700000" algn="tl">
                    <a:srgbClr val="C0C0C0"/>
                  </a:outerShdw>
                </a:effectLst>
                <a:latin typeface="Arial" charset="0"/>
                <a:ea typeface="ＭＳ Ｐゴシック" charset="-128"/>
              </a:rPr>
              <a:t>Federal </a:t>
            </a:r>
            <a:r>
              <a:rPr lang="en-US" altLang="ja-JP" sz="2800" b="1" dirty="0" err="1" smtClean="0">
                <a:solidFill>
                  <a:srgbClr val="002060"/>
                </a:solidFill>
                <a:effectLst>
                  <a:outerShdw blurRad="38100" dist="38100" dir="2700000" algn="tl">
                    <a:srgbClr val="C0C0C0"/>
                  </a:outerShdw>
                </a:effectLst>
                <a:latin typeface="Arial" charset="0"/>
                <a:ea typeface="ＭＳ Ｐゴシック" charset="-128"/>
              </a:rPr>
              <a:t>Cybersecurity</a:t>
            </a:r>
            <a:r>
              <a:rPr lang="en-US" altLang="ja-JP" sz="2800" b="1" dirty="0" smtClean="0">
                <a:solidFill>
                  <a:srgbClr val="002060"/>
                </a:solidFill>
                <a:effectLst>
                  <a:outerShdw blurRad="38100" dist="38100" dir="2700000" algn="tl">
                    <a:srgbClr val="C0C0C0"/>
                  </a:outerShdw>
                </a:effectLst>
                <a:latin typeface="Arial" charset="0"/>
                <a:ea typeface="ＭＳ Ｐゴシック" charset="-128"/>
              </a:rPr>
              <a:t> </a:t>
            </a:r>
            <a:r>
              <a:rPr lang="en-US" altLang="ja-JP" sz="2800" b="1" dirty="0">
                <a:solidFill>
                  <a:srgbClr val="002060"/>
                </a:solidFill>
                <a:effectLst>
                  <a:outerShdw blurRad="38100" dist="38100" dir="2700000" algn="tl">
                    <a:srgbClr val="C0C0C0"/>
                  </a:outerShdw>
                </a:effectLst>
                <a:latin typeface="Arial" charset="0"/>
                <a:ea typeface="ＭＳ Ｐゴシック" charset="-128"/>
              </a:rPr>
              <a:t>Research </a:t>
            </a:r>
            <a:r>
              <a:rPr lang="en-US" altLang="ja-JP" sz="2800" b="1" dirty="0" smtClean="0">
                <a:solidFill>
                  <a:srgbClr val="002060"/>
                </a:solidFill>
                <a:effectLst>
                  <a:outerShdw blurRad="38100" dist="38100" dir="2700000" algn="tl">
                    <a:srgbClr val="C0C0C0"/>
                  </a:outerShdw>
                </a:effectLst>
                <a:latin typeface="Arial" charset="0"/>
                <a:ea typeface="ＭＳ Ｐゴシック" charset="-128"/>
              </a:rPr>
              <a:t>and Development Program: Strategic Plan</a:t>
            </a:r>
            <a:endParaRPr lang="en-US" sz="2800" b="1" dirty="0">
              <a:solidFill>
                <a:srgbClr val="002060"/>
              </a:solidFill>
              <a:effectLst>
                <a:outerShdw blurRad="38100" dist="38100" dir="2700000" algn="tl">
                  <a:srgbClr val="C0C0C0"/>
                </a:outerShdw>
              </a:effectLst>
              <a:latin typeface="Arial" charset="0"/>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z="4000" dirty="0" smtClean="0">
                <a:effectLst>
                  <a:outerShdw blurRad="38100" dist="38100" dir="2700000" algn="tl">
                    <a:srgbClr val="000000">
                      <a:alpha val="43137"/>
                    </a:srgbClr>
                  </a:outerShdw>
                </a:effectLst>
              </a:rPr>
              <a:t>NITRD Program</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305800" cy="5334000"/>
          </a:xfrm>
        </p:spPr>
        <p:txBody>
          <a:bodyPr>
            <a:normAutofit fontScale="92500" lnSpcReduction="10000"/>
          </a:bodyPr>
          <a:lstStyle/>
          <a:p>
            <a:r>
              <a:rPr lang="en-US" sz="3100" dirty="0" smtClean="0"/>
              <a:t>Purpose</a:t>
            </a:r>
            <a:endParaRPr lang="en-US" sz="3100" dirty="0"/>
          </a:p>
          <a:p>
            <a:pPr lvl="1"/>
            <a:r>
              <a:rPr lang="en-US" sz="2000" dirty="0" smtClean="0"/>
              <a:t>The </a:t>
            </a:r>
            <a:r>
              <a:rPr lang="en-US" sz="2000" dirty="0"/>
              <a:t>primary mechanism by which the U.S. Government coordinates its unclassified </a:t>
            </a:r>
            <a:r>
              <a:rPr lang="en-US" sz="2000" dirty="0" smtClean="0"/>
              <a:t>Networking </a:t>
            </a:r>
            <a:r>
              <a:rPr lang="en-US" sz="2000" dirty="0"/>
              <a:t>and </a:t>
            </a:r>
            <a:r>
              <a:rPr lang="en-US" sz="2000" dirty="0" smtClean="0"/>
              <a:t>IT R&amp;D (NITRD) investments</a:t>
            </a:r>
          </a:p>
          <a:p>
            <a:pPr lvl="1"/>
            <a:r>
              <a:rPr lang="en-US" sz="2000" dirty="0" smtClean="0"/>
              <a:t>Support NIT-related </a:t>
            </a:r>
            <a:r>
              <a:rPr lang="en-US" sz="2000" dirty="0"/>
              <a:t>policy making in the White House Office of Science and Technology Policy (OSTP</a:t>
            </a:r>
            <a:r>
              <a:rPr lang="en-US" sz="2000" dirty="0" smtClean="0"/>
              <a:t>)</a:t>
            </a:r>
            <a:endParaRPr lang="en-US" sz="2000" dirty="0"/>
          </a:p>
          <a:p>
            <a:r>
              <a:rPr lang="en-US" sz="3100" dirty="0" smtClean="0"/>
              <a:t>Scope</a:t>
            </a:r>
          </a:p>
          <a:p>
            <a:pPr lvl="1"/>
            <a:r>
              <a:rPr lang="en-US" sz="2000" dirty="0" smtClean="0"/>
              <a:t>Approximately $4B/year across 14 agencies, seven program areas</a:t>
            </a:r>
          </a:p>
          <a:p>
            <a:pPr lvl="1"/>
            <a:r>
              <a:rPr lang="en-US" sz="2000" dirty="0" smtClean="0"/>
              <a:t>Cyber </a:t>
            </a:r>
            <a:r>
              <a:rPr lang="en-US" sz="2000" dirty="0"/>
              <a:t>Security and Information Assurance (CSIA</a:t>
            </a:r>
            <a:r>
              <a:rPr lang="en-US" sz="2000" dirty="0" smtClean="0"/>
              <a:t>)</a:t>
            </a:r>
          </a:p>
          <a:p>
            <a:pPr lvl="1"/>
            <a:r>
              <a:rPr lang="en-US" sz="2000" dirty="0" smtClean="0"/>
              <a:t>Human </a:t>
            </a:r>
            <a:r>
              <a:rPr lang="en-US" sz="2000" dirty="0"/>
              <a:t>Computer Interaction and Information Management (HCI&amp;IM)</a:t>
            </a:r>
          </a:p>
          <a:p>
            <a:pPr lvl="1"/>
            <a:r>
              <a:rPr lang="en-US" sz="2000" dirty="0"/>
              <a:t>High Confidence Software and Systems (HCSS)</a:t>
            </a:r>
          </a:p>
          <a:p>
            <a:pPr lvl="1"/>
            <a:r>
              <a:rPr lang="en-US" sz="2000" dirty="0"/>
              <a:t>High End Computing (HEC)</a:t>
            </a:r>
          </a:p>
          <a:p>
            <a:pPr lvl="1"/>
            <a:r>
              <a:rPr lang="en-US" sz="2000" dirty="0"/>
              <a:t>Large Scale Networking (LSN)</a:t>
            </a:r>
          </a:p>
          <a:p>
            <a:pPr lvl="1"/>
            <a:r>
              <a:rPr lang="en-US" sz="2000" dirty="0"/>
              <a:t>Software Design and Productivity (SDP)</a:t>
            </a:r>
          </a:p>
          <a:p>
            <a:pPr lvl="1"/>
            <a:r>
              <a:rPr lang="en-US" sz="2000" dirty="0"/>
              <a:t>Social, Economic, and Workforce Implications of IT and IT Workforce Development (SEW</a:t>
            </a:r>
            <a:r>
              <a:rPr lang="en-US" sz="2000" dirty="0" smtClean="0"/>
              <a:t>)</a:t>
            </a:r>
          </a:p>
        </p:txBody>
      </p:sp>
      <p:sp>
        <p:nvSpPr>
          <p:cNvPr id="4" name="Slide Number Placeholder 3"/>
          <p:cNvSpPr>
            <a:spLocks noGrp="1"/>
          </p:cNvSpPr>
          <p:nvPr>
            <p:ph type="sldNum" sz="quarter" idx="12"/>
          </p:nvPr>
        </p:nvSpPr>
        <p:spPr>
          <a:xfrm>
            <a:off x="6553200" y="6400799"/>
            <a:ext cx="2286000" cy="320675"/>
          </a:xfrm>
        </p:spPr>
        <p:txBody>
          <a:bodyPr/>
          <a:lstStyle/>
          <a:p>
            <a:pPr>
              <a:defRPr/>
            </a:pPr>
            <a:fld id="{E31FF68B-0B41-43D7-9D9B-D3DA2EA73A8B}" type="slidenum">
              <a:rPr lang="en-US" sz="1200" smtClean="0"/>
              <a:pPr>
                <a:defRPr/>
              </a:pPr>
              <a:t>11</a:t>
            </a:fld>
            <a:endParaRPr lang="en-US" sz="1200" dirty="0"/>
          </a:p>
        </p:txBody>
      </p:sp>
    </p:spTree>
    <p:extLst>
      <p:ext uri="{BB962C8B-B14F-4D97-AF65-F5344CB8AC3E}">
        <p14:creationId xmlns:p14="http://schemas.microsoft.com/office/powerpoint/2010/main" val="2039060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381000"/>
            <a:ext cx="8001000" cy="1143000"/>
          </a:xfrm>
        </p:spPr>
        <p:txBody>
          <a:bodyPr>
            <a:normAutofit fontScale="90000"/>
          </a:bodyPr>
          <a:lstStyle/>
          <a:p>
            <a:r>
              <a:rPr lang="en-US" sz="4000" dirty="0" smtClean="0">
                <a:effectLst>
                  <a:outerShdw blurRad="38100" dist="38100" dir="2700000" algn="tl">
                    <a:srgbClr val="000000">
                      <a:alpha val="43137"/>
                    </a:srgbClr>
                  </a:outerShdw>
                </a:effectLst>
              </a:rPr>
              <a:t>Federal </a:t>
            </a:r>
            <a:r>
              <a:rPr lang="en-US" sz="4000" dirty="0" err="1" smtClean="0">
                <a:effectLst>
                  <a:outerShdw blurRad="38100" dist="38100" dir="2700000" algn="tl">
                    <a:srgbClr val="000000">
                      <a:alpha val="43137"/>
                    </a:srgbClr>
                  </a:outerShdw>
                </a:effectLst>
              </a:rPr>
              <a:t>Cybersecurity</a:t>
            </a:r>
            <a:r>
              <a:rPr lang="en-US" sz="4000" dirty="0" smtClean="0">
                <a:effectLst>
                  <a:outerShdw blurRad="38100" dist="38100" dir="2700000" algn="tl">
                    <a:srgbClr val="000000">
                      <a:alpha val="43137"/>
                    </a:srgbClr>
                  </a:outerShdw>
                </a:effectLst>
              </a:rPr>
              <a:t> R&amp;D Strategic Thrusts</a:t>
            </a:r>
          </a:p>
        </p:txBody>
      </p:sp>
      <p:sp>
        <p:nvSpPr>
          <p:cNvPr id="6147" name="Content Placeholder 2"/>
          <p:cNvSpPr>
            <a:spLocks noGrp="1"/>
          </p:cNvSpPr>
          <p:nvPr>
            <p:ph idx="1"/>
          </p:nvPr>
        </p:nvSpPr>
        <p:spPr>
          <a:xfrm>
            <a:off x="1066800" y="2209800"/>
            <a:ext cx="7620000" cy="3916363"/>
          </a:xfrm>
        </p:spPr>
        <p:txBody>
          <a:bodyPr/>
          <a:lstStyle/>
          <a:p>
            <a:r>
              <a:rPr lang="en-US" dirty="0" smtClean="0"/>
              <a:t>Inducing Change</a:t>
            </a:r>
          </a:p>
          <a:p>
            <a:r>
              <a:rPr lang="en-US" dirty="0" smtClean="0"/>
              <a:t>Developing Scientific Foundations</a:t>
            </a:r>
          </a:p>
          <a:p>
            <a:r>
              <a:rPr lang="en-US" dirty="0" smtClean="0"/>
              <a:t>Accelerating Transition to Practice</a:t>
            </a:r>
            <a:endParaRPr lang="en-US" dirty="0"/>
          </a:p>
          <a:p>
            <a:r>
              <a:rPr lang="en-US" dirty="0" smtClean="0"/>
              <a:t>Maximizing Research Impact</a:t>
            </a:r>
          </a:p>
          <a:p>
            <a:pPr>
              <a:buFontTx/>
              <a:buNone/>
            </a:pPr>
            <a:endParaRPr lang="en-US" dirty="0" smtClean="0"/>
          </a:p>
        </p:txBody>
      </p:sp>
      <p:sp>
        <p:nvSpPr>
          <p:cNvPr id="2" name="Slide Number Placeholder 1"/>
          <p:cNvSpPr>
            <a:spLocks noGrp="1"/>
          </p:cNvSpPr>
          <p:nvPr>
            <p:ph type="sldNum" sz="quarter" idx="12"/>
          </p:nvPr>
        </p:nvSpPr>
        <p:spPr/>
        <p:txBody>
          <a:bodyPr/>
          <a:lstStyle/>
          <a:p>
            <a:pPr>
              <a:defRPr/>
            </a:pPr>
            <a:fld id="{3741B506-B29C-4D51-AFE1-320AA619FC83}" type="slidenum">
              <a:rPr lang="en-US" smtClean="0"/>
              <a:pPr>
                <a:defRPr/>
              </a:pPr>
              <a:t>12</a:t>
            </a:fld>
            <a:endParaRPr lang="en-US"/>
          </a:p>
        </p:txBody>
      </p:sp>
    </p:spTree>
    <p:extLst>
      <p:ext uri="{BB962C8B-B14F-4D97-AF65-F5344CB8AC3E}">
        <p14:creationId xmlns:p14="http://schemas.microsoft.com/office/powerpoint/2010/main" val="3994229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3400" y="457200"/>
            <a:ext cx="8229600" cy="914400"/>
          </a:xfrm>
        </p:spPr>
        <p:txBody>
          <a:bodyPr>
            <a:normAutofit fontScale="90000"/>
          </a:bodyPr>
          <a:lstStyle/>
          <a:p>
            <a:r>
              <a:rPr lang="en-US" sz="3600" dirty="0" smtClean="0">
                <a:effectLst>
                  <a:outerShdw blurRad="38100" dist="38100" dir="2700000" algn="tl">
                    <a:srgbClr val="000000">
                      <a:alpha val="43137"/>
                    </a:srgbClr>
                  </a:outerShdw>
                </a:effectLst>
              </a:rPr>
              <a:t>R&amp;D Coordination Through Themes/Thrusts</a:t>
            </a:r>
          </a:p>
        </p:txBody>
      </p:sp>
      <p:sp>
        <p:nvSpPr>
          <p:cNvPr id="6147" name="Content Placeholder 2"/>
          <p:cNvSpPr>
            <a:spLocks noGrp="1"/>
          </p:cNvSpPr>
          <p:nvPr>
            <p:ph idx="1"/>
          </p:nvPr>
        </p:nvSpPr>
        <p:spPr>
          <a:xfrm>
            <a:off x="381000" y="1752600"/>
            <a:ext cx="8229600" cy="4525963"/>
          </a:xfrm>
        </p:spPr>
        <p:txBody>
          <a:bodyPr>
            <a:normAutofit/>
          </a:bodyPr>
          <a:lstStyle/>
          <a:p>
            <a:r>
              <a:rPr lang="en-US" sz="2400" dirty="0" smtClean="0"/>
              <a:t>Strategic plan is NOT</a:t>
            </a:r>
          </a:p>
          <a:p>
            <a:pPr lvl="1"/>
            <a:r>
              <a:rPr lang="en-US" sz="2000" dirty="0" smtClean="0"/>
              <a:t>List of hard problems</a:t>
            </a:r>
          </a:p>
          <a:p>
            <a:pPr lvl="1"/>
            <a:r>
              <a:rPr lang="en-US" sz="2000" dirty="0" smtClean="0"/>
              <a:t>A complete description of </a:t>
            </a:r>
            <a:r>
              <a:rPr lang="en-US" sz="2000" dirty="0" err="1" smtClean="0"/>
              <a:t>cybersecurity</a:t>
            </a:r>
            <a:r>
              <a:rPr lang="en-US" sz="2000" dirty="0" smtClean="0"/>
              <a:t> research</a:t>
            </a:r>
          </a:p>
          <a:p>
            <a:pPr lvl="1"/>
            <a:r>
              <a:rPr lang="en-US" sz="2000" dirty="0" smtClean="0"/>
              <a:t>A list of magic words that will get your proposal funded</a:t>
            </a:r>
          </a:p>
          <a:p>
            <a:pPr lvl="1"/>
            <a:r>
              <a:rPr lang="en-US" sz="2000" dirty="0" smtClean="0"/>
              <a:t>An equally weighted list of NSF research objectives</a:t>
            </a:r>
          </a:p>
          <a:p>
            <a:r>
              <a:rPr lang="en-US" sz="2400" dirty="0" smtClean="0"/>
              <a:t>Strategic plan aims to</a:t>
            </a:r>
          </a:p>
          <a:p>
            <a:pPr lvl="1"/>
            <a:r>
              <a:rPr lang="en-US" sz="2000" dirty="0" smtClean="0"/>
              <a:t>Be shared vision of desired end state </a:t>
            </a:r>
            <a:r>
              <a:rPr lang="en-US" sz="2000" b="1" dirty="0" smtClean="0"/>
              <a:t>across</a:t>
            </a:r>
            <a:r>
              <a:rPr lang="en-US" sz="2000" dirty="0" smtClean="0"/>
              <a:t> federal agencies</a:t>
            </a:r>
            <a:endParaRPr lang="en-US" sz="2000" dirty="0"/>
          </a:p>
          <a:p>
            <a:pPr lvl="1"/>
            <a:r>
              <a:rPr lang="en-US" sz="2000" dirty="0" smtClean="0"/>
              <a:t>Incentivize </a:t>
            </a:r>
            <a:r>
              <a:rPr lang="en-US" sz="2000" dirty="0"/>
              <a:t>a new way of operating / doing business</a:t>
            </a:r>
          </a:p>
          <a:p>
            <a:r>
              <a:rPr lang="en-US" sz="2400" dirty="0" smtClean="0"/>
              <a:t>Established through robust community discussion of what matters</a:t>
            </a:r>
          </a:p>
          <a:p>
            <a:r>
              <a:rPr lang="en-US" sz="2400" dirty="0" smtClean="0"/>
              <a:t>Recognizes that independent thinking is vital to good research</a:t>
            </a:r>
          </a:p>
        </p:txBody>
      </p:sp>
      <p:sp>
        <p:nvSpPr>
          <p:cNvPr id="2" name="Slide Number Placeholder 1"/>
          <p:cNvSpPr>
            <a:spLocks noGrp="1"/>
          </p:cNvSpPr>
          <p:nvPr>
            <p:ph type="sldNum" sz="quarter" idx="12"/>
          </p:nvPr>
        </p:nvSpPr>
        <p:spPr/>
        <p:txBody>
          <a:bodyPr/>
          <a:lstStyle/>
          <a:p>
            <a:pPr>
              <a:defRPr/>
            </a:pPr>
            <a:fld id="{3741B506-B29C-4D51-AFE1-320AA619FC83}" type="slidenum">
              <a:rPr lang="en-US" smtClean="0"/>
              <a:pPr>
                <a:defRPr/>
              </a:pPr>
              <a:t>13</a:t>
            </a:fld>
            <a:endParaRPr lang="en-US" dirty="0"/>
          </a:p>
        </p:txBody>
      </p:sp>
    </p:spTree>
    <p:extLst>
      <p:ext uri="{BB962C8B-B14F-4D97-AF65-F5344CB8AC3E}">
        <p14:creationId xmlns:p14="http://schemas.microsoft.com/office/powerpoint/2010/main" val="261179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body" idx="1"/>
          </p:nvPr>
        </p:nvSpPr>
        <p:spPr>
          <a:xfrm>
            <a:off x="457200" y="1600201"/>
            <a:ext cx="3962400" cy="4114800"/>
          </a:xfrm>
        </p:spPr>
        <p:txBody>
          <a:bodyPr>
            <a:noAutofit/>
          </a:bodyPr>
          <a:lstStyle/>
          <a:p>
            <a:pPr eaLnBrk="1" hangingPunct="1"/>
            <a:r>
              <a:rPr lang="en-US" sz="2400" dirty="0" smtClean="0"/>
              <a:t>Tailored Trustworthy Spaces </a:t>
            </a:r>
          </a:p>
          <a:p>
            <a:pPr lvl="1" eaLnBrk="1" hangingPunct="1"/>
            <a:r>
              <a:rPr lang="en-US" sz="2000" dirty="0" smtClean="0"/>
              <a:t>Supporting context specific trust decisions</a:t>
            </a:r>
          </a:p>
          <a:p>
            <a:pPr lvl="1" eaLnBrk="1" hangingPunct="1"/>
            <a:endParaRPr lang="en-US" sz="2000" dirty="0" smtClean="0"/>
          </a:p>
          <a:p>
            <a:pPr lvl="1" eaLnBrk="1" hangingPunct="1">
              <a:buNone/>
            </a:pPr>
            <a:endParaRPr lang="en-US" sz="2000" dirty="0" smtClean="0"/>
          </a:p>
          <a:p>
            <a:pPr eaLnBrk="1" hangingPunct="1"/>
            <a:r>
              <a:rPr lang="en-US" sz="2400" dirty="0" smtClean="0"/>
              <a:t>Moving Target</a:t>
            </a:r>
          </a:p>
          <a:p>
            <a:pPr lvl="1" eaLnBrk="1" hangingPunct="1"/>
            <a:r>
              <a:rPr lang="en-US" sz="2000" dirty="0" smtClean="0"/>
              <a:t>Providing resilience through agility</a:t>
            </a:r>
          </a:p>
        </p:txBody>
      </p:sp>
      <p:sp>
        <p:nvSpPr>
          <p:cNvPr id="6147" name="Rectangle 5"/>
          <p:cNvSpPr>
            <a:spLocks noGrp="1" noChangeArrowheads="1"/>
          </p:cNvSpPr>
          <p:nvPr>
            <p:ph type="title"/>
          </p:nvPr>
        </p:nvSpPr>
        <p:spPr/>
        <p:txBody>
          <a:bodyPr/>
          <a:lstStyle/>
          <a:p>
            <a:pPr eaLnBrk="1" hangingPunct="1">
              <a:defRPr/>
            </a:pPr>
            <a:r>
              <a:rPr lang="en-US" sz="4000" dirty="0" smtClean="0">
                <a:effectLst>
                  <a:outerShdw blurRad="38100" dist="38100" dir="2700000" algn="tl">
                    <a:srgbClr val="000000">
                      <a:alpha val="43137"/>
                    </a:srgbClr>
                  </a:outerShdw>
                </a:effectLst>
              </a:rPr>
              <a:t>Research Themes</a:t>
            </a:r>
            <a:endParaRPr lang="en-US" sz="4000" dirty="0" smtClean="0"/>
          </a:p>
        </p:txBody>
      </p:sp>
      <p:sp>
        <p:nvSpPr>
          <p:cNvPr id="8196" name="Slide Number Placeholder 5"/>
          <p:cNvSpPr>
            <a:spLocks noGrp="1"/>
          </p:cNvSpPr>
          <p:nvPr>
            <p:ph type="sldNum" sz="quarter"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55577A8-CE9D-4E90-8AAE-6349B80FD912}" type="slidenum">
              <a:rPr lang="en-US" smtClean="0">
                <a:solidFill>
                  <a:schemeClr val="bg1"/>
                </a:solidFill>
              </a:rPr>
              <a:pPr eaLnBrk="1" hangingPunct="1"/>
              <a:t>14</a:t>
            </a:fld>
            <a:endParaRPr lang="en-US" dirty="0" smtClean="0">
              <a:solidFill>
                <a:schemeClr val="bg1"/>
              </a:solidFill>
            </a:endParaRPr>
          </a:p>
        </p:txBody>
      </p:sp>
      <p:sp>
        <p:nvSpPr>
          <p:cNvPr id="5" name="Rectangle 4"/>
          <p:cNvSpPr txBox="1">
            <a:spLocks noChangeArrowheads="1"/>
          </p:cNvSpPr>
          <p:nvPr/>
        </p:nvSpPr>
        <p:spPr bwMode="auto">
          <a:xfrm>
            <a:off x="4687186" y="1600200"/>
            <a:ext cx="40780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400" dirty="0" smtClean="0"/>
              <a:t>Designed-in Security</a:t>
            </a:r>
          </a:p>
          <a:p>
            <a:pPr lvl="1" eaLnBrk="1" hangingPunct="1"/>
            <a:r>
              <a:rPr lang="en-US" sz="2000" dirty="0" smtClean="0"/>
              <a:t>Developing and evolving secure software systems</a:t>
            </a:r>
          </a:p>
          <a:p>
            <a:pPr lvl="1" eaLnBrk="1" hangingPunct="1"/>
            <a:endParaRPr lang="en-US" sz="2000" dirty="0" smtClean="0"/>
          </a:p>
          <a:p>
            <a:pPr lvl="1" eaLnBrk="1" hangingPunct="1"/>
            <a:endParaRPr lang="en-US" sz="2000" dirty="0" smtClean="0"/>
          </a:p>
          <a:p>
            <a:pPr lvl="1" eaLnBrk="1" hangingPunct="1">
              <a:buNone/>
            </a:pPr>
            <a:endParaRPr lang="en-US" sz="2000" dirty="0" smtClean="0"/>
          </a:p>
          <a:p>
            <a:pPr eaLnBrk="1" hangingPunct="1"/>
            <a:r>
              <a:rPr lang="en-US" sz="2400" dirty="0" smtClean="0"/>
              <a:t>Cyber Economic Incentives</a:t>
            </a:r>
          </a:p>
          <a:p>
            <a:pPr lvl="1" eaLnBrk="1" hangingPunct="1"/>
            <a:r>
              <a:rPr lang="en-US" sz="2000" dirty="0" smtClean="0"/>
              <a:t>Providing incentives to good security</a:t>
            </a:r>
          </a:p>
          <a:p>
            <a:pPr lvl="1" eaLnBrk="1" hangingPunct="1"/>
            <a:endParaRPr lang="en-US" sz="2000" dirty="0" smtClean="0"/>
          </a:p>
        </p:txBody>
      </p:sp>
      <p:sp>
        <p:nvSpPr>
          <p:cNvPr id="7" name="Slide Number Placeholder 1"/>
          <p:cNvSpPr>
            <a:spLocks noGrp="1"/>
          </p:cNvSpPr>
          <p:nvPr>
            <p:ph type="sldNum" sz="quarter" idx="12"/>
          </p:nvPr>
        </p:nvSpPr>
        <p:spPr>
          <a:xfrm>
            <a:off x="6553200" y="6400799"/>
            <a:ext cx="2286000" cy="320675"/>
          </a:xfrm>
        </p:spPr>
        <p:txBody>
          <a:bodyPr/>
          <a:lstStyle/>
          <a:p>
            <a:pPr>
              <a:defRPr/>
            </a:pPr>
            <a:fld id="{E31FF68B-0B41-43D7-9D9B-D3DA2EA73A8B}" type="slidenum">
              <a:rPr lang="en-US" smtClean="0"/>
              <a:pPr>
                <a:defRPr/>
              </a:pPr>
              <a:t>14</a:t>
            </a:fld>
            <a:endParaRPr lang="en-US" dirty="0"/>
          </a:p>
        </p:txBody>
      </p:sp>
    </p:spTree>
    <p:extLst>
      <p:ext uri="{BB962C8B-B14F-4D97-AF65-F5344CB8AC3E}">
        <p14:creationId xmlns:p14="http://schemas.microsoft.com/office/powerpoint/2010/main" val="143025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381000"/>
            <a:ext cx="8534400" cy="777875"/>
          </a:xfrm>
          <a:ln/>
        </p:spPr>
        <p:txBody>
          <a:bodyPr rIns="35717"/>
          <a:lstStyle/>
          <a:p>
            <a:r>
              <a:rPr lang="en-US" sz="3600" dirty="0" smtClean="0">
                <a:effectLst>
                  <a:outerShdw blurRad="38100" dist="38100" dir="2700000" algn="tl">
                    <a:srgbClr val="C0C0C0"/>
                  </a:outerShdw>
                </a:effectLst>
              </a:rPr>
              <a:t> Tailored Trustworthy Spaces</a:t>
            </a:r>
          </a:p>
        </p:txBody>
      </p:sp>
      <p:sp>
        <p:nvSpPr>
          <p:cNvPr id="30723" name="Rectangle 3"/>
          <p:cNvSpPr>
            <a:spLocks noGrp="1" noChangeArrowheads="1"/>
          </p:cNvSpPr>
          <p:nvPr>
            <p:ph type="body" idx="1"/>
          </p:nvPr>
        </p:nvSpPr>
        <p:spPr>
          <a:xfrm>
            <a:off x="768350" y="1371600"/>
            <a:ext cx="7689850" cy="3197225"/>
          </a:xfrm>
          <a:ln/>
        </p:spPr>
        <p:txBody>
          <a:bodyPr rIns="35717">
            <a:normAutofit lnSpcReduction="10000"/>
          </a:bodyPr>
          <a:lstStyle/>
          <a:p>
            <a:pPr marL="0" indent="0">
              <a:lnSpc>
                <a:spcPct val="90000"/>
              </a:lnSpc>
              <a:buFontTx/>
              <a:buNone/>
            </a:pPr>
            <a:r>
              <a:rPr lang="en-US" sz="2400" dirty="0" smtClean="0"/>
              <a:t>In the physical world, we operate in many spaces with many characteristics</a:t>
            </a:r>
          </a:p>
          <a:p>
            <a:pPr marL="914400" lvl="1" indent="-457200">
              <a:lnSpc>
                <a:spcPct val="90000"/>
              </a:lnSpc>
              <a:spcBef>
                <a:spcPts val="1913"/>
              </a:spcBef>
              <a:buFontTx/>
              <a:buChar char="•"/>
            </a:pPr>
            <a:r>
              <a:rPr lang="en-US" sz="2000" dirty="0" smtClean="0"/>
              <a:t>Home, school, workplace, shopping mall, doctor’s office, bank, theatre</a:t>
            </a:r>
          </a:p>
          <a:p>
            <a:pPr marL="914400" lvl="1" indent="-457200">
              <a:lnSpc>
                <a:spcPct val="90000"/>
              </a:lnSpc>
              <a:spcBef>
                <a:spcPts val="1913"/>
              </a:spcBef>
              <a:buFontTx/>
              <a:buChar char="•"/>
            </a:pPr>
            <a:r>
              <a:rPr lang="en-US" sz="2000" dirty="0" smtClean="0"/>
              <a:t>Different behaviors and controls are appropriate in different spaces </a:t>
            </a:r>
          </a:p>
          <a:p>
            <a:pPr marL="0" indent="0">
              <a:lnSpc>
                <a:spcPct val="90000"/>
              </a:lnSpc>
              <a:spcBef>
                <a:spcPts val="1913"/>
              </a:spcBef>
              <a:buFontTx/>
              <a:buNone/>
            </a:pPr>
            <a:r>
              <a:rPr lang="en-US" sz="2400" dirty="0"/>
              <a:t>Yet we tend to treat the cyber world as </a:t>
            </a:r>
            <a:r>
              <a:rPr lang="en-US" sz="2400" dirty="0" smtClean="0"/>
              <a:t>a homogenous</a:t>
            </a:r>
            <a:r>
              <a:rPr lang="en-US" sz="2400" dirty="0"/>
              <a:t>, undifferentiated space</a:t>
            </a:r>
            <a:endParaRPr lang="en-US" sz="2400" dirty="0" smtClean="0"/>
          </a:p>
        </p:txBody>
      </p:sp>
      <p:sp>
        <p:nvSpPr>
          <p:cNvPr id="30724" name="Rectangle 4"/>
          <p:cNvSpPr>
            <a:spLocks/>
          </p:cNvSpPr>
          <p:nvPr/>
        </p:nvSpPr>
        <p:spPr bwMode="auto">
          <a:xfrm>
            <a:off x="1295400" y="4800600"/>
            <a:ext cx="7162800" cy="152558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lIns="128583" tIns="192874" rIns="128583" bIns="192874" anchor="ctr"/>
          <a:lstStyle/>
          <a:p>
            <a:pPr defTabSz="642938">
              <a:spcBef>
                <a:spcPts val="1688"/>
              </a:spcBef>
            </a:pPr>
            <a:r>
              <a:rPr lang="en-US" sz="2400" dirty="0" smtClean="0">
                <a:cs typeface="Arial" pitchFamily="34" charset="0"/>
                <a:sym typeface="Arial" pitchFamily="34" charset="0"/>
              </a:rPr>
              <a:t>TTS: a </a:t>
            </a:r>
            <a:r>
              <a:rPr lang="en-US" sz="2400" dirty="0">
                <a:cs typeface="Arial" pitchFamily="34" charset="0"/>
                <a:sym typeface="Arial" pitchFamily="34" charset="0"/>
              </a:rPr>
              <a:t>flexible, distributed trust environment that can support functional, policy, and trustworthiness requirements arising from a wide spectrum of activities in the face of an evolving range of threats</a:t>
            </a:r>
          </a:p>
        </p:txBody>
      </p:sp>
      <p:sp>
        <p:nvSpPr>
          <p:cNvPr id="2" name="Slide Number Placeholder 1"/>
          <p:cNvSpPr>
            <a:spLocks noGrp="1"/>
          </p:cNvSpPr>
          <p:nvPr>
            <p:ph type="sldNum" sz="quarter" idx="12"/>
          </p:nvPr>
        </p:nvSpPr>
        <p:spPr>
          <a:xfrm>
            <a:off x="6553200" y="6400799"/>
            <a:ext cx="2286000" cy="320675"/>
          </a:xfrm>
        </p:spPr>
        <p:txBody>
          <a:bodyPr/>
          <a:lstStyle/>
          <a:p>
            <a:pPr>
              <a:defRPr/>
            </a:pPr>
            <a:fld id="{E31FF68B-0B41-43D7-9D9B-D3DA2EA73A8B}" type="slidenum">
              <a:rPr lang="en-US" smtClean="0"/>
              <a:pPr>
                <a:defRPr/>
              </a:pPr>
              <a:t>15</a:t>
            </a:fld>
            <a:endParaRPr lang="en-US" dirty="0"/>
          </a:p>
        </p:txBody>
      </p:sp>
      <p:sp>
        <p:nvSpPr>
          <p:cNvPr id="3" name="Right Arrow 2"/>
          <p:cNvSpPr/>
          <p:nvPr/>
        </p:nvSpPr>
        <p:spPr>
          <a:xfrm>
            <a:off x="762000" y="4978926"/>
            <a:ext cx="5334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48591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93700"/>
            <a:ext cx="8229600" cy="654050"/>
          </a:xfrm>
          <a:ln/>
        </p:spPr>
        <p:txBody>
          <a:bodyPr rIns="35717">
            <a:normAutofit fontScale="90000"/>
          </a:bodyPr>
          <a:lstStyle/>
          <a:p>
            <a:r>
              <a:rPr lang="en-US" sz="4000" dirty="0" smtClean="0">
                <a:effectLst>
                  <a:outerShdw blurRad="38100" dist="38100" dir="2700000" algn="tl">
                    <a:srgbClr val="C0C0C0"/>
                  </a:outerShdw>
                </a:effectLst>
              </a:rPr>
              <a:t>TTS Paradigm</a:t>
            </a:r>
          </a:p>
        </p:txBody>
      </p:sp>
      <p:sp>
        <p:nvSpPr>
          <p:cNvPr id="31747" name="Rectangle 3"/>
          <p:cNvSpPr>
            <a:spLocks noGrp="1" noChangeArrowheads="1"/>
          </p:cNvSpPr>
          <p:nvPr>
            <p:ph type="body" idx="1"/>
          </p:nvPr>
        </p:nvSpPr>
        <p:spPr>
          <a:xfrm>
            <a:off x="685800" y="1371600"/>
            <a:ext cx="7924800" cy="4419600"/>
          </a:xfrm>
          <a:ln/>
        </p:spPr>
        <p:txBody>
          <a:bodyPr rIns="35717">
            <a:normAutofit fontScale="92500" lnSpcReduction="10000"/>
          </a:bodyPr>
          <a:lstStyle/>
          <a:p>
            <a:pPr marL="457200" indent="-457200">
              <a:buSzPct val="125000"/>
            </a:pPr>
            <a:r>
              <a:rPr lang="en-US" sz="2800" dirty="0" smtClean="0"/>
              <a:t>Users can select/create different environments for different activities satisfying variety of operating capabilities</a:t>
            </a:r>
          </a:p>
          <a:p>
            <a:pPr marL="857250" lvl="1" indent="-457200">
              <a:buSzPct val="125000"/>
            </a:pPr>
            <a:r>
              <a:rPr lang="en-US" sz="2400" dirty="0" smtClean="0"/>
              <a:t>Confidentiality, anonymity, data and system integrity, provenance, availability, performance </a:t>
            </a:r>
          </a:p>
          <a:p>
            <a:pPr marL="457200" indent="-457200">
              <a:spcBef>
                <a:spcPts val="2100"/>
              </a:spcBef>
              <a:buSzPct val="125000"/>
            </a:pPr>
            <a:r>
              <a:rPr lang="en-US" sz="2800" dirty="0" smtClean="0"/>
              <a:t>Users can negotiate with others to create new environments with mutually agreed characteristics and lifetimes</a:t>
            </a:r>
          </a:p>
          <a:p>
            <a:pPr marL="457200" indent="-457200">
              <a:spcBef>
                <a:spcPts val="2100"/>
              </a:spcBef>
              <a:buSzPct val="125000"/>
            </a:pPr>
            <a:r>
              <a:rPr lang="en-US" sz="2800" dirty="0" smtClean="0"/>
              <a:t>Must be able to base trust decisions on verifiable assertions</a:t>
            </a:r>
          </a:p>
        </p:txBody>
      </p:sp>
      <p:sp>
        <p:nvSpPr>
          <p:cNvPr id="2" name="Slide Number Placeholder 1"/>
          <p:cNvSpPr>
            <a:spLocks noGrp="1"/>
          </p:cNvSpPr>
          <p:nvPr>
            <p:ph type="sldNum" sz="quarter" idx="12"/>
          </p:nvPr>
        </p:nvSpPr>
        <p:spPr>
          <a:xfrm>
            <a:off x="6553200" y="6400799"/>
            <a:ext cx="2286000" cy="320675"/>
          </a:xfrm>
        </p:spPr>
        <p:txBody>
          <a:bodyPr/>
          <a:lstStyle/>
          <a:p>
            <a:pPr>
              <a:defRPr/>
            </a:pPr>
            <a:fld id="{E31FF68B-0B41-43D7-9D9B-D3DA2EA73A8B}" type="slidenum">
              <a:rPr lang="en-US" smtClean="0"/>
              <a:pPr>
                <a:defRPr/>
              </a:pPr>
              <a:t>16</a:t>
            </a:fld>
            <a:endParaRPr lang="en-US" dirty="0"/>
          </a:p>
        </p:txBody>
      </p:sp>
    </p:spTree>
    <p:extLst>
      <p:ext uri="{BB962C8B-B14F-4D97-AF65-F5344CB8AC3E}">
        <p14:creationId xmlns:p14="http://schemas.microsoft.com/office/powerpoint/2010/main" val="292851656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effectLst>
                  <a:outerShdw blurRad="38100" dist="38100" dir="2700000" algn="tl">
                    <a:srgbClr val="C0C0C0"/>
                  </a:outerShdw>
                </a:effectLst>
              </a:rPr>
              <a:t>Moving Target</a:t>
            </a:r>
            <a:endParaRPr lang="en-US" sz="4000" dirty="0"/>
          </a:p>
        </p:txBody>
      </p:sp>
      <p:sp>
        <p:nvSpPr>
          <p:cNvPr id="11267" name="Content Placeholder 2"/>
          <p:cNvSpPr>
            <a:spLocks noGrp="1"/>
          </p:cNvSpPr>
          <p:nvPr>
            <p:ph idx="1"/>
          </p:nvPr>
        </p:nvSpPr>
        <p:spPr/>
        <p:txBody>
          <a:bodyPr/>
          <a:lstStyle/>
          <a:p>
            <a:r>
              <a:rPr lang="en-US" dirty="0" smtClean="0"/>
              <a:t>Controlled change across multiple system dimensions to:</a:t>
            </a:r>
          </a:p>
          <a:p>
            <a:pPr lvl="1"/>
            <a:r>
              <a:rPr lang="en-US" dirty="0" smtClean="0"/>
              <a:t>Increase uncertainty and apparent complexity for attackers, reduce their windows of opportunity, and increase their costs in time and effort</a:t>
            </a:r>
          </a:p>
          <a:p>
            <a:pPr lvl="1"/>
            <a:r>
              <a:rPr lang="en-US" dirty="0" smtClean="0"/>
              <a:t>Increase resiliency and fault tolerance within a system</a:t>
            </a:r>
          </a:p>
          <a:p>
            <a:endParaRPr lang="en-US" dirty="0" smtClean="0"/>
          </a:p>
        </p:txBody>
      </p:sp>
      <p:sp>
        <p:nvSpPr>
          <p:cNvPr id="3" name="Slide Number Placeholder 2"/>
          <p:cNvSpPr>
            <a:spLocks noGrp="1"/>
          </p:cNvSpPr>
          <p:nvPr>
            <p:ph type="sldNum" sz="quarter" idx="12"/>
          </p:nvPr>
        </p:nvSpPr>
        <p:spPr/>
        <p:txBody>
          <a:bodyPr/>
          <a:lstStyle/>
          <a:p>
            <a:pPr>
              <a:defRPr/>
            </a:pPr>
            <a:fld id="{3741B506-B29C-4D51-AFE1-320AA619FC83}" type="slidenum">
              <a:rPr lang="en-US" smtClean="0"/>
              <a:pPr>
                <a:defRPr/>
              </a:pPr>
              <a:t>17</a:t>
            </a:fld>
            <a:endParaRPr lang="en-US" dirty="0"/>
          </a:p>
        </p:txBody>
      </p:sp>
    </p:spTree>
    <p:extLst>
      <p:ext uri="{BB962C8B-B14F-4D97-AF65-F5344CB8AC3E}">
        <p14:creationId xmlns:p14="http://schemas.microsoft.com/office/powerpoint/2010/main" val="3431764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effectLst>
                  <a:outerShdw blurRad="38100" dist="38100" dir="2700000" algn="tl">
                    <a:srgbClr val="C0C0C0"/>
                  </a:outerShdw>
                </a:effectLst>
              </a:rPr>
              <a:t>Moving Target Paradigm</a:t>
            </a:r>
            <a:endParaRPr lang="en-US" sz="4000" dirty="0"/>
          </a:p>
        </p:txBody>
      </p:sp>
      <p:sp>
        <p:nvSpPr>
          <p:cNvPr id="12291" name="Content Placeholder 2"/>
          <p:cNvSpPr>
            <a:spLocks noGrp="1"/>
          </p:cNvSpPr>
          <p:nvPr>
            <p:ph idx="1"/>
          </p:nvPr>
        </p:nvSpPr>
        <p:spPr/>
        <p:txBody>
          <a:bodyPr/>
          <a:lstStyle/>
          <a:p>
            <a:r>
              <a:rPr lang="en-US" dirty="0" smtClean="0"/>
              <a:t>All systems are compromised; perfect security is unattainable </a:t>
            </a:r>
          </a:p>
          <a:p>
            <a:r>
              <a:rPr lang="en-US" dirty="0" smtClean="0"/>
              <a:t>Objective is to continue safe operation in a compromised environment, to have systems that are defensible, rather than perfectly secure</a:t>
            </a:r>
          </a:p>
          <a:p>
            <a:r>
              <a:rPr lang="en-US" dirty="0" smtClean="0"/>
              <a:t>Shift burden of processing onto attackers</a:t>
            </a:r>
          </a:p>
          <a:p>
            <a:pPr marL="0" indent="0">
              <a:buNone/>
            </a:pPr>
            <a:endParaRPr lang="en-US" dirty="0" smtClean="0"/>
          </a:p>
        </p:txBody>
      </p:sp>
      <p:sp>
        <p:nvSpPr>
          <p:cNvPr id="3" name="Slide Number Placeholder 2"/>
          <p:cNvSpPr>
            <a:spLocks noGrp="1"/>
          </p:cNvSpPr>
          <p:nvPr>
            <p:ph type="sldNum" sz="quarter" idx="12"/>
          </p:nvPr>
        </p:nvSpPr>
        <p:spPr/>
        <p:txBody>
          <a:bodyPr/>
          <a:lstStyle/>
          <a:p>
            <a:pPr>
              <a:defRPr/>
            </a:pPr>
            <a:fld id="{3741B506-B29C-4D51-AFE1-320AA619FC83}" type="slidenum">
              <a:rPr lang="en-US" smtClean="0"/>
              <a:pPr>
                <a:defRPr/>
              </a:pPr>
              <a:t>18</a:t>
            </a:fld>
            <a:endParaRPr lang="en-US" dirty="0"/>
          </a:p>
        </p:txBody>
      </p:sp>
    </p:spTree>
    <p:extLst>
      <p:ext uri="{BB962C8B-B14F-4D97-AF65-F5344CB8AC3E}">
        <p14:creationId xmlns:p14="http://schemas.microsoft.com/office/powerpoint/2010/main" val="101240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762000"/>
          </a:xfrm>
        </p:spPr>
        <p:txBody>
          <a:bodyPr/>
          <a:lstStyle/>
          <a:p>
            <a:r>
              <a:rPr lang="en-US" sz="4000" dirty="0">
                <a:effectLst>
                  <a:outerShdw blurRad="38100" dist="38100" dir="2700000" algn="tl">
                    <a:srgbClr val="C0C0C0"/>
                  </a:outerShdw>
                </a:effectLst>
              </a:rPr>
              <a:t>Cyber Economics &amp; </a:t>
            </a:r>
            <a:r>
              <a:rPr lang="en-US" sz="4000" dirty="0" smtClean="0">
                <a:effectLst>
                  <a:outerShdw blurRad="38100" dist="38100" dir="2700000" algn="tl">
                    <a:srgbClr val="C0C0C0"/>
                  </a:outerShdw>
                </a:effectLst>
              </a:rPr>
              <a:t>Incentives</a:t>
            </a:r>
            <a:endParaRPr lang="en-US" sz="4000" dirty="0"/>
          </a:p>
        </p:txBody>
      </p:sp>
      <p:sp>
        <p:nvSpPr>
          <p:cNvPr id="3" name="Content Placeholder 2"/>
          <p:cNvSpPr>
            <a:spLocks noGrp="1"/>
          </p:cNvSpPr>
          <p:nvPr>
            <p:ph idx="1"/>
          </p:nvPr>
        </p:nvSpPr>
        <p:spPr>
          <a:xfrm>
            <a:off x="457200" y="1524000"/>
            <a:ext cx="8229600" cy="4648199"/>
          </a:xfrm>
        </p:spPr>
        <p:txBody>
          <a:bodyPr/>
          <a:lstStyle/>
          <a:p>
            <a:pPr>
              <a:spcBef>
                <a:spcPts val="0"/>
              </a:spcBef>
            </a:pPr>
            <a:r>
              <a:rPr lang="en-US" dirty="0"/>
              <a:t>A focus on what impacts cyber economics and what incentives can be provided to enable ubiquitous security:</a:t>
            </a:r>
          </a:p>
          <a:p>
            <a:pPr lvl="1">
              <a:spcBef>
                <a:spcPts val="0"/>
              </a:spcBef>
            </a:pPr>
            <a:r>
              <a:rPr lang="en-US" dirty="0"/>
              <a:t>New theories and models of investments, markets, and the social dimensions of cyber economics</a:t>
            </a:r>
          </a:p>
          <a:p>
            <a:pPr lvl="1">
              <a:spcBef>
                <a:spcPts val="0"/>
              </a:spcBef>
            </a:pPr>
            <a:r>
              <a:rPr lang="en-US" dirty="0"/>
              <a:t>Data, data, and more data with measurement and analysis based on that data</a:t>
            </a:r>
          </a:p>
          <a:p>
            <a:pPr lvl="1">
              <a:spcBef>
                <a:spcPts val="0"/>
              </a:spcBef>
            </a:pPr>
            <a:r>
              <a:rPr lang="en-US" dirty="0"/>
              <a:t>Improved SW development models and support for “personal data ownership”</a:t>
            </a:r>
          </a:p>
          <a:p>
            <a:pPr>
              <a:spcBef>
                <a:spcPts val="0"/>
              </a:spcBef>
            </a:pPr>
            <a:endParaRPr lang="en-US" dirty="0"/>
          </a:p>
        </p:txBody>
      </p:sp>
      <p:sp>
        <p:nvSpPr>
          <p:cNvPr id="4" name="Slide Number Placeholder 3"/>
          <p:cNvSpPr>
            <a:spLocks noGrp="1"/>
          </p:cNvSpPr>
          <p:nvPr>
            <p:ph type="sldNum" sz="quarter" idx="12"/>
          </p:nvPr>
        </p:nvSpPr>
        <p:spPr>
          <a:xfrm>
            <a:off x="6553200" y="6400799"/>
            <a:ext cx="2286000" cy="320675"/>
          </a:xfrm>
        </p:spPr>
        <p:txBody>
          <a:bodyPr/>
          <a:lstStyle/>
          <a:p>
            <a:pPr>
              <a:defRPr/>
            </a:pPr>
            <a:fld id="{E31FF68B-0B41-43D7-9D9B-D3DA2EA73A8B}" type="slidenum">
              <a:rPr lang="en-US" smtClean="0"/>
              <a:pPr>
                <a:defRPr/>
              </a:pPr>
              <a:t>19</a:t>
            </a:fld>
            <a:endParaRPr lang="en-US" dirty="0"/>
          </a:p>
        </p:txBody>
      </p:sp>
    </p:spTree>
    <p:extLst>
      <p:ext uri="{BB962C8B-B14F-4D97-AF65-F5344CB8AC3E}">
        <p14:creationId xmlns:p14="http://schemas.microsoft.com/office/powerpoint/2010/main" val="3144410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err="1" smtClean="0"/>
              <a:t>SaTC</a:t>
            </a:r>
            <a:r>
              <a:rPr lang="en-US" dirty="0" smtClean="0"/>
              <a:t> Overview</a:t>
            </a:r>
          </a:p>
          <a:p>
            <a:r>
              <a:rPr lang="en-US" dirty="0" smtClean="0"/>
              <a:t>NITRD </a:t>
            </a:r>
            <a:r>
              <a:rPr lang="en-US" dirty="0" err="1" smtClean="0"/>
              <a:t>Cybersecurity</a:t>
            </a:r>
            <a:r>
              <a:rPr lang="en-US" dirty="0" smtClean="0"/>
              <a:t> Strategic Plan</a:t>
            </a:r>
          </a:p>
          <a:p>
            <a:r>
              <a:rPr lang="en-US" dirty="0" err="1" smtClean="0"/>
              <a:t>SaTC</a:t>
            </a:r>
            <a:r>
              <a:rPr lang="en-US" dirty="0" smtClean="0"/>
              <a:t> Perspectives</a:t>
            </a:r>
          </a:p>
          <a:p>
            <a:r>
              <a:rPr lang="en-US" dirty="0" smtClean="0"/>
              <a:t>Educational proposals</a:t>
            </a:r>
          </a:p>
          <a:p>
            <a:r>
              <a:rPr lang="en-US" dirty="0" smtClean="0"/>
              <a:t>Q&amp;A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effectLst>
                  <a:outerShdw blurRad="38100" dist="38100" dir="2700000" algn="tl">
                    <a:srgbClr val="C0C0C0"/>
                  </a:outerShdw>
                </a:effectLst>
              </a:rPr>
              <a:t>CEI Paradigm</a:t>
            </a:r>
            <a:endParaRPr lang="en-US" sz="4000" dirty="0"/>
          </a:p>
        </p:txBody>
      </p:sp>
      <p:sp>
        <p:nvSpPr>
          <p:cNvPr id="3" name="Content Placeholder 2"/>
          <p:cNvSpPr>
            <a:spLocks noGrp="1"/>
          </p:cNvSpPr>
          <p:nvPr>
            <p:ph idx="1"/>
          </p:nvPr>
        </p:nvSpPr>
        <p:spPr/>
        <p:txBody>
          <a:bodyPr/>
          <a:lstStyle/>
          <a:p>
            <a:pPr>
              <a:spcBef>
                <a:spcPts val="0"/>
              </a:spcBef>
            </a:pPr>
            <a:r>
              <a:rPr lang="en-US" sz="2800" dirty="0"/>
              <a:t>Promotion of science-based understanding of markets, decision-making and investment motivation</a:t>
            </a:r>
          </a:p>
          <a:p>
            <a:pPr lvl="1">
              <a:spcBef>
                <a:spcPts val="0"/>
              </a:spcBef>
            </a:pPr>
            <a:r>
              <a:rPr lang="en-US" sz="2200" dirty="0"/>
              <a:t>Security deployment decisions based on knowledge, metrics, and proper motivations</a:t>
            </a:r>
          </a:p>
          <a:p>
            <a:pPr lvl="1">
              <a:spcBef>
                <a:spcPts val="0"/>
              </a:spcBef>
            </a:pPr>
            <a:r>
              <a:rPr lang="en-US" sz="2200" dirty="0"/>
              <a:t>Promote the role of economics as part of that understanding</a:t>
            </a:r>
          </a:p>
          <a:p>
            <a:pPr>
              <a:spcBef>
                <a:spcPts val="0"/>
              </a:spcBef>
            </a:pPr>
            <a:r>
              <a:rPr lang="en-US" sz="2800" dirty="0"/>
              <a:t>Creation of environments where deployment of security technology is balanced</a:t>
            </a:r>
          </a:p>
          <a:p>
            <a:pPr lvl="1">
              <a:spcBef>
                <a:spcPts val="0"/>
              </a:spcBef>
            </a:pPr>
            <a:r>
              <a:rPr lang="en-US" sz="2200" dirty="0"/>
              <a:t>Incentives to engage in socially responsible behavior</a:t>
            </a:r>
          </a:p>
          <a:p>
            <a:pPr lvl="1">
              <a:spcBef>
                <a:spcPts val="0"/>
              </a:spcBef>
            </a:pPr>
            <a:r>
              <a:rPr lang="en-US" sz="2200" dirty="0"/>
              <a:t>Deterrence for those who participate in criminal and malicious behavior</a:t>
            </a:r>
          </a:p>
          <a:p>
            <a:pPr>
              <a:spcBef>
                <a:spcPts val="200"/>
              </a:spcBef>
            </a:pPr>
            <a:endParaRPr lang="en-US" dirty="0"/>
          </a:p>
        </p:txBody>
      </p:sp>
      <p:sp>
        <p:nvSpPr>
          <p:cNvPr id="4" name="Slide Number Placeholder 3"/>
          <p:cNvSpPr>
            <a:spLocks noGrp="1"/>
          </p:cNvSpPr>
          <p:nvPr>
            <p:ph type="sldNum" sz="quarter" idx="12"/>
          </p:nvPr>
        </p:nvSpPr>
        <p:spPr/>
        <p:txBody>
          <a:bodyPr/>
          <a:lstStyle/>
          <a:p>
            <a:pPr>
              <a:defRPr/>
            </a:pPr>
            <a:fld id="{3741B506-B29C-4D51-AFE1-320AA619FC83}" type="slidenum">
              <a:rPr lang="en-US" smtClean="0"/>
              <a:pPr>
                <a:defRPr/>
              </a:pPr>
              <a:t>20</a:t>
            </a:fld>
            <a:endParaRPr lang="en-US" dirty="0"/>
          </a:p>
        </p:txBody>
      </p:sp>
    </p:spTree>
    <p:extLst>
      <p:ext uri="{BB962C8B-B14F-4D97-AF65-F5344CB8AC3E}">
        <p14:creationId xmlns:p14="http://schemas.microsoft.com/office/powerpoint/2010/main" val="24424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effectLst>
                  <a:outerShdw blurRad="38100" dist="38100" dir="2700000" algn="tl">
                    <a:srgbClr val="000000">
                      <a:alpha val="43137"/>
                    </a:srgbClr>
                  </a:outerShdw>
                </a:effectLst>
              </a:rPr>
              <a:t>Designed-in Security</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4373563"/>
          </a:xfrm>
        </p:spPr>
        <p:txBody>
          <a:bodyPr/>
          <a:lstStyle/>
          <a:p>
            <a:r>
              <a:rPr lang="en-US" dirty="0" smtClean="0"/>
              <a:t>Designing and developing SW systems that are resistant to attacks</a:t>
            </a:r>
          </a:p>
          <a:p>
            <a:r>
              <a:rPr lang="en-US" dirty="0" smtClean="0"/>
              <a:t>Generating assurance artifacts to attest to the system’s capabilities to withstand attacks</a:t>
            </a:r>
            <a:endParaRPr lang="en-US" dirty="0"/>
          </a:p>
        </p:txBody>
      </p:sp>
      <p:sp>
        <p:nvSpPr>
          <p:cNvPr id="4" name="Slide Number Placeholder 3"/>
          <p:cNvSpPr>
            <a:spLocks noGrp="1"/>
          </p:cNvSpPr>
          <p:nvPr>
            <p:ph type="sldNum" sz="quarter" idx="12"/>
          </p:nvPr>
        </p:nvSpPr>
        <p:spPr/>
        <p:txBody>
          <a:bodyPr/>
          <a:lstStyle/>
          <a:p>
            <a:pPr>
              <a:defRPr/>
            </a:pPr>
            <a:fld id="{3741B506-B29C-4D51-AFE1-320AA619FC83}" type="slidenum">
              <a:rPr lang="en-US" smtClean="0"/>
              <a:pPr>
                <a:defRPr/>
              </a:pPr>
              <a:t>21</a:t>
            </a:fld>
            <a:endParaRPr lang="en-US" dirty="0"/>
          </a:p>
        </p:txBody>
      </p:sp>
    </p:spTree>
    <p:extLst>
      <p:ext uri="{BB962C8B-B14F-4D97-AF65-F5344CB8AC3E}">
        <p14:creationId xmlns:p14="http://schemas.microsoft.com/office/powerpoint/2010/main" val="1595557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4000" dirty="0" smtClean="0">
                <a:effectLst>
                  <a:outerShdw blurRad="38100" dist="38100" dir="2700000" algn="tl">
                    <a:srgbClr val="000000">
                      <a:alpha val="43137"/>
                    </a:srgbClr>
                  </a:outerShdw>
                </a:effectLst>
              </a:rPr>
              <a:t>Designed-in Security Paradigm</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800" dirty="0" smtClean="0"/>
              <a:t>Require verifiable assurance about system’s attack-resistance to be natively part of the SW design, development, and evolution lifecycle</a:t>
            </a:r>
          </a:p>
          <a:p>
            <a:r>
              <a:rPr lang="en-US" sz="2800" dirty="0" smtClean="0"/>
              <a:t>Enable reasoning about a diversity of quality attributes (security, safety, reliability, etc.) and the required assurance evidence</a:t>
            </a:r>
          </a:p>
          <a:p>
            <a:r>
              <a:rPr lang="en-US" sz="2800" dirty="0"/>
              <a:t>Stimulate further developments in methods and tools for detecting flaws in SW</a:t>
            </a:r>
          </a:p>
          <a:p>
            <a:endParaRPr lang="en-US" dirty="0"/>
          </a:p>
        </p:txBody>
      </p:sp>
      <p:sp>
        <p:nvSpPr>
          <p:cNvPr id="4" name="Slide Number Placeholder 3"/>
          <p:cNvSpPr>
            <a:spLocks noGrp="1"/>
          </p:cNvSpPr>
          <p:nvPr>
            <p:ph type="sldNum" sz="quarter" idx="12"/>
          </p:nvPr>
        </p:nvSpPr>
        <p:spPr/>
        <p:txBody>
          <a:bodyPr/>
          <a:lstStyle/>
          <a:p>
            <a:pPr>
              <a:defRPr/>
            </a:pPr>
            <a:fld id="{3741B506-B29C-4D51-AFE1-320AA619FC83}" type="slidenum">
              <a:rPr lang="en-US" smtClean="0"/>
              <a:pPr>
                <a:defRPr/>
              </a:pPr>
              <a:t>22</a:t>
            </a:fld>
            <a:endParaRPr lang="en-US" dirty="0"/>
          </a:p>
        </p:txBody>
      </p:sp>
    </p:spTree>
    <p:extLst>
      <p:ext uri="{BB962C8B-B14F-4D97-AF65-F5344CB8AC3E}">
        <p14:creationId xmlns:p14="http://schemas.microsoft.com/office/powerpoint/2010/main" val="3491035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381000"/>
            <a:ext cx="8001000" cy="1143000"/>
          </a:xfrm>
        </p:spPr>
        <p:txBody>
          <a:bodyPr>
            <a:normAutofit fontScale="90000"/>
          </a:bodyPr>
          <a:lstStyle/>
          <a:p>
            <a:r>
              <a:rPr lang="en-US" sz="4000" dirty="0" smtClean="0">
                <a:effectLst>
                  <a:outerShdw blurRad="38100" dist="38100" dir="2700000" algn="tl">
                    <a:srgbClr val="000000">
                      <a:alpha val="43137"/>
                    </a:srgbClr>
                  </a:outerShdw>
                </a:effectLst>
              </a:rPr>
              <a:t>Federal </a:t>
            </a:r>
            <a:r>
              <a:rPr lang="en-US" sz="4000" dirty="0" err="1" smtClean="0">
                <a:effectLst>
                  <a:outerShdw blurRad="38100" dist="38100" dir="2700000" algn="tl">
                    <a:srgbClr val="000000">
                      <a:alpha val="43137"/>
                    </a:srgbClr>
                  </a:outerShdw>
                </a:effectLst>
              </a:rPr>
              <a:t>Cybersecurity</a:t>
            </a:r>
            <a:r>
              <a:rPr lang="en-US" sz="4000" dirty="0" smtClean="0">
                <a:effectLst>
                  <a:outerShdw blurRad="38100" dist="38100" dir="2700000" algn="tl">
                    <a:srgbClr val="000000">
                      <a:alpha val="43137"/>
                    </a:srgbClr>
                  </a:outerShdw>
                </a:effectLst>
              </a:rPr>
              <a:t> R&amp;D Strategic Thrusts</a:t>
            </a:r>
          </a:p>
        </p:txBody>
      </p:sp>
      <p:sp>
        <p:nvSpPr>
          <p:cNvPr id="6147" name="Content Placeholder 2"/>
          <p:cNvSpPr>
            <a:spLocks noGrp="1"/>
          </p:cNvSpPr>
          <p:nvPr>
            <p:ph idx="1"/>
          </p:nvPr>
        </p:nvSpPr>
        <p:spPr>
          <a:xfrm>
            <a:off x="1066800" y="2209800"/>
            <a:ext cx="7620000" cy="3916363"/>
          </a:xfrm>
        </p:spPr>
        <p:txBody>
          <a:bodyPr/>
          <a:lstStyle/>
          <a:p>
            <a:r>
              <a:rPr lang="en-US" dirty="0" smtClean="0"/>
              <a:t>Inducing Change</a:t>
            </a:r>
          </a:p>
          <a:p>
            <a:pPr>
              <a:buFont typeface="Wingdings" pitchFamily="2" charset="2"/>
              <a:buChar char="Ø"/>
            </a:pPr>
            <a:r>
              <a:rPr lang="en-US" dirty="0" smtClean="0"/>
              <a:t>Developing Scientific Foundations</a:t>
            </a:r>
          </a:p>
          <a:p>
            <a:r>
              <a:rPr lang="en-US" dirty="0" smtClean="0"/>
              <a:t>Accelerating Transition to Practice</a:t>
            </a:r>
            <a:endParaRPr lang="en-US" dirty="0"/>
          </a:p>
          <a:p>
            <a:r>
              <a:rPr lang="en-US" dirty="0" smtClean="0"/>
              <a:t>Maximizing Research Impact</a:t>
            </a:r>
          </a:p>
          <a:p>
            <a:pPr>
              <a:buFontTx/>
              <a:buNone/>
            </a:pPr>
            <a:endParaRPr lang="en-US" dirty="0" smtClean="0"/>
          </a:p>
        </p:txBody>
      </p:sp>
      <p:sp>
        <p:nvSpPr>
          <p:cNvPr id="2" name="Slide Number Placeholder 1"/>
          <p:cNvSpPr>
            <a:spLocks noGrp="1"/>
          </p:cNvSpPr>
          <p:nvPr>
            <p:ph type="sldNum" sz="quarter" idx="12"/>
          </p:nvPr>
        </p:nvSpPr>
        <p:spPr/>
        <p:txBody>
          <a:bodyPr/>
          <a:lstStyle/>
          <a:p>
            <a:pPr>
              <a:defRPr/>
            </a:pPr>
            <a:fld id="{3741B506-B29C-4D51-AFE1-320AA619FC83}" type="slidenum">
              <a:rPr lang="en-US" smtClean="0"/>
              <a:pPr>
                <a:defRPr/>
              </a:pPr>
              <a:t>23</a:t>
            </a:fld>
            <a:endParaRPr lang="en-US"/>
          </a:p>
        </p:txBody>
      </p:sp>
    </p:spTree>
    <p:extLst>
      <p:ext uri="{BB962C8B-B14F-4D97-AF65-F5344CB8AC3E}">
        <p14:creationId xmlns:p14="http://schemas.microsoft.com/office/powerpoint/2010/main" val="3994229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533400"/>
            <a:ext cx="8382000" cy="914400"/>
          </a:xfrm>
        </p:spPr>
        <p:txBody>
          <a:bodyPr/>
          <a:lstStyle/>
          <a:p>
            <a:r>
              <a:rPr lang="en-US" sz="4000" dirty="0" smtClean="0">
                <a:effectLst>
                  <a:outerShdw blurRad="38100" dist="38100" dir="2700000" algn="tl">
                    <a:srgbClr val="000000">
                      <a:alpha val="43137"/>
                    </a:srgbClr>
                  </a:outerShdw>
                </a:effectLst>
              </a:rPr>
              <a:t>Developing Scientific Foundations</a:t>
            </a:r>
          </a:p>
        </p:txBody>
      </p:sp>
      <p:sp>
        <p:nvSpPr>
          <p:cNvPr id="16387" name="Content Placeholder 2"/>
          <p:cNvSpPr>
            <a:spLocks noGrp="1"/>
          </p:cNvSpPr>
          <p:nvPr>
            <p:ph idx="1"/>
          </p:nvPr>
        </p:nvSpPr>
        <p:spPr>
          <a:xfrm>
            <a:off x="457200" y="1752600"/>
            <a:ext cx="8382000" cy="4221163"/>
          </a:xfrm>
        </p:spPr>
        <p:txBody>
          <a:bodyPr/>
          <a:lstStyle/>
          <a:p>
            <a:r>
              <a:rPr lang="en-US" sz="2400" dirty="0" smtClean="0"/>
              <a:t>A strategic research priority on the </a:t>
            </a:r>
            <a:r>
              <a:rPr lang="en-US" sz="2400" i="1" dirty="0" smtClean="0"/>
              <a:t>science of security </a:t>
            </a:r>
            <a:r>
              <a:rPr lang="en-US" sz="2400" dirty="0" smtClean="0"/>
              <a:t>to</a:t>
            </a:r>
          </a:p>
          <a:p>
            <a:pPr lvl="1"/>
            <a:r>
              <a:rPr lang="en-US" sz="2000" dirty="0" smtClean="0"/>
              <a:t>Organize the knowledge in the field of security</a:t>
            </a:r>
          </a:p>
          <a:p>
            <a:pPr lvl="1"/>
            <a:r>
              <a:rPr lang="en-US" sz="2000" dirty="0" smtClean="0"/>
              <a:t>Investigate universal concepts that are predictive and transcend specific systems, attacks, and defenses</a:t>
            </a:r>
          </a:p>
          <a:p>
            <a:pPr lvl="1"/>
            <a:r>
              <a:rPr lang="en-US" sz="2000" dirty="0" smtClean="0"/>
              <a:t>Resulting in a cohesive understanding of underlying principles to enable investigations that impact large-scale systems</a:t>
            </a:r>
          </a:p>
          <a:p>
            <a:pPr lvl="1"/>
            <a:r>
              <a:rPr lang="en-US" sz="2000" dirty="0" smtClean="0"/>
              <a:t>Enable development of hypotheses subject to experimental validation </a:t>
            </a:r>
          </a:p>
          <a:p>
            <a:pPr lvl="1"/>
            <a:r>
              <a:rPr lang="en-US" sz="2000" dirty="0" smtClean="0"/>
              <a:t>Support high-risk explorations needed to establish such a scientific basis</a:t>
            </a:r>
          </a:p>
          <a:p>
            <a:pPr lvl="1"/>
            <a:r>
              <a:rPr lang="en-US" sz="2000" dirty="0" smtClean="0"/>
              <a:t>Form public-private partnerships of government agencies, universities, and industry</a:t>
            </a:r>
          </a:p>
          <a:p>
            <a:pPr lvl="1"/>
            <a:endParaRPr lang="en-US" sz="2000" dirty="0" smtClean="0"/>
          </a:p>
          <a:p>
            <a:endParaRPr lang="en-US" sz="2800" dirty="0" smtClean="0"/>
          </a:p>
        </p:txBody>
      </p:sp>
      <p:sp>
        <p:nvSpPr>
          <p:cNvPr id="2" name="Slide Number Placeholder 1"/>
          <p:cNvSpPr>
            <a:spLocks noGrp="1"/>
          </p:cNvSpPr>
          <p:nvPr>
            <p:ph type="sldNum" sz="quarter" idx="12"/>
          </p:nvPr>
        </p:nvSpPr>
        <p:spPr/>
        <p:txBody>
          <a:bodyPr/>
          <a:lstStyle/>
          <a:p>
            <a:pPr>
              <a:defRPr/>
            </a:pPr>
            <a:fld id="{3741B506-B29C-4D51-AFE1-320AA619FC83}" type="slidenum">
              <a:rPr lang="en-US" smtClean="0"/>
              <a:pPr>
                <a:defRPr/>
              </a:pPr>
              <a:t>24</a:t>
            </a:fld>
            <a:endParaRPr lang="en-US" dirty="0"/>
          </a:p>
        </p:txBody>
      </p:sp>
    </p:spTree>
    <p:extLst>
      <p:ext uri="{BB962C8B-B14F-4D97-AF65-F5344CB8AC3E}">
        <p14:creationId xmlns:p14="http://schemas.microsoft.com/office/powerpoint/2010/main" val="3072855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4114800" cy="4525963"/>
          </a:xfrm>
        </p:spPr>
        <p:txBody>
          <a:bodyPr/>
          <a:lstStyle/>
          <a:p>
            <a:r>
              <a:rPr lang="en-US" sz="2000" dirty="0" smtClean="0"/>
              <a:t>Mature </a:t>
            </a:r>
            <a:r>
              <a:rPr lang="en-US" sz="2000" b="1" dirty="0" smtClean="0"/>
              <a:t>Crypto</a:t>
            </a:r>
            <a:r>
              <a:rPr lang="en-US" sz="2000" dirty="0" smtClean="0"/>
              <a:t> Science</a:t>
            </a:r>
          </a:p>
          <a:p>
            <a:pPr lvl="1"/>
            <a:r>
              <a:rPr lang="en-US" sz="1800" dirty="0" smtClean="0"/>
              <a:t>Adversary Models</a:t>
            </a:r>
          </a:p>
          <a:p>
            <a:pPr lvl="1"/>
            <a:r>
              <a:rPr lang="en-US" sz="1800" dirty="0" smtClean="0"/>
              <a:t>Work Factor Metrics</a:t>
            </a:r>
          </a:p>
          <a:p>
            <a:pPr lvl="1"/>
            <a:r>
              <a:rPr lang="en-US" sz="1800" dirty="0" smtClean="0"/>
              <a:t>Tempest, Physical </a:t>
            </a:r>
            <a:r>
              <a:rPr lang="en-US" sz="1800" dirty="0" err="1" smtClean="0"/>
              <a:t>Eng’g</a:t>
            </a:r>
            <a:r>
              <a:rPr lang="en-US" sz="1800" dirty="0" smtClean="0"/>
              <a:t>, etc.</a:t>
            </a:r>
          </a:p>
          <a:p>
            <a:r>
              <a:rPr lang="en-US" sz="2000" dirty="0" smtClean="0"/>
              <a:t>Formal Analysis Technology</a:t>
            </a:r>
          </a:p>
          <a:p>
            <a:pPr lvl="1"/>
            <a:r>
              <a:rPr lang="en-US" sz="1800" dirty="0" smtClean="0"/>
              <a:t>Correctness Techniques/Tools</a:t>
            </a:r>
          </a:p>
          <a:p>
            <a:pPr lvl="1"/>
            <a:r>
              <a:rPr lang="en-US" sz="1800" dirty="0" smtClean="0"/>
              <a:t>Protocol Verification</a:t>
            </a:r>
          </a:p>
          <a:p>
            <a:pPr lvl="1"/>
            <a:r>
              <a:rPr lang="en-US" sz="1800" dirty="0" smtClean="0"/>
              <a:t>Efficient State Space Analysis</a:t>
            </a:r>
          </a:p>
          <a:p>
            <a:r>
              <a:rPr lang="en-US" sz="2000" dirty="0" smtClean="0"/>
              <a:t>Ad Hoc Cyber Engineering</a:t>
            </a:r>
          </a:p>
          <a:p>
            <a:pPr lvl="1"/>
            <a:r>
              <a:rPr lang="en-US" sz="1800" dirty="0" smtClean="0"/>
              <a:t>Informal principles</a:t>
            </a:r>
          </a:p>
          <a:p>
            <a:pPr lvl="1"/>
            <a:r>
              <a:rPr lang="en-US" sz="1800" dirty="0" smtClean="0"/>
              <a:t>Rudimentary Adversary Models</a:t>
            </a:r>
          </a:p>
          <a:p>
            <a:pPr lvl="1"/>
            <a:r>
              <a:rPr lang="en-US" sz="1800" dirty="0" smtClean="0"/>
              <a:t>Process oriented Metrics</a:t>
            </a:r>
          </a:p>
          <a:p>
            <a:r>
              <a:rPr lang="en-US" sz="2000" dirty="0" smtClean="0"/>
              <a:t>Fragmented </a:t>
            </a:r>
            <a:r>
              <a:rPr lang="en-US" sz="2000" dirty="0" err="1" smtClean="0"/>
              <a:t>SoS</a:t>
            </a:r>
            <a:r>
              <a:rPr lang="en-US" sz="2000" dirty="0" smtClean="0"/>
              <a:t> Community</a:t>
            </a:r>
          </a:p>
          <a:p>
            <a:endParaRPr lang="en-US" dirty="0"/>
          </a:p>
        </p:txBody>
      </p:sp>
      <p:sp>
        <p:nvSpPr>
          <p:cNvPr id="4" name="Content Placeholder 2"/>
          <p:cNvSpPr txBox="1">
            <a:spLocks/>
          </p:cNvSpPr>
          <p:nvPr/>
        </p:nvSpPr>
        <p:spPr bwMode="auto">
          <a:xfrm>
            <a:off x="4572000" y="1600200"/>
            <a:ext cx="426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000" dirty="0" smtClean="0"/>
              <a:t>Mature </a:t>
            </a:r>
            <a:r>
              <a:rPr lang="en-US" sz="2000" b="1" dirty="0" smtClean="0"/>
              <a:t>Cyber Security</a:t>
            </a:r>
            <a:r>
              <a:rPr lang="en-US" sz="2000" dirty="0" smtClean="0"/>
              <a:t> Science</a:t>
            </a:r>
          </a:p>
          <a:p>
            <a:pPr lvl="1">
              <a:lnSpc>
                <a:spcPct val="90000"/>
              </a:lnSpc>
            </a:pPr>
            <a:r>
              <a:rPr lang="en-US" sz="1800" dirty="0" smtClean="0"/>
              <a:t>Formal Cyber Adversary Models</a:t>
            </a:r>
          </a:p>
          <a:p>
            <a:pPr lvl="1">
              <a:lnSpc>
                <a:spcPct val="90000"/>
              </a:lnSpc>
            </a:pPr>
            <a:r>
              <a:rPr lang="en-US" sz="1800" dirty="0" smtClean="0"/>
              <a:t>Cyber Security Metrics</a:t>
            </a:r>
          </a:p>
          <a:p>
            <a:pPr lvl="1">
              <a:lnSpc>
                <a:spcPct val="90000"/>
              </a:lnSpc>
            </a:pPr>
            <a:r>
              <a:rPr lang="en-US" sz="1800" dirty="0" smtClean="0"/>
              <a:t>Design &amp; Implementation Support</a:t>
            </a:r>
            <a:endParaRPr lang="en-US" sz="1600" dirty="0" smtClean="0"/>
          </a:p>
          <a:p>
            <a:pPr>
              <a:lnSpc>
                <a:spcPct val="90000"/>
              </a:lnSpc>
            </a:pPr>
            <a:r>
              <a:rPr lang="en-US" sz="2000" dirty="0" smtClean="0"/>
              <a:t>Objective Evaluation Techniques</a:t>
            </a:r>
            <a:endParaRPr lang="en-US" sz="1800" dirty="0" smtClean="0"/>
          </a:p>
          <a:p>
            <a:pPr lvl="1">
              <a:lnSpc>
                <a:spcPct val="90000"/>
              </a:lnSpc>
            </a:pPr>
            <a:r>
              <a:rPr lang="en-US" sz="1800" dirty="0" smtClean="0"/>
              <a:t>Rigorous Toolset</a:t>
            </a:r>
          </a:p>
          <a:p>
            <a:pPr lvl="1">
              <a:lnSpc>
                <a:spcPct val="90000"/>
              </a:lnSpc>
            </a:pPr>
            <a:r>
              <a:rPr lang="en-US" sz="1800" dirty="0" smtClean="0"/>
              <a:t>Repeatable</a:t>
            </a:r>
            <a:endParaRPr lang="en-US" sz="1600" dirty="0" smtClean="0"/>
          </a:p>
          <a:p>
            <a:pPr>
              <a:lnSpc>
                <a:spcPct val="90000"/>
              </a:lnSpc>
            </a:pPr>
            <a:r>
              <a:rPr lang="en-US" sz="2000" dirty="0" smtClean="0"/>
              <a:t>Trust Engineering Methodology</a:t>
            </a:r>
          </a:p>
          <a:p>
            <a:pPr lvl="1">
              <a:lnSpc>
                <a:spcPct val="90000"/>
              </a:lnSpc>
            </a:pPr>
            <a:r>
              <a:rPr lang="en-US" sz="1800" dirty="0" smtClean="0"/>
              <a:t>Construction/Composition Tools</a:t>
            </a:r>
          </a:p>
          <a:p>
            <a:pPr lvl="1">
              <a:lnSpc>
                <a:spcPct val="90000"/>
              </a:lnSpc>
            </a:pPr>
            <a:r>
              <a:rPr lang="en-US" sz="1800" dirty="0" smtClean="0"/>
              <a:t>Principled Design</a:t>
            </a:r>
          </a:p>
          <a:p>
            <a:pPr lvl="1">
              <a:lnSpc>
                <a:spcPct val="90000"/>
              </a:lnSpc>
            </a:pPr>
            <a:r>
              <a:rPr lang="en-US" sz="1800" dirty="0" smtClean="0"/>
              <a:t>Formal Discipline</a:t>
            </a:r>
          </a:p>
          <a:p>
            <a:pPr>
              <a:lnSpc>
                <a:spcPct val="90000"/>
              </a:lnSpc>
            </a:pPr>
            <a:r>
              <a:rPr lang="en-US" sz="2000" dirty="0" smtClean="0"/>
              <a:t>Coordinated </a:t>
            </a:r>
            <a:r>
              <a:rPr lang="en-US" sz="2000" dirty="0" err="1" smtClean="0"/>
              <a:t>SoS</a:t>
            </a:r>
            <a:r>
              <a:rPr lang="en-US" sz="2000" dirty="0" smtClean="0"/>
              <a:t> Community</a:t>
            </a:r>
          </a:p>
          <a:p>
            <a:pPr lvl="1">
              <a:lnSpc>
                <a:spcPct val="90000"/>
              </a:lnSpc>
            </a:pPr>
            <a:r>
              <a:rPr lang="en-US" sz="1600" dirty="0" smtClean="0"/>
              <a:t>Persistent, Self sustaining</a:t>
            </a:r>
          </a:p>
          <a:p>
            <a:pPr lvl="1">
              <a:lnSpc>
                <a:spcPct val="90000"/>
              </a:lnSpc>
            </a:pPr>
            <a:r>
              <a:rPr lang="en-US" sz="1600" dirty="0" smtClean="0"/>
              <a:t>Collaborative Structures (VO, Interest </a:t>
            </a:r>
            <a:r>
              <a:rPr lang="en-US" sz="1600" dirty="0" err="1" smtClean="0"/>
              <a:t>Grps</a:t>
            </a:r>
            <a:r>
              <a:rPr lang="en-US" sz="1600" dirty="0" smtClean="0"/>
              <a:t>)</a:t>
            </a:r>
          </a:p>
          <a:p>
            <a:pPr marL="0" indent="0">
              <a:buNone/>
            </a:pPr>
            <a:endParaRPr lang="en-US" dirty="0"/>
          </a:p>
        </p:txBody>
      </p:sp>
      <p:sp>
        <p:nvSpPr>
          <p:cNvPr id="5" name="Title 1"/>
          <p:cNvSpPr>
            <a:spLocks noGrp="1"/>
          </p:cNvSpPr>
          <p:nvPr>
            <p:ph type="title"/>
          </p:nvPr>
        </p:nvSpPr>
        <p:spPr>
          <a:xfrm>
            <a:off x="762000" y="381000"/>
            <a:ext cx="8112642" cy="1066800"/>
          </a:xfrm>
        </p:spPr>
        <p:txBody>
          <a:bodyPr>
            <a:normAutofit fontScale="90000"/>
          </a:bodyPr>
          <a:lstStyle/>
          <a:p>
            <a:pPr algn="l"/>
            <a:r>
              <a:rPr lang="en-US" sz="3600" dirty="0" smtClean="0">
                <a:effectLst>
                  <a:outerShdw blurRad="38100" dist="38100" dir="2700000" algn="tl">
                    <a:srgbClr val="000000">
                      <a:alpha val="43137"/>
                    </a:srgbClr>
                  </a:outerShdw>
                </a:effectLst>
              </a:rPr>
              <a:t>               Security Science</a:t>
            </a: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   </a:t>
            </a:r>
            <a:r>
              <a:rPr lang="en-US" sz="2400" b="1" i="1" dirty="0" smtClean="0"/>
              <a:t>Today</a:t>
            </a:r>
            <a:r>
              <a:rPr lang="en-US" sz="2400" i="1" dirty="0" smtClean="0">
                <a:effectLst>
                  <a:outerShdw blurRad="38100" dist="38100" dir="2700000" algn="tl">
                    <a:srgbClr val="000000">
                      <a:alpha val="43137"/>
                    </a:srgbClr>
                  </a:outerShdw>
                </a:effectLst>
              </a:rPr>
              <a:t> 				                                 </a:t>
            </a:r>
            <a:r>
              <a:rPr lang="en-US" sz="2400" b="1" i="1" dirty="0" smtClean="0"/>
              <a:t>Future</a:t>
            </a:r>
            <a:endParaRPr lang="en-US" sz="3600" b="1" dirty="0" smtClean="0"/>
          </a:p>
        </p:txBody>
      </p:sp>
      <p:sp>
        <p:nvSpPr>
          <p:cNvPr id="2" name="Slide Number Placeholder 1"/>
          <p:cNvSpPr>
            <a:spLocks noGrp="1"/>
          </p:cNvSpPr>
          <p:nvPr>
            <p:ph type="sldNum" sz="quarter" idx="12"/>
          </p:nvPr>
        </p:nvSpPr>
        <p:spPr/>
        <p:txBody>
          <a:bodyPr/>
          <a:lstStyle/>
          <a:p>
            <a:pPr>
              <a:defRPr/>
            </a:pPr>
            <a:fld id="{72F950CA-06E3-4620-883B-C69BE61BDA55}" type="slidenum">
              <a:rPr lang="en-US" smtClean="0"/>
              <a:pPr>
                <a:defRPr/>
              </a:pPr>
              <a:t>25</a:t>
            </a:fld>
            <a:endParaRPr lang="en-US" dirty="0"/>
          </a:p>
        </p:txBody>
      </p:sp>
    </p:spTree>
    <p:extLst>
      <p:ext uri="{BB962C8B-B14F-4D97-AF65-F5344CB8AC3E}">
        <p14:creationId xmlns:p14="http://schemas.microsoft.com/office/powerpoint/2010/main" val="804495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4000" dirty="0" smtClean="0">
                <a:effectLst>
                  <a:outerShdw blurRad="38100" dist="38100" dir="2700000" algn="tl">
                    <a:srgbClr val="000000">
                      <a:alpha val="43137"/>
                    </a:srgbClr>
                  </a:outerShdw>
                </a:effectLst>
              </a:rPr>
              <a:t>Accelerating Transition to Practice</a:t>
            </a:r>
          </a:p>
        </p:txBody>
      </p:sp>
      <p:sp>
        <p:nvSpPr>
          <p:cNvPr id="2" name="Slide Number Placeholder 1"/>
          <p:cNvSpPr>
            <a:spLocks noGrp="1"/>
          </p:cNvSpPr>
          <p:nvPr>
            <p:ph type="sldNum" sz="quarter" idx="12"/>
          </p:nvPr>
        </p:nvSpPr>
        <p:spPr/>
        <p:txBody>
          <a:bodyPr/>
          <a:lstStyle/>
          <a:p>
            <a:pPr>
              <a:defRPr/>
            </a:pPr>
            <a:fld id="{3741B506-B29C-4D51-AFE1-320AA619FC83}" type="slidenum">
              <a:rPr lang="en-US" smtClean="0"/>
              <a:pPr>
                <a:defRPr/>
              </a:pPr>
              <a:t>26</a:t>
            </a:fld>
            <a:endParaRPr lang="en-US"/>
          </a:p>
        </p:txBody>
      </p:sp>
      <p:sp>
        <p:nvSpPr>
          <p:cNvPr id="6" name="Content Placeholder 2"/>
          <p:cNvSpPr>
            <a:spLocks noGrp="1"/>
          </p:cNvSpPr>
          <p:nvPr>
            <p:ph idx="1"/>
          </p:nvPr>
        </p:nvSpPr>
        <p:spPr>
          <a:xfrm>
            <a:off x="457200" y="1600200"/>
            <a:ext cx="8229600" cy="4525963"/>
          </a:xfrm>
        </p:spPr>
        <p:txBody>
          <a:bodyPr/>
          <a:lstStyle/>
          <a:p>
            <a:r>
              <a:rPr lang="en-US" dirty="0" smtClean="0"/>
              <a:t>Concerted effort to get results of federally funded research into broad use</a:t>
            </a:r>
          </a:p>
          <a:p>
            <a:pPr lvl="1"/>
            <a:r>
              <a:rPr lang="en-US" dirty="0" smtClean="0"/>
              <a:t>Integrated demos</a:t>
            </a:r>
          </a:p>
          <a:p>
            <a:pPr lvl="1"/>
            <a:r>
              <a:rPr lang="en-US" dirty="0" smtClean="0"/>
              <a:t>Conferences and workshops</a:t>
            </a:r>
          </a:p>
          <a:p>
            <a:pPr lvl="1"/>
            <a:r>
              <a:rPr lang="en-US" dirty="0" smtClean="0"/>
              <a:t>“Matchmaking” efforts</a:t>
            </a:r>
          </a:p>
          <a:p>
            <a:pPr lvl="2"/>
            <a:r>
              <a:rPr lang="en-US" dirty="0" smtClean="0"/>
              <a:t>Among Agencies</a:t>
            </a:r>
          </a:p>
          <a:p>
            <a:pPr lvl="2"/>
            <a:r>
              <a:rPr lang="en-US" dirty="0" smtClean="0"/>
              <a:t>Between research and product</a:t>
            </a:r>
          </a:p>
          <a:p>
            <a:pPr lvl="1"/>
            <a:r>
              <a:rPr lang="en-US" dirty="0" smtClean="0"/>
              <a:t>Potential funding for last mile</a:t>
            </a:r>
          </a:p>
        </p:txBody>
      </p:sp>
    </p:spTree>
    <p:extLst>
      <p:ext uri="{BB962C8B-B14F-4D97-AF65-F5344CB8AC3E}">
        <p14:creationId xmlns:p14="http://schemas.microsoft.com/office/powerpoint/2010/main" val="2671471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Maximizing Research Impact</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600201"/>
            <a:ext cx="8077200" cy="3657600"/>
          </a:xfrm>
        </p:spPr>
        <p:txBody>
          <a:bodyPr>
            <a:normAutofit fontScale="92500" lnSpcReduction="10000"/>
          </a:bodyPr>
          <a:lstStyle/>
          <a:p>
            <a:r>
              <a:rPr lang="en-US" sz="2400" dirty="0" smtClean="0">
                <a:ea typeface="ＭＳ Ｐゴシック"/>
                <a:cs typeface="ＭＳ Ｐゴシック"/>
              </a:rPr>
              <a:t>Goals</a:t>
            </a:r>
            <a:endParaRPr lang="en-US" sz="2400" dirty="0">
              <a:ea typeface="ＭＳ Ｐゴシック"/>
            </a:endParaRPr>
          </a:p>
          <a:p>
            <a:pPr lvl="1"/>
            <a:r>
              <a:rPr lang="en-US" sz="2000" dirty="0">
                <a:ea typeface="ＭＳ Ｐゴシック"/>
              </a:rPr>
              <a:t>Maximize </a:t>
            </a:r>
            <a:r>
              <a:rPr lang="en-US" sz="2000" dirty="0" err="1">
                <a:ea typeface="ＭＳ Ｐゴシック"/>
              </a:rPr>
              <a:t>cybersecurity</a:t>
            </a:r>
            <a:r>
              <a:rPr lang="en-US" sz="2000" dirty="0">
                <a:ea typeface="ＭＳ Ｐゴシック"/>
              </a:rPr>
              <a:t> R&amp;D impact to support and enable advancements in national priorities</a:t>
            </a:r>
          </a:p>
          <a:p>
            <a:endParaRPr lang="en-US" sz="2000" dirty="0">
              <a:ea typeface="ＭＳ Ｐゴシック"/>
              <a:cs typeface="ＭＳ Ｐゴシック"/>
            </a:endParaRPr>
          </a:p>
          <a:p>
            <a:r>
              <a:rPr lang="en-US" sz="2400" dirty="0">
                <a:ea typeface="ＭＳ Ｐゴシック"/>
                <a:cs typeface="ＭＳ Ｐゴシック"/>
              </a:rPr>
              <a:t>Examples of Supported National </a:t>
            </a:r>
            <a:r>
              <a:rPr lang="en-US" sz="2400" dirty="0" smtClean="0">
                <a:ea typeface="ＭＳ Ｐゴシック"/>
                <a:cs typeface="ＭＳ Ｐゴシック"/>
              </a:rPr>
              <a:t>Priorities</a:t>
            </a:r>
            <a:endParaRPr lang="en-US" sz="2400" dirty="0">
              <a:ea typeface="ＭＳ Ｐゴシック"/>
            </a:endParaRPr>
          </a:p>
          <a:p>
            <a:pPr lvl="1"/>
            <a:r>
              <a:rPr lang="en-US" sz="2000" dirty="0" smtClean="0">
                <a:ea typeface="ＭＳ Ｐゴシック"/>
              </a:rPr>
              <a:t>Big Data</a:t>
            </a:r>
          </a:p>
          <a:p>
            <a:pPr lvl="1"/>
            <a:r>
              <a:rPr lang="en-US" sz="2000" dirty="0" smtClean="0">
                <a:ea typeface="ＭＳ Ｐゴシック"/>
              </a:rPr>
              <a:t>Health </a:t>
            </a:r>
            <a:r>
              <a:rPr lang="en-US" sz="2000" dirty="0">
                <a:ea typeface="ＭＳ Ｐゴシック"/>
              </a:rPr>
              <a:t>IT</a:t>
            </a:r>
          </a:p>
          <a:p>
            <a:pPr lvl="1"/>
            <a:r>
              <a:rPr lang="en-US" sz="2000" dirty="0">
                <a:ea typeface="ＭＳ Ｐゴシック"/>
              </a:rPr>
              <a:t>Smart Grid</a:t>
            </a:r>
          </a:p>
          <a:p>
            <a:pPr lvl="1"/>
            <a:r>
              <a:rPr lang="en-US" sz="2000" dirty="0">
                <a:ea typeface="ＭＳ Ｐゴシック"/>
              </a:rPr>
              <a:t>Financial Services</a:t>
            </a:r>
          </a:p>
          <a:p>
            <a:pPr lvl="1"/>
            <a:r>
              <a:rPr lang="en-US" sz="2000" dirty="0">
                <a:ea typeface="ＭＳ Ｐゴシック"/>
              </a:rPr>
              <a:t>National Strategy for Trusted Identities in Cyberspace (NSTIC)</a:t>
            </a:r>
          </a:p>
          <a:p>
            <a:pPr lvl="1"/>
            <a:r>
              <a:rPr lang="en-US" sz="2000" dirty="0">
                <a:ea typeface="ＭＳ Ｐゴシック"/>
              </a:rPr>
              <a:t>National Initiative for </a:t>
            </a:r>
            <a:r>
              <a:rPr lang="en-US" sz="2000" dirty="0" err="1">
                <a:ea typeface="ＭＳ Ｐゴシック"/>
              </a:rPr>
              <a:t>Cybersecurity</a:t>
            </a:r>
            <a:r>
              <a:rPr lang="en-US" sz="2000" dirty="0">
                <a:ea typeface="ＭＳ Ｐゴシック"/>
              </a:rPr>
              <a:t> Education (NICE</a:t>
            </a:r>
            <a:r>
              <a:rPr lang="en-US" sz="2000" dirty="0" smtClean="0">
                <a:ea typeface="ＭＳ Ｐゴシック"/>
              </a:rPr>
              <a:t>)</a:t>
            </a:r>
            <a:endParaRPr lang="en-US" sz="2000" dirty="0">
              <a:ea typeface="ＭＳ Ｐゴシック"/>
            </a:endParaRPr>
          </a:p>
        </p:txBody>
      </p:sp>
      <p:sp>
        <p:nvSpPr>
          <p:cNvPr id="4" name="Slide Number Placeholder 3"/>
          <p:cNvSpPr>
            <a:spLocks noGrp="1"/>
          </p:cNvSpPr>
          <p:nvPr>
            <p:ph type="sldNum" sz="quarter" idx="12"/>
          </p:nvPr>
        </p:nvSpPr>
        <p:spPr/>
        <p:txBody>
          <a:bodyPr/>
          <a:lstStyle/>
          <a:p>
            <a:pPr>
              <a:defRPr/>
            </a:pPr>
            <a:fld id="{3741B506-B29C-4D51-AFE1-320AA619FC83}" type="slidenum">
              <a:rPr lang="en-US" smtClean="0"/>
              <a:pPr>
                <a:defRPr/>
              </a:pPr>
              <a:t>27</a:t>
            </a:fld>
            <a:endParaRPr lang="en-US" dirty="0"/>
          </a:p>
        </p:txBody>
      </p:sp>
    </p:spTree>
    <p:extLst>
      <p:ext uri="{BB962C8B-B14F-4D97-AF65-F5344CB8AC3E}">
        <p14:creationId xmlns:p14="http://schemas.microsoft.com/office/powerpoint/2010/main" val="2461029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effectLst>
                  <a:outerShdw blurRad="38100" dist="38100" dir="2700000" algn="tl">
                    <a:srgbClr val="000000">
                      <a:alpha val="43137"/>
                    </a:srgbClr>
                  </a:outerShdw>
                </a:effectLst>
              </a:rPr>
              <a:t>Summary</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Coordinated effort among government agencies</a:t>
            </a:r>
          </a:p>
          <a:p>
            <a:r>
              <a:rPr lang="en-US" dirty="0" smtClean="0"/>
              <a:t>Focus on game-changing themes</a:t>
            </a:r>
          </a:p>
          <a:p>
            <a:pPr lvl="1"/>
            <a:r>
              <a:rPr lang="en-US" sz="2600" dirty="0" smtClean="0"/>
              <a:t>Encourages research collaborations based on tangible topics and desired future capabilities</a:t>
            </a:r>
          </a:p>
          <a:p>
            <a:r>
              <a:rPr lang="en-US" sz="3000" b="1" dirty="0" smtClean="0"/>
              <a:t>NOT </a:t>
            </a:r>
            <a:r>
              <a:rPr lang="en-US" sz="3000" dirty="0" smtClean="0"/>
              <a:t>magic words that will get your proposal funded</a:t>
            </a:r>
          </a:p>
          <a:p>
            <a:r>
              <a:rPr lang="en-US" sz="3000" dirty="0" smtClean="0"/>
              <a:t>Encouragement to do research which will enhance national objectives</a:t>
            </a:r>
          </a:p>
        </p:txBody>
      </p:sp>
      <p:sp>
        <p:nvSpPr>
          <p:cNvPr id="4" name="Slide Number Placeholder 3"/>
          <p:cNvSpPr>
            <a:spLocks noGrp="1"/>
          </p:cNvSpPr>
          <p:nvPr>
            <p:ph type="sldNum" sz="quarter" idx="12"/>
          </p:nvPr>
        </p:nvSpPr>
        <p:spPr/>
        <p:txBody>
          <a:bodyPr/>
          <a:lstStyle/>
          <a:p>
            <a:pPr>
              <a:defRPr/>
            </a:pPr>
            <a:fld id="{3741B506-B29C-4D51-AFE1-320AA619FC83}" type="slidenum">
              <a:rPr lang="en-US" smtClean="0"/>
              <a:pPr>
                <a:defRPr/>
              </a:pPr>
              <a:t>28</a:t>
            </a:fld>
            <a:endParaRPr lang="en-US"/>
          </a:p>
        </p:txBody>
      </p:sp>
    </p:spTree>
    <p:extLst>
      <p:ext uri="{BB962C8B-B14F-4D97-AF65-F5344CB8AC3E}">
        <p14:creationId xmlns:p14="http://schemas.microsoft.com/office/powerpoint/2010/main" val="363566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NSF Selects Grants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
        <p:nvSpPr>
          <p:cNvPr id="4" name="Rectangle 6"/>
          <p:cNvSpPr>
            <a:spLocks noChangeArrowheads="1"/>
          </p:cNvSpPr>
          <p:nvPr/>
        </p:nvSpPr>
        <p:spPr bwMode="auto">
          <a:xfrm>
            <a:off x="363538" y="1924050"/>
            <a:ext cx="8416925" cy="2479675"/>
          </a:xfrm>
          <a:prstGeom prst="rect">
            <a:avLst/>
          </a:prstGeom>
          <a:solidFill>
            <a:schemeClr val="bg1"/>
          </a:solidFill>
          <a:ln w="9525">
            <a:solidFill>
              <a:schemeClr val="tx1"/>
            </a:solid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marL="63500" indent="-63500">
              <a:defRPr/>
            </a:pPr>
            <a:r>
              <a:rPr lang="en-US" sz="2000" dirty="0">
                <a:solidFill>
                  <a:srgbClr val="000080"/>
                </a:solidFill>
                <a:latin typeface="Calibri" pitchFamily="-72" charset="0"/>
              </a:rPr>
              <a:t>“NSF's task of identifying and funding work at the frontiers of science and engineering is not a "top-down" process. </a:t>
            </a:r>
            <a:r>
              <a:rPr lang="en-US" sz="2000" b="1" dirty="0">
                <a:solidFill>
                  <a:srgbClr val="000080"/>
                </a:solidFill>
                <a:latin typeface="Calibri" pitchFamily="-72" charset="0"/>
              </a:rPr>
              <a:t>NSF operates from the "</a:t>
            </a:r>
            <a:r>
              <a:rPr lang="en-US" sz="2000" b="1" u="sng" dirty="0">
                <a:latin typeface="Calibri" pitchFamily="-72" charset="0"/>
              </a:rPr>
              <a:t>bottom u</a:t>
            </a:r>
            <a:r>
              <a:rPr lang="en-US" sz="2000" b="1" dirty="0">
                <a:latin typeface="Calibri" pitchFamily="-72" charset="0"/>
              </a:rPr>
              <a:t>p</a:t>
            </a:r>
            <a:r>
              <a:rPr lang="en-US" sz="2000" b="1" dirty="0">
                <a:solidFill>
                  <a:srgbClr val="000080"/>
                </a:solidFill>
                <a:latin typeface="Calibri" pitchFamily="-72" charset="0"/>
              </a:rPr>
              <a:t>," </a:t>
            </a:r>
            <a:r>
              <a:rPr lang="en-US" sz="2000" dirty="0">
                <a:solidFill>
                  <a:srgbClr val="000080"/>
                </a:solidFill>
                <a:latin typeface="Calibri" pitchFamily="-72" charset="0"/>
              </a:rPr>
              <a:t>keeping close track of research around the United States and the world, maintaining constant contact with the research community to identify ever-moving horizons of inquiry, monitoring which areas are most likely to result in spectacular progress and choosing the most promising people to conduct the research.</a:t>
            </a:r>
            <a:r>
              <a:rPr lang="en-US" sz="2000" dirty="0"/>
              <a:t>”</a:t>
            </a:r>
          </a:p>
          <a:p>
            <a:pPr marL="63500" indent="-63500" algn="r">
              <a:defRPr/>
            </a:pPr>
            <a:r>
              <a:rPr lang="en-US" sz="1600" dirty="0">
                <a:hlinkClick r:id="rId2"/>
              </a:rPr>
              <a:t>http://www.nsf.gov/about/how.jsp</a:t>
            </a:r>
            <a:r>
              <a:rPr lang="en-US" sz="1600" dirty="0"/>
              <a:t>	</a:t>
            </a:r>
            <a:endParaRPr lang="en-US" dirty="0"/>
          </a:p>
        </p:txBody>
      </p:sp>
      <p:sp>
        <p:nvSpPr>
          <p:cNvPr id="5" name="Rectangle 7"/>
          <p:cNvSpPr>
            <a:spLocks noChangeArrowheads="1"/>
          </p:cNvSpPr>
          <p:nvPr/>
        </p:nvSpPr>
        <p:spPr bwMode="auto">
          <a:xfrm>
            <a:off x="795338" y="4654550"/>
            <a:ext cx="7540625" cy="1620838"/>
          </a:xfrm>
          <a:prstGeom prst="rect">
            <a:avLst/>
          </a:prstGeom>
          <a:noFill/>
          <a:ln w="9525">
            <a:noFill/>
            <a:miter lim="800000"/>
            <a:headEnd/>
            <a:tailEnd/>
          </a:ln>
        </p:spPr>
        <p:txBody>
          <a:bodyPr>
            <a:prstTxWarp prst="textNoShape">
              <a:avLst/>
            </a:prstTxWarp>
            <a:spAutoFit/>
          </a:bodyPr>
          <a:lstStyle/>
          <a:p>
            <a:pPr marL="457200" indent="-457200" eaLnBrk="0" hangingPunct="0">
              <a:spcAft>
                <a:spcPct val="20000"/>
              </a:spcAft>
              <a:buFont typeface="Times" pitchFamily="-72" charset="0"/>
              <a:buChar char="•"/>
            </a:pPr>
            <a:r>
              <a:rPr lang="en-US" sz="2000"/>
              <a:t>NSF issues very broad solicitations for</a:t>
            </a:r>
          </a:p>
          <a:p>
            <a:pPr marL="914400" lvl="1" indent="-457200" eaLnBrk="0" hangingPunct="0">
              <a:spcAft>
                <a:spcPct val="20000"/>
              </a:spcAft>
              <a:buFontTx/>
              <a:buChar char="–"/>
            </a:pPr>
            <a:r>
              <a:rPr lang="en-US" sz="1800"/>
              <a:t>U.S. academic institutions, non-profit organizations, companies</a:t>
            </a:r>
            <a:endParaRPr lang="en-US" sz="900"/>
          </a:p>
          <a:p>
            <a:pPr marL="914400" lvl="1" indent="-457200" eaLnBrk="0" hangingPunct="0">
              <a:spcAft>
                <a:spcPct val="20000"/>
              </a:spcAft>
              <a:buFontTx/>
              <a:buChar char="–"/>
            </a:pPr>
            <a:endParaRPr lang="en-US" sz="900"/>
          </a:p>
          <a:p>
            <a:pPr marL="457200" indent="-457200" eaLnBrk="0" hangingPunct="0">
              <a:spcAft>
                <a:spcPct val="20000"/>
              </a:spcAft>
              <a:buFont typeface="Times" pitchFamily="-72" charset="0"/>
              <a:buChar char="•"/>
            </a:pPr>
            <a:r>
              <a:rPr lang="en-US" sz="2000"/>
              <a:t>NSF enables the growth of scientific communities in areas of national importance</a:t>
            </a:r>
            <a:endParaRPr lang="en-US" sz="1800"/>
          </a:p>
        </p:txBody>
      </p:sp>
    </p:spTree>
    <p:extLst>
      <p:ext uri="{BB962C8B-B14F-4D97-AF65-F5344CB8AC3E}">
        <p14:creationId xmlns:p14="http://schemas.microsoft.com/office/powerpoint/2010/main" val="3181168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577850" y="363538"/>
            <a:ext cx="7999413" cy="576262"/>
          </a:xfrm>
        </p:spPr>
        <p:txBody>
          <a:bodyPr anchor="t">
            <a:normAutofit fontScale="90000"/>
          </a:bodyPr>
          <a:lstStyle/>
          <a:p>
            <a:pPr algn="l" eaLnBrk="1" hangingPunct="1"/>
            <a:r>
              <a:rPr lang="en-US" sz="3200" b="1" smtClean="0">
                <a:solidFill>
                  <a:srgbClr val="00488F"/>
                </a:solidFill>
                <a:latin typeface="Arial" charset="0"/>
                <a:ea typeface="Geneva" pitchFamily="-111" charset="-128"/>
              </a:rPr>
              <a:t>Overview of NSF</a:t>
            </a:r>
            <a:br>
              <a:rPr lang="en-US" sz="3200" b="1" smtClean="0">
                <a:solidFill>
                  <a:srgbClr val="00488F"/>
                </a:solidFill>
                <a:latin typeface="Arial" charset="0"/>
                <a:ea typeface="Geneva" pitchFamily="-111" charset="-128"/>
              </a:rPr>
            </a:br>
            <a:endParaRPr lang="en-US" sz="3200" b="1" smtClean="0">
              <a:solidFill>
                <a:srgbClr val="00488F"/>
              </a:solidFill>
              <a:latin typeface="Arial" charset="0"/>
              <a:ea typeface="Geneva" pitchFamily="-111" charset="-128"/>
            </a:endParaRPr>
          </a:p>
        </p:txBody>
      </p:sp>
      <p:sp>
        <p:nvSpPr>
          <p:cNvPr id="4099" name="Title 1"/>
          <p:cNvSpPr txBox="1">
            <a:spLocks/>
          </p:cNvSpPr>
          <p:nvPr/>
        </p:nvSpPr>
        <p:spPr bwMode="auto">
          <a:xfrm>
            <a:off x="2682875" y="4667250"/>
            <a:ext cx="2528888" cy="1509713"/>
          </a:xfrm>
          <a:prstGeom prst="rect">
            <a:avLst/>
          </a:prstGeom>
          <a:noFill/>
          <a:ln w="9525">
            <a:noFill/>
            <a:miter lim="800000"/>
            <a:headEnd/>
            <a:tailEnd/>
          </a:ln>
        </p:spPr>
        <p:txBody>
          <a:bodyPr/>
          <a:lstStyle/>
          <a:p>
            <a:pPr>
              <a:buClr>
                <a:srgbClr val="9A0061"/>
              </a:buClr>
              <a:buFont typeface="Arial" charset="0"/>
              <a:buChar char="•"/>
            </a:pPr>
            <a:endParaRPr lang="en-US" sz="2000">
              <a:solidFill>
                <a:srgbClr val="000000"/>
              </a:solidFill>
            </a:endParaRPr>
          </a:p>
        </p:txBody>
      </p:sp>
      <p:sp>
        <p:nvSpPr>
          <p:cNvPr id="6" name="Oval 5"/>
          <p:cNvSpPr/>
          <p:nvPr/>
        </p:nvSpPr>
        <p:spPr>
          <a:xfrm>
            <a:off x="0" y="1066800"/>
            <a:ext cx="8834438" cy="5073650"/>
          </a:xfrm>
          <a:prstGeom prst="ellipse">
            <a:avLst/>
          </a:prstGeom>
          <a:blipFill>
            <a:blip r:embed="rId2" cstate="print"/>
            <a:tile tx="0" ty="0" sx="100000" sy="100000" flip="none" algn="tl"/>
          </a:blipFill>
          <a:ln w="12700">
            <a:solidFill>
              <a:srgbClr val="FFCC99"/>
            </a:solidFill>
            <a:prstDash val="solid"/>
          </a:ln>
          <a:effectLst>
            <a:outerShdw blurRad="304800" dist="165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nvGrpSpPr>
          <p:cNvPr id="2" name="Group 15"/>
          <p:cNvGrpSpPr>
            <a:grpSpLocks/>
          </p:cNvGrpSpPr>
          <p:nvPr/>
        </p:nvGrpSpPr>
        <p:grpSpPr bwMode="auto">
          <a:xfrm>
            <a:off x="990600" y="1154113"/>
            <a:ext cx="7348538" cy="4373562"/>
            <a:chOff x="1216884" y="1158715"/>
            <a:chExt cx="7852325" cy="4504353"/>
          </a:xfrm>
        </p:grpSpPr>
        <p:sp>
          <p:nvSpPr>
            <p:cNvPr id="8" name="TextBox 7"/>
            <p:cNvSpPr txBox="1"/>
            <p:nvPr/>
          </p:nvSpPr>
          <p:spPr>
            <a:xfrm>
              <a:off x="4188859" y="4749118"/>
              <a:ext cx="1599642" cy="913950"/>
            </a:xfrm>
            <a:prstGeom prst="rect">
              <a:avLst/>
            </a:prstGeom>
            <a:solidFill>
              <a:schemeClr val="tx2">
                <a:lumMod val="40000"/>
                <a:lumOff val="60000"/>
              </a:schemeClr>
            </a:solidFill>
            <a:ln cap="rnd">
              <a:solidFill>
                <a:schemeClr val="accent1"/>
              </a:solidFill>
              <a:bevel/>
            </a:ln>
            <a:effectLst>
              <a:outerShdw blurRad="127000" dist="63500" dir="2700000" algn="tl" rotWithShape="0">
                <a:prstClr val="black">
                  <a:alpha val="40000"/>
                </a:prstClr>
              </a:outerShdw>
            </a:effectLst>
          </p:spPr>
          <p:txBody>
            <a:bodyPr lIns="0" rIns="0" anchor="ctr"/>
            <a:lstStyle/>
            <a:p>
              <a:pPr algn="ctr" eaLnBrk="0" hangingPunct="0">
                <a:defRPr/>
              </a:pPr>
              <a:r>
                <a:rPr lang="en-US" sz="1600" b="1" dirty="0"/>
                <a:t>Eng</a:t>
              </a:r>
            </a:p>
            <a:p>
              <a:pPr algn="ctr" eaLnBrk="0" hangingPunct="0">
                <a:defRPr/>
              </a:pPr>
              <a:r>
                <a:rPr lang="en-US" sz="1100" dirty="0">
                  <a:latin typeface="+mj-lt"/>
                </a:rPr>
                <a:t>Directorate for</a:t>
              </a:r>
            </a:p>
            <a:p>
              <a:pPr algn="ctr" eaLnBrk="0" hangingPunct="0">
                <a:defRPr/>
              </a:pPr>
              <a:r>
                <a:rPr lang="en-US" sz="1100" dirty="0">
                  <a:latin typeface="+mj-lt"/>
                </a:rPr>
                <a:t>Engineering</a:t>
              </a:r>
            </a:p>
          </p:txBody>
        </p:sp>
        <p:sp>
          <p:nvSpPr>
            <p:cNvPr id="9" name="TextBox 8"/>
            <p:cNvSpPr txBox="1"/>
            <p:nvPr/>
          </p:nvSpPr>
          <p:spPr>
            <a:xfrm>
              <a:off x="3388190" y="1158715"/>
              <a:ext cx="1601338" cy="913950"/>
            </a:xfrm>
            <a:prstGeom prst="rect">
              <a:avLst/>
            </a:prstGeom>
            <a:solidFill>
              <a:schemeClr val="tx2">
                <a:lumMod val="40000"/>
                <a:lumOff val="60000"/>
              </a:schemeClr>
            </a:solidFill>
            <a:ln cap="rnd">
              <a:solidFill>
                <a:schemeClr val="accent1"/>
              </a:solidFill>
              <a:bevel/>
            </a:ln>
            <a:effectLst>
              <a:outerShdw blurRad="127000" dist="101600" dir="2700000" algn="tl" rotWithShape="0">
                <a:prstClr val="black">
                  <a:alpha val="30000"/>
                </a:prstClr>
              </a:outerShdw>
            </a:effectLst>
          </p:spPr>
          <p:txBody>
            <a:bodyPr lIns="0" rIns="0" anchor="ctr"/>
            <a:lstStyle/>
            <a:p>
              <a:pPr algn="ctr" eaLnBrk="0" hangingPunct="0">
                <a:defRPr/>
              </a:pPr>
              <a:r>
                <a:rPr lang="en-US" sz="1600" b="1" dirty="0"/>
                <a:t>GEO</a:t>
              </a:r>
            </a:p>
            <a:p>
              <a:pPr algn="ctr" eaLnBrk="0" hangingPunct="0">
                <a:defRPr/>
              </a:pPr>
              <a:r>
                <a:rPr lang="en-US" sz="1100" dirty="0">
                  <a:latin typeface="+mj-lt"/>
                </a:rPr>
                <a:t>Directorate for</a:t>
              </a:r>
            </a:p>
            <a:p>
              <a:pPr algn="ctr" eaLnBrk="0" hangingPunct="0">
                <a:defRPr/>
              </a:pPr>
              <a:r>
                <a:rPr lang="en-US" sz="1100" dirty="0">
                  <a:latin typeface="+mj-lt"/>
                </a:rPr>
                <a:t>Geosciences</a:t>
              </a:r>
            </a:p>
          </p:txBody>
        </p:sp>
        <p:sp>
          <p:nvSpPr>
            <p:cNvPr id="10" name="TextBox 9"/>
            <p:cNvSpPr txBox="1"/>
            <p:nvPr/>
          </p:nvSpPr>
          <p:spPr>
            <a:xfrm>
              <a:off x="2316108" y="4749118"/>
              <a:ext cx="1599642" cy="913950"/>
            </a:xfrm>
            <a:prstGeom prst="rect">
              <a:avLst/>
            </a:prstGeom>
            <a:solidFill>
              <a:schemeClr val="tx2">
                <a:lumMod val="40000"/>
                <a:lumOff val="60000"/>
              </a:schemeClr>
            </a:solidFill>
            <a:ln cap="rnd">
              <a:solidFill>
                <a:schemeClr val="accent1"/>
              </a:solidFill>
              <a:bevel/>
            </a:ln>
            <a:effectLst>
              <a:outerShdw blurRad="114300" dist="88900" dir="13500000" algn="br" rotWithShape="0">
                <a:prstClr val="black">
                  <a:alpha val="30000"/>
                </a:prstClr>
              </a:outerShdw>
            </a:effectLst>
          </p:spPr>
          <p:txBody>
            <a:bodyPr lIns="0" rIns="0" anchor="ctr"/>
            <a:lstStyle/>
            <a:p>
              <a:pPr algn="ctr" eaLnBrk="0" hangingPunct="0">
                <a:defRPr/>
              </a:pPr>
              <a:r>
                <a:rPr lang="en-US" sz="1600" b="1" dirty="0"/>
                <a:t>MPS</a:t>
              </a:r>
            </a:p>
            <a:p>
              <a:pPr algn="ctr" eaLnBrk="0" hangingPunct="0">
                <a:defRPr/>
              </a:pPr>
              <a:r>
                <a:rPr lang="en-US" sz="1100" dirty="0">
                  <a:latin typeface="+mj-lt"/>
                </a:rPr>
                <a:t>Directorate for Mathematical &amp; Physical Sciences</a:t>
              </a:r>
            </a:p>
          </p:txBody>
        </p:sp>
        <p:sp>
          <p:nvSpPr>
            <p:cNvPr id="11" name="TextBox 10"/>
            <p:cNvSpPr txBox="1"/>
            <p:nvPr/>
          </p:nvSpPr>
          <p:spPr>
            <a:xfrm>
              <a:off x="7031913" y="1431755"/>
              <a:ext cx="1599642" cy="913951"/>
            </a:xfrm>
            <a:prstGeom prst="rect">
              <a:avLst/>
            </a:prstGeom>
            <a:solidFill>
              <a:schemeClr val="tx2">
                <a:lumMod val="40000"/>
                <a:lumOff val="60000"/>
              </a:schemeClr>
            </a:solidFill>
            <a:ln cap="rnd">
              <a:solidFill>
                <a:schemeClr val="accent1"/>
              </a:solidFill>
              <a:bevel/>
            </a:ln>
            <a:effectLst>
              <a:outerShdw blurRad="50800" dist="38100" dir="2700000" algn="tl" rotWithShape="0">
                <a:prstClr val="black">
                  <a:alpha val="40000"/>
                </a:prstClr>
              </a:outerShdw>
            </a:effectLst>
          </p:spPr>
          <p:txBody>
            <a:bodyPr lIns="0" rIns="0" anchor="ctr"/>
            <a:lstStyle/>
            <a:p>
              <a:pPr algn="ctr" eaLnBrk="0" hangingPunct="0">
                <a:defRPr/>
              </a:pPr>
              <a:r>
                <a:rPr lang="en-US" sz="1600" b="1" dirty="0"/>
                <a:t>SBE</a:t>
              </a:r>
            </a:p>
            <a:p>
              <a:pPr algn="ctr" eaLnBrk="0" hangingPunct="0">
                <a:defRPr/>
              </a:pPr>
              <a:r>
                <a:rPr lang="en-US" sz="1100" dirty="0">
                  <a:latin typeface="+mj-lt"/>
                </a:rPr>
                <a:t>Directorate for Social, Behavioral and Economic Sciences</a:t>
              </a:r>
            </a:p>
          </p:txBody>
        </p:sp>
        <p:sp>
          <p:nvSpPr>
            <p:cNvPr id="12" name="TextBox 11"/>
            <p:cNvSpPr txBox="1"/>
            <p:nvPr/>
          </p:nvSpPr>
          <p:spPr>
            <a:xfrm>
              <a:off x="7513671" y="3642240"/>
              <a:ext cx="1555538" cy="913951"/>
            </a:xfrm>
            <a:prstGeom prst="rect">
              <a:avLst/>
            </a:prstGeom>
            <a:solidFill>
              <a:schemeClr val="tx2">
                <a:lumMod val="40000"/>
                <a:lumOff val="60000"/>
              </a:schemeClr>
            </a:solidFill>
            <a:ln cap="rnd">
              <a:solidFill>
                <a:schemeClr val="accent1"/>
              </a:solidFill>
              <a:bevel/>
            </a:ln>
            <a:effectLst>
              <a:outerShdw blurRad="127000" dist="88900" dir="2700000" algn="tl" rotWithShape="0">
                <a:prstClr val="black">
                  <a:alpha val="40000"/>
                </a:prstClr>
              </a:outerShdw>
            </a:effectLst>
          </p:spPr>
          <p:txBody>
            <a:bodyPr lIns="0" rIns="0" anchor="ctr"/>
            <a:lstStyle/>
            <a:p>
              <a:pPr algn="ctr" eaLnBrk="0" hangingPunct="0">
                <a:defRPr/>
              </a:pPr>
              <a:r>
                <a:rPr lang="en-US" sz="1600" b="1" dirty="0"/>
                <a:t>OPP</a:t>
              </a:r>
            </a:p>
            <a:p>
              <a:pPr algn="ctr" eaLnBrk="0" hangingPunct="0">
                <a:defRPr/>
              </a:pPr>
              <a:r>
                <a:rPr lang="en-US" sz="1100" dirty="0">
                  <a:latin typeface="+mj-lt"/>
                </a:rPr>
                <a:t>Office of Polar Programs</a:t>
              </a:r>
            </a:p>
          </p:txBody>
        </p:sp>
        <p:sp>
          <p:nvSpPr>
            <p:cNvPr id="13" name="TextBox 12"/>
            <p:cNvSpPr txBox="1"/>
            <p:nvPr/>
          </p:nvSpPr>
          <p:spPr>
            <a:xfrm>
              <a:off x="7469567" y="2545173"/>
              <a:ext cx="1599642" cy="915585"/>
            </a:xfrm>
            <a:prstGeom prst="rect">
              <a:avLst/>
            </a:prstGeom>
            <a:solidFill>
              <a:schemeClr val="tx2">
                <a:lumMod val="40000"/>
                <a:lumOff val="60000"/>
              </a:schemeClr>
            </a:solidFill>
            <a:ln cap="rnd">
              <a:solidFill>
                <a:schemeClr val="accent1"/>
              </a:solidFill>
              <a:bevel/>
            </a:ln>
            <a:effectLst>
              <a:outerShdw blurRad="101600" dist="88900" dir="8100000" algn="tr" rotWithShape="0">
                <a:prstClr val="black">
                  <a:alpha val="29000"/>
                </a:prstClr>
              </a:outerShdw>
            </a:effectLst>
          </p:spPr>
          <p:txBody>
            <a:bodyPr lIns="0" rIns="0" anchor="ctr"/>
            <a:lstStyle/>
            <a:p>
              <a:pPr algn="ctr" eaLnBrk="0" hangingPunct="0">
                <a:defRPr/>
              </a:pPr>
              <a:r>
                <a:rPr lang="en-US" sz="1600" b="1" dirty="0"/>
                <a:t>OISE</a:t>
              </a:r>
            </a:p>
            <a:p>
              <a:pPr algn="ctr" eaLnBrk="0" hangingPunct="0">
                <a:defRPr/>
              </a:pPr>
              <a:r>
                <a:rPr lang="en-US" sz="1100" dirty="0">
                  <a:latin typeface="+mj-lt"/>
                </a:rPr>
                <a:t>Office of International Science &amp; Engineering</a:t>
              </a:r>
            </a:p>
          </p:txBody>
        </p:sp>
        <p:sp>
          <p:nvSpPr>
            <p:cNvPr id="14" name="TextBox 13"/>
            <p:cNvSpPr txBox="1"/>
            <p:nvPr/>
          </p:nvSpPr>
          <p:spPr>
            <a:xfrm>
              <a:off x="5257549" y="1158715"/>
              <a:ext cx="1599642" cy="913950"/>
            </a:xfrm>
            <a:prstGeom prst="rect">
              <a:avLst/>
            </a:prstGeom>
            <a:solidFill>
              <a:schemeClr val="tx2">
                <a:lumMod val="40000"/>
                <a:lumOff val="60000"/>
              </a:schemeClr>
            </a:solidFill>
            <a:ln cap="rnd">
              <a:solidFill>
                <a:schemeClr val="accent1"/>
              </a:solidFill>
              <a:bevel/>
            </a:ln>
            <a:effectLst>
              <a:outerShdw blurRad="165100" dist="63500" sx="105000" sy="105000" algn="ctr" rotWithShape="0">
                <a:prstClr val="black">
                  <a:alpha val="30000"/>
                </a:prstClr>
              </a:outerShdw>
            </a:effectLst>
          </p:spPr>
          <p:txBody>
            <a:bodyPr lIns="0" rIns="0" anchor="ctr"/>
            <a:lstStyle/>
            <a:p>
              <a:pPr algn="ctr" eaLnBrk="0" hangingPunct="0">
                <a:defRPr/>
              </a:pPr>
              <a:r>
                <a:rPr lang="en-US" sz="1600" b="1" dirty="0"/>
                <a:t>OIA</a:t>
              </a:r>
            </a:p>
            <a:p>
              <a:pPr algn="ctr" eaLnBrk="0" hangingPunct="0">
                <a:defRPr/>
              </a:pPr>
              <a:r>
                <a:rPr lang="en-US" sz="1100" dirty="0">
                  <a:latin typeface="+mj-lt"/>
                </a:rPr>
                <a:t>Office of Integrative Activities</a:t>
              </a:r>
            </a:p>
          </p:txBody>
        </p:sp>
        <p:sp>
          <p:nvSpPr>
            <p:cNvPr id="15" name="TextBox 14"/>
            <p:cNvSpPr txBox="1"/>
            <p:nvPr/>
          </p:nvSpPr>
          <p:spPr>
            <a:xfrm>
              <a:off x="6056522" y="4749118"/>
              <a:ext cx="1601338" cy="913950"/>
            </a:xfrm>
            <a:prstGeom prst="rect">
              <a:avLst/>
            </a:prstGeom>
            <a:solidFill>
              <a:schemeClr val="tx2">
                <a:lumMod val="40000"/>
                <a:lumOff val="60000"/>
              </a:schemeClr>
            </a:solidFill>
            <a:ln cap="rnd">
              <a:solidFill>
                <a:schemeClr val="accent1"/>
              </a:solidFill>
              <a:bevel/>
            </a:ln>
            <a:effectLst>
              <a:outerShdw blurRad="127000" dist="63500" sx="102000" sy="102000" algn="ctr" rotWithShape="0">
                <a:prstClr val="black">
                  <a:alpha val="40000"/>
                </a:prstClr>
              </a:outerShdw>
            </a:effectLst>
          </p:spPr>
          <p:txBody>
            <a:bodyPr lIns="0" rIns="0" anchor="ctr"/>
            <a:lstStyle/>
            <a:p>
              <a:pPr algn="ctr" eaLnBrk="0" hangingPunct="0">
                <a:defRPr/>
              </a:pPr>
              <a:r>
                <a:rPr lang="en-US" sz="1600" b="1" dirty="0"/>
                <a:t>OCI</a:t>
              </a:r>
            </a:p>
            <a:p>
              <a:pPr algn="ctr" eaLnBrk="0" hangingPunct="0">
                <a:defRPr/>
              </a:pPr>
              <a:r>
                <a:rPr lang="en-US" sz="1100" dirty="0">
                  <a:latin typeface="+mj-lt"/>
                </a:rPr>
                <a:t>Office of  </a:t>
              </a:r>
              <a:r>
                <a:rPr lang="en-US" sz="1100" dirty="0" err="1">
                  <a:latin typeface="+mj-lt"/>
                </a:rPr>
                <a:t>Cyberinfrastructure</a:t>
              </a:r>
              <a:endParaRPr lang="en-US" sz="1100" dirty="0">
                <a:latin typeface="+mj-lt"/>
              </a:endParaRPr>
            </a:p>
          </p:txBody>
        </p:sp>
        <p:sp>
          <p:nvSpPr>
            <p:cNvPr id="17" name="TextBox 16"/>
            <p:cNvSpPr txBox="1"/>
            <p:nvPr/>
          </p:nvSpPr>
          <p:spPr>
            <a:xfrm>
              <a:off x="1216884" y="3642240"/>
              <a:ext cx="1599642" cy="913951"/>
            </a:xfrm>
            <a:prstGeom prst="rect">
              <a:avLst/>
            </a:prstGeom>
            <a:solidFill>
              <a:schemeClr val="tx2">
                <a:lumMod val="40000"/>
                <a:lumOff val="60000"/>
              </a:schemeClr>
            </a:solidFill>
            <a:ln w="9525" cap="rnd">
              <a:solidFill>
                <a:schemeClr val="accent1"/>
              </a:solidFill>
              <a:bevel/>
            </a:ln>
            <a:effectLst>
              <a:outerShdw blurRad="127000" dist="25400" algn="ctr" rotWithShape="0">
                <a:prstClr val="black">
                  <a:alpha val="34000"/>
                </a:prstClr>
              </a:outerShdw>
            </a:effectLst>
          </p:spPr>
          <p:txBody>
            <a:bodyPr lIns="0" rIns="0" anchor="ctr"/>
            <a:lstStyle/>
            <a:p>
              <a:pPr algn="ctr" eaLnBrk="0" hangingPunct="0">
                <a:defRPr/>
              </a:pPr>
              <a:r>
                <a:rPr lang="en-US" sz="1600" b="1" dirty="0" smtClean="0"/>
                <a:t>EHR</a:t>
              </a:r>
            </a:p>
            <a:p>
              <a:pPr algn="ctr" eaLnBrk="0" hangingPunct="0">
                <a:defRPr/>
              </a:pPr>
              <a:r>
                <a:rPr lang="en-US" sz="1100" dirty="0" smtClean="0">
                  <a:latin typeface="+mj-lt"/>
                </a:rPr>
                <a:t>Directorate for Education and Human Resources</a:t>
              </a:r>
              <a:endParaRPr lang="en-US" sz="1100" dirty="0">
                <a:latin typeface="+mj-lt"/>
              </a:endParaRPr>
            </a:p>
          </p:txBody>
        </p:sp>
        <p:sp>
          <p:nvSpPr>
            <p:cNvPr id="18" name="TextBox 17"/>
            <p:cNvSpPr txBox="1"/>
            <p:nvPr/>
          </p:nvSpPr>
          <p:spPr>
            <a:xfrm>
              <a:off x="1515439" y="1431755"/>
              <a:ext cx="1601338" cy="913951"/>
            </a:xfrm>
            <a:prstGeom prst="rect">
              <a:avLst/>
            </a:prstGeom>
            <a:solidFill>
              <a:schemeClr val="tx2">
                <a:lumMod val="40000"/>
                <a:lumOff val="60000"/>
              </a:schemeClr>
            </a:solidFill>
            <a:ln cap="rnd">
              <a:solidFill>
                <a:schemeClr val="accent1"/>
              </a:solidFill>
              <a:bevel/>
            </a:ln>
            <a:effectLst>
              <a:outerShdw blurRad="114300" dist="88900" dir="2700000" algn="tl" rotWithShape="0">
                <a:prstClr val="black">
                  <a:alpha val="30000"/>
                </a:prstClr>
              </a:outerShdw>
            </a:effectLst>
          </p:spPr>
          <p:txBody>
            <a:bodyPr lIns="0" rIns="0" anchor="ctr"/>
            <a:lstStyle/>
            <a:p>
              <a:pPr algn="ctr" eaLnBrk="0" hangingPunct="0">
                <a:defRPr/>
              </a:pPr>
              <a:r>
                <a:rPr lang="en-US" sz="1600" b="1" dirty="0"/>
                <a:t>BIO</a:t>
              </a:r>
            </a:p>
            <a:p>
              <a:pPr algn="ctr" eaLnBrk="0" hangingPunct="0">
                <a:defRPr/>
              </a:pPr>
              <a:r>
                <a:rPr lang="en-US" sz="1100" dirty="0">
                  <a:latin typeface="+mj-lt"/>
                </a:rPr>
                <a:t>Directorate for Biological Sciences</a:t>
              </a:r>
            </a:p>
          </p:txBody>
        </p:sp>
      </p:grpSp>
      <p:pic>
        <p:nvPicPr>
          <p:cNvPr id="4103" name="Picture 2" descr="thumbnail of small NSF logo in color "/>
          <p:cNvPicPr>
            <a:picLocks noChangeAspect="1" noChangeArrowheads="1"/>
          </p:cNvPicPr>
          <p:nvPr/>
        </p:nvPicPr>
        <p:blipFill>
          <a:blip r:embed="rId3" cstate="print"/>
          <a:srcRect/>
          <a:stretch>
            <a:fillRect/>
          </a:stretch>
        </p:blipFill>
        <p:spPr bwMode="auto">
          <a:xfrm>
            <a:off x="4022725" y="3108325"/>
            <a:ext cx="952500" cy="952500"/>
          </a:xfrm>
          <a:prstGeom prst="rect">
            <a:avLst/>
          </a:prstGeom>
          <a:noFill/>
          <a:ln w="9525">
            <a:noFill/>
            <a:miter lim="800000"/>
            <a:headEnd/>
            <a:tailEnd/>
          </a:ln>
        </p:spPr>
      </p:pic>
      <p:sp>
        <p:nvSpPr>
          <p:cNvPr id="19" name="TextBox 18"/>
          <p:cNvSpPr txBox="1"/>
          <p:nvPr/>
        </p:nvSpPr>
        <p:spPr bwMode="auto">
          <a:xfrm>
            <a:off x="914400" y="2514600"/>
            <a:ext cx="1497013" cy="887413"/>
          </a:xfrm>
          <a:prstGeom prst="rect">
            <a:avLst/>
          </a:prstGeom>
          <a:solidFill>
            <a:schemeClr val="tx2">
              <a:lumMod val="40000"/>
              <a:lumOff val="60000"/>
            </a:schemeClr>
          </a:solidFill>
          <a:ln w="9525" cap="rnd">
            <a:solidFill>
              <a:schemeClr val="accent1"/>
            </a:solidFill>
            <a:bevel/>
          </a:ln>
          <a:effectLst>
            <a:outerShdw blurRad="127000" dist="25400" algn="ctr" rotWithShape="0">
              <a:prstClr val="black">
                <a:alpha val="34000"/>
              </a:prstClr>
            </a:outerShdw>
          </a:effectLst>
        </p:spPr>
        <p:txBody>
          <a:bodyPr lIns="0" rIns="0" anchor="ctr"/>
          <a:lstStyle/>
          <a:p>
            <a:pPr algn="ctr" eaLnBrk="0" hangingPunct="0">
              <a:defRPr/>
            </a:pPr>
            <a:r>
              <a:rPr lang="en-US" sz="1600" b="1" dirty="0" smtClean="0"/>
              <a:t>CISE</a:t>
            </a:r>
          </a:p>
          <a:p>
            <a:pPr algn="ctr" eaLnBrk="0" hangingPunct="0">
              <a:defRPr/>
            </a:pPr>
            <a:r>
              <a:rPr lang="en-US" sz="1100" dirty="0" smtClean="0">
                <a:latin typeface="+mj-lt"/>
              </a:rPr>
              <a:t>Directorate for Computer and Information Science and Engineering</a:t>
            </a:r>
            <a:endParaRPr lang="en-US" sz="11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Secure and Trustworthy Cyberspace Program (SaTC)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161949975"/>
              </p:ext>
            </p:extLst>
          </p:nvPr>
        </p:nvGraphicFramePr>
        <p:xfrm>
          <a:off x="434918" y="1568582"/>
          <a:ext cx="8229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14400" y="5786735"/>
            <a:ext cx="5918720" cy="830997"/>
          </a:xfrm>
          <a:prstGeom prst="rect">
            <a:avLst/>
          </a:prstGeom>
          <a:noFill/>
        </p:spPr>
        <p:txBody>
          <a:bodyPr wrap="none" rtlCol="0">
            <a:spAutoFit/>
          </a:bodyPr>
          <a:lstStyle/>
          <a:p>
            <a:r>
              <a:rPr lang="en-US" sz="2400" b="1" i="1" dirty="0">
                <a:solidFill>
                  <a:srgbClr val="000000"/>
                </a:solidFill>
              </a:rPr>
              <a:t>Total budget about $55M (FY12 actual), </a:t>
            </a:r>
          </a:p>
          <a:p>
            <a:r>
              <a:rPr lang="en-US" sz="2400" b="1" i="1" dirty="0">
                <a:solidFill>
                  <a:srgbClr val="000000"/>
                </a:solidFill>
              </a:rPr>
              <a:t>$75M (FY13 President’s request to Congress)</a:t>
            </a:r>
          </a:p>
        </p:txBody>
      </p:sp>
    </p:spTree>
    <p:extLst>
      <p:ext uri="{BB962C8B-B14F-4D97-AF65-F5344CB8AC3E}">
        <p14:creationId xmlns:p14="http://schemas.microsoft.com/office/powerpoint/2010/main" val="2701133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92563"/>
          </a:xfrm>
        </p:spPr>
        <p:txBody>
          <a:bodyPr>
            <a:normAutofit/>
          </a:bodyPr>
          <a:lstStyle/>
          <a:p>
            <a:pPr>
              <a:buNone/>
            </a:pPr>
            <a:r>
              <a:rPr lang="en-US" sz="2400" dirty="0" smtClean="0"/>
              <a:t>To protect cyber-systems (including host machines, the internet and other cyber-infrastructure) from </a:t>
            </a:r>
            <a:r>
              <a:rPr lang="en-US" sz="2400" i="1" dirty="0" smtClean="0"/>
              <a:t>malicious behavior</a:t>
            </a:r>
            <a:r>
              <a:rPr lang="en-US" sz="2400" dirty="0" smtClean="0"/>
              <a:t>, while preserving privacy and promoting usability</a:t>
            </a:r>
          </a:p>
          <a:p>
            <a:pPr>
              <a:buNone/>
            </a:pPr>
            <a:endParaRPr lang="en-US" sz="2400" dirty="0" smtClean="0"/>
          </a:p>
          <a:p>
            <a:pPr marL="514350" indent="-514350">
              <a:buNone/>
            </a:pPr>
            <a:r>
              <a:rPr lang="en-US" sz="2400" dirty="0" smtClean="0"/>
              <a:t>We recognize that </a:t>
            </a:r>
            <a:r>
              <a:rPr lang="en-US" sz="2400" dirty="0" err="1" smtClean="0"/>
              <a:t>cybersecurity</a:t>
            </a:r>
            <a:r>
              <a:rPr lang="en-US" sz="2400" dirty="0" smtClean="0"/>
              <a:t> is a </a:t>
            </a:r>
            <a:r>
              <a:rPr lang="en-US" sz="2400" i="1" dirty="0" smtClean="0"/>
              <a:t>multi-dimensional problem</a:t>
            </a:r>
            <a:r>
              <a:rPr lang="en-US" sz="2400" dirty="0" smtClean="0"/>
              <a:t>, involving both the strength of security technologies and variability of human behavior.</a:t>
            </a:r>
          </a:p>
          <a:p>
            <a:pPr lvl="1"/>
            <a:r>
              <a:rPr lang="en-US" sz="2400" dirty="0" smtClean="0"/>
              <a:t>We need the expertise and resources from a wide range of disciplines: e.g., computer scientists, engineers, economists, mathematicians, </a:t>
            </a:r>
            <a:r>
              <a:rPr lang="en-US" sz="2400" dirty="0" err="1" smtClean="0"/>
              <a:t>behavioural</a:t>
            </a:r>
            <a:r>
              <a:rPr lang="en-US" sz="2400" dirty="0" smtClean="0"/>
              <a:t> scientists</a:t>
            </a:r>
          </a:p>
          <a:p>
            <a:pPr>
              <a:buNone/>
            </a:pPr>
            <a:endParaRPr lang="en-US" sz="2400" dirty="0" smtClean="0"/>
          </a:p>
          <a:p>
            <a:pPr>
              <a:buNone/>
            </a:pPr>
            <a:endParaRPr lang="en-US" sz="2400" dirty="0"/>
          </a:p>
        </p:txBody>
      </p:sp>
      <p:grpSp>
        <p:nvGrpSpPr>
          <p:cNvPr id="4" name="Group 3"/>
          <p:cNvGrpSpPr/>
          <p:nvPr/>
        </p:nvGrpSpPr>
        <p:grpSpPr>
          <a:xfrm>
            <a:off x="1028700" y="381000"/>
            <a:ext cx="7086600" cy="1600200"/>
            <a:chOff x="0" y="2440"/>
            <a:chExt cx="3044952" cy="1173956"/>
          </a:xfrm>
        </p:grpSpPr>
        <p:sp>
          <p:nvSpPr>
            <p:cNvPr id="5" name="Rounded Rectangle 4"/>
            <p:cNvSpPr/>
            <p:nvPr/>
          </p:nvSpPr>
          <p:spPr>
            <a:xfrm>
              <a:off x="0" y="2440"/>
              <a:ext cx="3044952" cy="117395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7308" y="59748"/>
              <a:ext cx="2930336" cy="1059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a:r>
                <a:rPr lang="en-US" sz="3600" dirty="0" err="1" smtClean="0"/>
                <a:t>SaTC</a:t>
              </a:r>
              <a:r>
                <a:rPr lang="en-US" sz="3600" dirty="0" smtClean="0"/>
                <a:t> Goals and Principles </a:t>
              </a:r>
            </a:p>
          </p:txBody>
        </p:sp>
      </p:grpSp>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SaTC</a:t>
            </a:r>
            <a:r>
              <a:rPr lang="en-US" dirty="0" smtClean="0"/>
              <a:t> Proposal Advice</a:t>
            </a:r>
            <a:endParaRPr lang="en-US" dirty="0"/>
          </a:p>
        </p:txBody>
      </p:sp>
      <p:sp>
        <p:nvSpPr>
          <p:cNvPr id="3" name="Content Placeholder 2"/>
          <p:cNvSpPr>
            <a:spLocks noGrp="1"/>
          </p:cNvSpPr>
          <p:nvPr>
            <p:ph idx="1"/>
          </p:nvPr>
        </p:nvSpPr>
        <p:spPr/>
        <p:txBody>
          <a:bodyPr>
            <a:normAutofit/>
          </a:bodyPr>
          <a:lstStyle/>
          <a:p>
            <a:r>
              <a:rPr lang="en-US" dirty="0" smtClean="0"/>
              <a:t>Make problem statement clear and relevant to </a:t>
            </a:r>
            <a:r>
              <a:rPr lang="en-US" dirty="0" err="1" smtClean="0"/>
              <a:t>SaTC</a:t>
            </a:r>
            <a:endParaRPr lang="en-US" dirty="0" smtClean="0"/>
          </a:p>
          <a:p>
            <a:pPr lvl="1"/>
            <a:r>
              <a:rPr lang="en-US" dirty="0" err="1" smtClean="0"/>
              <a:t>SaTC</a:t>
            </a:r>
            <a:r>
              <a:rPr lang="en-US" dirty="0" smtClean="0"/>
              <a:t> aim: “to protect cyber-systems”</a:t>
            </a:r>
          </a:p>
          <a:p>
            <a:pPr lvl="1"/>
            <a:r>
              <a:rPr lang="en-US" dirty="0" smtClean="0"/>
              <a:t>State clearly what proposed work will protect </a:t>
            </a:r>
            <a:r>
              <a:rPr lang="en-US" i="1" dirty="0" smtClean="0"/>
              <a:t>against</a:t>
            </a:r>
          </a:p>
          <a:p>
            <a:pPr lvl="2"/>
            <a:r>
              <a:rPr lang="en-US" dirty="0" smtClean="0"/>
              <a:t>Goals and abilities of “attacker”</a:t>
            </a:r>
          </a:p>
          <a:p>
            <a:pPr lvl="2"/>
            <a:r>
              <a:rPr lang="en-US" dirty="0" smtClean="0"/>
              <a:t>Technical term: “</a:t>
            </a:r>
            <a:r>
              <a:rPr lang="en-US" b="1" dirty="0" smtClean="0"/>
              <a:t>threat model</a:t>
            </a:r>
            <a:r>
              <a:rPr lang="en-US" dirty="0" smtClean="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SaTC</a:t>
            </a:r>
            <a:r>
              <a:rPr lang="en-US" dirty="0" smtClean="0"/>
              <a:t> Perspective Goals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Cybersecurity</a:t>
            </a:r>
            <a:r>
              <a:rPr lang="en-US" dirty="0" smtClean="0"/>
              <a:t> cannot be fully addressed by only technical approaches</a:t>
            </a:r>
          </a:p>
          <a:p>
            <a:r>
              <a:rPr lang="en-US" dirty="0" err="1" smtClean="0"/>
              <a:t>SaTC</a:t>
            </a:r>
            <a:r>
              <a:rPr lang="en-US" dirty="0" smtClean="0"/>
              <a:t> emphasizes different approaches and research communities by introducing </a:t>
            </a:r>
            <a:r>
              <a:rPr lang="en-US" i="1" dirty="0" smtClean="0"/>
              <a:t>perspectives</a:t>
            </a:r>
          </a:p>
          <a:p>
            <a:pPr lvl="1"/>
            <a:r>
              <a:rPr lang="en-US" b="1" dirty="0" smtClean="0"/>
              <a:t>Trustworthy Computing Systems (TC-S)</a:t>
            </a:r>
          </a:p>
          <a:p>
            <a:pPr lvl="1"/>
            <a:r>
              <a:rPr lang="en-US" b="1" dirty="0" smtClean="0"/>
              <a:t>Social, Behavioral &amp; Economic (SBE)</a:t>
            </a:r>
          </a:p>
          <a:p>
            <a:pPr lvl="1"/>
            <a:r>
              <a:rPr lang="en-US" b="1" dirty="0" smtClean="0"/>
              <a:t>Transition to Practice (</a:t>
            </a:r>
            <a:r>
              <a:rPr lang="en-US" b="1" dirty="0" err="1" smtClean="0"/>
              <a:t>TtoP</a:t>
            </a:r>
            <a:r>
              <a:rPr lang="en-US" b="1" dirty="0" smtClean="0"/>
              <a:t>)</a:t>
            </a:r>
          </a:p>
          <a:p>
            <a:pPr lvl="1"/>
            <a:r>
              <a:rPr lang="en-US" b="1" dirty="0" err="1" smtClean="0"/>
              <a:t>Cybersecurity</a:t>
            </a:r>
            <a:r>
              <a:rPr lang="en-US" b="1" smtClean="0"/>
              <a:t> Education</a:t>
            </a:r>
            <a:endParaRPr lang="en-US" b="1" dirty="0" smtClean="0"/>
          </a:p>
          <a:p>
            <a:r>
              <a:rPr lang="en-US" dirty="0" smtClean="0"/>
              <a:t>Each proposal must address at least one perspective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898460291"/>
              </p:ext>
            </p:extLst>
          </p:nvPr>
        </p:nvGraphicFramePr>
        <p:xfrm>
          <a:off x="457200" y="228600"/>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905000" y="5715000"/>
            <a:ext cx="5164244" cy="830997"/>
          </a:xfrm>
          <a:prstGeom prst="rect">
            <a:avLst/>
          </a:prstGeom>
          <a:noFill/>
        </p:spPr>
        <p:txBody>
          <a:bodyPr wrap="none" rtlCol="0">
            <a:spAutoFit/>
          </a:bodyPr>
          <a:lstStyle/>
          <a:p>
            <a:r>
              <a:rPr lang="en-US" sz="2400" dirty="0" smtClean="0"/>
              <a:t>Limit of 3 proposals per PI per year, </a:t>
            </a:r>
          </a:p>
          <a:p>
            <a:r>
              <a:rPr lang="en-US" sz="2400" dirty="0" smtClean="0"/>
              <a:t>2 from Small/Med/Frontier; 1 from EDU</a:t>
            </a:r>
            <a:endParaRPr lang="en-US" sz="2400" dirty="0"/>
          </a:p>
        </p:txBody>
      </p:sp>
    </p:spTree>
    <p:extLst>
      <p:ext uri="{BB962C8B-B14F-4D97-AF65-F5344CB8AC3E}">
        <p14:creationId xmlns:p14="http://schemas.microsoft.com/office/powerpoint/2010/main" val="2301424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7AEBC93382D14DA758968F8C0C1DEE" ma:contentTypeVersion="2" ma:contentTypeDescription="Create a new document." ma:contentTypeScope="" ma:versionID="c072fdddce7bbef2f756b94436c44a2b">
  <xsd:schema xmlns:xsd="http://www.w3.org/2001/XMLSchema" xmlns:xs="http://www.w3.org/2001/XMLSchema" xmlns:p="http://schemas.microsoft.com/office/2006/metadata/properties" targetNamespace="http://schemas.microsoft.com/office/2006/metadata/properties" ma:root="true" ma:fieldsID="da3281f1077fbd7e39b4d8d3a24b687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AF9F0D8-0047-45CF-BB8D-3E7A0E49C25F}">
  <ds:schemaRefs>
    <ds:schemaRef ds:uri="http://schemas.microsoft.com/sharepoint/v3/contenttype/forms"/>
  </ds:schemaRefs>
</ds:datastoreItem>
</file>

<file path=customXml/itemProps2.xml><?xml version="1.0" encoding="utf-8"?>
<ds:datastoreItem xmlns:ds="http://schemas.openxmlformats.org/officeDocument/2006/customXml" ds:itemID="{42DD3D76-E93A-4A5D-B3F4-4BA641B30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547A110-30BF-4202-8F3F-444D7D0CB9B5}">
  <ds:schemaRefs>
    <ds:schemaRef ds:uri="http://purl.org/dc/elements/1.1/"/>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5297</TotalTime>
  <Words>2294</Words>
  <Application>Microsoft Office PowerPoint</Application>
  <PresentationFormat>On-screen Show (4:3)</PresentationFormat>
  <Paragraphs>283</Paragraphs>
  <Slides>28</Slides>
  <Notes>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Secure and Trustworthy Cyberspace (SaTC) Program  Presentation to NSF/DIMACS Workshop for Aspiring PIs in SaTC</vt:lpstr>
      <vt:lpstr>Agenda</vt:lpstr>
      <vt:lpstr>How NSF Selects Grants</vt:lpstr>
      <vt:lpstr>Overview of NSF </vt:lpstr>
      <vt:lpstr>Secure and Trustworthy Cyberspace Program (SaTC)</vt:lpstr>
      <vt:lpstr>PowerPoint Presentation</vt:lpstr>
      <vt:lpstr>SaTC Proposal Advice</vt:lpstr>
      <vt:lpstr>SaTC Perspective Goals</vt:lpstr>
      <vt:lpstr>PowerPoint Presentation</vt:lpstr>
      <vt:lpstr>PowerPoint Presentation</vt:lpstr>
      <vt:lpstr>NITRD Program</vt:lpstr>
      <vt:lpstr>Federal Cybersecurity R&amp;D Strategic Thrusts</vt:lpstr>
      <vt:lpstr>R&amp;D Coordination Through Themes/Thrusts</vt:lpstr>
      <vt:lpstr>Research Themes</vt:lpstr>
      <vt:lpstr> Tailored Trustworthy Spaces</vt:lpstr>
      <vt:lpstr>TTS Paradigm</vt:lpstr>
      <vt:lpstr>Moving Target</vt:lpstr>
      <vt:lpstr>Moving Target Paradigm</vt:lpstr>
      <vt:lpstr>Cyber Economics &amp; Incentives</vt:lpstr>
      <vt:lpstr>CEI Paradigm</vt:lpstr>
      <vt:lpstr>Designed-in Security</vt:lpstr>
      <vt:lpstr>Designed-in Security Paradigm</vt:lpstr>
      <vt:lpstr>Federal Cybersecurity R&amp;D Strategic Thrusts</vt:lpstr>
      <vt:lpstr>Developing Scientific Foundations</vt:lpstr>
      <vt:lpstr>               Security Science    Today                                      Future</vt:lpstr>
      <vt:lpstr>Accelerating Transition to Practice</vt:lpstr>
      <vt:lpstr>Maximizing Research Impact</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and Trustworthy Cyberspace (SaTC) Program</dc:title>
  <dc:creator>Linda Casals</dc:creator>
  <cp:lastModifiedBy>Linda Casals</cp:lastModifiedBy>
  <cp:revision>545</cp:revision>
  <dcterms:created xsi:type="dcterms:W3CDTF">2006-08-16T00:00:00Z</dcterms:created>
  <dcterms:modified xsi:type="dcterms:W3CDTF">2012-10-17T18:46:20Z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0x010100E67AEBC93382D14DA758968F8C0C1DEE</vt:lpwstr>
  </property>
</Properties>
</file>