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1" r:id="rId3"/>
    <p:sldMasterId id="2147483707" r:id="rId4"/>
    <p:sldMasterId id="2147483722" r:id="rId5"/>
    <p:sldMasterId id="2147483725" r:id="rId6"/>
    <p:sldMasterId id="2147483727" r:id="rId7"/>
  </p:sldMasterIdLst>
  <p:notesMasterIdLst>
    <p:notesMasterId r:id="rId32"/>
  </p:notesMasterIdLst>
  <p:sldIdLst>
    <p:sldId id="286" r:id="rId8"/>
    <p:sldId id="287" r:id="rId9"/>
    <p:sldId id="262" r:id="rId10"/>
    <p:sldId id="263" r:id="rId11"/>
    <p:sldId id="264" r:id="rId12"/>
    <p:sldId id="265" r:id="rId13"/>
    <p:sldId id="274" r:id="rId14"/>
    <p:sldId id="275" r:id="rId15"/>
    <p:sldId id="276" r:id="rId16"/>
    <p:sldId id="277" r:id="rId17"/>
    <p:sldId id="270" r:id="rId18"/>
    <p:sldId id="271" r:id="rId19"/>
    <p:sldId id="272" r:id="rId20"/>
    <p:sldId id="273" r:id="rId21"/>
    <p:sldId id="282" r:id="rId22"/>
    <p:sldId id="278" r:id="rId23"/>
    <p:sldId id="279" r:id="rId24"/>
    <p:sldId id="281" r:id="rId25"/>
    <p:sldId id="280" r:id="rId26"/>
    <p:sldId id="258" r:id="rId27"/>
    <p:sldId id="261" r:id="rId28"/>
    <p:sldId id="256" r:id="rId29"/>
    <p:sldId id="259" r:id="rId30"/>
    <p:sldId id="28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475" autoAdjust="0"/>
  </p:normalViewPr>
  <p:slideViewPr>
    <p:cSldViewPr showGuides="1">
      <p:cViewPr>
        <p:scale>
          <a:sx n="70" d="100"/>
          <a:sy n="70" d="100"/>
        </p:scale>
        <p:origin x="-115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7620EEA4-24E3-4F3C-8099-67ECB5CE89E3}" type="datetimeFigureOut">
              <a:rPr lang="en-US"/>
              <a:pPr>
                <a:defRPr/>
              </a:pPr>
              <a:t>9/24/2011</a:t>
            </a:fld>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4833A7A-76B0-4B11-9158-704E26A864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noTextEdit="1"/>
          </p:cNvSpPr>
          <p:nvPr>
            <p:ph type="sldImg"/>
          </p:nvPr>
        </p:nvSpPr>
        <p:spPr>
          <a:solidFill>
            <a:srgbClr val="FFFFFF"/>
          </a:solidFill>
          <a:ln/>
        </p:spPr>
      </p:sp>
      <p:sp>
        <p:nvSpPr>
          <p:cNvPr id="8195" name="Rectangle 2"/>
          <p:cNvSpPr>
            <a:spLocks noChangeArrowheads="1"/>
          </p:cNvSpPr>
          <p:nvPr>
            <p:ph type="body" idx="1"/>
          </p:nvPr>
        </p:nvSpPr>
        <p:spPr>
          <a:noFill/>
          <a:ln/>
        </p:spPr>
        <p:txBody>
          <a:bodyPr/>
          <a:lstStyle/>
          <a:p>
            <a:pPr eaLnBrk="1" hangingPunct="1"/>
            <a:r>
              <a:rPr lang="en-US" sz="1800" dirty="0" smtClean="0">
                <a:latin typeface="Arial" pitchFamily="34" charset="0"/>
                <a:cs typeface="Arial" pitchFamily="34" charset="0"/>
                <a:sym typeface="Arial" pitchFamily="34" charset="0"/>
              </a:rPr>
              <a:t>Peter Dinda is a professor in the Department of Electrical Engineering and Computer Science at Northwestern University, and head of its Computer Engineering and Systems division, which includes 17 faculty members.  He holds a B.S. in electrical and computer engineering from the University of Wisconsin and a  Ph.D. in computer science from Carnegie Mellon University.   He works in experimental computer systems, particularly parallel and distributed systems.   His research currently involves virtualization for distributed and parallel computing, programming languages for parallel computing,  programming languages for sensor networks, and empathic systems for bridging individual user satisfaction and systems-level decision-making.</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In this talk, I will focus on three of </a:t>
            </a:r>
            <a:r>
              <a:rPr lang="en-US" sz="2200" dirty="0" err="1" smtClean="0">
                <a:latin typeface="Lucida Grande" charset="0"/>
                <a:ea typeface="Lucida Grande" charset="0"/>
                <a:cs typeface="Lucida Grande" charset="0"/>
                <a:sym typeface="Lucida Grande" charset="0"/>
              </a:rPr>
              <a:t>Dinda’s</a:t>
            </a:r>
            <a:r>
              <a:rPr lang="en-US" sz="2200" dirty="0" smtClean="0">
                <a:latin typeface="Lucida Grande" charset="0"/>
                <a:ea typeface="Lucida Grande" charset="0"/>
                <a:cs typeface="Lucida Grande" charset="0"/>
                <a:sym typeface="Lucida Grande" charset="0"/>
              </a:rPr>
              <a:t> current projects.  The first project, known as the V3VEE project has build a new, open-source, publicly available virtual machine monitor, the Palacios VMM.  Dinda, his collaborators, and students use Palacios to conduct research into supercomputing, cloud computing, language run-time, and computer architecture topics which can be best explored within the VMM layer.   </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The second project, the ABSYNTH project, focuses on programming languages, programming systems, and synthesis techniques to make high quality sensor network application development available to application scientists instead of just to embedded systems experts.</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The third project I will focus on, the Empathic Systems Project, explores the use of direct user feedback to the systems and architecture layers to make possible individualized decision making, for example in </a:t>
            </a:r>
            <a:r>
              <a:rPr lang="en-US" sz="2200" dirty="0" err="1" smtClean="0">
                <a:latin typeface="Lucida Grande" charset="0"/>
                <a:ea typeface="Lucida Grande" charset="0"/>
                <a:cs typeface="Lucida Grande" charset="0"/>
                <a:sym typeface="Lucida Grande" charset="0"/>
              </a:rPr>
              <a:t>cpu</a:t>
            </a:r>
            <a:r>
              <a:rPr lang="en-US" sz="2200" dirty="0" smtClean="0">
                <a:latin typeface="Lucida Grande" charset="0"/>
                <a:ea typeface="Lucida Grande" charset="0"/>
                <a:cs typeface="Lucida Grande" charset="0"/>
                <a:sym typeface="Lucida Grande" charset="0"/>
              </a:rPr>
              <a:t> and system power management, </a:t>
            </a:r>
            <a:r>
              <a:rPr lang="en-US" sz="2200" dirty="0" err="1" smtClean="0">
                <a:latin typeface="Lucida Grande" charset="0"/>
                <a:ea typeface="Lucida Grande" charset="0"/>
                <a:cs typeface="Lucida Grande" charset="0"/>
                <a:sym typeface="Lucida Grande" charset="0"/>
              </a:rPr>
              <a:t>cpu</a:t>
            </a:r>
            <a:r>
              <a:rPr lang="en-US" sz="2200" dirty="0" smtClean="0">
                <a:latin typeface="Lucida Grande" charset="0"/>
                <a:ea typeface="Lucida Grande" charset="0"/>
                <a:cs typeface="Lucida Grande" charset="0"/>
                <a:sym typeface="Lucida Grande" charset="0"/>
              </a:rPr>
              <a:t> scheduling, network link scheduling, and many other areas.  The core idea is the incorporate global feedback, from the users of computing and networking infrastructure, into the control algorithms that manage them.  The advantage of this is to keep more users happy at a lower resource cost than would otherwise be possible.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p:sp>
      <p:sp>
        <p:nvSpPr>
          <p:cNvPr id="25602" name="Rectangle 3"/>
          <p:cNvSpPr>
            <a:spLocks noGrp="1" noChangeArrowheads="1"/>
          </p:cNvSpPr>
          <p:nvPr>
            <p:ph type="body" idx="1"/>
          </p:nvPr>
        </p:nvSpPr>
        <p:spPr>
          <a:noFill/>
          <a:ln/>
        </p:spPr>
        <p:txBody>
          <a:bodyPr/>
          <a:lstStyle/>
          <a:p>
            <a:r>
              <a:rPr lang="en-US" dirty="0" smtClean="0">
                <a:latin typeface="Times New Roman" pitchFamily="18" charset="0"/>
                <a:ea typeface="ＭＳ Ｐゴシック" pitchFamily="34" charset="-128"/>
              </a:rPr>
              <a:t>A workflow is commonly used to describe the process of a scientific application, where a workflow consists of a sequence of stages. The stages have an order to run because the output of a stage becomes the input of the next stage. Besides, each stage is typically heterogeneous in terms of the length of computation and resource requirements. For example, one stage may run a computation-intensive application but the next stage may run a data-intensive application. Different stages may run the same application but the number of the tasks, the computational complexity and length of each task, its resource requirements etc., may vary. Since a scientific workflow has heterogeneous resource requirements, a single type of resource (cloud, grid, or cluster) may not satisfy its requirements and the type of resource required may not be know a priori.  As a result, a dynamically federated cloud infrastructure can better provide appropriate resources and satisfy </a:t>
            </a:r>
            <a:r>
              <a:rPr lang="en-US" dirty="0" err="1" smtClean="0">
                <a:latin typeface="Times New Roman" pitchFamily="18" charset="0"/>
                <a:ea typeface="ＭＳ Ｐゴシック" pitchFamily="34" charset="-128"/>
              </a:rPr>
              <a:t>QoS</a:t>
            </a:r>
            <a:r>
              <a:rPr lang="en-US" dirty="0" smtClean="0">
                <a:latin typeface="Times New Roman" pitchFamily="18" charset="0"/>
                <a:ea typeface="ＭＳ Ｐゴシック" pitchFamily="34" charset="-128"/>
              </a:rPr>
              <a:t> requirements for complex application workflows with heterogeneous resource requirements. Furthermore, users may have additional time or budget constraints, and consequently, an elastic federated cloud infrastructure which scale up/down based on resource requirement is necessary. </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The objective of this work is to enable new practices in science and engineering enabled by clouds. We provide 1) programming abstractions for science/engineering, 2) autonomic resource provisioning and adaptation on the federated cloud, 3) dynamic on-demand federation of clouds.</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We are achieve these objectives using </a:t>
            </a:r>
            <a:r>
              <a:rPr lang="en-US" dirty="0" err="1" smtClean="0">
                <a:latin typeface="Times New Roman" pitchFamily="18" charset="0"/>
                <a:ea typeface="ＭＳ Ｐゴシック" pitchFamily="34" charset="-128"/>
              </a:rPr>
              <a:t>CometCloud</a:t>
            </a:r>
            <a:r>
              <a:rPr lang="en-US" dirty="0" smtClean="0">
                <a:latin typeface="Times New Roman" pitchFamily="18" charset="0"/>
                <a:ea typeface="ＭＳ Ｐゴシック" pitchFamily="34" charset="-128"/>
              </a:rPr>
              <a:t>, which is an autonomic cloud engine. </a:t>
            </a:r>
            <a:r>
              <a:rPr lang="en-US" dirty="0" err="1" smtClean="0">
                <a:latin typeface="Times New Roman" pitchFamily="18" charset="0"/>
                <a:ea typeface="ＭＳ Ｐゴシック" pitchFamily="34" charset="-128"/>
              </a:rPr>
              <a:t>CometCloud</a:t>
            </a:r>
            <a:r>
              <a:rPr lang="en-US" dirty="0" smtClean="0">
                <a:latin typeface="Times New Roman" pitchFamily="18" charset="0"/>
                <a:ea typeface="ＭＳ Ｐゴシック" pitchFamily="34" charset="-128"/>
              </a:rPr>
              <a:t> integrates different types of resource infrastructures (clouds/data centers/HPC grids), and federates and provisions resources based on policies, objectives, and constraints. It also provides high-level programming abstractions such as master/worker, </a:t>
            </a:r>
            <a:r>
              <a:rPr lang="en-US" dirty="0" err="1" smtClean="0">
                <a:latin typeface="Times New Roman" pitchFamily="18" charset="0"/>
                <a:ea typeface="ＭＳ Ｐゴシック" pitchFamily="34" charset="-128"/>
              </a:rPr>
              <a:t>MapReduce</a:t>
            </a:r>
            <a:r>
              <a:rPr lang="en-US" dirty="0" smtClean="0">
                <a:latin typeface="Times New Roman" pitchFamily="18" charset="0"/>
                <a:ea typeface="ＭＳ Ｐゴシック" pitchFamily="34" charset="-128"/>
              </a:rPr>
              <a:t> and workflow. We have deployed diverse applications such as business intelligence, financial analytics, oil reservoir simulations, medical informatics and document management, etc., using </a:t>
            </a:r>
            <a:r>
              <a:rPr lang="en-US" dirty="0" err="1" smtClean="0">
                <a:latin typeface="Times New Roman" pitchFamily="18" charset="0"/>
                <a:ea typeface="ＭＳ Ｐゴシック" pitchFamily="34" charset="-128"/>
              </a:rPr>
              <a:t>CometCloud</a:t>
            </a:r>
            <a:r>
              <a:rPr lang="en-US" dirty="0" smtClean="0">
                <a:latin typeface="Times New Roman" pitchFamily="18" charset="0"/>
                <a:ea typeface="ＭＳ Ｐゴシック" pitchFamily="34" charset="-128"/>
              </a:rPr>
              <a:t> on the federated cloud infrastructure. </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We have also built a federated cloud composing Amazon EC2, Rutgers campus cluster and </a:t>
            </a:r>
            <a:r>
              <a:rPr lang="en-US" dirty="0" err="1" smtClean="0">
                <a:latin typeface="Times New Roman" pitchFamily="18" charset="0"/>
                <a:ea typeface="ＭＳ Ｐゴシック" pitchFamily="34" charset="-128"/>
              </a:rPr>
              <a:t>TeraGrid</a:t>
            </a:r>
            <a:r>
              <a:rPr lang="en-US" dirty="0" smtClean="0">
                <a:latin typeface="Times New Roman" pitchFamily="18" charset="0"/>
                <a:ea typeface="ＭＳ Ｐゴシック" pitchFamily="34" charset="-128"/>
              </a:rPr>
              <a:t>, and deployed the diverse applications on it. We demonstrated the functionality, performance and scalability at SC</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10 and Xerox/ACS symposium and published papers in HPDC</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10, IPDPS</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11, CCGrid</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11, JCC, CCPE, etc.). We demonstrated Supercomputer-as-a-service, achieved by federating </a:t>
            </a:r>
            <a:r>
              <a:rPr lang="en-US" dirty="0" err="1" smtClean="0">
                <a:latin typeface="Times New Roman" pitchFamily="18" charset="0"/>
                <a:ea typeface="ＭＳ Ｐゴシック" pitchFamily="34" charset="-128"/>
              </a:rPr>
              <a:t>BlueGene</a:t>
            </a:r>
            <a:r>
              <a:rPr lang="en-US" dirty="0" smtClean="0">
                <a:latin typeface="Times New Roman" pitchFamily="18" charset="0"/>
                <a:ea typeface="ＭＳ Ｐゴシック" pitchFamily="34" charset="-128"/>
              </a:rPr>
              <a:t>/P systems and abstracting them as a Cloud, at the in IEEE SCLAE 2011 (conjunction with </a:t>
            </a:r>
            <a:r>
              <a:rPr lang="en-US" dirty="0" err="1" smtClean="0">
                <a:latin typeface="Times New Roman" pitchFamily="18" charset="0"/>
                <a:ea typeface="ＭＳ Ｐゴシック" pitchFamily="34" charset="-128"/>
              </a:rPr>
              <a:t>CCGrid</a:t>
            </a:r>
            <a:r>
              <a:rPr lang="en-US" dirty="0" smtClean="0">
                <a:latin typeface="Times New Roman" pitchFamily="18" charset="0"/>
                <a:ea typeface="ＭＳ Ｐゴシック" pitchFamily="34" charset="-128"/>
              </a:rPr>
              <a:t>) and were awarded first place.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p:sp>
      <p:sp>
        <p:nvSpPr>
          <p:cNvPr id="27650" name="Rectangle 3"/>
          <p:cNvSpPr>
            <a:spLocks noGrp="1" noChangeArrowheads="1"/>
          </p:cNvSpPr>
          <p:nvPr>
            <p:ph type="body" idx="1"/>
          </p:nvPr>
        </p:nvSpPr>
        <p:spPr>
          <a:noFill/>
          <a:ln/>
        </p:spPr>
        <p:txBody>
          <a:bodyPr/>
          <a:lstStyle/>
          <a:p>
            <a:pPr eaLnBrk="1" hangingPunct="1"/>
            <a:r>
              <a:rPr lang="en-US" smtClean="0">
                <a:latin typeface="Times New Roman" pitchFamily="18" charset="0"/>
                <a:ea typeface="ＭＳ Ｐゴシック" pitchFamily="34" charset="-128"/>
              </a:rPr>
              <a:t>Power consumption of high performance computing (HPC) platforms is becoming a major concern for a number of reasons including cost, reliability, energy conservation, and environmental impact. High-end HPC systems today consume several megawatts of power, enough to power small towns, and are in fact, soon approaching the limits of the power available to them. </a:t>
            </a:r>
            <a:endParaRPr lang="en-US" smtClean="0">
              <a:latin typeface="Calibri" pitchFamily="34" charset="0"/>
              <a:ea typeface="ＭＳ Ｐゴシック" pitchFamily="34" charset="-128"/>
            </a:endParaRP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Since an integral approach for autonomic energy-efficient management is extremely difficult, we consider a layered model (from physical environment to workload) that allows us to reduce complexity by addressing specific problems at different layers and integrating them using cross-layer approaches. The different layers work together proactively with the common goal of reducing the energy footprint of HPC systems with very small or no penalty in the performance. We consider application and workload awareness which is obtained by their profiling and characterization. We detect abnormal operational states (e.g., poor performance, hotspots) and implement both reactive and proactive approaches (i.e., modeling and prediction) to return to steady state.</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We have explored four associated problems or directions:</a:t>
            </a:r>
          </a:p>
          <a:p>
            <a:pPr eaLnBrk="1" hangingPunct="1">
              <a:buFontTx/>
              <a:buNone/>
            </a:pPr>
            <a:r>
              <a:rPr lang="en-US" smtClean="0">
                <a:latin typeface="Calibri" pitchFamily="34" charset="0"/>
                <a:ea typeface="ＭＳ Ｐゴシック" pitchFamily="34" charset="-128"/>
              </a:rPr>
              <a:t>- We addressed runtime power management for PGAS languages such as UPC in platforms with advanced power control such as the Intel SCC or HPC clusters.</a:t>
            </a:r>
          </a:p>
          <a:p>
            <a:pPr eaLnBrk="1" hangingPunct="1"/>
            <a:r>
              <a:rPr lang="en-US" smtClean="0">
                <a:latin typeface="Calibri" pitchFamily="34" charset="0"/>
                <a:ea typeface="ＭＳ Ｐゴシック" pitchFamily="34" charset="-128"/>
              </a:rPr>
              <a:t>- We studied aggressive power management for multiple systems including CPU, memory, disk and network. We did further research on the memory subsystems based on DVFS and memory channel affinity of HPC benchmarks.</a:t>
            </a:r>
          </a:p>
          <a:p>
            <a:pPr eaLnBrk="1" hangingPunct="1">
              <a:buFontTx/>
              <a:buNone/>
            </a:pPr>
            <a:r>
              <a:rPr lang="en-US" smtClean="0">
                <a:latin typeface="Calibri" pitchFamily="34" charset="0"/>
                <a:ea typeface="ＭＳ Ｐゴシック" pitchFamily="34" charset="-128"/>
              </a:rPr>
              <a:t>- We used Distributed Online Clustering to characterize the workload and provision VM accurately (fine grain VM classes) and allocate them in resources with lowest energy footprint – based on power control at the system level (powering down subsystems when they were not needed).</a:t>
            </a:r>
          </a:p>
          <a:p>
            <a:pPr eaLnBrk="1" hangingPunct="1">
              <a:buFontTx/>
              <a:buNone/>
            </a:pPr>
            <a:r>
              <a:rPr lang="en-US" smtClean="0">
                <a:latin typeface="Calibri" pitchFamily="34" charset="0"/>
                <a:ea typeface="ＭＳ Ｐゴシック" pitchFamily="34" charset="-128"/>
              </a:rPr>
              <a:t>- We also combined energy-efficient VM provisioning and consolidation with thermal awareness. We explored the correlation between energy and temperature to implement policies.</a:t>
            </a:r>
          </a:p>
          <a:p>
            <a:pPr eaLnBrk="1" hangingPunct="1">
              <a:buFontTx/>
              <a:buNone/>
            </a:pPr>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We have developed and evaluated strategies for aggressive power management of multiple components and for VM provisioning and management in virtualized environments. We used both simulations and empirical experiments in actual hardware for our evaluations.</a:t>
            </a:r>
          </a:p>
          <a:p>
            <a:pPr eaLnBrk="1" hangingPunct="1"/>
            <a:r>
              <a:rPr lang="en-US" smtClean="0">
                <a:latin typeface="Calibri" pitchFamily="34" charset="0"/>
                <a:ea typeface="ＭＳ Ｐゴシック" pitchFamily="34" charset="-128"/>
              </a:rPr>
              <a:t>We also have implemented a PGAS runtime prototype in the experimental Intel SCC many-core platform, which is our current main focus.</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Our research has resulted in several papers in high quality conferences, book chapters and workshops. Various journal articles are currently under submission or elaboration.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Clouds provide both cost effectiveness and powerful parallel programming paradigms.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On the other hand HPC clusters spanning up to </a:t>
            </a:r>
            <a:r>
              <a:rPr lang="en-US" sz="1200" b="0"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exascale</a:t>
            </a: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 capability will continue to be critical.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A key challenge is portability not just as systems scale up in size but also between HPC and Cloud systems, in addition to common challenges in fault tolerance and storage.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Iterative MapReduce  (as illustrated by </a:t>
            </a:r>
            <a:r>
              <a:rPr lang="en-US" sz="1200" b="0"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Pregel</a:t>
            </a:r>
            <a:r>
              <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cs typeface="Arial" pitchFamily="34" charset="0"/>
              </a:rPr>
              <a:t> and Twister) are a basis to address the above challenges as they interpolate between the traditional tightly coupled MPI jobs typical of supercomputers, and the more loosely coupled information retrieval and pleasingly parallel (“map only”) applications typical of clouds and high throughput systems. It will provide an unified programming paradigm and prove very important for data analysis of science applications.</a:t>
            </a:r>
            <a:endParaRPr lang="en-US" sz="1200" b="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endParaRPr>
          </a:p>
          <a:p>
            <a:endParaRPr lang="en-US" b="1" dirty="0" smtClean="0"/>
          </a:p>
          <a:p>
            <a:r>
              <a:rPr lang="en-US" b="1" dirty="0" smtClean="0"/>
              <a:t>Bottom right:</a:t>
            </a:r>
          </a:p>
          <a:p>
            <a:r>
              <a:rPr lang="en-US" b="0" dirty="0" smtClean="0"/>
              <a:t>Programming model of Twister. Note that</a:t>
            </a:r>
            <a:r>
              <a:rPr lang="en-US" b="0" baseline="0" dirty="0" smtClean="0"/>
              <a:t> </a:t>
            </a:r>
            <a:r>
              <a:rPr lang="en-US" b="1" dirty="0" smtClean="0"/>
              <a:t>iterations</a:t>
            </a:r>
            <a:r>
              <a:rPr lang="en-US" b="0" dirty="0" smtClean="0"/>
              <a:t> is</a:t>
            </a:r>
            <a:r>
              <a:rPr lang="en-US" b="0" baseline="0" dirty="0" smtClean="0"/>
              <a:t> emphasized. The left side is the main program’s process space, there you can configure static data and cache them into map tasks or reduce tasks, and then you can have iterations to run MapReduce jobs. You also can use Combine method to get the iteration results back to main program from work nodes. </a:t>
            </a:r>
            <a:endParaRPr lang="en-US" b="0" dirty="0"/>
          </a:p>
        </p:txBody>
      </p:sp>
      <p:sp>
        <p:nvSpPr>
          <p:cNvPr id="4" name="Slide Number Placeholder 3"/>
          <p:cNvSpPr>
            <a:spLocks noGrp="1"/>
          </p:cNvSpPr>
          <p:nvPr>
            <p:ph type="sldNum" sz="quarter" idx="10"/>
          </p:nvPr>
        </p:nvSpPr>
        <p:spPr/>
        <p:txBody>
          <a:bodyPr/>
          <a:lstStyle/>
          <a:p>
            <a:fld id="{41F8EFCD-63EA-48C8-A1A7-07C3FC23BC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4538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Top Left:</a:t>
            </a:r>
          </a:p>
          <a:p>
            <a:r>
              <a:rPr lang="en-US" dirty="0" smtClean="0"/>
              <a:t>Structure of Twister4Azure. Uses Azure</a:t>
            </a:r>
            <a:r>
              <a:rPr lang="en-US" baseline="0" dirty="0" smtClean="0"/>
              <a:t> Queues for map/reduce task scheduling, Azure Blob storage for input/output/intermediate data storage, Azure Tables for meta-data/monitoring data storage</a:t>
            </a:r>
          </a:p>
          <a:p>
            <a:endParaRPr lang="en-US" b="1" baseline="0" dirty="0" smtClean="0"/>
          </a:p>
          <a:p>
            <a:r>
              <a:rPr lang="en-US" b="1" baseline="0" dirty="0" smtClean="0"/>
              <a:t>Features:</a:t>
            </a:r>
          </a:p>
          <a:p>
            <a:pPr marL="171450" indent="-171450">
              <a:buFont typeface="Wingdings" pitchFamily="2" charset="2"/>
              <a:buChar char="§"/>
            </a:pPr>
            <a:r>
              <a:rPr lang="en-US" sz="1200" dirty="0" smtClean="0"/>
              <a:t>Distributed, highly scalable and highly available  cloud services as the building blocks.</a:t>
            </a:r>
          </a:p>
          <a:p>
            <a:pPr marL="171450" indent="-171450">
              <a:buFont typeface="Wingdings" pitchFamily="2" charset="2"/>
              <a:buChar char="§"/>
            </a:pPr>
            <a:r>
              <a:rPr lang="en-US" sz="1200" dirty="0" smtClean="0"/>
              <a:t>Utilize eventually-consistent , high-latency  cloud services effectively to deliver performance comparable to traditional MapReduce runtimes.</a:t>
            </a:r>
          </a:p>
          <a:p>
            <a:pPr marL="171450" indent="-171450">
              <a:buFont typeface="Wingdings" pitchFamily="2" charset="2"/>
              <a:buChar char="§"/>
            </a:pPr>
            <a:r>
              <a:rPr lang="en-US" sz="1200" dirty="0" smtClean="0"/>
              <a:t>Decentralized architecture with global queue based dynamic task scheduling</a:t>
            </a:r>
          </a:p>
          <a:p>
            <a:pPr marL="171450" indent="-171450">
              <a:buFont typeface="Wingdings" pitchFamily="2" charset="2"/>
              <a:buChar char="§"/>
            </a:pPr>
            <a:r>
              <a:rPr lang="en-US" sz="1200" dirty="0" smtClean="0"/>
              <a:t>Minimal management and maintenance overhead</a:t>
            </a:r>
          </a:p>
          <a:p>
            <a:pPr marL="171450" indent="-171450">
              <a:buFont typeface="Wingdings" pitchFamily="2" charset="2"/>
              <a:buChar char="§"/>
            </a:pPr>
            <a:r>
              <a:rPr lang="en-US" sz="1200" dirty="0" smtClean="0"/>
              <a:t>Supports dynamically scaling up and down of the compute resources.</a:t>
            </a:r>
          </a:p>
          <a:p>
            <a:pPr marL="171450" indent="-171450">
              <a:buFont typeface="Wingdings" pitchFamily="2" charset="2"/>
              <a:buChar char="§"/>
            </a:pPr>
            <a:r>
              <a:rPr lang="en-US" sz="1200" dirty="0" smtClean="0"/>
              <a:t>MapReduce fault tolerance</a:t>
            </a:r>
            <a:endParaRPr lang="en-US" dirty="0" smtClean="0"/>
          </a:p>
          <a:p>
            <a:endParaRPr lang="en-US" dirty="0"/>
          </a:p>
        </p:txBody>
      </p:sp>
      <p:sp>
        <p:nvSpPr>
          <p:cNvPr id="4" name="Slide Number Placeholder 3"/>
          <p:cNvSpPr>
            <a:spLocks noGrp="1"/>
          </p:cNvSpPr>
          <p:nvPr>
            <p:ph type="sldNum" sz="quarter" idx="10"/>
          </p:nvPr>
        </p:nvSpPr>
        <p:spPr/>
        <p:txBody>
          <a:bodyPr/>
          <a:lstStyle/>
          <a:p>
            <a:fld id="{41F8EFCD-63EA-48C8-A1A7-07C3FC23BC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365026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Top:</a:t>
            </a:r>
          </a:p>
          <a:p>
            <a:r>
              <a:rPr lang="en-US" dirty="0" smtClean="0"/>
              <a:t>Scientific applications implemented with Twister. It is funded</a:t>
            </a:r>
            <a:r>
              <a:rPr lang="en-US" baseline="0" dirty="0" smtClean="0"/>
              <a:t> by NIH.</a:t>
            </a:r>
          </a:p>
          <a:p>
            <a:endParaRPr lang="en-US" baseline="0" dirty="0" smtClean="0"/>
          </a:p>
          <a:p>
            <a:r>
              <a:rPr lang="en-US" b="1" baseline="0" dirty="0" smtClean="0"/>
              <a:t>Bottom Left:</a:t>
            </a:r>
          </a:p>
          <a:p>
            <a:r>
              <a:rPr lang="en-US" b="0" baseline="0" dirty="0" smtClean="0"/>
              <a:t>The goal of our bioinformatics pipeline is to apply clustering to proteomics and </a:t>
            </a:r>
            <a:r>
              <a:rPr lang="en-US" b="0" baseline="0" dirty="0" err="1" smtClean="0"/>
              <a:t>metagenomics</a:t>
            </a:r>
            <a:r>
              <a:rPr lang="en-US" b="0" baseline="0" dirty="0" smtClean="0"/>
              <a:t> data, providing scientists with a visual means for drawing conclusions about the relationships among large sets of </a:t>
            </a:r>
            <a:r>
              <a:rPr lang="en-US" b="0" baseline="0" dirty="0" err="1" smtClean="0"/>
              <a:t>biosequences</a:t>
            </a:r>
            <a:r>
              <a:rPr lang="en-US" b="0" baseline="0" dirty="0" smtClean="0"/>
              <a:t>.   The process begins by calculating genetic dissimilarities for a sample of sequences, which produces an </a:t>
            </a:r>
            <a:r>
              <a:rPr lang="en-US" b="0" baseline="0" dirty="0" err="1" smtClean="0"/>
              <a:t>NxN</a:t>
            </a:r>
            <a:r>
              <a:rPr lang="en-US" b="0" baseline="0" dirty="0" smtClean="0"/>
              <a:t> distance matrix.   This matrix is then fed to MDS and Pairwise Clustering (PWC) software in order to transform the sample space from high dimensions (D=20 or greater) to 3 dimensions and to generate clustering, or grouping, labels for the sequences. Finally, </a:t>
            </a:r>
            <a:r>
              <a:rPr lang="en-US" b="0" baseline="0" dirty="0" err="1" smtClean="0"/>
              <a:t>PlotViz</a:t>
            </a:r>
            <a:r>
              <a:rPr lang="en-US" b="0" baseline="0" dirty="0" smtClean="0"/>
              <a:t> reads the MDS coordinates and PWC data to render a 3D plot of the clustered and color-coded sequence sample space.</a:t>
            </a:r>
          </a:p>
          <a:p>
            <a:endParaRPr lang="en-US" b="0" baseline="0" dirty="0" smtClean="0"/>
          </a:p>
          <a:p>
            <a:r>
              <a:rPr lang="en-US" b="0" baseline="0" dirty="0" smtClean="0"/>
              <a:t>(Original text below)</a:t>
            </a:r>
          </a:p>
          <a:p>
            <a:r>
              <a:rPr lang="en-US" baseline="0" dirty="0" smtClean="0"/>
              <a:t>Bioinformatics Pipeline. It’s an example of overall view on how data is processed and calculated in this area. Our group has ability to perform the entire pipeline.</a:t>
            </a:r>
          </a:p>
          <a:p>
            <a:r>
              <a:rPr lang="en-US" baseline="0" dirty="0" smtClean="0"/>
              <a:t>Gene sequence    ---(Pairwise Alignment and Distance Calculation)  --</a:t>
            </a:r>
            <a:r>
              <a:rPr lang="en-US" baseline="0" dirty="0" smtClean="0">
                <a:sym typeface="Wingdings" pitchFamily="2" charset="2"/>
              </a:rPr>
              <a:t> distance matrices –(MDS, GTM or Pairwise clustering) visualization –(</a:t>
            </a:r>
            <a:r>
              <a:rPr lang="en-US" baseline="0" dirty="0" err="1" smtClean="0">
                <a:sym typeface="Wingdings" pitchFamily="2" charset="2"/>
              </a:rPr>
              <a:t>PlotViz</a:t>
            </a:r>
            <a:r>
              <a:rPr lang="en-US" baseline="0" dirty="0" smtClean="0">
                <a:sym typeface="Wingdings" pitchFamily="2" charset="2"/>
              </a:rPr>
              <a:t>) 3D Plot</a:t>
            </a:r>
          </a:p>
          <a:p>
            <a:endParaRPr lang="en-US" baseline="0" dirty="0" smtClean="0">
              <a:sym typeface="Wingdings" pitchFamily="2" charset="2"/>
            </a:endParaRPr>
          </a:p>
          <a:p>
            <a:r>
              <a:rPr lang="en-US" b="1" baseline="0" dirty="0" smtClean="0">
                <a:sym typeface="Wingdings" pitchFamily="2" charset="2"/>
              </a:rPr>
              <a:t>Bottom Right:</a:t>
            </a:r>
          </a:p>
          <a:p>
            <a:r>
              <a:rPr lang="en-US" baseline="0" dirty="0" smtClean="0">
                <a:sym typeface="Wingdings" pitchFamily="2" charset="2"/>
              </a:rPr>
              <a:t>PlotViz3 - a cross-platform data point visualization tool.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PlotViz</a:t>
            </a:r>
            <a:r>
              <a:rPr lang="en-US" sz="1200" b="0" i="0" kern="1200" dirty="0" smtClean="0">
                <a:solidFill>
                  <a:schemeClr val="tx1"/>
                </a:solidFill>
                <a:effectLst/>
                <a:latin typeface="+mn-lt"/>
                <a:ea typeface="+mn-ea"/>
                <a:cs typeface="+mn-cs"/>
              </a:rPr>
              <a:t> is a 3D data point browser that visualizes large volume of 2- or 3-dimensional data as points in a virtual space on a computer screen and enable users to explore the virtual space interactively. </a:t>
            </a:r>
            <a:r>
              <a:rPr lang="en-US" sz="1200" b="0" i="0" kern="1200" dirty="0" err="1" smtClean="0">
                <a:solidFill>
                  <a:schemeClr val="tx1"/>
                </a:solidFill>
                <a:effectLst/>
                <a:latin typeface="+mn-lt"/>
                <a:ea typeface="+mn-ea"/>
                <a:cs typeface="+mn-cs"/>
              </a:rPr>
              <a:t>PlotViz</a:t>
            </a:r>
            <a:r>
              <a:rPr lang="en-US" sz="1200" b="0" i="0" kern="1200" dirty="0" smtClean="0">
                <a:solidFill>
                  <a:schemeClr val="tx1"/>
                </a:solidFill>
                <a:effectLst/>
                <a:latin typeface="+mn-lt"/>
                <a:ea typeface="+mn-ea"/>
                <a:cs typeface="+mn-cs"/>
              </a:rPr>
              <a:t> was initially designed to consume outputs of dimension reduction algorithms for visualizing high-dimensional data in a lower-dimensional space, such as Multi-dimensional Scaling (MDS) and Generative Topographic Mapping (GTM). </a:t>
            </a:r>
            <a:endParaRPr lang="en-US" dirty="0"/>
          </a:p>
        </p:txBody>
      </p:sp>
      <p:sp>
        <p:nvSpPr>
          <p:cNvPr id="4" name="Slide Number Placeholder 3"/>
          <p:cNvSpPr>
            <a:spLocks noGrp="1"/>
          </p:cNvSpPr>
          <p:nvPr>
            <p:ph type="sldNum" sz="quarter" idx="10"/>
          </p:nvPr>
        </p:nvSpPr>
        <p:spPr/>
        <p:txBody>
          <a:bodyPr/>
          <a:lstStyle/>
          <a:p>
            <a:fld id="{41F8EFCD-63EA-48C8-A1A7-07C3FC23BC2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403075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Both GTM</a:t>
            </a:r>
            <a:r>
              <a:rPr lang="en-US" b="1" baseline="0" dirty="0" smtClean="0"/>
              <a:t> and MDS are</a:t>
            </a:r>
            <a:r>
              <a:rPr lang="en-US" baseline="0" dirty="0" smtClean="0"/>
              <a:t>:</a:t>
            </a:r>
          </a:p>
          <a:p>
            <a:pPr marL="171450" indent="-171450">
              <a:buFont typeface="Wingdings" pitchFamily="2" charset="2"/>
              <a:buChar char="§"/>
            </a:pPr>
            <a:r>
              <a:rPr lang="en-US" sz="1200" dirty="0" smtClean="0"/>
              <a:t> Non-linear dimension reduction</a:t>
            </a:r>
          </a:p>
          <a:p>
            <a:pPr marL="171450" indent="-171450">
              <a:buFont typeface="Wingdings" pitchFamily="2" charset="2"/>
              <a:buChar char="§"/>
            </a:pPr>
            <a:r>
              <a:rPr lang="en-US" sz="1200" dirty="0" smtClean="0"/>
              <a:t> Find an optimal configuration in a lower-dimension</a:t>
            </a:r>
          </a:p>
          <a:p>
            <a:pPr marL="171450" indent="-171450">
              <a:buFont typeface="Wingdings" pitchFamily="2" charset="2"/>
              <a:buChar char="§"/>
            </a:pPr>
            <a:r>
              <a:rPr lang="en-US" sz="1200" dirty="0" smtClean="0"/>
              <a:t> Improve traditional iterative optimization method (EM)</a:t>
            </a:r>
            <a:r>
              <a:rPr lang="en-US" sz="1200" baseline="0" dirty="0" smtClean="0"/>
              <a:t> by using a noble optimization called DA (Deterministic Annealing)</a:t>
            </a:r>
            <a:endParaRPr lang="en-US" sz="1200" dirty="0" smtClean="0"/>
          </a:p>
          <a:p>
            <a:pPr>
              <a:buFont typeface="Arial"/>
              <a:buNone/>
            </a:pPr>
            <a:r>
              <a:rPr lang="en-US" sz="1200" dirty="0" smtClean="0"/>
              <a:t>Time</a:t>
            </a:r>
            <a:r>
              <a:rPr lang="en-US" sz="1200" baseline="0" dirty="0" smtClean="0"/>
              <a:t> complexity of </a:t>
            </a:r>
            <a:r>
              <a:rPr lang="en-US" sz="1200" dirty="0" smtClean="0"/>
              <a:t>GTM is O(KN) (K&lt;&lt;N), and MDS is O(N^2)</a:t>
            </a:r>
          </a:p>
          <a:p>
            <a:pPr>
              <a:buFont typeface="Arial"/>
              <a:buNone/>
            </a:pPr>
            <a:r>
              <a:rPr lang="en-US" sz="1200" dirty="0" smtClean="0"/>
              <a:t>Input for GTM is vector</a:t>
            </a:r>
            <a:r>
              <a:rPr lang="en-US" sz="1200" baseline="0" dirty="0" smtClean="0"/>
              <a:t> based data.</a:t>
            </a:r>
          </a:p>
          <a:p>
            <a:pPr>
              <a:buFont typeface="Arial"/>
              <a:buNone/>
            </a:pPr>
            <a:r>
              <a:rPr lang="en-US" sz="1200" baseline="0" dirty="0" smtClean="0"/>
              <a:t>Input for MDS is Pairwise similarity matrix as well as vector based data.</a:t>
            </a:r>
            <a:endParaRPr lang="en-US" sz="1200" dirty="0" smtClean="0"/>
          </a:p>
          <a:p>
            <a:endParaRPr lang="en-US" dirty="0" smtClean="0"/>
          </a:p>
          <a:p>
            <a:r>
              <a:rPr lang="en-US" b="1" dirty="0" smtClean="0"/>
              <a:t>Top Right</a:t>
            </a:r>
          </a:p>
          <a:p>
            <a:r>
              <a:rPr lang="en-US" dirty="0" smtClean="0"/>
              <a:t>  The figure shows the mapping result of 30,000</a:t>
            </a:r>
            <a:r>
              <a:rPr lang="en-US" baseline="0" dirty="0" smtClean="0"/>
              <a:t> </a:t>
            </a:r>
            <a:r>
              <a:rPr lang="en-US" dirty="0" smtClean="0"/>
              <a:t>biological sequence data via MDS based on pairwise sequence alignment. It shows clusters colored separately.</a:t>
            </a:r>
          </a:p>
          <a:p>
            <a:endParaRPr lang="en-US" dirty="0" smtClean="0"/>
          </a:p>
          <a:p>
            <a:r>
              <a:rPr lang="en-US" b="1" dirty="0" smtClean="0"/>
              <a:t>Bottom Right</a:t>
            </a:r>
          </a:p>
          <a:p>
            <a:r>
              <a:rPr lang="en-US" dirty="0" smtClean="0"/>
              <a:t>  O(</a:t>
            </a:r>
            <a:r>
              <a:rPr lang="en-US" dirty="0" err="1" smtClean="0"/>
              <a:t>nM</a:t>
            </a:r>
            <a:r>
              <a:rPr lang="en-US" dirty="0" smtClean="0"/>
              <a:t>) </a:t>
            </a:r>
            <a:r>
              <a:rPr lang="en-US" dirty="0" smtClean="0">
                <a:sym typeface="Wingdings" pitchFamily="2" charset="2"/>
              </a:rPr>
              <a:t> where n = sample size, and M = N – n.</a:t>
            </a:r>
            <a:endParaRPr lang="en-US" dirty="0"/>
          </a:p>
        </p:txBody>
      </p:sp>
      <p:sp>
        <p:nvSpPr>
          <p:cNvPr id="4" name="Slide Number Placeholder 3"/>
          <p:cNvSpPr>
            <a:spLocks noGrp="1"/>
          </p:cNvSpPr>
          <p:nvPr>
            <p:ph type="sldNum" sz="quarter" idx="10"/>
          </p:nvPr>
        </p:nvSpPr>
        <p:spPr/>
        <p:txBody>
          <a:bodyPr/>
          <a:lstStyle/>
          <a:p>
            <a:fld id="{41F8EFCD-63EA-48C8-A1A7-07C3FC23BC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276649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Begin with what the center is and what it does: An industry-academia research consortium funded by NSF, indistry members and university funds.</a:t>
            </a:r>
          </a:p>
          <a:p>
            <a:pPr eaLnBrk="1" hangingPunct="1"/>
            <a:endParaRPr lang="en-US" smtClean="0">
              <a:ea typeface="ＭＳ Ｐゴシック" pitchFamily="34" charset="-128"/>
            </a:endParaRPr>
          </a:p>
          <a:p>
            <a:pPr eaLnBrk="1" hangingPunct="1"/>
            <a:r>
              <a:rPr lang="en-US" smtClean="0">
                <a:ea typeface="ＭＳ Ｐゴシック" pitchFamily="34" charset="-128"/>
              </a:rPr>
              <a:t>Motivation for the field of autonomic computing? </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noTextEdit="1"/>
          </p:cNvSpPr>
          <p:nvPr>
            <p:ph type="sldImg"/>
          </p:nvPr>
        </p:nvSpPr>
        <p:spPr>
          <a:solidFill>
            <a:srgbClr val="FFFFFF"/>
          </a:solidFill>
          <a:ln/>
        </p:spPr>
      </p:sp>
      <p:sp>
        <p:nvSpPr>
          <p:cNvPr id="9219" name="Rectangle 2"/>
          <p:cNvSpPr>
            <a:spLocks noChangeArrowheads="1"/>
          </p:cNvSpPr>
          <p:nvPr>
            <p:ph type="body" idx="1"/>
          </p:nvPr>
        </p:nvSpPr>
        <p:spPr>
          <a:noFill/>
          <a:ln/>
        </p:spPr>
        <p:txBody>
          <a:bodyPr/>
          <a:lstStyle/>
          <a:p>
            <a:pPr eaLnBrk="1" hangingPunct="1"/>
            <a:r>
              <a:rPr lang="en-US" sz="2200" dirty="0" smtClean="0">
                <a:latin typeface="Lucida Grande" charset="0"/>
                <a:ea typeface="Lucida Grande" charset="0"/>
                <a:cs typeface="Lucida Grande" charset="0"/>
                <a:sym typeface="Lucida Grande" charset="0"/>
              </a:rPr>
              <a:t>The focus of the V3VEE project is on the design, implementation, and evaluation of new technologies for virtualization.   A key contribution is Palacios, a new, publicly available, BSD-licensed, open source virtual machine monitor for modern x86 machines.   Palacios is an embeddable VMM, meaning it can be incorporated into other operating systems.    It is not </a:t>
            </a:r>
            <a:r>
              <a:rPr lang="en-US" sz="2200" dirty="0" err="1" smtClean="0">
                <a:latin typeface="Lucida Grande" charset="0"/>
                <a:ea typeface="Lucida Grande" charset="0"/>
                <a:cs typeface="Lucida Grande" charset="0"/>
                <a:sym typeface="Lucida Grande" charset="0"/>
              </a:rPr>
              <a:t>paravirtualized</a:t>
            </a:r>
            <a:r>
              <a:rPr lang="en-US" sz="2200" dirty="0" smtClean="0">
                <a:latin typeface="Lucida Grande" charset="0"/>
                <a:ea typeface="Lucida Grande" charset="0"/>
                <a:cs typeface="Lucida Grande" charset="0"/>
                <a:sym typeface="Lucida Grande" charset="0"/>
              </a:rPr>
              <a:t>, meaning it can run existing, unmodified </a:t>
            </a:r>
            <a:r>
              <a:rPr lang="en-US" sz="2200" dirty="0" err="1" smtClean="0">
                <a:latin typeface="Lucida Grande" charset="0"/>
                <a:ea typeface="Lucida Grande" charset="0"/>
                <a:cs typeface="Lucida Grande" charset="0"/>
                <a:sym typeface="Lucida Grande" charset="0"/>
              </a:rPr>
              <a:t>OSes</a:t>
            </a:r>
            <a:r>
              <a:rPr lang="en-US" sz="2200" dirty="0" smtClean="0">
                <a:latin typeface="Lucida Grande" charset="0"/>
                <a:ea typeface="Lucida Grande" charset="0"/>
                <a:cs typeface="Lucida Grande" charset="0"/>
                <a:sym typeface="Lucida Grande" charset="0"/>
              </a:rPr>
              <a:t>.  Palacios is intended to support not just systems research, but also research in high performance computing and computer architecture.    </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Very shortly, the 4th release of Palacios will be available.  Until then, you can examine the 3rd release (1.2) or our up-to-the-minute public development repository to see what will be included.</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Contributors are always welcome to the V3VEE project.  Current external contributors from outside the United States include researchers from the Russian Academy of Sciences and the </a:t>
            </a:r>
            <a:r>
              <a:rPr lang="en-US" sz="2200" dirty="0" err="1" smtClean="0">
                <a:latin typeface="Lucida Grande" charset="0"/>
                <a:ea typeface="Lucida Grande" charset="0"/>
                <a:cs typeface="Lucida Grande" charset="0"/>
                <a:sym typeface="Lucida Grande" charset="0"/>
              </a:rPr>
              <a:t>Minix</a:t>
            </a:r>
            <a:r>
              <a:rPr lang="en-US" sz="2200" dirty="0" smtClean="0">
                <a:latin typeface="Lucida Grande" charset="0"/>
                <a:ea typeface="Lucida Grande" charset="0"/>
                <a:cs typeface="Lucida Grande" charset="0"/>
                <a:sym typeface="Lucida Grande" charset="0"/>
              </a:rPr>
              <a:t> group in the Netherlands</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We use Palacios and other tools developed within the V3VEE project to conduct a range of research, some of which is noted here.   For example, we have developed a set of techniques for low overhead virtualization of supercomputers at large scales, even when they are running tightly coupled applications.   The figure to the top right shows the results of a weak scaling study of </a:t>
            </a:r>
            <a:r>
              <a:rPr lang="en-US" sz="2200" dirty="0" err="1" smtClean="0">
                <a:latin typeface="Lucida Grande" charset="0"/>
                <a:ea typeface="Lucida Grande" charset="0"/>
                <a:cs typeface="Lucida Grande" charset="0"/>
                <a:sym typeface="Lucida Grande" charset="0"/>
              </a:rPr>
              <a:t>Sandia’s</a:t>
            </a:r>
            <a:r>
              <a:rPr lang="en-US" sz="2200" dirty="0" smtClean="0">
                <a:latin typeface="Lucida Grande" charset="0"/>
                <a:ea typeface="Lucida Grande" charset="0"/>
                <a:cs typeface="Lucida Grande" charset="0"/>
                <a:sym typeface="Lucida Grande" charset="0"/>
              </a:rPr>
              <a:t> CTH acceptance benchmark running on a Cray XT supercomputer at scales up to 4096 nodes, with and without </a:t>
            </a:r>
            <a:r>
              <a:rPr lang="en-US" sz="2200" dirty="0" err="1" smtClean="0">
                <a:latin typeface="Lucida Grande" charset="0"/>
                <a:ea typeface="Lucida Grande" charset="0"/>
                <a:cs typeface="Lucida Grande" charset="0"/>
                <a:sym typeface="Lucida Grande" charset="0"/>
              </a:rPr>
              <a:t>virualization</a:t>
            </a:r>
            <a:r>
              <a:rPr lang="en-US" sz="2200" dirty="0" smtClean="0">
                <a:latin typeface="Lucida Grande" charset="0"/>
                <a:ea typeface="Lucida Grande" charset="0"/>
                <a:cs typeface="Lucida Grande" charset="0"/>
                <a:sym typeface="Lucida Grande" charset="0"/>
              </a:rPr>
              <a:t>.  The upshot is that our techniques achieve &lt;3% overhead on this combination (and on a range of others).   We are the first to demonstrate that it is feasible to </a:t>
            </a:r>
            <a:r>
              <a:rPr lang="en-US" sz="2200" dirty="0" err="1" smtClean="0">
                <a:latin typeface="Lucida Grande" charset="0"/>
                <a:ea typeface="Lucida Grande" charset="0"/>
                <a:cs typeface="Lucida Grande" charset="0"/>
                <a:sym typeface="Lucida Grande" charset="0"/>
              </a:rPr>
              <a:t>virtualize</a:t>
            </a:r>
            <a:r>
              <a:rPr lang="en-US" sz="2200" dirty="0" smtClean="0">
                <a:latin typeface="Lucida Grande" charset="0"/>
                <a:ea typeface="Lucida Grande" charset="0"/>
                <a:cs typeface="Lucida Grande" charset="0"/>
                <a:sym typeface="Lucida Grande" charset="0"/>
              </a:rPr>
              <a:t> a supercomputer at scale.   This suggests that it will be possible to broaden the accessibility of even the largest capability supercomputers through virtualization, while not impeding their performance when used for the applications they were designed for.</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A long running effort in </a:t>
            </a:r>
            <a:r>
              <a:rPr lang="en-US" sz="2200" dirty="0" err="1" smtClean="0">
                <a:latin typeface="Lucida Grande" charset="0"/>
                <a:ea typeface="Lucida Grande" charset="0"/>
                <a:cs typeface="Lucida Grande" charset="0"/>
                <a:sym typeface="Lucida Grande" charset="0"/>
              </a:rPr>
              <a:t>Dinda’s</a:t>
            </a:r>
            <a:r>
              <a:rPr lang="en-US" sz="2200" dirty="0" smtClean="0">
                <a:latin typeface="Lucida Grande" charset="0"/>
                <a:ea typeface="Lucida Grande" charset="0"/>
                <a:cs typeface="Lucida Grande" charset="0"/>
                <a:sym typeface="Lucida Grande" charset="0"/>
              </a:rPr>
              <a:t> group is an adaptive computing - making decisions at the virtualization layer to enhance unmodified applications.   Here we highlight a recent result that adaptively selects the approach used for memory virtualization in Palacios, switching between nested paging and shadow paging as needed based on the application workload.   This adaptive approach, called DAV^2M is able to achieve the best of both worlds, providing near native performance without any user effort.  Furthermore, there are cases where DAV^2M is able to improve performance over both nested and shadow paging because it can adapt to a multi-phase workload.</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Other work we have conducted in the context of V3VEE includes new approaches to architecting the guest OS / VMM interface for mutual benefit without affecting hardware compatibility.   We call this new model symbiotic virtualization.</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We also are investigating trimmed down guest environments with simplified semantics.   The idea here is to find a guest interface that is appropriate for specific parallel language run-time systems as opposed to be being general purpose.   </a:t>
            </a:r>
          </a:p>
          <a:p>
            <a:pPr eaLnBrk="1" hangingPunct="1"/>
            <a:endParaRPr lang="en-US" sz="2200" dirty="0" smtClean="0">
              <a:latin typeface="Lucida Grande" charset="0"/>
              <a:ea typeface="Lucida Grande" charset="0"/>
              <a:cs typeface="Lucida Grande" charset="0"/>
              <a:sym typeface="Lucida Grande" charset="0"/>
            </a:endParaRPr>
          </a:p>
          <a:p>
            <a:pPr eaLnBrk="1" hangingPunct="1"/>
            <a:r>
              <a:rPr lang="en-US" sz="2200" dirty="0" smtClean="0">
                <a:latin typeface="Lucida Grande" charset="0"/>
                <a:ea typeface="Lucida Grande" charset="0"/>
                <a:cs typeface="Lucida Grande" charset="0"/>
                <a:sym typeface="Lucida Grande" charset="0"/>
              </a:rPr>
              <a:t>Finally, we have developed techniques for overlay networking support within Palacios that is able to achieve near-native throughput even on underlying 10 </a:t>
            </a:r>
            <a:r>
              <a:rPr lang="en-US" sz="2200" dirty="0" err="1" smtClean="0">
                <a:latin typeface="Lucida Grande" charset="0"/>
                <a:ea typeface="Lucida Grande" charset="0"/>
                <a:cs typeface="Lucida Grande" charset="0"/>
                <a:sym typeface="Lucida Grande" charset="0"/>
              </a:rPr>
              <a:t>gbps</a:t>
            </a:r>
            <a:r>
              <a:rPr lang="en-US" sz="2200" dirty="0" smtClean="0">
                <a:latin typeface="Lucida Grande" charset="0"/>
                <a:ea typeface="Lucida Grande" charset="0"/>
                <a:cs typeface="Lucida Grande" charset="0"/>
                <a:sym typeface="Lucida Grande" charset="0"/>
              </a:rPr>
              <a:t> networks.  Our goal here is to extend our previous efforts on adaptive computing within distributed systems (the virtuoso project) down into the supercomputer itself.  That work built on top of our VNET overlay network system.   The key requirement to employ it is to make VNET performance-competitive with native even in tightly coupled high throughput / low latency environments.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noTextEdit="1"/>
          </p:cNvSpPr>
          <p:nvPr>
            <p:ph type="sldImg"/>
          </p:nvPr>
        </p:nvSpPr>
        <p:spPr>
          <a:solidFill>
            <a:srgbClr val="FFFFFF"/>
          </a:solidFill>
          <a:ln/>
        </p:spPr>
      </p:sp>
      <p:sp>
        <p:nvSpPr>
          <p:cNvPr id="10243"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The Archtype-based Synthesis or ABSYNTH project is focused on making sensor network applications programmable by application domain scientists.  </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Outside of pre-configured applications, today’s sensor network hardware requires the skills of an embedded systems expert or a sensor network researcher to actually build a working application.   This means that many potential users of sensor networks are ill served.   For example, the photograph on the top left shows an off-the-shelf MicaZ mote that has been augmented by additional hardware, built by one of our students, that was necessary in order to create a seemingly quite simple power-efficient structural crack monitoring application in collaboration with a civil engineering group at Northwestern.   While many sensor network application can be potentially described in a very simple manner and, indeed, are simple, this is superficial.  The devil is in the details when it comes to power-efficient implementation, failure, deployment structures, etc.</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Our project is based around the four insights noted in the upper right.   These insights are generally self-explanatory, but it is important to point out that a key element of our evaluation of languages, programming systems, and synthesis tools is the use of user studies with subjects who either are domain scientists or who are skill-matched to domain scientists.  </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In the bottom half of the slide, we note two success stories from the project.   First, on the bottom left, is the result of a user study on the WASP2 language, which we designed to support the most commonly occurring archetype for network-oriented (e.g., collective communication, aggregation) sensor network applications.   Compared with alternative languages, the participants in our study were able to achieve a much higher success rate in carrying out common programming tasks (T1, T2, T3) in WASP2 and at a much lower development time.     These subjects had minimal programming experience (matched to domain scientists) and studied a tutorial for the language used.</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In the lower right, we note a success story fom another approach, that of employing languages that have demonstrated success elsewhere.  Here, we consider the BASIC programming language, specifically the TinyBASIC variant that was highly successful in getting children to learn how to do simple programming on home computers in the 1970s and 80s.  We extended this language with simple abstractions for power-efficient sensor network concepts.  As the slide notes, this language achieved a remarkably high success rate.   Even for users with no previous programming experience at all, 50% of them were able to write simple, power-efficient node-oriented sensor network programs after reading our tutorial for 30 minutes.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noTextEdit="1"/>
          </p:cNvSpPr>
          <p:nvPr>
            <p:ph type="sldImg"/>
          </p:nvPr>
        </p:nvSpPr>
        <p:spPr>
          <a:solidFill>
            <a:srgbClr val="FFFFFF"/>
          </a:solidFill>
          <a:ln/>
        </p:spPr>
      </p:sp>
      <p:sp>
        <p:nvSpPr>
          <p:cNvPr id="1126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In this project, we argue that computer systems researchers should</a:t>
            </a:r>
          </a:p>
          <a:p>
            <a:pPr eaLnBrk="1" hangingPunct="1"/>
            <a:endParaRPr lang="en-US" sz="2200" smtClean="0">
              <a:latin typeface="Lucida Grande" charset="0"/>
              <a:ea typeface="Lucida Grande" charset="0"/>
              <a:cs typeface="Lucida Grande" charset="0"/>
              <a:sym typeface="Lucida Grande" charset="0"/>
            </a:endParaRP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Incorporate </a:t>
            </a:r>
            <a:r>
              <a:rPr lang="en-US" sz="3200" smtClean="0">
                <a:solidFill>
                  <a:srgbClr val="3333CC"/>
                </a:solidFill>
                <a:latin typeface="Times New Roman Bold" charset="0"/>
                <a:cs typeface="Times New Roman Bold" charset="0"/>
                <a:sym typeface="Times New Roman Bold" charset="0"/>
              </a:rPr>
              <a:t>user studies</a:t>
            </a:r>
            <a:r>
              <a:rPr lang="en-US" sz="3200" smtClean="0">
                <a:solidFill>
                  <a:srgbClr val="000000"/>
                </a:solidFill>
                <a:latin typeface="Times New Roman Bold" charset="0"/>
                <a:cs typeface="Times New Roman Bold" charset="0"/>
                <a:sym typeface="Times New Roman Bold" charset="0"/>
              </a:rPr>
              <a:t> </a:t>
            </a:r>
            <a:r>
              <a:rPr lang="en-US" sz="3200" smtClean="0">
                <a:solidFill>
                  <a:srgbClr val="000000"/>
                </a:solidFill>
                <a:latin typeface="Times New Roman" pitchFamily="18" charset="0"/>
                <a:cs typeface="Times New Roman" pitchFamily="18" charset="0"/>
                <a:sym typeface="Times New Roman" pitchFamily="18" charset="0"/>
              </a:rPr>
              <a:t>into the evaluation of systems</a:t>
            </a: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No such thing as the typical user</a:t>
            </a: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Variation in user satisfaction with given operating point is huge</a:t>
            </a: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Incorporate </a:t>
            </a:r>
            <a:r>
              <a:rPr lang="en-US" sz="3200" smtClean="0">
                <a:solidFill>
                  <a:srgbClr val="3333CC"/>
                </a:solidFill>
                <a:latin typeface="Times New Roman Bold" charset="0"/>
                <a:cs typeface="Times New Roman Bold" charset="0"/>
                <a:sym typeface="Times New Roman Bold" charset="0"/>
              </a:rPr>
              <a:t>direct user feedback</a:t>
            </a:r>
            <a:r>
              <a:rPr lang="en-US" sz="3200" smtClean="0">
                <a:solidFill>
                  <a:srgbClr val="000000"/>
                </a:solidFill>
                <a:latin typeface="Times New Roman Bold" charset="0"/>
                <a:cs typeface="Times New Roman Bold" charset="0"/>
                <a:sym typeface="Times New Roman Bold" charset="0"/>
              </a:rPr>
              <a:t> </a:t>
            </a:r>
            <a:r>
              <a:rPr lang="en-US" sz="3200" smtClean="0">
                <a:solidFill>
                  <a:srgbClr val="000000"/>
                </a:solidFill>
                <a:latin typeface="Times New Roman" pitchFamily="18" charset="0"/>
                <a:cs typeface="Times New Roman" pitchFamily="18" charset="0"/>
                <a:sym typeface="Times New Roman" pitchFamily="18" charset="0"/>
              </a:rPr>
              <a:t>into the design of systems</a:t>
            </a: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No such thing as the typical user</a:t>
            </a:r>
          </a:p>
          <a:p>
            <a:pPr eaLnBrk="1" hangingPunct="1">
              <a:buClr>
                <a:srgbClr val="000000"/>
              </a:buClr>
              <a:buFontTx/>
              <a:buChar char="•"/>
            </a:pPr>
            <a:r>
              <a:rPr lang="en-US" sz="3200" smtClean="0">
                <a:solidFill>
                  <a:srgbClr val="000000"/>
                </a:solidFill>
                <a:latin typeface="Times New Roman" pitchFamily="18" charset="0"/>
                <a:cs typeface="Times New Roman" pitchFamily="18" charset="0"/>
                <a:sym typeface="Times New Roman" pitchFamily="18" charset="0"/>
              </a:rPr>
              <a:t>Measure and leverage that high user variation</a:t>
            </a:r>
          </a:p>
          <a:p>
            <a:pPr eaLnBrk="1" hangingPunct="1"/>
            <a:endParaRPr lang="en-US" sz="3200" smtClean="0">
              <a:solidFill>
                <a:srgbClr val="000000"/>
              </a:solidFill>
              <a:latin typeface="Times New Roman" pitchFamily="18" charset="0"/>
              <a:cs typeface="Times" charset="0"/>
              <a:sym typeface="Times New Roman" pitchFamily="18" charset="0"/>
            </a:endParaRPr>
          </a:p>
          <a:p>
            <a:pPr eaLnBrk="1" hangingPunct="1"/>
            <a:r>
              <a:rPr lang="en-US" sz="3200" smtClean="0">
                <a:solidFill>
                  <a:srgbClr val="000000"/>
                </a:solidFill>
                <a:latin typeface="Times New Roman" pitchFamily="18" charset="0"/>
                <a:cs typeface="Times" charset="0"/>
                <a:sym typeface="Times New Roman" pitchFamily="18" charset="0"/>
              </a:rPr>
              <a:t>Our experience has shown that the insights noted in the top right appear to hold in many areas of systems and networking.    Given those insights, we argue that computer system decision making (for example, scheduling, power management, and other forms of resource management) should be architected around a </a:t>
            </a:r>
            <a:r>
              <a:rPr lang="en-US" sz="3200" smtClean="0">
                <a:solidFill>
                  <a:srgbClr val="000000"/>
                </a:solidFill>
                <a:latin typeface="Times New Roman Italic" charset="0"/>
                <a:cs typeface="Times New Roman Italic" charset="0"/>
                <a:sym typeface="Times New Roman Italic" charset="0"/>
              </a:rPr>
              <a:t>global feedback model that incorporates direct user feedback.   This idea is illustrated schematically in the upper left.</a:t>
            </a:r>
          </a:p>
          <a:p>
            <a:pPr eaLnBrk="1" hangingPunct="1"/>
            <a:endParaRPr lang="en-US" sz="3200" smtClean="0">
              <a:solidFill>
                <a:srgbClr val="000000"/>
              </a:solidFill>
              <a:latin typeface="Times New Roman Italic" charset="0"/>
              <a:cs typeface="Times New Roman Italic" charset="0"/>
              <a:sym typeface="Times New Roman Italic" charset="0"/>
            </a:endParaRPr>
          </a:p>
          <a:p>
            <a:pPr eaLnBrk="1" hangingPunct="1"/>
            <a:r>
              <a:rPr lang="en-US" sz="3200" smtClean="0">
                <a:solidFill>
                  <a:srgbClr val="000000"/>
                </a:solidFill>
                <a:latin typeface="Times New Roman" pitchFamily="18" charset="0"/>
                <a:cs typeface="Times New Roman" pitchFamily="18" charset="0"/>
                <a:sym typeface="Times New Roman" pitchFamily="18" charset="0"/>
              </a:rPr>
              <a:t>Our work in the project generally takes two forms.   The first is how to use direct user feedback about satisfaction in real systems.   In the bottom right, we note some of our most successful applications of the idea, ranging from low-level control of CPU frequency and voltage to scheduling of interactive virtual machines and even home networks.   </a:t>
            </a:r>
          </a:p>
          <a:p>
            <a:pPr eaLnBrk="1" hangingPunct="1"/>
            <a:endParaRPr lang="en-US" sz="3200" smtClean="0">
              <a:solidFill>
                <a:srgbClr val="000000"/>
              </a:solidFill>
              <a:latin typeface="Times New Roman" pitchFamily="18" charset="0"/>
              <a:cs typeface="Times New Roman" pitchFamily="18" charset="0"/>
              <a:sym typeface="Times New Roman" pitchFamily="18" charset="0"/>
            </a:endParaRPr>
          </a:p>
          <a:p>
            <a:pPr eaLnBrk="1" hangingPunct="1"/>
            <a:r>
              <a:rPr lang="en-US" sz="3200" smtClean="0">
                <a:solidFill>
                  <a:srgbClr val="000000"/>
                </a:solidFill>
                <a:latin typeface="Times New Roman" pitchFamily="18" charset="0"/>
                <a:cs typeface="Times New Roman" pitchFamily="18" charset="0"/>
                <a:sym typeface="Times New Roman" pitchFamily="18" charset="0"/>
              </a:rPr>
              <a:t>The second form of our work is in developing new approaches to cheaply measure user satisfaction with little to no cognitive load.    It’s important to note that even a simple, one-bit feedback mechanism, for example a button to press when the user feels performance is suboptimal, buys an considerable amount of power.    However, in the work illustrated in the bottom right, we show current work that aims at measuring satisfaction accurately without involving the user consciously at all.   We have been able to demonstrate that using basic biometrics (force sensors on keys, galvanic skin response, and pupil dilation), we can determine when the user’s satisfaction with the computer system changes.     In another strand of work, we have been able to use passive and active (sonar) acoustics to measure (a) user location to granularity of individual rooms, and (b) user presence and engagement.    </a:t>
            </a:r>
          </a:p>
          <a:p>
            <a:pPr eaLnBrk="1" hangingPunct="1"/>
            <a:endParaRPr lang="en-US" sz="3200" smtClean="0">
              <a:solidFill>
                <a:srgbClr val="000000"/>
              </a:solidFill>
              <a:latin typeface="Times New Roman" pitchFamily="18" charset="0"/>
              <a:cs typeface="Times New Roman" pitchFamily="18" charset="0"/>
              <a:sym typeface="Times New Roman" pitchFamily="18" charset="0"/>
            </a:endParaRPr>
          </a:p>
          <a:p>
            <a:pPr eaLnBrk="1" hangingPunct="1"/>
            <a:r>
              <a:rPr lang="en-US" sz="3200" smtClean="0">
                <a:solidFill>
                  <a:srgbClr val="000000"/>
                </a:solidFill>
                <a:latin typeface="Times New Roman" pitchFamily="18" charset="0"/>
                <a:cs typeface="Times New Roman" pitchFamily="18" charset="0"/>
                <a:sym typeface="Times New Roman" pitchFamily="18" charset="0"/>
              </a:rPr>
              <a:t>It is our belief that biometric approaches to user satisfaction, and the clear benefits of using user satisfaction feedback, will eventually lead to using continuous individual user feedback in all aspects of computer systems and network control.  </a:t>
            </a:r>
          </a:p>
          <a:p>
            <a:pPr eaLnBrk="1" hangingPunct="1"/>
            <a:endParaRPr lang="en-US" sz="3200" smtClean="0">
              <a:solidFill>
                <a:srgbClr val="000000"/>
              </a:solidFill>
              <a:latin typeface="Times New Roman" pitchFamily="18" charset="0"/>
              <a:cs typeface="Times New Roman" pitchFamily="18" charset="0"/>
              <a:sym typeface="Times New Roman" pitchFamily="18" charset="0"/>
            </a:endParaRPr>
          </a:p>
          <a:p>
            <a:pPr eaLnBrk="1" hangingPunct="1"/>
            <a:endParaRPr lang="en-US" sz="3200" smtClean="0">
              <a:solidFill>
                <a:srgbClr val="000000"/>
              </a:solidFill>
              <a:latin typeface="Times New Roman" pitchFamily="18" charset="0"/>
              <a:cs typeface="Times New Roman" pitchFamily="18" charset="0"/>
              <a:sym typeface="Times New Roman" pitchFamily="18" charset="0"/>
            </a:endParaRPr>
          </a:p>
          <a:p>
            <a:pPr eaLnBrk="1" hangingPunct="1"/>
            <a:endParaRPr lang="en-US" sz="220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smtClean="0"/>
              <a:t>What I’m trying to convey here is that the kind of “emerging architectures” that I am interested in are large-scale distributed systems that use resource virtualization as a basis for on-demand provisioning and management of computers, network and storage; autonomic/self-* techniques to cope with the complexity of managing (monitoring, configuration, resource control) such large virtual environments; and the applications of social networking infrastructures in the configuration and management of systems that have large numbers of end users. </a:t>
            </a:r>
          </a:p>
          <a:p>
            <a:pPr eaLnBrk="1" hangingPunct="1"/>
            <a:r>
              <a:rPr lang="en-US" smtClean="0"/>
              <a:t>This helps establish the theme that the other slides will build upon.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smtClean="0"/>
              <a:t>Here the idea would be to begin by saying that at the core of these large-scale systems are overlays that are self-organizing, self-configuring, self-optimizing, scalable, and resilient to failures. This forms a basis for messaging among nodes in the system, data sharing, coordination, and for distributing computational tasks.</a:t>
            </a:r>
          </a:p>
          <a:p>
            <a:pPr eaLnBrk="1" hangingPunct="1"/>
            <a:endParaRPr lang="en-US" smtClean="0"/>
          </a:p>
          <a:p>
            <a:pPr eaLnBrk="1" hangingPunct="1"/>
            <a:r>
              <a:rPr lang="en-US" smtClean="0"/>
              <a:t>In particular, we have a unique system and software which implements IP-based virtual networks on top of a structured P2P overlay. This IP-over-P2P system provides a basis for communication among nodes while preserving the abstraction and interfaces of TCP/IP networks. Layered on top of the public Internet, and subject to constraints imposed by today’s Internet deployments(NAT, firewalls), the overlay provides the functionality of a virtual private network (VPN) without burdening administrators/users with the management of routing tables, private tunnel establishment, and NAT traversal.</a:t>
            </a:r>
          </a:p>
          <a:p>
            <a:pPr eaLnBrk="1" hangingPunct="1"/>
            <a:endParaRPr lang="en-US" smtClean="0"/>
          </a:p>
          <a:p>
            <a:pPr eaLnBrk="1" hangingPunct="1"/>
            <a:r>
              <a:rPr lang="en-US" smtClean="0"/>
              <a:t>It’d be good to convey that we have been developing and hardening software that does this for years, and that at this point we have a robust system that is used by several users and projects, including SocialVPN, Grid Appliance, Archer (which the next slides expand upon) and that we run overlay services on PlanetLab that facilitate users to deploy their own VPNs.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smtClean="0"/>
              <a:t>One of the highlighted applications of IPOP overlays is SocialVPN, where the basic idea is to map trust relationships taken from online social networking infrastructures, and automatically use them to establish and manage private communication channels between end users.</a:t>
            </a:r>
          </a:p>
          <a:p>
            <a:pPr eaLnBrk="1" hangingPunct="1"/>
            <a:endParaRPr lang="en-US" smtClean="0"/>
          </a:p>
          <a:p>
            <a:pPr eaLnBrk="1" hangingPunct="1"/>
            <a:r>
              <a:rPr lang="en-US" smtClean="0"/>
              <a:t>The P2P overlay provides a scalable communication fabric, but it is an open system where any node can join. SocialVPN ensures that, while you may share an open P2P overlay with untrusted users, that IP-layer communication is only established with your social peers, with end-to-end encryption and authentication based on well-known public key infrastructure (PKI) techniques.</a:t>
            </a:r>
          </a:p>
          <a:p>
            <a:pPr eaLnBrk="1" hangingPunct="1"/>
            <a:endParaRPr lang="en-US" smtClean="0"/>
          </a:p>
          <a:p>
            <a:pPr eaLnBrk="1" hangingPunct="1"/>
            <a:r>
              <a:rPr lang="en-US" smtClean="0"/>
              <a:t>The open-source software has bindings to popular online social networks (e.g. contacts on Google chat) and uses an open protocol (XMPP) which is supported by various open-source implementations (e.g. Jabber), so users can create their social VPNs from relationships established by third-party providers, or with their own private social network.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smtClean="0"/>
              <a:t>In this application of IP-over-P2P overlays, the goal is to enable plug-and-play distributed virtual clusters for high-throughput computing. Building upon machine virtualization and network virtualization, this system can create virtual clusters that are configured with a homogeneous software environment (O/S, libraries, ancilllry tools, software applications, middleware) and a homogeneous network environment (a private virtual network), which are instantiated on heterogeneous, distributed resources (e.g. clusters, desktops, cloud providers).</a:t>
            </a:r>
          </a:p>
          <a:p>
            <a:pPr eaLnBrk="1" hangingPunct="1"/>
            <a:endParaRPr lang="en-US" smtClean="0"/>
          </a:p>
          <a:p>
            <a:pPr eaLnBrk="1" hangingPunct="1"/>
            <a:r>
              <a:rPr lang="en-US" smtClean="0"/>
              <a:t>The “grid appliance” encapsulates all the software necessary to run a high-throughput computing stack (e.g. Linux with Condor and Hadoop), as well as software that self-configures nodes according to their role and membership in a trusted group.</a:t>
            </a:r>
          </a:p>
          <a:p>
            <a:pPr eaLnBrk="1" hangingPunct="1"/>
            <a:endParaRPr lang="en-US" smtClean="0"/>
          </a:p>
          <a:p>
            <a:pPr eaLnBrk="1" hangingPunct="1"/>
            <a:r>
              <a:rPr lang="en-US" smtClean="0"/>
              <a:t>The underlying overlay provided primitives for messaging, storage, and processing - a distributed hash table (DHT), IP unicast/multicast, and a layer that supports multicast query processing. Self-configuration scripts can build upon these primitives to organize virtual clusters, and configure their software.</a:t>
            </a:r>
          </a:p>
          <a:p>
            <a:pPr eaLnBrk="1" hangingPunct="1"/>
            <a:endParaRPr lang="en-US" smtClean="0"/>
          </a:p>
          <a:p>
            <a:pPr eaLnBrk="1" hangingPunct="1"/>
            <a:r>
              <a:rPr lang="en-US" smtClean="0"/>
              <a:t>The virtual cluster’s VPN uses a type of SocialVPN that is oriented towards groups – called GroupVPN. Here, users can create and manage memberships in their own groups using a Web interface, and appliances of users authorized to join a group automatically join a GroupVPN’s private network.</a:t>
            </a:r>
          </a:p>
          <a:p>
            <a:pPr eaLnBrk="1" hangingPunct="1"/>
            <a:endParaRPr lang="en-US" smtClean="0"/>
          </a:p>
          <a:p>
            <a:pPr eaLnBrk="1" hangingPunct="1"/>
            <a:r>
              <a:rPr lang="en-US" smtClean="0"/>
              <a:t>The appliances encapsulate open-source software (including IPOP), run on a variety of virtualization technologies, and have been used in practice in a number of projects by hundreds of users.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2530" name="Rectangle 3"/>
          <p:cNvSpPr>
            <a:spLocks noGrp="1" noChangeArrowheads="1"/>
          </p:cNvSpPr>
          <p:nvPr>
            <p:ph type="body" idx="1"/>
          </p:nvPr>
        </p:nvSpPr>
        <p:spPr>
          <a:ln/>
        </p:spPr>
        <p:txBody>
          <a:bodyPr/>
          <a:lstStyle/>
          <a:p>
            <a:r>
              <a:rPr lang="en-US" dirty="0" smtClean="0">
                <a:ea typeface="ＭＳ Ｐゴシック" pitchFamily="34" charset="-128"/>
              </a:rPr>
              <a:t>End-to-end coupled scientific workflows t extreme scales, such as those occurring in the Fusion Simulation Project and the Combustion </a:t>
            </a:r>
            <a:r>
              <a:rPr lang="en-US" dirty="0" err="1" smtClean="0">
                <a:ea typeface="ＭＳ Ｐゴシック" pitchFamily="34" charset="-128"/>
              </a:rPr>
              <a:t>Exascale</a:t>
            </a:r>
            <a:r>
              <a:rPr lang="en-US" dirty="0" smtClean="0">
                <a:ea typeface="ＭＳ Ｐゴシック" pitchFamily="34" charset="-128"/>
              </a:rPr>
              <a:t> Co-Design Project, require dynamic coordination and exchange large data volumes</a:t>
            </a:r>
            <a:r>
              <a:rPr lang="en-US" dirty="0" smtClean="0">
                <a:ea typeface="ＭＳ Ｐゴシック" pitchFamily="34" charset="-128"/>
              </a:rPr>
              <a:t>. Traditional </a:t>
            </a:r>
            <a:r>
              <a:rPr lang="en-US" dirty="0" smtClean="0">
                <a:ea typeface="ＭＳ Ｐゴシック" pitchFamily="34" charset="-128"/>
              </a:rPr>
              <a:t>approaches used in workflow engines are based on files, and do no meet the performance and scalability requirements, and are not feasible at extreme scales.</a:t>
            </a:r>
          </a:p>
          <a:p>
            <a:endParaRPr lang="en-US" dirty="0" smtClean="0">
              <a:ea typeface="ＭＳ Ｐゴシック" pitchFamily="34" charset="-128"/>
            </a:endParaRPr>
          </a:p>
          <a:p>
            <a:r>
              <a:rPr lang="en-US" dirty="0" err="1" smtClean="0">
                <a:ea typeface="ＭＳ Ｐゴシック" pitchFamily="34" charset="-128"/>
              </a:rPr>
              <a:t>DataSpaces</a:t>
            </a:r>
            <a:r>
              <a:rPr lang="en-US" dirty="0" smtClean="0">
                <a:ea typeface="ＭＳ Ｐゴシック" pitchFamily="34" charset="-128"/>
              </a:rPr>
              <a:t> is a scalable framework for enabling application coordination, interactions and data exchanges at runtime. It provides the abstraction of a distributed virtual shared-space with an in-memory data storage that can be associatively accessed by multiple applications asynchronously at runtime. </a:t>
            </a:r>
            <a:r>
              <a:rPr lang="en-US" dirty="0" err="1" smtClean="0">
                <a:ea typeface="ＭＳ Ｐゴシック" pitchFamily="34" charset="-128"/>
              </a:rPr>
              <a:t>DataSpaces</a:t>
            </a:r>
            <a:r>
              <a:rPr lang="en-US" dirty="0" smtClean="0">
                <a:ea typeface="ＭＳ Ｐゴシック" pitchFamily="34" charset="-128"/>
              </a:rPr>
              <a:t> can span multiple and heterogeneous resources, e.g., computing or staging cores, multiple core CPUs and GPUs to offer a uniform programming interface through a data query engine. It </a:t>
            </a:r>
            <a:r>
              <a:rPr lang="en-US" dirty="0" smtClean="0">
                <a:ea typeface="ＭＳ Ｐゴシック" pitchFamily="34" charset="-128"/>
              </a:rPr>
              <a:t>supports </a:t>
            </a:r>
            <a:r>
              <a:rPr lang="en-US" dirty="0" smtClean="0">
                <a:ea typeface="ＭＳ Ｐゴシック" pitchFamily="34" charset="-128"/>
              </a:rPr>
              <a:t>online metadata indexing for fast accesses and retrieval, and minimizes data transfers over the network using data services such as locality aware querying, applications co-scheduling, data processing at the sources, etc.</a:t>
            </a:r>
          </a:p>
          <a:p>
            <a:endParaRPr lang="en-US" dirty="0" smtClean="0">
              <a:ea typeface="ＭＳ Ｐゴシック" pitchFamily="34" charset="-128"/>
            </a:endParaRPr>
          </a:p>
          <a:p>
            <a:r>
              <a:rPr lang="en-US" dirty="0" err="1" smtClean="0">
                <a:ea typeface="ＭＳ Ｐゴシック" pitchFamily="34" charset="-128"/>
              </a:rPr>
              <a:t>DataSapces</a:t>
            </a:r>
            <a:r>
              <a:rPr lang="en-US" dirty="0" smtClean="0">
                <a:ea typeface="ＭＳ Ｐゴシック" pitchFamily="34" charset="-128"/>
              </a:rPr>
              <a:t> builds on DART, which is a fast and asynchronous communication layer optimized for advanced communication networks available in current HPC machines (Cray-XT5, IBM </a:t>
            </a:r>
            <a:r>
              <a:rPr lang="en-US" dirty="0" err="1" smtClean="0">
                <a:ea typeface="ＭＳ Ｐゴシック" pitchFamily="34" charset="-128"/>
              </a:rPr>
              <a:t>BlueGene</a:t>
            </a:r>
            <a:r>
              <a:rPr lang="en-US" dirty="0" smtClean="0">
                <a:ea typeface="ＭＳ Ｐゴシック" pitchFamily="34" charset="-128"/>
              </a:rPr>
              <a:t>/P). DART also supports other interconnects (e.g., IBM – </a:t>
            </a:r>
            <a:r>
              <a:rPr lang="en-US" dirty="0" err="1" smtClean="0">
                <a:ea typeface="ＭＳ Ｐゴシック" pitchFamily="34" charset="-128"/>
              </a:rPr>
              <a:t>dcmf</a:t>
            </a:r>
            <a:r>
              <a:rPr lang="en-US" dirty="0" smtClean="0">
                <a:ea typeface="ＭＳ Ｐゴシック" pitchFamily="34" charset="-128"/>
              </a:rPr>
              <a:t>, </a:t>
            </a:r>
            <a:r>
              <a:rPr lang="en-US" dirty="0" err="1" smtClean="0">
                <a:ea typeface="ＭＳ Ｐゴシック" pitchFamily="34" charset="-128"/>
              </a:rPr>
              <a:t>InfiniBand</a:t>
            </a:r>
            <a:r>
              <a:rPr lang="en-US" dirty="0" smtClean="0">
                <a:ea typeface="ＭＳ Ｐゴシック" pitchFamily="34" charset="-128"/>
              </a:rPr>
              <a:t>, TCP).</a:t>
            </a:r>
          </a:p>
          <a:p>
            <a:endParaRPr lang="en-US" dirty="0" smtClean="0">
              <a:ea typeface="ＭＳ Ｐゴシック" pitchFamily="34" charset="-128"/>
            </a:endParaRPr>
          </a:p>
          <a:p>
            <a:r>
              <a:rPr lang="en-US" dirty="0" err="1" smtClean="0">
                <a:ea typeface="ＭＳ Ｐゴシック" pitchFamily="34" charset="-128"/>
              </a:rPr>
              <a:t>ActiveSpaces</a:t>
            </a:r>
            <a:r>
              <a:rPr lang="en-US" dirty="0" smtClean="0">
                <a:ea typeface="ＭＳ Ｐゴシック" pitchFamily="34" charset="-128"/>
              </a:rPr>
              <a:t> is a programming and runtime system built on </a:t>
            </a:r>
            <a:r>
              <a:rPr lang="en-US" dirty="0" err="1" smtClean="0">
                <a:ea typeface="ＭＳ Ｐゴシック" pitchFamily="34" charset="-128"/>
              </a:rPr>
              <a:t>DataSpaces</a:t>
            </a:r>
            <a:r>
              <a:rPr lang="en-US" dirty="0" smtClean="0">
                <a:ea typeface="ＭＳ Ｐゴシック" pitchFamily="34" charset="-128"/>
              </a:rPr>
              <a:t> that support dynamic deployment of data processing kernels to where the data of interest is located and their in-situ execution. It minimizes data movement. The data processing routines (i.e., data kernels) can be written in high-level languages such as C. These kernels are typically smaller in size than the raw data they process. </a:t>
            </a:r>
            <a:r>
              <a:rPr lang="en-US" dirty="0" err="1" smtClean="0">
                <a:ea typeface="ＭＳ Ｐゴシック" pitchFamily="34" charset="-128"/>
              </a:rPr>
              <a:t>ActiveSpaces</a:t>
            </a:r>
            <a:r>
              <a:rPr lang="en-US" dirty="0" smtClean="0">
                <a:ea typeface="ＭＳ Ｐゴシック" pitchFamily="34" charset="-128"/>
              </a:rPr>
              <a:t> enables the </a:t>
            </a:r>
            <a:r>
              <a:rPr lang="en-US" dirty="0" err="1" smtClean="0">
                <a:ea typeface="ＭＳ Ｐゴシック" pitchFamily="34" charset="-128"/>
              </a:rPr>
              <a:t>DataSpaces</a:t>
            </a:r>
            <a:r>
              <a:rPr lang="en-US" dirty="0" smtClean="0">
                <a:ea typeface="ＭＳ Ｐゴシック" pitchFamily="34" charset="-128"/>
              </a:rPr>
              <a:t> to act as an accelerator for the computations, and this uses the resources more effectively.</a:t>
            </a:r>
          </a:p>
          <a:p>
            <a:endParaRPr lang="en-US" dirty="0" smtClean="0">
              <a:ea typeface="ＭＳ Ｐゴシック" pitchFamily="34" charset="-128"/>
            </a:endParaRPr>
          </a:p>
          <a:p>
            <a:r>
              <a:rPr lang="en-US" dirty="0" smtClean="0">
                <a:ea typeface="ＭＳ Ｐゴシック" pitchFamily="34" charset="-128"/>
              </a:rPr>
              <a:t>The RU-Spaces approach has been used at scale in production run by real scientific codes (fusion, combustion, reservoir simulation, etc.), and has been demonstrated at different conferences. Related articles have been published at eHPDC</a:t>
            </a:r>
            <a:r>
              <a:rPr lang="en-US" altLang="en-US" dirty="0" smtClean="0">
                <a:ea typeface="ＭＳ Ｐゴシック" pitchFamily="34" charset="-128"/>
              </a:rPr>
              <a:t>’</a:t>
            </a:r>
            <a:r>
              <a:rPr lang="en-US" dirty="0" smtClean="0">
                <a:ea typeface="ＭＳ Ｐゴシック" pitchFamily="34" charset="-128"/>
              </a:rPr>
              <a:t>10, IPDPS</a:t>
            </a:r>
            <a:r>
              <a:rPr lang="en-US" altLang="en-US" dirty="0" smtClean="0">
                <a:ea typeface="ＭＳ Ｐゴシック" pitchFamily="34" charset="-128"/>
              </a:rPr>
              <a:t>’</a:t>
            </a:r>
            <a:r>
              <a:rPr lang="en-US" dirty="0" smtClean="0">
                <a:ea typeface="ＭＳ Ｐゴシック" pitchFamily="34" charset="-128"/>
              </a:rPr>
              <a:t>11, CCGrid</a:t>
            </a:r>
            <a:r>
              <a:rPr lang="en-US" altLang="en-US" dirty="0" smtClean="0">
                <a:ea typeface="ＭＳ Ｐゴシック" pitchFamily="34" charset="-128"/>
              </a:rPr>
              <a:t>’</a:t>
            </a:r>
            <a:r>
              <a:rPr lang="en-US" dirty="0" smtClean="0">
                <a:ea typeface="ＭＳ Ｐゴシック" pitchFamily="34" charset="-128"/>
              </a:rPr>
              <a:t>11, etc.</a:t>
            </a:r>
          </a:p>
          <a:p>
            <a:r>
              <a:rPr lang="en-US" dirty="0" smtClean="0">
                <a:ea typeface="ＭＳ Ｐゴシック" pitchFamily="34" charset="-128"/>
              </a:rPr>
              <a:t> </a:t>
            </a:r>
          </a:p>
          <a:p>
            <a:pPr eaLnBrk="1" hangingPunct="1">
              <a:buFont typeface="Arial" pitchFamily="34" charset="0"/>
              <a:buChar char="•"/>
            </a:pPr>
            <a:endParaRPr lang="en-US" dirty="0"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22" descr="cac_mark_green.jpg"/>
          <p:cNvPicPr>
            <a:picLocks noChangeAspect="1"/>
          </p:cNvPicPr>
          <p:nvPr userDrawn="1"/>
        </p:nvPicPr>
        <p:blipFill>
          <a:blip r:embed="rId2" cstate="print"/>
          <a:srcRect/>
          <a:stretch>
            <a:fillRect/>
          </a:stretch>
        </p:blipFill>
        <p:spPr bwMode="auto">
          <a:xfrm>
            <a:off x="152400" y="6364288"/>
            <a:ext cx="838200" cy="304800"/>
          </a:xfrm>
          <a:prstGeom prst="rect">
            <a:avLst/>
          </a:prstGeom>
          <a:noFill/>
          <a:ln w="9525">
            <a:noFill/>
            <a:miter lim="800000"/>
            <a:headEnd/>
            <a:tailEnd/>
          </a:ln>
        </p:spPr>
      </p:pic>
      <p:pic>
        <p:nvPicPr>
          <p:cNvPr id="3" name="Picture 23" descr="nsfc.jpg"/>
          <p:cNvPicPr>
            <a:picLocks noChangeAspect="1"/>
          </p:cNvPicPr>
          <p:nvPr userDrawn="1"/>
        </p:nvPicPr>
        <p:blipFill>
          <a:blip r:embed="rId3" cstate="print"/>
          <a:srcRect/>
          <a:stretch>
            <a:fillRect/>
          </a:stretch>
        </p:blipFill>
        <p:spPr bwMode="auto">
          <a:xfrm>
            <a:off x="8597900" y="6319838"/>
            <a:ext cx="393700" cy="393700"/>
          </a:xfrm>
          <a:prstGeom prst="rect">
            <a:avLst/>
          </a:prstGeom>
          <a:noFill/>
          <a:ln w="9525">
            <a:noFill/>
            <a:miter lim="800000"/>
            <a:headEnd/>
            <a:tailEnd/>
          </a:ln>
        </p:spPr>
      </p:pic>
      <p:pic>
        <p:nvPicPr>
          <p:cNvPr id="4" name="Picture 26" descr="UFsignature.tif"/>
          <p:cNvPicPr>
            <a:picLocks noChangeAspect="1"/>
          </p:cNvPicPr>
          <p:nvPr userDrawn="1"/>
        </p:nvPicPr>
        <p:blipFill>
          <a:blip r:embed="rId4" cstate="print"/>
          <a:srcRect/>
          <a:stretch>
            <a:fillRect/>
          </a:stretch>
        </p:blipFill>
        <p:spPr bwMode="auto">
          <a:xfrm>
            <a:off x="5349875" y="6418263"/>
            <a:ext cx="1076325" cy="1984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834AE0C-78F9-4DE4-BFB3-4DEB3C2882D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2DD8B2A-1E25-4C58-96A0-5AB5FECD030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0488"/>
            <a:ext cx="2070100" cy="6386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57900" cy="6386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21FDCF6A-1164-4399-AFDE-B776A0860A2F}"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BF183E30-9852-42E2-A830-534839344E9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FA0A547-3682-48D1-99EE-E78B100AED06}"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F7A1A006-3224-4093-85D5-F0ACC19FBC7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BDA4792E-B981-4DF5-82FE-3A9D23B78642}"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DBC4D43C-C8B7-46E0-BE11-38D3D31D9BFC}"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2B88A99E-7450-446D-9816-8EAE9A0EFA4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0B617518-52B7-44B7-8BCC-A704100226D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9E0297D4-BD10-426B-A762-636EBDD117AC}"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F114624A-8125-4CD4-AFB6-CE38416443A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04E6E44D-4097-4BE2-A2B2-383FE55078BA}"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F4024371-55F5-4F95-BCEF-CBAB19326D44}"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90488"/>
            <a:ext cx="2066925"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48375" cy="6035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F2AE66C-AA73-4ABC-93DB-56DF71931537}"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fld id="{EF69F071-B49E-488A-BA36-19E68B397F3A}" type="slidenum">
              <a:rPr lang="en-US"/>
              <a:pPr/>
              <a:t>‹#›</a:t>
            </a:fld>
            <a:endParaRPr lang="en-US"/>
          </a:p>
        </p:txBody>
      </p:sp>
      <p:sp>
        <p:nvSpPr>
          <p:cNvPr id="5" name="Rectangle 5"/>
          <p:cNvSpPr>
            <a:spLocks noGrp="1" noChangeArrowheads="1"/>
          </p:cNvSpPr>
          <p:nvPr>
            <p:ph type="dt" idx="11"/>
          </p:nvPr>
        </p:nvSpPr>
        <p:spPr>
          <a:ln/>
        </p:spPr>
        <p:txBody>
          <a:bodyPr/>
          <a:lstStyle>
            <a:lvl1pPr>
              <a:defRPr/>
            </a:lvl1pPr>
          </a:lstStyle>
          <a:p>
            <a:pPr>
              <a:defRPr/>
            </a:pPr>
            <a:endParaRPr lang="en-US"/>
          </a:p>
        </p:txBody>
      </p:sp>
      <p:sp>
        <p:nvSpPr>
          <p:cNvPr id="6"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D965187A-2D23-4C09-84DC-1591A266F17B}" type="slidenum">
              <a:rPr lang="en-US"/>
              <a:pPr/>
              <a:t>‹#›</a:t>
            </a:fld>
            <a:endParaRPr lang="en-US"/>
          </a:p>
        </p:txBody>
      </p:sp>
      <p:sp>
        <p:nvSpPr>
          <p:cNvPr id="5" name="Rectangle 5"/>
          <p:cNvSpPr>
            <a:spLocks noGrp="1" noChangeArrowheads="1"/>
          </p:cNvSpPr>
          <p:nvPr>
            <p:ph type="dt" idx="11"/>
          </p:nvPr>
        </p:nvSpPr>
        <p:spPr>
          <a:ln/>
        </p:spPr>
        <p:txBody>
          <a:bodyPr/>
          <a:lstStyle>
            <a:lvl1pPr>
              <a:defRPr/>
            </a:lvl1pPr>
          </a:lstStyle>
          <a:p>
            <a:pPr>
              <a:defRPr/>
            </a:pPr>
            <a:endParaRPr lang="en-US"/>
          </a:p>
        </p:txBody>
      </p:sp>
      <p:sp>
        <p:nvSpPr>
          <p:cNvPr id="6"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fld id="{ABC459A9-247E-40EE-85C8-539BE6207E42}" type="slidenum">
              <a:rPr lang="en-US"/>
              <a:pPr/>
              <a:t>‹#›</a:t>
            </a:fld>
            <a:endParaRPr lang="en-US"/>
          </a:p>
        </p:txBody>
      </p:sp>
      <p:sp>
        <p:nvSpPr>
          <p:cNvPr id="5" name="Rectangle 5"/>
          <p:cNvSpPr>
            <a:spLocks noGrp="1" noChangeArrowheads="1"/>
          </p:cNvSpPr>
          <p:nvPr>
            <p:ph type="dt" idx="11"/>
          </p:nvPr>
        </p:nvSpPr>
        <p:spPr>
          <a:ln/>
        </p:spPr>
        <p:txBody>
          <a:bodyPr/>
          <a:lstStyle>
            <a:lvl1pPr>
              <a:defRPr/>
            </a:lvl1pPr>
          </a:lstStyle>
          <a:p>
            <a:pPr>
              <a:defRPr/>
            </a:pPr>
            <a:endParaRPr lang="en-US"/>
          </a:p>
        </p:txBody>
      </p:sp>
      <p:sp>
        <p:nvSpPr>
          <p:cNvPr id="6"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523681"/>
            <a:ext cx="4044960" cy="453215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680" y="1523681"/>
            <a:ext cx="4046400" cy="453215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fld id="{1DEE974F-E047-49E1-A10D-0C038F75DB2F}" type="slidenum">
              <a:rPr lang="en-US"/>
              <a:pPr/>
              <a:t>‹#›</a:t>
            </a:fld>
            <a:endParaRPr lang="en-US"/>
          </a:p>
        </p:txBody>
      </p:sp>
      <p:sp>
        <p:nvSpPr>
          <p:cNvPr id="6" name="Rectangle 5"/>
          <p:cNvSpPr>
            <a:spLocks noGrp="1" noChangeArrowheads="1"/>
          </p:cNvSpPr>
          <p:nvPr>
            <p:ph type="dt" idx="11"/>
          </p:nvPr>
        </p:nvSpPr>
        <p:spPr>
          <a:ln/>
        </p:spPr>
        <p:txBody>
          <a:bodyPr/>
          <a:lstStyle>
            <a:lvl1pPr>
              <a:defRPr/>
            </a:lvl1pPr>
          </a:lstStyle>
          <a:p>
            <a:pPr>
              <a:defRPr/>
            </a:pPr>
            <a:endParaRPr lang="en-US"/>
          </a:p>
        </p:txBody>
      </p:sp>
      <p:sp>
        <p:nvSpPr>
          <p:cNvPr id="7"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fld id="{BEE9BC4A-E798-405F-A241-ECE5D956F7C1}" type="slidenum">
              <a:rPr lang="en-US"/>
              <a:pPr/>
              <a:t>‹#›</a:t>
            </a:fld>
            <a:endParaRPr lang="en-US"/>
          </a:p>
        </p:txBody>
      </p:sp>
      <p:sp>
        <p:nvSpPr>
          <p:cNvPr id="8" name="Rectangle 5"/>
          <p:cNvSpPr>
            <a:spLocks noGrp="1" noChangeArrowheads="1"/>
          </p:cNvSpPr>
          <p:nvPr>
            <p:ph type="dt" idx="11"/>
          </p:nvPr>
        </p:nvSpPr>
        <p:spPr>
          <a:ln/>
        </p:spPr>
        <p:txBody>
          <a:bodyPr/>
          <a:lstStyle>
            <a:lvl1pPr>
              <a:defRPr/>
            </a:lvl1pPr>
          </a:lstStyle>
          <a:p>
            <a:pPr>
              <a:defRPr/>
            </a:pPr>
            <a:endParaRPr lang="en-US"/>
          </a:p>
        </p:txBody>
      </p:sp>
      <p:sp>
        <p:nvSpPr>
          <p:cNvPr id="9"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fld id="{3A250476-9155-4188-81F6-DCC81056B600}" type="slidenum">
              <a:rPr lang="en-US"/>
              <a:pPr/>
              <a:t>‹#›</a:t>
            </a:fld>
            <a:endParaRPr lang="en-US"/>
          </a:p>
        </p:txBody>
      </p:sp>
      <p:sp>
        <p:nvSpPr>
          <p:cNvPr id="4" name="Rectangle 5"/>
          <p:cNvSpPr>
            <a:spLocks noGrp="1" noChangeArrowheads="1"/>
          </p:cNvSpPr>
          <p:nvPr>
            <p:ph type="dt" idx="11"/>
          </p:nvPr>
        </p:nvSpPr>
        <p:spPr>
          <a:ln/>
        </p:spPr>
        <p:txBody>
          <a:bodyPr/>
          <a:lstStyle>
            <a:lvl1pPr>
              <a:defRPr/>
            </a:lvl1pPr>
          </a:lstStyle>
          <a:p>
            <a:pPr>
              <a:defRPr/>
            </a:pPr>
            <a:endParaRPr lang="en-US"/>
          </a:p>
        </p:txBody>
      </p:sp>
      <p:sp>
        <p:nvSpPr>
          <p:cNvPr id="5"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CB3F9096-20BE-40F8-9B7D-2A415AEFA4F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fld id="{3339BA81-E298-427B-BA5F-766791F2076A}" type="slidenum">
              <a:rPr lang="en-US"/>
              <a:pPr/>
              <a:t>‹#›</a:t>
            </a:fld>
            <a:endParaRPr lang="en-US"/>
          </a:p>
        </p:txBody>
      </p:sp>
      <p:sp>
        <p:nvSpPr>
          <p:cNvPr id="3" name="Rectangle 5"/>
          <p:cNvSpPr>
            <a:spLocks noGrp="1" noChangeArrowheads="1"/>
          </p:cNvSpPr>
          <p:nvPr>
            <p:ph type="dt" idx="11"/>
          </p:nvPr>
        </p:nvSpPr>
        <p:spPr>
          <a:ln/>
        </p:spPr>
        <p:txBody>
          <a:bodyPr/>
          <a:lstStyle>
            <a:lvl1pPr>
              <a:defRPr/>
            </a:lvl1pPr>
          </a:lstStyle>
          <a:p>
            <a:pPr>
              <a:defRPr/>
            </a:pPr>
            <a:endParaRPr lang="en-US"/>
          </a:p>
        </p:txBody>
      </p:sp>
      <p:sp>
        <p:nvSpPr>
          <p:cNvPr id="4"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FD3C91A0-5A62-4B76-9DC6-91EE8D1AA1FF}" type="slidenum">
              <a:rPr lang="en-US"/>
              <a:pPr/>
              <a:t>‹#›</a:t>
            </a:fld>
            <a:endParaRPr lang="en-US"/>
          </a:p>
        </p:txBody>
      </p:sp>
      <p:sp>
        <p:nvSpPr>
          <p:cNvPr id="6" name="Rectangle 5"/>
          <p:cNvSpPr>
            <a:spLocks noGrp="1" noChangeArrowheads="1"/>
          </p:cNvSpPr>
          <p:nvPr>
            <p:ph type="dt" idx="11"/>
          </p:nvPr>
        </p:nvSpPr>
        <p:spPr>
          <a:ln/>
        </p:spPr>
        <p:txBody>
          <a:bodyPr/>
          <a:lstStyle>
            <a:lvl1pPr>
              <a:defRPr/>
            </a:lvl1pPr>
          </a:lstStyle>
          <a:p>
            <a:pPr>
              <a:defRPr/>
            </a:pPr>
            <a:endParaRPr lang="en-US"/>
          </a:p>
        </p:txBody>
      </p:sp>
      <p:sp>
        <p:nvSpPr>
          <p:cNvPr id="7"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4F98E3BD-3DF0-4A0C-AEE4-235C2651FF14}" type="slidenum">
              <a:rPr lang="en-US"/>
              <a:pPr/>
              <a:t>‹#›</a:t>
            </a:fld>
            <a:endParaRPr lang="en-US"/>
          </a:p>
        </p:txBody>
      </p:sp>
      <p:sp>
        <p:nvSpPr>
          <p:cNvPr id="6" name="Rectangle 5"/>
          <p:cNvSpPr>
            <a:spLocks noGrp="1" noChangeArrowheads="1"/>
          </p:cNvSpPr>
          <p:nvPr>
            <p:ph type="dt" idx="11"/>
          </p:nvPr>
        </p:nvSpPr>
        <p:spPr>
          <a:ln/>
        </p:spPr>
        <p:txBody>
          <a:bodyPr/>
          <a:lstStyle>
            <a:lvl1pPr>
              <a:defRPr/>
            </a:lvl1pPr>
          </a:lstStyle>
          <a:p>
            <a:pPr>
              <a:defRPr/>
            </a:pPr>
            <a:endParaRPr lang="en-US"/>
          </a:p>
        </p:txBody>
      </p:sp>
      <p:sp>
        <p:nvSpPr>
          <p:cNvPr id="7"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3CA1856E-B537-4773-8D06-A4CCB497E049}" type="slidenum">
              <a:rPr lang="en-US"/>
              <a:pPr/>
              <a:t>‹#›</a:t>
            </a:fld>
            <a:endParaRPr lang="en-US"/>
          </a:p>
        </p:txBody>
      </p:sp>
      <p:sp>
        <p:nvSpPr>
          <p:cNvPr id="5" name="Rectangle 5"/>
          <p:cNvSpPr>
            <a:spLocks noGrp="1" noChangeArrowheads="1"/>
          </p:cNvSpPr>
          <p:nvPr>
            <p:ph type="dt" idx="11"/>
          </p:nvPr>
        </p:nvSpPr>
        <p:spPr>
          <a:ln/>
        </p:spPr>
        <p:txBody>
          <a:bodyPr/>
          <a:lstStyle>
            <a:lvl1pPr>
              <a:defRPr/>
            </a:lvl1pPr>
          </a:lstStyle>
          <a:p>
            <a:pPr>
              <a:defRPr/>
            </a:pPr>
            <a:endParaRPr lang="en-US"/>
          </a:p>
        </p:txBody>
      </p:sp>
      <p:sp>
        <p:nvSpPr>
          <p:cNvPr id="6"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60" y="609185"/>
            <a:ext cx="2056320" cy="54466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609185"/>
            <a:ext cx="6035040" cy="5446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10680753-FF5B-48FD-A70A-2FF00C02D360}" type="slidenum">
              <a:rPr lang="en-US"/>
              <a:pPr/>
              <a:t>‹#›</a:t>
            </a:fld>
            <a:endParaRPr lang="en-US"/>
          </a:p>
        </p:txBody>
      </p:sp>
      <p:sp>
        <p:nvSpPr>
          <p:cNvPr id="5" name="Rectangle 5"/>
          <p:cNvSpPr>
            <a:spLocks noGrp="1" noChangeArrowheads="1"/>
          </p:cNvSpPr>
          <p:nvPr>
            <p:ph type="dt" idx="11"/>
          </p:nvPr>
        </p:nvSpPr>
        <p:spPr>
          <a:ln/>
        </p:spPr>
        <p:txBody>
          <a:bodyPr/>
          <a:lstStyle>
            <a:lvl1pPr>
              <a:defRPr/>
            </a:lvl1pPr>
          </a:lstStyle>
          <a:p>
            <a:pPr>
              <a:defRPr/>
            </a:pPr>
            <a:endParaRPr lang="en-US"/>
          </a:p>
        </p:txBody>
      </p:sp>
      <p:sp>
        <p:nvSpPr>
          <p:cNvPr id="6"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6480" y="609184"/>
            <a:ext cx="8229600" cy="80648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1" y="1523681"/>
            <a:ext cx="4044960" cy="4532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523681"/>
            <a:ext cx="4046400" cy="4532156"/>
          </a:xfrm>
        </p:spPr>
        <p:txBody>
          <a:bodyPr/>
          <a:lstStyle/>
          <a:p>
            <a:pPr lvl="0"/>
            <a:endParaRPr lang="en-US" noProof="0" smtClean="0"/>
          </a:p>
        </p:txBody>
      </p:sp>
      <p:sp>
        <p:nvSpPr>
          <p:cNvPr id="5" name="Rectangle 4"/>
          <p:cNvSpPr>
            <a:spLocks noGrp="1" noChangeArrowheads="1"/>
          </p:cNvSpPr>
          <p:nvPr>
            <p:ph type="sldNum" idx="10"/>
          </p:nvPr>
        </p:nvSpPr>
        <p:spPr>
          <a:ln/>
        </p:spPr>
        <p:txBody>
          <a:bodyPr/>
          <a:lstStyle>
            <a:lvl1pPr>
              <a:defRPr/>
            </a:lvl1pPr>
          </a:lstStyle>
          <a:p>
            <a:fld id="{1FB997C6-0EED-4BFF-A906-41E6681D9C8D}" type="slidenum">
              <a:rPr lang="en-US"/>
              <a:pPr/>
              <a:t>‹#›</a:t>
            </a:fld>
            <a:endParaRPr lang="en-US"/>
          </a:p>
        </p:txBody>
      </p:sp>
      <p:sp>
        <p:nvSpPr>
          <p:cNvPr id="6" name="Rectangle 5"/>
          <p:cNvSpPr>
            <a:spLocks noGrp="1" noChangeArrowheads="1"/>
          </p:cNvSpPr>
          <p:nvPr>
            <p:ph type="dt" idx="11"/>
          </p:nvPr>
        </p:nvSpPr>
        <p:spPr>
          <a:ln/>
        </p:spPr>
        <p:txBody>
          <a:bodyPr/>
          <a:lstStyle>
            <a:lvl1pPr>
              <a:defRPr/>
            </a:lvl1pPr>
          </a:lstStyle>
          <a:p>
            <a:pPr>
              <a:defRPr/>
            </a:pPr>
            <a:endParaRPr lang="en-US"/>
          </a:p>
        </p:txBody>
      </p:sp>
      <p:sp>
        <p:nvSpPr>
          <p:cNvPr id="7"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0" y="609184"/>
            <a:ext cx="8229600" cy="80648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6481" y="1523681"/>
            <a:ext cx="4044960" cy="4532156"/>
          </a:xfrm>
        </p:spPr>
        <p:txBody>
          <a:bodyPr/>
          <a:lstStyle/>
          <a:p>
            <a:pPr lvl="0"/>
            <a:endParaRPr lang="en-US" noProof="0" smtClean="0"/>
          </a:p>
        </p:txBody>
      </p:sp>
      <p:sp>
        <p:nvSpPr>
          <p:cNvPr id="4" name="Text Placeholder 3"/>
          <p:cNvSpPr>
            <a:spLocks noGrp="1"/>
          </p:cNvSpPr>
          <p:nvPr>
            <p:ph type="body" sz="half" idx="2"/>
          </p:nvPr>
        </p:nvSpPr>
        <p:spPr>
          <a:xfrm>
            <a:off x="4639680" y="1523681"/>
            <a:ext cx="4046400" cy="4532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fld id="{FB855E36-6BB5-4448-B169-49270388C16B}" type="slidenum">
              <a:rPr lang="en-US"/>
              <a:pPr/>
              <a:t>‹#›</a:t>
            </a:fld>
            <a:endParaRPr lang="en-US"/>
          </a:p>
        </p:txBody>
      </p:sp>
      <p:sp>
        <p:nvSpPr>
          <p:cNvPr id="6" name="Rectangle 5"/>
          <p:cNvSpPr>
            <a:spLocks noGrp="1" noChangeArrowheads="1"/>
          </p:cNvSpPr>
          <p:nvPr>
            <p:ph type="dt" idx="11"/>
          </p:nvPr>
        </p:nvSpPr>
        <p:spPr>
          <a:ln/>
        </p:spPr>
        <p:txBody>
          <a:bodyPr/>
          <a:lstStyle>
            <a:lvl1pPr>
              <a:defRPr/>
            </a:lvl1pPr>
          </a:lstStyle>
          <a:p>
            <a:pPr>
              <a:defRPr/>
            </a:pPr>
            <a:endParaRPr lang="en-US"/>
          </a:p>
        </p:txBody>
      </p:sp>
      <p:sp>
        <p:nvSpPr>
          <p:cNvPr id="7"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609184"/>
            <a:ext cx="8229600" cy="806485"/>
          </a:xfrm>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fld id="{2E01C35E-6B63-4B56-9CA8-82374C72FADE}" type="slidenum">
              <a:rPr lang="en-US"/>
              <a:pPr/>
              <a:t>‹#›</a:t>
            </a:fld>
            <a:endParaRPr lang="en-US"/>
          </a:p>
        </p:txBody>
      </p:sp>
      <p:sp>
        <p:nvSpPr>
          <p:cNvPr id="4" name="Rectangle 5"/>
          <p:cNvSpPr>
            <a:spLocks noGrp="1" noChangeArrowheads="1"/>
          </p:cNvSpPr>
          <p:nvPr>
            <p:ph type="dt" idx="11"/>
          </p:nvPr>
        </p:nvSpPr>
        <p:spPr>
          <a:ln/>
        </p:spPr>
        <p:txBody>
          <a:bodyPr/>
          <a:lstStyle>
            <a:lvl1pPr>
              <a:defRPr/>
            </a:lvl1pPr>
          </a:lstStyle>
          <a:p>
            <a:pPr>
              <a:defRPr/>
            </a:pPr>
            <a:endParaRPr lang="en-US"/>
          </a:p>
        </p:txBody>
      </p:sp>
      <p:sp>
        <p:nvSpPr>
          <p:cNvPr id="5" name="Rectangle 6"/>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22" descr="cac_mark_green.jpg"/>
          <p:cNvPicPr>
            <a:picLocks noChangeAspect="1"/>
          </p:cNvPicPr>
          <p:nvPr userDrawn="1"/>
        </p:nvPicPr>
        <p:blipFill>
          <a:blip r:embed="rId2" cstate="print"/>
          <a:srcRect/>
          <a:stretch>
            <a:fillRect/>
          </a:stretch>
        </p:blipFill>
        <p:spPr bwMode="auto">
          <a:xfrm>
            <a:off x="152640" y="6364029"/>
            <a:ext cx="838080" cy="305312"/>
          </a:xfrm>
          <a:prstGeom prst="rect">
            <a:avLst/>
          </a:prstGeom>
          <a:noFill/>
          <a:ln w="9525">
            <a:noFill/>
            <a:miter lim="800000"/>
            <a:headEnd/>
            <a:tailEnd/>
          </a:ln>
        </p:spPr>
      </p:pic>
      <p:pic>
        <p:nvPicPr>
          <p:cNvPr id="3" name="Picture 23" descr="nsfc.jpg"/>
          <p:cNvPicPr>
            <a:picLocks noChangeAspect="1"/>
          </p:cNvPicPr>
          <p:nvPr userDrawn="1"/>
        </p:nvPicPr>
        <p:blipFill>
          <a:blip r:embed="rId3" cstate="print"/>
          <a:srcRect/>
          <a:stretch>
            <a:fillRect/>
          </a:stretch>
        </p:blipFill>
        <p:spPr bwMode="auto">
          <a:xfrm>
            <a:off x="8598241" y="6319385"/>
            <a:ext cx="393120" cy="394601"/>
          </a:xfrm>
          <a:prstGeom prst="rect">
            <a:avLst/>
          </a:prstGeom>
          <a:noFill/>
          <a:ln w="9525">
            <a:noFill/>
            <a:miter lim="800000"/>
            <a:headEnd/>
            <a:tailEnd/>
          </a:ln>
        </p:spPr>
      </p:pic>
      <p:pic>
        <p:nvPicPr>
          <p:cNvPr id="4" name="Picture 24" descr="rutgers_sig.png"/>
          <p:cNvPicPr>
            <a:picLocks noChangeAspect="1"/>
          </p:cNvPicPr>
          <p:nvPr userDrawn="1"/>
        </p:nvPicPr>
        <p:blipFill>
          <a:blip r:embed="rId4" cstate="print"/>
          <a:srcRect/>
          <a:stretch>
            <a:fillRect/>
          </a:stretch>
        </p:blipFill>
        <p:spPr bwMode="auto">
          <a:xfrm>
            <a:off x="7574402" y="6375550"/>
            <a:ext cx="914400" cy="329794"/>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2" name="Picture 22" descr="cac_mark_green.jpg"/>
          <p:cNvPicPr>
            <a:picLocks noChangeAspect="1"/>
          </p:cNvPicPr>
          <p:nvPr userDrawn="1"/>
        </p:nvPicPr>
        <p:blipFill>
          <a:blip r:embed="rId2" cstate="print"/>
          <a:srcRect/>
          <a:stretch>
            <a:fillRect/>
          </a:stretch>
        </p:blipFill>
        <p:spPr bwMode="auto">
          <a:xfrm>
            <a:off x="152640" y="6364029"/>
            <a:ext cx="838080" cy="305312"/>
          </a:xfrm>
          <a:prstGeom prst="rect">
            <a:avLst/>
          </a:prstGeom>
          <a:noFill/>
          <a:ln w="9525">
            <a:noFill/>
            <a:miter lim="800000"/>
            <a:headEnd/>
            <a:tailEnd/>
          </a:ln>
        </p:spPr>
      </p:pic>
      <p:pic>
        <p:nvPicPr>
          <p:cNvPr id="3" name="Picture 23" descr="nsfc.jpg"/>
          <p:cNvPicPr>
            <a:picLocks noChangeAspect="1"/>
          </p:cNvPicPr>
          <p:nvPr userDrawn="1"/>
        </p:nvPicPr>
        <p:blipFill>
          <a:blip r:embed="rId3" cstate="print"/>
          <a:srcRect/>
          <a:stretch>
            <a:fillRect/>
          </a:stretch>
        </p:blipFill>
        <p:spPr bwMode="auto">
          <a:xfrm>
            <a:off x="8598241" y="6319385"/>
            <a:ext cx="393120" cy="394601"/>
          </a:xfrm>
          <a:prstGeom prst="rect">
            <a:avLst/>
          </a:prstGeom>
          <a:noFill/>
          <a:ln w="9525">
            <a:noFill/>
            <a:miter lim="800000"/>
            <a:headEnd/>
            <a:tailEnd/>
          </a:ln>
        </p:spPr>
      </p:pic>
      <p:pic>
        <p:nvPicPr>
          <p:cNvPr id="4" name="Picture 24" descr="rutgers_sig.png"/>
          <p:cNvPicPr>
            <a:picLocks noChangeAspect="1"/>
          </p:cNvPicPr>
          <p:nvPr userDrawn="1"/>
        </p:nvPicPr>
        <p:blipFill>
          <a:blip r:embed="rId4" cstate="print"/>
          <a:srcRect/>
          <a:stretch>
            <a:fillRect/>
          </a:stretch>
        </p:blipFill>
        <p:spPr bwMode="auto">
          <a:xfrm>
            <a:off x="7574402" y="6375550"/>
            <a:ext cx="914400" cy="32979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40E712BA-A9F2-4B64-B704-6BF8A35C317D}"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22" descr="cac_mark_green.jpg"/>
          <p:cNvPicPr>
            <a:picLocks noChangeAspect="1"/>
          </p:cNvPicPr>
          <p:nvPr userDrawn="1"/>
        </p:nvPicPr>
        <p:blipFill>
          <a:blip r:embed="rId2" cstate="print"/>
          <a:srcRect/>
          <a:stretch>
            <a:fillRect/>
          </a:stretch>
        </p:blipFill>
        <p:spPr bwMode="auto">
          <a:xfrm>
            <a:off x="152400" y="6364288"/>
            <a:ext cx="838200" cy="304800"/>
          </a:xfrm>
          <a:prstGeom prst="rect">
            <a:avLst/>
          </a:prstGeom>
          <a:noFill/>
          <a:ln w="9525">
            <a:noFill/>
            <a:miter lim="800000"/>
            <a:headEnd/>
            <a:tailEnd/>
          </a:ln>
        </p:spPr>
      </p:pic>
      <p:pic>
        <p:nvPicPr>
          <p:cNvPr id="3" name="Picture 23" descr="nsfc.jpg"/>
          <p:cNvPicPr>
            <a:picLocks noChangeAspect="1"/>
          </p:cNvPicPr>
          <p:nvPr userDrawn="1"/>
        </p:nvPicPr>
        <p:blipFill>
          <a:blip r:embed="rId3" cstate="print"/>
          <a:srcRect/>
          <a:stretch>
            <a:fillRect/>
          </a:stretch>
        </p:blipFill>
        <p:spPr bwMode="auto">
          <a:xfrm>
            <a:off x="8597900" y="6319838"/>
            <a:ext cx="393700" cy="393700"/>
          </a:xfrm>
          <a:prstGeom prst="rect">
            <a:avLst/>
          </a:prstGeom>
          <a:noFill/>
          <a:ln w="9525">
            <a:noFill/>
            <a:miter lim="800000"/>
            <a:headEnd/>
            <a:tailEnd/>
          </a:ln>
        </p:spPr>
      </p:pic>
      <p:pic>
        <p:nvPicPr>
          <p:cNvPr id="4" name="Picture 26" descr="UFsignature.tif"/>
          <p:cNvPicPr>
            <a:picLocks noChangeAspect="1"/>
          </p:cNvPicPr>
          <p:nvPr userDrawn="1"/>
        </p:nvPicPr>
        <p:blipFill>
          <a:blip r:embed="rId4" cstate="print"/>
          <a:srcRect/>
          <a:stretch>
            <a:fillRect/>
          </a:stretch>
        </p:blipFill>
        <p:spPr bwMode="auto">
          <a:xfrm>
            <a:off x="5349875" y="6418263"/>
            <a:ext cx="1076325" cy="198437"/>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3" name="Picture 23" descr="nsfc.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97900" y="6319838"/>
            <a:ext cx="3937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Picture 2" descr="E:\Pictures\Other\salsa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263732"/>
            <a:ext cx="1828800" cy="505911"/>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E:\Pictures\Elements\iub_h_rgb.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794" y="6339417"/>
            <a:ext cx="2284412" cy="3545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Line 2"/>
          <p:cNvSpPr>
            <a:spLocks noChangeShapeType="1"/>
          </p:cNvSpPr>
          <p:nvPr userDrawn="1"/>
        </p:nvSpPr>
        <p:spPr bwMode="auto">
          <a:xfrm>
            <a:off x="4452938" y="914400"/>
            <a:ext cx="0" cy="5257800"/>
          </a:xfrm>
          <a:prstGeom prst="line">
            <a:avLst/>
          </a:prstGeom>
          <a:noFill/>
          <a:ln w="12573">
            <a:solidFill>
              <a:srgbClr val="000000"/>
            </a:solidFill>
            <a:miter lim="800000"/>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US">
              <a:solidFill>
                <a:prstClr val="black"/>
              </a:solidFill>
              <a:latin typeface="Calibri"/>
              <a:ea typeface="+mn-ea"/>
            </a:endParaRPr>
          </a:p>
        </p:txBody>
      </p:sp>
      <p:sp>
        <p:nvSpPr>
          <p:cNvPr id="6" name="Line 1"/>
          <p:cNvSpPr>
            <a:spLocks noChangeShapeType="1"/>
          </p:cNvSpPr>
          <p:nvPr userDrawn="1"/>
        </p:nvSpPr>
        <p:spPr bwMode="auto">
          <a:xfrm>
            <a:off x="0" y="3429000"/>
            <a:ext cx="9144000" cy="0"/>
          </a:xfrm>
          <a:prstGeom prst="line">
            <a:avLst/>
          </a:prstGeom>
          <a:noFill/>
          <a:ln w="126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US">
              <a:solidFill>
                <a:prstClr val="black"/>
              </a:solidFill>
              <a:latin typeface="Calibri"/>
              <a:ea typeface="+mn-ea"/>
            </a:endParaRPr>
          </a:p>
        </p:txBody>
      </p:sp>
      <p:sp>
        <p:nvSpPr>
          <p:cNvPr id="7" name="Line 1"/>
          <p:cNvSpPr>
            <a:spLocks noChangeShapeType="1"/>
          </p:cNvSpPr>
          <p:nvPr userDrawn="1"/>
        </p:nvSpPr>
        <p:spPr bwMode="auto">
          <a:xfrm>
            <a:off x="0" y="914400"/>
            <a:ext cx="9144000" cy="0"/>
          </a:xfrm>
          <a:prstGeom prst="line">
            <a:avLst/>
          </a:prstGeom>
          <a:noFill/>
          <a:ln w="126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US">
              <a:solidFill>
                <a:prstClr val="black"/>
              </a:solidFill>
              <a:latin typeface="Calibri"/>
              <a:ea typeface="+mn-ea"/>
            </a:endParaRPr>
          </a:p>
        </p:txBody>
      </p:sp>
      <p:sp>
        <p:nvSpPr>
          <p:cNvPr id="8" name="Line 1"/>
          <p:cNvSpPr>
            <a:spLocks noChangeShapeType="1"/>
          </p:cNvSpPr>
          <p:nvPr userDrawn="1"/>
        </p:nvSpPr>
        <p:spPr bwMode="auto">
          <a:xfrm>
            <a:off x="0" y="6172200"/>
            <a:ext cx="9144000" cy="0"/>
          </a:xfrm>
          <a:prstGeom prst="line">
            <a:avLst/>
          </a:prstGeom>
          <a:noFill/>
          <a:ln w="126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US">
              <a:solidFill>
                <a:prstClr val="black"/>
              </a:solidFill>
              <a:latin typeface="Calibri"/>
              <a:ea typeface="+mn-ea"/>
            </a:endParaRPr>
          </a:p>
        </p:txBody>
      </p:sp>
    </p:spTree>
    <p:extLst>
      <p:ext uri="{BB962C8B-B14F-4D97-AF65-F5344CB8AC3E}">
        <p14:creationId xmlns:p14="http://schemas.microsoft.com/office/powerpoint/2010/main" xmlns="" val="11824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609600"/>
            <a:ext cx="40386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09600"/>
            <a:ext cx="40386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639EA2FD-DF73-4980-B98F-8F5DD153805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510F42AF-485C-486D-A2B4-C587A9D0AFD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1794EF7F-82A3-473D-AA74-910F14C6D55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AC3E9BD3-4AAC-4A84-8989-3F190FADCA6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C9C1CC3-FCE5-468C-B9E5-D16A3993850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5972AF38-4C67-4FB0-886F-9132CD5A74F5}" type="datetimeFigureOut">
              <a:rPr lang="en-US"/>
              <a:pPr>
                <a:defRPr/>
              </a:pPr>
              <a:t>9/24/2011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F5BFBED-2A28-4C08-8F57-0C72CFC76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7466013" y="6392863"/>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sz="1200" smtClean="0">
                <a:solidFill>
                  <a:srgbClr val="898989"/>
                </a:solidFill>
                <a:latin typeface="+mn-lt"/>
                <a:ea typeface="Lucida Grande" charset="0"/>
                <a:cs typeface="Lucida Grande" charset="0"/>
                <a:sym typeface="Lucida Grande" charset="0"/>
              </a:defRPr>
            </a:lvl1pPr>
          </a:lstStyle>
          <a:p>
            <a:pPr>
              <a:defRPr/>
            </a:pPr>
            <a:fld id="{E1BB58CF-AAA6-4FED-8AEE-1C4996106D4F}" type="slidenum">
              <a:rPr lang="en-US"/>
              <a:pPr>
                <a:defRPr/>
              </a:pPr>
              <a:t>‹#›</a:t>
            </a:fld>
            <a:endParaRPr lang="en-US"/>
          </a:p>
        </p:txBody>
      </p:sp>
      <p:sp>
        <p:nvSpPr>
          <p:cNvPr id="1027" name="Rectangle 2"/>
          <p:cNvSpPr>
            <a:spLocks noChangeArrowheads="1"/>
          </p:cNvSpPr>
          <p:nvPr>
            <p:ph type="body" idx="1"/>
          </p:nvPr>
        </p:nvSpPr>
        <p:spPr bwMode="auto">
          <a:xfrm>
            <a:off x="457200" y="609600"/>
            <a:ext cx="8229600" cy="58674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028" name="Rectangle 3"/>
          <p:cNvSpPr>
            <a:spLocks noChangeArrowheads="1"/>
          </p:cNvSpPr>
          <p:nvPr>
            <p:ph type="title"/>
          </p:nvPr>
        </p:nvSpPr>
        <p:spPr bwMode="auto">
          <a:xfrm>
            <a:off x="457200" y="90488"/>
            <a:ext cx="8280400" cy="433387"/>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hf hdr="0" ftr="0" dt="0"/>
  <p:txStyles>
    <p:titleStyle>
      <a:lvl1pPr marL="39688" algn="ctr" rtl="0" eaLnBrk="0" fontAlgn="base" hangingPunct="0">
        <a:spcBef>
          <a:spcPct val="0"/>
        </a:spcBef>
        <a:spcAft>
          <a:spcPct val="0"/>
        </a:spcAft>
        <a:defRPr sz="4400">
          <a:solidFill>
            <a:schemeClr val="tx1"/>
          </a:solidFill>
          <a:latin typeface="+mj-lt"/>
          <a:ea typeface="+mj-ea"/>
          <a:cs typeface="+mj-cs"/>
          <a:sym typeface="Lucida Grande" charset="0"/>
        </a:defRPr>
      </a:lvl1pPr>
      <a:lvl2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SzPct val="100000"/>
        <a:buFont typeface="Arial" pitchFamily="34" charset="0"/>
        <a:buChar char="•"/>
        <a:defRPr sz="2400">
          <a:solidFill>
            <a:schemeClr val="tx1"/>
          </a:solidFill>
          <a:latin typeface="+mn-lt"/>
          <a:ea typeface="+mn-ea"/>
          <a:cs typeface="+mn-cs"/>
          <a:sym typeface="Lucida Grande" charset="0"/>
        </a:defRPr>
      </a:lvl1pPr>
      <a:lvl2pPr marL="731838" indent="-285750" algn="l" rtl="0" eaLnBrk="0" fontAlgn="base" hangingPunct="0">
        <a:spcBef>
          <a:spcPts val="700"/>
        </a:spcBef>
        <a:spcAft>
          <a:spcPct val="0"/>
        </a:spcAft>
        <a:buSzPct val="100000"/>
        <a:buFont typeface="Arial" pitchFamily="34" charset="0"/>
        <a:buChar char="–"/>
        <a:defRPr b="1">
          <a:solidFill>
            <a:schemeClr val="tx1"/>
          </a:solidFill>
          <a:latin typeface="+mn-lt"/>
          <a:ea typeface="ヒラギノ角ゴ ProN W6" charset="0"/>
          <a:cs typeface="ヒラギノ角ゴ ProN W6" charset="0"/>
          <a:sym typeface="Lucida Grande" charset="0"/>
        </a:defRPr>
      </a:lvl2pPr>
      <a:lvl3pPr marL="1131888" indent="-228600" algn="l" rtl="0" eaLnBrk="0" fontAlgn="base" hangingPunct="0">
        <a:spcBef>
          <a:spcPts val="600"/>
        </a:spcBef>
        <a:spcAft>
          <a:spcPct val="0"/>
        </a:spcAft>
        <a:buSzPct val="100000"/>
        <a:buFont typeface="Arial" pitchFamily="34" charset="0"/>
        <a:buChar char="•"/>
        <a:defRPr b="1">
          <a:solidFill>
            <a:schemeClr val="tx1"/>
          </a:solidFill>
          <a:latin typeface="+mn-lt"/>
          <a:ea typeface="+mn-ea"/>
          <a:cs typeface="+mn-cs"/>
          <a:sym typeface="Lucida Grande" charset="0"/>
        </a:defRPr>
      </a:lvl3pPr>
      <a:lvl4pPr marL="1589088" indent="-228600" algn="l" rtl="0" eaLnBrk="0" fontAlgn="base" hangingPunct="0">
        <a:spcBef>
          <a:spcPts val="500"/>
        </a:spcBef>
        <a:spcAft>
          <a:spcPct val="0"/>
        </a:spcAft>
        <a:buSzPct val="100000"/>
        <a:buFont typeface="Arial" pitchFamily="34" charset="0"/>
        <a:buChar char="–"/>
        <a:defRPr b="1">
          <a:solidFill>
            <a:schemeClr val="tx1"/>
          </a:solidFill>
          <a:latin typeface="+mn-lt"/>
          <a:ea typeface="+mn-ea"/>
          <a:cs typeface="+mn-cs"/>
          <a:sym typeface="Lucida Grande" charset="0"/>
        </a:defRPr>
      </a:lvl4pPr>
      <a:lvl5pPr marL="2046288" indent="-228600" algn="l" rtl="0" eaLnBrk="0" fontAlgn="base" hangingPunct="0">
        <a:spcBef>
          <a:spcPts val="500"/>
        </a:spcBef>
        <a:spcAft>
          <a:spcPct val="0"/>
        </a:spcAft>
        <a:buSzPct val="100000"/>
        <a:buFont typeface="Arial" pitchFamily="34" charset="0"/>
        <a:buChar char="»"/>
        <a:defRPr b="1">
          <a:solidFill>
            <a:schemeClr val="tx1"/>
          </a:solidFill>
          <a:latin typeface="+mn-lt"/>
          <a:ea typeface="+mn-ea"/>
          <a:cs typeface="+mn-cs"/>
          <a:sym typeface="Lucida Grande" charset="0"/>
        </a:defRPr>
      </a:lvl5pPr>
      <a:lvl6pPr marL="2503488" indent="-228600" algn="l" rtl="0" fontAlgn="base">
        <a:spcBef>
          <a:spcPts val="500"/>
        </a:spcBef>
        <a:spcAft>
          <a:spcPct val="0"/>
        </a:spcAft>
        <a:buSzPct val="100000"/>
        <a:buFont typeface="Arial" charset="0"/>
        <a:buChar char="»"/>
        <a:defRPr b="1">
          <a:solidFill>
            <a:schemeClr val="tx1"/>
          </a:solidFill>
          <a:latin typeface="+mn-lt"/>
          <a:ea typeface="+mn-ea"/>
          <a:cs typeface="+mn-cs"/>
          <a:sym typeface="Lucida Grande" charset="0"/>
        </a:defRPr>
      </a:lvl6pPr>
      <a:lvl7pPr marL="2960688" indent="-228600" algn="l" rtl="0" fontAlgn="base">
        <a:spcBef>
          <a:spcPts val="500"/>
        </a:spcBef>
        <a:spcAft>
          <a:spcPct val="0"/>
        </a:spcAft>
        <a:buSzPct val="100000"/>
        <a:buFont typeface="Arial" charset="0"/>
        <a:buChar char="»"/>
        <a:defRPr b="1">
          <a:solidFill>
            <a:schemeClr val="tx1"/>
          </a:solidFill>
          <a:latin typeface="+mn-lt"/>
          <a:ea typeface="+mn-ea"/>
          <a:cs typeface="+mn-cs"/>
          <a:sym typeface="Lucida Grande" charset="0"/>
        </a:defRPr>
      </a:lvl7pPr>
      <a:lvl8pPr marL="3417888" indent="-228600" algn="l" rtl="0" fontAlgn="base">
        <a:spcBef>
          <a:spcPts val="500"/>
        </a:spcBef>
        <a:spcAft>
          <a:spcPct val="0"/>
        </a:spcAft>
        <a:buSzPct val="100000"/>
        <a:buFont typeface="Arial" charset="0"/>
        <a:buChar char="»"/>
        <a:defRPr b="1">
          <a:solidFill>
            <a:schemeClr val="tx1"/>
          </a:solidFill>
          <a:latin typeface="+mn-lt"/>
          <a:ea typeface="+mn-ea"/>
          <a:cs typeface="+mn-cs"/>
          <a:sym typeface="Lucida Grande" charset="0"/>
        </a:defRPr>
      </a:lvl8pPr>
      <a:lvl9pPr marL="3875088" indent="-228600" algn="l" rtl="0" fontAlgn="base">
        <a:spcBef>
          <a:spcPts val="500"/>
        </a:spcBef>
        <a:spcAft>
          <a:spcPct val="0"/>
        </a:spcAft>
        <a:buSzPct val="100000"/>
        <a:buFont typeface="Arial" charset="0"/>
        <a:buChar char="»"/>
        <a:defRPr b="1">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457200" y="90488"/>
            <a:ext cx="8267700" cy="433387"/>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2" name="Text Box 2"/>
          <p:cNvSpPr txBox="1">
            <a:spLocks noGrp="1" noChangeArrowheads="1"/>
          </p:cNvSpPr>
          <p:nvPr>
            <p:ph type="sldNum" sz="quarter" idx="4"/>
          </p:nvPr>
        </p:nvSpPr>
        <p:spPr bwMode="auto">
          <a:xfrm>
            <a:off x="7466013" y="6392863"/>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sz="1200" smtClean="0">
                <a:solidFill>
                  <a:srgbClr val="898989"/>
                </a:solidFill>
                <a:latin typeface="+mn-lt"/>
                <a:ea typeface="Lucida Grande" charset="0"/>
                <a:cs typeface="Lucida Grande" charset="0"/>
                <a:sym typeface="Lucida Grande" charset="0"/>
              </a:defRPr>
            </a:lvl1pPr>
          </a:lstStyle>
          <a:p>
            <a:pPr>
              <a:defRPr/>
            </a:pPr>
            <a:fld id="{852FCCDE-2EE3-48B0-B75E-D14AB25393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hf hdr="0" ftr="0" dt="0"/>
  <p:txStyles>
    <p:titleStyle>
      <a:lvl1pPr marL="39688" algn="ctr" rtl="0" eaLnBrk="0" fontAlgn="base" hangingPunct="0">
        <a:spcBef>
          <a:spcPct val="0"/>
        </a:spcBef>
        <a:spcAft>
          <a:spcPct val="0"/>
        </a:spcAft>
        <a:defRPr sz="2400" b="1">
          <a:solidFill>
            <a:srgbClr val="3F691E"/>
          </a:solidFill>
          <a:latin typeface="+mj-lt"/>
          <a:ea typeface="+mj-ea"/>
          <a:cs typeface="+mj-cs"/>
          <a:sym typeface="Lucida Grande" charset="0"/>
        </a:defRPr>
      </a:lvl1pPr>
      <a:lvl2pPr marL="39688" algn="ctr" rtl="0" eaLnBrk="0" fontAlgn="base" hangingPunct="0">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2pPr>
      <a:lvl3pPr marL="39688" algn="ctr" rtl="0" eaLnBrk="0" fontAlgn="base" hangingPunct="0">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3pPr>
      <a:lvl4pPr marL="39688" algn="ctr" rtl="0" eaLnBrk="0" fontAlgn="base" hangingPunct="0">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4pPr>
      <a:lvl5pPr marL="39688" algn="ctr" rtl="0" eaLnBrk="0" fontAlgn="base" hangingPunct="0">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5pPr>
      <a:lvl6pPr marL="496888" algn="ctr" rtl="0" fontAlgn="base">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6pPr>
      <a:lvl7pPr marL="954088" algn="ctr" rtl="0" fontAlgn="base">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7pPr>
      <a:lvl8pPr marL="1411288" algn="ctr" rtl="0" fontAlgn="base">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8pPr>
      <a:lvl9pPr marL="1868488" algn="ctr" rtl="0" fontAlgn="base">
        <a:spcBef>
          <a:spcPct val="0"/>
        </a:spcBef>
        <a:spcAft>
          <a:spcPct val="0"/>
        </a:spcAft>
        <a:defRPr sz="2400" b="1">
          <a:solidFill>
            <a:srgbClr val="3F691E"/>
          </a:solidFill>
          <a:latin typeface="Lucida Grande" charset="0"/>
          <a:ea typeface="ヒラギノ角ゴ ProN W6" charset="0"/>
          <a:cs typeface="ヒラギノ角ゴ ProN W6" charset="0"/>
          <a:sym typeface="Lucida Grande" charset="0"/>
        </a:defRPr>
      </a:lvl9pPr>
    </p:titleStyle>
    <p:bodyStyle>
      <a:lvl1pPr marL="382588" indent="-342900" algn="l" rtl="0" eaLnBrk="0" fontAlgn="base" hangingPunct="0">
        <a:spcBef>
          <a:spcPts val="800"/>
        </a:spcBef>
        <a:spcAft>
          <a:spcPct val="0"/>
        </a:spcAft>
        <a:buSzPct val="100000"/>
        <a:buFont typeface="Arial" pitchFamily="34" charset="0"/>
        <a:buChar char="•"/>
        <a:defRPr sz="2400" b="1">
          <a:solidFill>
            <a:schemeClr val="tx1"/>
          </a:solidFill>
          <a:latin typeface="+mn-lt"/>
          <a:ea typeface="+mn-ea"/>
          <a:cs typeface="+mn-cs"/>
          <a:sym typeface="Lucida Grande" charset="0"/>
        </a:defRPr>
      </a:lvl1pPr>
      <a:lvl2pPr marL="782638" indent="-285750" algn="l" rtl="0" eaLnBrk="0" fontAlgn="base" hangingPunct="0">
        <a:spcBef>
          <a:spcPts val="700"/>
        </a:spcBef>
        <a:spcAft>
          <a:spcPct val="0"/>
        </a:spcAft>
        <a:buSzPct val="100000"/>
        <a:buFont typeface="Arial" pitchFamily="34" charset="0"/>
        <a:buChar char="–"/>
        <a:defRPr sz="2400" b="1">
          <a:solidFill>
            <a:schemeClr val="tx1"/>
          </a:solidFill>
          <a:latin typeface="+mn-lt"/>
          <a:ea typeface="ヒラギノ角ゴ ProN W3" charset="0"/>
          <a:cs typeface="ヒラギノ角ゴ ProN W3" charset="0"/>
          <a:sym typeface="Lucida Grande" charset="0"/>
        </a:defRPr>
      </a:lvl2pPr>
      <a:lvl3pPr marL="1182688" indent="-228600" algn="l" rtl="0" eaLnBrk="0" fontAlgn="base" hangingPunct="0">
        <a:spcBef>
          <a:spcPts val="600"/>
        </a:spcBef>
        <a:spcAft>
          <a:spcPct val="0"/>
        </a:spcAft>
        <a:buSzPct val="100000"/>
        <a:buFont typeface="Arial" pitchFamily="34" charset="0"/>
        <a:buChar char="•"/>
        <a:defRPr b="1">
          <a:solidFill>
            <a:schemeClr val="tx1"/>
          </a:solidFill>
          <a:latin typeface="+mn-lt"/>
          <a:ea typeface="+mn-ea"/>
          <a:cs typeface="+mn-cs"/>
          <a:sym typeface="Lucida Grande" charset="0"/>
        </a:defRPr>
      </a:lvl3pPr>
      <a:lvl4pPr marL="1639888" indent="-228600" algn="l" rtl="0" eaLnBrk="0" fontAlgn="base" hangingPunct="0">
        <a:spcBef>
          <a:spcPts val="500"/>
        </a:spcBef>
        <a:spcAft>
          <a:spcPct val="0"/>
        </a:spcAft>
        <a:buSzPct val="100000"/>
        <a:buFont typeface="Arial" pitchFamily="34" charset="0"/>
        <a:buChar char="–"/>
        <a:defRPr b="1">
          <a:solidFill>
            <a:schemeClr val="tx1"/>
          </a:solidFill>
          <a:latin typeface="+mn-lt"/>
          <a:ea typeface="ヒラギノ角ゴ ProN W3" charset="0"/>
          <a:cs typeface="ヒラギノ角ゴ ProN W3" charset="0"/>
          <a:sym typeface="Lucida Grande" charset="0"/>
        </a:defRPr>
      </a:lvl4pPr>
      <a:lvl5pPr marL="2097088" indent="-228600" algn="l" rtl="0" eaLnBrk="0" fontAlgn="base" hangingPunct="0">
        <a:spcBef>
          <a:spcPts val="500"/>
        </a:spcBef>
        <a:spcAft>
          <a:spcPct val="0"/>
        </a:spcAft>
        <a:buSzPct val="100000"/>
        <a:buFont typeface="Arial" pitchFamily="34" charset="0"/>
        <a:buChar char="»"/>
        <a:defRPr b="1">
          <a:solidFill>
            <a:schemeClr val="tx1"/>
          </a:solidFill>
          <a:latin typeface="+mn-lt"/>
          <a:ea typeface="ヒラギノ角ゴ ProN W3" charset="0"/>
          <a:cs typeface="ヒラギノ角ゴ ProN W3" charset="0"/>
          <a:sym typeface="Lucida Grande" charset="0"/>
        </a:defRPr>
      </a:lvl5pPr>
      <a:lvl6pPr marL="2554288" indent="-228600" algn="l" rtl="0" fontAlgn="base">
        <a:spcBef>
          <a:spcPts val="500"/>
        </a:spcBef>
        <a:spcAft>
          <a:spcPct val="0"/>
        </a:spcAft>
        <a:buSzPct val="100000"/>
        <a:buFont typeface="Arial" charset="0"/>
        <a:buChar char="»"/>
        <a:defRPr b="1">
          <a:solidFill>
            <a:schemeClr val="tx1"/>
          </a:solidFill>
          <a:latin typeface="+mn-lt"/>
          <a:ea typeface="ヒラギノ角ゴ ProN W3" charset="0"/>
          <a:cs typeface="ヒラギノ角ゴ ProN W3" charset="0"/>
          <a:sym typeface="Lucida Grande" charset="0"/>
        </a:defRPr>
      </a:lvl6pPr>
      <a:lvl7pPr marL="3011488" indent="-228600" algn="l" rtl="0" fontAlgn="base">
        <a:spcBef>
          <a:spcPts val="500"/>
        </a:spcBef>
        <a:spcAft>
          <a:spcPct val="0"/>
        </a:spcAft>
        <a:buSzPct val="100000"/>
        <a:buFont typeface="Arial" charset="0"/>
        <a:buChar char="»"/>
        <a:defRPr b="1">
          <a:solidFill>
            <a:schemeClr val="tx1"/>
          </a:solidFill>
          <a:latin typeface="+mn-lt"/>
          <a:ea typeface="ヒラギノ角ゴ ProN W3" charset="0"/>
          <a:cs typeface="ヒラギノ角ゴ ProN W3" charset="0"/>
          <a:sym typeface="Lucida Grande" charset="0"/>
        </a:defRPr>
      </a:lvl7pPr>
      <a:lvl8pPr marL="3468688" indent="-228600" algn="l" rtl="0" fontAlgn="base">
        <a:spcBef>
          <a:spcPts val="500"/>
        </a:spcBef>
        <a:spcAft>
          <a:spcPct val="0"/>
        </a:spcAft>
        <a:buSzPct val="100000"/>
        <a:buFont typeface="Arial" charset="0"/>
        <a:buChar char="»"/>
        <a:defRPr b="1">
          <a:solidFill>
            <a:schemeClr val="tx1"/>
          </a:solidFill>
          <a:latin typeface="+mn-lt"/>
          <a:ea typeface="ヒラギノ角ゴ ProN W3" charset="0"/>
          <a:cs typeface="ヒラギノ角ゴ ProN W3" charset="0"/>
          <a:sym typeface="Lucida Grande" charset="0"/>
        </a:defRPr>
      </a:lvl8pPr>
      <a:lvl9pPr marL="3925888" indent="-228600" algn="l" rtl="0" fontAlgn="base">
        <a:spcBef>
          <a:spcPts val="500"/>
        </a:spcBef>
        <a:spcAft>
          <a:spcPct val="0"/>
        </a:spcAft>
        <a:buSzPct val="100000"/>
        <a:buFont typeface="Arial" charset="0"/>
        <a:buChar char="»"/>
        <a:defRPr b="1">
          <a:solidFill>
            <a:schemeClr val="tx1"/>
          </a:solidFill>
          <a:latin typeface="+mn-lt"/>
          <a:ea typeface="ヒラギノ角ゴ ProN W3" charset="0"/>
          <a:cs typeface="ヒラギノ角ゴ ProN W3" charset="0"/>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cstate="print"/>
          <a:srcRect/>
          <a:stretch>
            <a:fillRect/>
          </a:stretch>
        </p:blipFill>
        <p:spPr bwMode="auto">
          <a:xfrm>
            <a:off x="0" y="0"/>
            <a:ext cx="9172800" cy="619265"/>
          </a:xfrm>
          <a:prstGeom prst="rect">
            <a:avLst/>
          </a:prstGeom>
          <a:noFill/>
          <a:ln w="9525">
            <a:noFill/>
            <a:round/>
            <a:headEnd/>
            <a:tailEnd/>
          </a:ln>
        </p:spPr>
      </p:pic>
      <p:sp>
        <p:nvSpPr>
          <p:cNvPr id="1027" name="Rectangle 2"/>
          <p:cNvSpPr>
            <a:spLocks noGrp="1" noChangeArrowheads="1"/>
          </p:cNvSpPr>
          <p:nvPr>
            <p:ph type="title"/>
          </p:nvPr>
        </p:nvSpPr>
        <p:spPr bwMode="auto">
          <a:xfrm>
            <a:off x="456480" y="609184"/>
            <a:ext cx="8229600" cy="806485"/>
          </a:xfrm>
          <a:prstGeom prst="rect">
            <a:avLst/>
          </a:prstGeom>
          <a:noFill/>
          <a:ln w="9525">
            <a:noFill/>
            <a:round/>
            <a:headEnd/>
            <a:tailEnd/>
          </a:ln>
        </p:spPr>
        <p:txBody>
          <a:bodyPr vert="horz" wrap="square" lIns="91436" tIns="45718" rIns="91436" bIns="45718"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6480" y="1523681"/>
            <a:ext cx="8229600" cy="4532156"/>
          </a:xfrm>
          <a:prstGeom prst="rect">
            <a:avLst/>
          </a:prstGeom>
          <a:noFill/>
          <a:ln w="9525">
            <a:noFill/>
            <a:round/>
            <a:headEnd/>
            <a:tailEnd/>
          </a:ln>
        </p:spPr>
        <p:txBody>
          <a:bodyPr vert="horz" wrap="square" lIns="91436" tIns="45718" rIns="91436" bIns="45718"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sldNum"/>
          </p:nvPr>
        </p:nvSpPr>
        <p:spPr bwMode="auto">
          <a:xfrm>
            <a:off x="6553441" y="6245937"/>
            <a:ext cx="2132640" cy="473809"/>
          </a:xfrm>
          <a:prstGeom prst="rect">
            <a:avLst/>
          </a:prstGeom>
          <a:noFill/>
          <a:ln w="9525">
            <a:noFill/>
            <a:round/>
            <a:headEnd/>
            <a:tailEnd/>
          </a:ln>
          <a:effectLst/>
        </p:spPr>
        <p:txBody>
          <a:bodyPr vert="horz" wrap="square" lIns="91436" tIns="45718" rIns="91436" bIns="45718" numCol="1" anchor="t" anchorCtr="0" compatLnSpc="1">
            <a:prstTxWarp prst="textNoShape">
              <a:avLst/>
            </a:prstTxWarp>
          </a:bodyPr>
          <a:lstStyle>
            <a:lvl1pPr algn="r">
              <a:lnSpc>
                <a:spcPct val="100000"/>
              </a:lnSpc>
              <a:buSzPct val="45000"/>
              <a:buFont typeface="Wingdings" pitchFamily="2" charset="2"/>
              <a:buNone/>
              <a:defRPr sz="1400">
                <a:solidFill>
                  <a:srgbClr val="5F5F5F"/>
                </a:solidFill>
                <a:latin typeface="Times New Roman" pitchFamily="18" charset="0"/>
              </a:defRPr>
            </a:lvl1pPr>
          </a:lstStyle>
          <a:p>
            <a:pPr defTabSz="414726" hangingPunct="0">
              <a:buClr>
                <a:srgbClr val="000000"/>
              </a:buClr>
            </a:pPr>
            <a:fld id="{3F5E85DA-D615-4186-BFD2-9D689CB3FFAF}" type="slidenum">
              <a:rPr lang="en-US"/>
              <a:pPr defTabSz="414726" hangingPunct="0">
                <a:buClr>
                  <a:srgbClr val="000000"/>
                </a:buClr>
              </a:pPr>
              <a:t>‹#›</a:t>
            </a:fld>
            <a:endParaRPr lang="en-US"/>
          </a:p>
        </p:txBody>
      </p:sp>
      <p:sp>
        <p:nvSpPr>
          <p:cNvPr id="1029" name="Rectangle 5"/>
          <p:cNvSpPr>
            <a:spLocks noGrp="1" noChangeArrowheads="1"/>
          </p:cNvSpPr>
          <p:nvPr>
            <p:ph type="dt"/>
          </p:nvPr>
        </p:nvSpPr>
        <p:spPr bwMode="auto">
          <a:xfrm>
            <a:off x="456481" y="6247376"/>
            <a:ext cx="2128320" cy="470930"/>
          </a:xfrm>
          <a:prstGeom prst="rect">
            <a:avLst/>
          </a:prstGeom>
          <a:noFill/>
          <a:ln w="9525">
            <a:noFill/>
            <a:round/>
            <a:headEnd/>
            <a:tailEnd/>
          </a:ln>
          <a:effectLst/>
        </p:spPr>
        <p:txBody>
          <a:bodyPr vert="horz" wrap="square" lIns="91436" tIns="45718" rIns="91436" bIns="45718" numCol="1" anchor="t" anchorCtr="0" compatLnSpc="1">
            <a:prstTxWarp prst="textNoShape">
              <a:avLst/>
            </a:prstTxWarp>
          </a:bodyPr>
          <a:lstStyle>
            <a:lvl1pPr>
              <a:buFont typeface="Times New Roman" charset="0"/>
              <a:buNone/>
              <a:tabLst>
                <a:tab pos="656650" algn="l"/>
                <a:tab pos="1313299" algn="l"/>
                <a:tab pos="1969949" algn="l"/>
              </a:tabLst>
              <a:defRPr sz="1300">
                <a:solidFill>
                  <a:srgbClr val="000000"/>
                </a:solidFill>
                <a:latin typeface="Times New Roman" charset="0"/>
                <a:ea typeface="DejaVu Sans" charset="0"/>
                <a:cs typeface="DejaVu Sans" charset="0"/>
              </a:defRPr>
            </a:lvl1pPr>
          </a:lstStyle>
          <a:p>
            <a:pPr defTabSz="414726" hangingPunct="0">
              <a:lnSpc>
                <a:spcPct val="93000"/>
              </a:lnSpc>
              <a:buClr>
                <a:srgbClr val="000000"/>
              </a:buClr>
              <a:buSzPct val="100000"/>
              <a:defRPr/>
            </a:pPr>
            <a:endParaRPr lang="en-US"/>
          </a:p>
        </p:txBody>
      </p:sp>
      <p:sp>
        <p:nvSpPr>
          <p:cNvPr id="1030" name="Rectangle 6"/>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91436" tIns="45718" rIns="91436" bIns="45718" numCol="1" anchor="t" anchorCtr="0" compatLnSpc="1">
            <a:prstTxWarp prst="textNoShape">
              <a:avLst/>
            </a:prstTxWarp>
          </a:bodyPr>
          <a:lstStyle>
            <a:lvl1pPr algn="ctr">
              <a:buFont typeface="Times New Roman" charset="0"/>
              <a:buNone/>
              <a:tabLst>
                <a:tab pos="656650" algn="l"/>
                <a:tab pos="1313299" algn="l"/>
                <a:tab pos="1969949" algn="l"/>
                <a:tab pos="2626599" algn="l"/>
              </a:tabLst>
              <a:defRPr sz="1300">
                <a:solidFill>
                  <a:srgbClr val="000000"/>
                </a:solidFill>
                <a:latin typeface="Times New Roman" charset="0"/>
                <a:ea typeface="DejaVu Sans" charset="0"/>
                <a:cs typeface="DejaVu Sans" charset="0"/>
              </a:defRPr>
            </a:lvl1pPr>
          </a:lstStyle>
          <a:p>
            <a:pPr defTabSz="414726" hangingPunct="0">
              <a:lnSpc>
                <a:spcPct val="93000"/>
              </a:lnSpc>
              <a:buClr>
                <a:srgbClr val="000000"/>
              </a:buClr>
              <a:buSzPct val="100000"/>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lvl1pPr algn="ctr" defTabSz="414726"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4726"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128"/>
        </a:defRPr>
      </a:lvl2pPr>
      <a:lvl3pPr algn="ctr" defTabSz="414726"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128"/>
        </a:defRPr>
      </a:lvl3pPr>
      <a:lvl4pPr algn="ctr" defTabSz="414726"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128"/>
        </a:defRPr>
      </a:lvl4pPr>
      <a:lvl5pPr algn="ctr" defTabSz="414726"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128"/>
        </a:defRPr>
      </a:lvl5pPr>
      <a:lvl6pPr marL="2280994" indent="-207363" algn="ctr" defTabSz="414726"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128"/>
          <a:cs typeface="ＭＳ Ｐゴシック" charset="-128"/>
        </a:defRPr>
      </a:lvl6pPr>
      <a:lvl7pPr marL="2695720" indent="-207363" algn="ctr" defTabSz="414726"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128"/>
          <a:cs typeface="ＭＳ Ｐゴシック" charset="-128"/>
        </a:defRPr>
      </a:lvl7pPr>
      <a:lvl8pPr marL="3110446" indent="-207363" algn="ctr" defTabSz="414726"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128"/>
          <a:cs typeface="ＭＳ Ｐゴシック" charset="-128"/>
        </a:defRPr>
      </a:lvl8pPr>
      <a:lvl9pPr marL="3525172" indent="-207363" algn="ctr" defTabSz="414726"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128"/>
          <a:cs typeface="ＭＳ Ｐゴシック" charset="-128"/>
        </a:defRPr>
      </a:lvl9pPr>
    </p:titleStyle>
    <p:bodyStyle>
      <a:lvl1pPr marL="311045" indent="-311045" algn="l" defTabSz="414726" rtl="0" eaLnBrk="0" fontAlgn="base" hangingPunct="0">
        <a:spcBef>
          <a:spcPct val="0"/>
        </a:spcBef>
        <a:spcAft>
          <a:spcPts val="658"/>
        </a:spcAft>
        <a:buClr>
          <a:srgbClr val="000000"/>
        </a:buClr>
        <a:buSzPct val="100000"/>
        <a:buFont typeface="Times New Roman" pitchFamily="18" charset="0"/>
        <a:buChar char="•"/>
        <a:defRPr sz="2900">
          <a:solidFill>
            <a:srgbClr val="5F5F5F"/>
          </a:solidFill>
          <a:latin typeface="+mn-lt"/>
          <a:ea typeface="+mn-ea"/>
          <a:cs typeface="+mn-cs"/>
        </a:defRPr>
      </a:lvl1pPr>
      <a:lvl2pPr marL="673930" indent="-259204" algn="l" defTabSz="414726" rtl="0" eaLnBrk="0" fontAlgn="base" hangingPunct="0">
        <a:spcBef>
          <a:spcPct val="0"/>
        </a:spcBef>
        <a:spcAft>
          <a:spcPts val="658"/>
        </a:spcAft>
        <a:buClr>
          <a:srgbClr val="000000"/>
        </a:buClr>
        <a:buSzPct val="100000"/>
        <a:buFont typeface="Times New Roman" pitchFamily="18" charset="0"/>
        <a:buChar char="–"/>
        <a:defRPr sz="2500">
          <a:solidFill>
            <a:srgbClr val="5F5F5F"/>
          </a:solidFill>
          <a:latin typeface="+mn-lt"/>
          <a:ea typeface="+mn-ea"/>
          <a:cs typeface="+mn-cs"/>
        </a:defRPr>
      </a:lvl2pPr>
      <a:lvl3pPr marL="1036815" indent="-207363" algn="l" defTabSz="414726" rtl="0" eaLnBrk="0" fontAlgn="base" hangingPunct="0">
        <a:spcBef>
          <a:spcPct val="0"/>
        </a:spcBef>
        <a:spcAft>
          <a:spcPts val="522"/>
        </a:spcAft>
        <a:buClr>
          <a:srgbClr val="000000"/>
        </a:buClr>
        <a:buSzPct val="100000"/>
        <a:buFont typeface="Times New Roman" pitchFamily="18" charset="0"/>
        <a:buChar char="•"/>
        <a:defRPr sz="2200">
          <a:solidFill>
            <a:srgbClr val="5F5F5F"/>
          </a:solidFill>
          <a:latin typeface="+mn-lt"/>
          <a:ea typeface="+mn-ea"/>
          <a:cs typeface="+mn-cs"/>
        </a:defRPr>
      </a:lvl3pPr>
      <a:lvl4pPr marL="1451541" indent="-207363" algn="l" defTabSz="414726" rtl="0" eaLnBrk="0" fontAlgn="base" hangingPunct="0">
        <a:spcBef>
          <a:spcPts val="340"/>
        </a:spcBef>
        <a:spcAft>
          <a:spcPct val="0"/>
        </a:spcAft>
        <a:buClr>
          <a:srgbClr val="000000"/>
        </a:buClr>
        <a:buSzPct val="100000"/>
        <a:buFont typeface="Times New Roman" pitchFamily="18" charset="0"/>
        <a:buChar char="–"/>
        <a:defRPr sz="1400">
          <a:solidFill>
            <a:srgbClr val="5F5F5F"/>
          </a:solidFill>
          <a:latin typeface="+mn-lt"/>
          <a:ea typeface="+mn-ea"/>
          <a:cs typeface="+mn-cs"/>
        </a:defRPr>
      </a:lvl4pPr>
      <a:lvl5pPr marL="1866268" indent="-207363" algn="l" defTabSz="414726" rtl="0" eaLnBrk="0" fontAlgn="base" hangingPunct="0">
        <a:spcBef>
          <a:spcPts val="340"/>
        </a:spcBef>
        <a:spcAft>
          <a:spcPct val="0"/>
        </a:spcAft>
        <a:buClr>
          <a:srgbClr val="000000"/>
        </a:buClr>
        <a:buSzPct val="100000"/>
        <a:buFont typeface="Times New Roman" pitchFamily="18" charset="0"/>
        <a:buChar char="»"/>
        <a:defRPr sz="1400">
          <a:solidFill>
            <a:srgbClr val="5F5F5F"/>
          </a:solidFill>
          <a:latin typeface="+mn-lt"/>
          <a:ea typeface="+mn-ea"/>
          <a:cs typeface="+mn-cs"/>
        </a:defRPr>
      </a:lvl5pPr>
      <a:lvl6pPr marL="2280994" indent="-207363" algn="l" defTabSz="414726" rtl="0" eaLnBrk="0" fontAlgn="base" hangingPunct="0">
        <a:spcBef>
          <a:spcPts val="340"/>
        </a:spcBef>
        <a:spcAft>
          <a:spcPct val="0"/>
        </a:spcAft>
        <a:buClr>
          <a:srgbClr val="000000"/>
        </a:buClr>
        <a:buSzPct val="100000"/>
        <a:buFont typeface="Times New Roman" charset="0"/>
        <a:defRPr sz="1400">
          <a:solidFill>
            <a:srgbClr val="5F5F5F"/>
          </a:solidFill>
          <a:latin typeface="+mn-lt"/>
          <a:ea typeface="+mn-ea"/>
          <a:cs typeface="+mn-cs"/>
        </a:defRPr>
      </a:lvl6pPr>
      <a:lvl7pPr marL="2695720" indent="-207363" algn="l" defTabSz="414726" rtl="0" eaLnBrk="0" fontAlgn="base" hangingPunct="0">
        <a:spcBef>
          <a:spcPts val="340"/>
        </a:spcBef>
        <a:spcAft>
          <a:spcPct val="0"/>
        </a:spcAft>
        <a:buClr>
          <a:srgbClr val="000000"/>
        </a:buClr>
        <a:buSzPct val="100000"/>
        <a:buFont typeface="Times New Roman" charset="0"/>
        <a:defRPr sz="1400">
          <a:solidFill>
            <a:srgbClr val="5F5F5F"/>
          </a:solidFill>
          <a:latin typeface="+mn-lt"/>
          <a:ea typeface="+mn-ea"/>
          <a:cs typeface="+mn-cs"/>
        </a:defRPr>
      </a:lvl7pPr>
      <a:lvl8pPr marL="3110446" indent="-207363" algn="l" defTabSz="414726" rtl="0" eaLnBrk="0" fontAlgn="base" hangingPunct="0">
        <a:spcBef>
          <a:spcPts val="340"/>
        </a:spcBef>
        <a:spcAft>
          <a:spcPct val="0"/>
        </a:spcAft>
        <a:buClr>
          <a:srgbClr val="000000"/>
        </a:buClr>
        <a:buSzPct val="100000"/>
        <a:buFont typeface="Times New Roman" charset="0"/>
        <a:defRPr sz="1400">
          <a:solidFill>
            <a:srgbClr val="5F5F5F"/>
          </a:solidFill>
          <a:latin typeface="+mn-lt"/>
          <a:ea typeface="+mn-ea"/>
          <a:cs typeface="+mn-cs"/>
        </a:defRPr>
      </a:lvl8pPr>
      <a:lvl9pPr marL="3525172" indent="-207363" algn="l" defTabSz="414726" rtl="0" eaLnBrk="0" fontAlgn="base" hangingPunct="0">
        <a:spcBef>
          <a:spcPts val="340"/>
        </a:spcBef>
        <a:spcAft>
          <a:spcPct val="0"/>
        </a:spcAft>
        <a:buClr>
          <a:srgbClr val="000000"/>
        </a:buClr>
        <a:buSzPct val="100000"/>
        <a:buFont typeface="Times New Roman" charset="0"/>
        <a:defRPr sz="1400">
          <a:solidFill>
            <a:srgbClr val="5F5F5F"/>
          </a:solidFill>
          <a:latin typeface="+mn-lt"/>
          <a:ea typeface="+mn-ea"/>
          <a:cs typeface="+mn-cs"/>
        </a:defRPr>
      </a:lvl9pPr>
    </p:bodyStyle>
    <p:otherStyle>
      <a:defPPr>
        <a:defRPr lang="en-U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6480" y="275071"/>
            <a:ext cx="8231040" cy="1142039"/>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6480" y="1600008"/>
            <a:ext cx="8231040" cy="4526395"/>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6482" y="6356827"/>
            <a:ext cx="2134080" cy="364359"/>
          </a:xfrm>
          <a:prstGeom prst="rect">
            <a:avLst/>
          </a:prstGeom>
        </p:spPr>
        <p:txBody>
          <a:bodyPr vert="horz" wrap="square" lIns="91420" tIns="45711" rIns="91420" bIns="45711" numCol="1" anchor="ctr" anchorCtr="0" compatLnSpc="1">
            <a:prstTxWarp prst="textNoShape">
              <a:avLst/>
            </a:prstTxWarp>
          </a:bodyPr>
          <a:lstStyle>
            <a:lvl1pPr defTabSz="829366" hangingPunct="1">
              <a:lnSpc>
                <a:spcPct val="100000"/>
              </a:lnSpc>
              <a:buClrTx/>
              <a:buSzTx/>
              <a:buFontTx/>
              <a:buNone/>
              <a:defRPr sz="1200">
                <a:solidFill>
                  <a:srgbClr val="898989"/>
                </a:solidFill>
                <a:latin typeface="Calibri" pitchFamily="34" charset="0"/>
              </a:defRPr>
            </a:lvl1pPr>
          </a:lstStyle>
          <a:p>
            <a:fld id="{3C79E4EC-88E2-49C0-AE95-8E057B0DC822}" type="datetimeFigureOut">
              <a:rPr lang="en-US"/>
              <a:pPr/>
              <a:t>9/24/2011</a:t>
            </a:fld>
            <a:endParaRPr lang="en-US"/>
          </a:p>
        </p:txBody>
      </p:sp>
      <p:sp>
        <p:nvSpPr>
          <p:cNvPr id="5" name="Footer Placeholder 4"/>
          <p:cNvSpPr>
            <a:spLocks noGrp="1"/>
          </p:cNvSpPr>
          <p:nvPr>
            <p:ph type="ftr" sz="quarter" idx="3"/>
          </p:nvPr>
        </p:nvSpPr>
        <p:spPr>
          <a:xfrm>
            <a:off x="3124800" y="6356827"/>
            <a:ext cx="2894400" cy="364359"/>
          </a:xfrm>
          <a:prstGeom prst="rect">
            <a:avLst/>
          </a:prstGeom>
        </p:spPr>
        <p:txBody>
          <a:bodyPr vert="horz" lIns="91420" tIns="45711" rIns="91420" bIns="45711" rtlCol="0" anchor="ctr"/>
          <a:lstStyle>
            <a:lvl1pPr algn="ctr" defTabSz="829366" fontAlgn="auto" hangingPunct="1">
              <a:lnSpc>
                <a:spcPct val="100000"/>
              </a:lnSpc>
              <a:spcBef>
                <a:spcPts val="0"/>
              </a:spcBef>
              <a:spcAft>
                <a:spcPts val="0"/>
              </a:spcAft>
              <a:buClrTx/>
              <a:buSzTx/>
              <a:buFontTx/>
              <a:buNone/>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442" y="6356827"/>
            <a:ext cx="2134080" cy="364359"/>
          </a:xfrm>
          <a:prstGeom prst="rect">
            <a:avLst/>
          </a:prstGeom>
        </p:spPr>
        <p:txBody>
          <a:bodyPr vert="horz" wrap="square" lIns="91420" tIns="45711" rIns="91420" bIns="45711" numCol="1" anchor="ctr" anchorCtr="0" compatLnSpc="1">
            <a:prstTxWarp prst="textNoShape">
              <a:avLst/>
            </a:prstTxWarp>
          </a:bodyPr>
          <a:lstStyle>
            <a:lvl1pPr algn="r" defTabSz="829366" hangingPunct="1">
              <a:lnSpc>
                <a:spcPct val="100000"/>
              </a:lnSpc>
              <a:buClrTx/>
              <a:buSzTx/>
              <a:buFontTx/>
              <a:buNone/>
              <a:defRPr sz="1200">
                <a:solidFill>
                  <a:srgbClr val="898989"/>
                </a:solidFill>
                <a:latin typeface="Calibri" pitchFamily="34" charset="0"/>
              </a:defRPr>
            </a:lvl1pPr>
          </a:lstStyle>
          <a:p>
            <a:fld id="{9F1EFE2A-D604-4CB2-8A9E-B6C3CB3FFC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06" algn="ctr" rtl="0" fontAlgn="base">
        <a:spcBef>
          <a:spcPct val="0"/>
        </a:spcBef>
        <a:spcAft>
          <a:spcPct val="0"/>
        </a:spcAft>
        <a:defRPr sz="4400">
          <a:solidFill>
            <a:schemeClr val="tx1"/>
          </a:solidFill>
          <a:latin typeface="Calibri" pitchFamily="34" charset="0"/>
        </a:defRPr>
      </a:lvl6pPr>
      <a:lvl7pPr marL="914210" algn="ctr" rtl="0" fontAlgn="base">
        <a:spcBef>
          <a:spcPct val="0"/>
        </a:spcBef>
        <a:spcAft>
          <a:spcPct val="0"/>
        </a:spcAft>
        <a:defRPr sz="4400">
          <a:solidFill>
            <a:schemeClr val="tx1"/>
          </a:solidFill>
          <a:latin typeface="Calibri" pitchFamily="34" charset="0"/>
        </a:defRPr>
      </a:lvl7pPr>
      <a:lvl8pPr marL="1371316" algn="ctr" rtl="0" fontAlgn="base">
        <a:spcBef>
          <a:spcPct val="0"/>
        </a:spcBef>
        <a:spcAft>
          <a:spcPct val="0"/>
        </a:spcAft>
        <a:defRPr sz="4400">
          <a:solidFill>
            <a:schemeClr val="tx1"/>
          </a:solidFill>
          <a:latin typeface="Calibri" pitchFamily="34" charset="0"/>
        </a:defRPr>
      </a:lvl8pPr>
      <a:lvl9pPr marL="1828421" algn="ctr" rtl="0" fontAlgn="base">
        <a:spcBef>
          <a:spcPct val="0"/>
        </a:spcBef>
        <a:spcAft>
          <a:spcPct val="0"/>
        </a:spcAft>
        <a:defRPr sz="4400">
          <a:solidFill>
            <a:schemeClr val="tx1"/>
          </a:solidFill>
          <a:latin typeface="Calibri" pitchFamily="34" charset="0"/>
        </a:defRPr>
      </a:lvl9pPr>
    </p:titleStyle>
    <p:bodyStyle>
      <a:lvl1pPr marL="342690" indent="-34269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1534" indent="-285094"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1818" indent="-2275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9698" indent="-2275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6137" indent="-2275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07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8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E534B44-C3EF-48AD-9AF6-D3F3FE9065C1}" type="datetimeFigureOut">
              <a:rPr lang="en-US">
                <a:solidFill>
                  <a:prstClr val="black">
                    <a:tint val="75000"/>
                  </a:prstClr>
                </a:solidFill>
                <a:ea typeface="+mn-ea"/>
              </a:rPr>
              <a:pPr>
                <a:defRPr/>
              </a:pPr>
              <a:t>9/24/2011</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69C88D-2B4B-47BE-82E8-3E3AB7C25F44}"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id-appliance.org/"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etCloud.org"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38.jpe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8.xml"/><Relationship Id="rId6" Type="http://schemas.openxmlformats.org/officeDocument/2006/relationships/hyperlink" Target="http://www.soic.indiana.edu/people/profiles/qiu-judy.shtml" TargetMode="External"/><Relationship Id="rId5" Type="http://schemas.openxmlformats.org/officeDocument/2006/relationships/image" Target="../media/image9.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42.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gif"/><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5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emf"/><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hyperlink" Target="http://vine.acis.ufl.edu/" TargetMode="External"/><Relationship Id="rId7" Type="http://schemas.openxmlformats.org/officeDocument/2006/relationships/hyperlink" Target="http://futuregrid.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hyperlink" Target="http://idigbio.org/" TargetMode="External"/><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25.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mailto:pdinda@northwestern.edu"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hyperlink" Target="mailto:pdinda@northwestern.edu"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hyperlink" Target="mailto:pdinda@northwestern.edu" TargetMode="External"/><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ipop-project.org/"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socialvpn.org/" TargetMode="External"/><Relationship Id="rId7" Type="http://schemas.openxmlformats.org/officeDocument/2006/relationships/image" Target="../media/image31.wmf"/><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500" name="AutoShape 4"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502" name="AutoShape 6"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504" name="AutoShape 8"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506" name="AutoShape 10"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508" name="AutoShape 12" descr="http://www.nsf-nsfc-sw.org/wp-content/uploads/2011/09/cropped-header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6509" name="Picture 13"/>
          <p:cNvPicPr>
            <a:picLocks noChangeAspect="1" noChangeArrowheads="1"/>
          </p:cNvPicPr>
          <p:nvPr/>
        </p:nvPicPr>
        <p:blipFill>
          <a:blip r:embed="rId2" cstate="print"/>
          <a:srcRect l="1590"/>
          <a:stretch>
            <a:fillRect/>
          </a:stretch>
        </p:blipFill>
        <p:spPr bwMode="auto">
          <a:xfrm>
            <a:off x="0" y="0"/>
            <a:ext cx="9124950" cy="2746702"/>
          </a:xfrm>
          <a:prstGeom prst="rect">
            <a:avLst/>
          </a:prstGeom>
          <a:noFill/>
          <a:ln w="9525">
            <a:noFill/>
            <a:miter lim="800000"/>
            <a:headEnd/>
            <a:tailEnd/>
          </a:ln>
        </p:spPr>
      </p:pic>
      <p:sp>
        <p:nvSpPr>
          <p:cNvPr id="9" name="TextBox 8"/>
          <p:cNvSpPr txBox="1"/>
          <p:nvPr/>
        </p:nvSpPr>
        <p:spPr>
          <a:xfrm>
            <a:off x="2865988" y="2743200"/>
            <a:ext cx="3412024" cy="369332"/>
          </a:xfrm>
          <a:prstGeom prst="rect">
            <a:avLst/>
          </a:prstGeom>
          <a:noFill/>
        </p:spPr>
        <p:txBody>
          <a:bodyPr wrap="none" rtlCol="0">
            <a:spAutoFit/>
          </a:bodyPr>
          <a:lstStyle/>
          <a:p>
            <a:r>
              <a:rPr lang="en-US" dirty="0" smtClean="0"/>
              <a:t>Beijing, September 25-27, 2011</a:t>
            </a:r>
            <a:endParaRPr lang="en-US" dirty="0"/>
          </a:p>
        </p:txBody>
      </p:sp>
      <p:sp>
        <p:nvSpPr>
          <p:cNvPr id="10" name="TextBox 9"/>
          <p:cNvSpPr txBox="1"/>
          <p:nvPr/>
        </p:nvSpPr>
        <p:spPr>
          <a:xfrm>
            <a:off x="1143000" y="3733800"/>
            <a:ext cx="7297703" cy="1200329"/>
          </a:xfrm>
          <a:prstGeom prst="rect">
            <a:avLst/>
          </a:prstGeom>
          <a:noFill/>
        </p:spPr>
        <p:txBody>
          <a:bodyPr wrap="none" rtlCol="0">
            <a:spAutoFit/>
          </a:bodyPr>
          <a:lstStyle/>
          <a:p>
            <a:pPr algn="ctr"/>
            <a:r>
              <a:rPr lang="en-US" sz="3600" b="1" dirty="0" smtClean="0"/>
              <a:t>Emerging Architectures Session</a:t>
            </a:r>
          </a:p>
          <a:p>
            <a:pPr algn="ctr"/>
            <a:r>
              <a:rPr lang="en-US" sz="3600" b="1" dirty="0" smtClean="0"/>
              <a:t>USA Research Summaries</a:t>
            </a:r>
            <a:endParaRPr lang="en-US" sz="3600" b="1" dirty="0"/>
          </a:p>
        </p:txBody>
      </p:sp>
      <p:sp>
        <p:nvSpPr>
          <p:cNvPr id="11" name="TextBox 10"/>
          <p:cNvSpPr txBox="1"/>
          <p:nvPr/>
        </p:nvSpPr>
        <p:spPr>
          <a:xfrm>
            <a:off x="228600" y="5029200"/>
            <a:ext cx="8690102" cy="1015663"/>
          </a:xfrm>
          <a:prstGeom prst="rect">
            <a:avLst/>
          </a:prstGeom>
          <a:noFill/>
        </p:spPr>
        <p:txBody>
          <a:bodyPr wrap="square" rtlCol="0">
            <a:spAutoFit/>
          </a:bodyPr>
          <a:lstStyle/>
          <a:p>
            <a:r>
              <a:rPr lang="en-US" sz="2000" dirty="0" smtClean="0"/>
              <a:t>Presented by Jose Fortes</a:t>
            </a:r>
          </a:p>
          <a:p>
            <a:r>
              <a:rPr lang="en-US" sz="2000" dirty="0" smtClean="0"/>
              <a:t>Contributions by :</a:t>
            </a:r>
          </a:p>
          <a:p>
            <a:r>
              <a:rPr lang="en-US" sz="2000" dirty="0" smtClean="0"/>
              <a:t>Peter Dinda, Renato Figueiredo, Manish Parashar, Judy Qiu, Jose Fortes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7"/>
          <p:cNvSpPr>
            <a:spLocks noGrp="1"/>
          </p:cNvSpPr>
          <p:nvPr>
            <p:ph type="title" idx="4294967295"/>
          </p:nvPr>
        </p:nvSpPr>
        <p:spPr>
          <a:xfrm>
            <a:off x="457200" y="228600"/>
            <a:ext cx="8229600" cy="381000"/>
          </a:xfrm>
        </p:spPr>
        <p:txBody>
          <a:bodyPr/>
          <a:lstStyle/>
          <a:p>
            <a:pPr eaLnBrk="1" hangingPunct="1"/>
            <a:r>
              <a:rPr lang="en-US" sz="2400" b="1" smtClean="0">
                <a:solidFill>
                  <a:srgbClr val="006600"/>
                </a:solidFill>
                <a:latin typeface="Myriad Pro" pitchFamily="34" charset="0"/>
              </a:rPr>
              <a:t>Grid Appliances – Plug-and-play Virtual Clusters</a:t>
            </a:r>
          </a:p>
        </p:txBody>
      </p:sp>
      <p:sp>
        <p:nvSpPr>
          <p:cNvPr id="6147" name="Content Placeholder 17"/>
          <p:cNvSpPr>
            <a:spLocks noGrp="1"/>
          </p:cNvSpPr>
          <p:nvPr>
            <p:ph sz="half" idx="4294967295"/>
          </p:nvPr>
        </p:nvSpPr>
        <p:spPr>
          <a:xfrm>
            <a:off x="228600" y="3581400"/>
            <a:ext cx="4114800" cy="2438400"/>
          </a:xfrm>
        </p:spPr>
        <p:txBody>
          <a:bodyPr/>
          <a:lstStyle/>
          <a:p>
            <a:pPr marL="176213" indent="-176213" eaLnBrk="1" hangingPunct="1">
              <a:lnSpc>
                <a:spcPct val="80000"/>
              </a:lnSpc>
              <a:buFontTx/>
              <a:buChar char="•"/>
            </a:pPr>
            <a:r>
              <a:rPr lang="en-US" sz="1400" b="1" smtClean="0">
                <a:latin typeface="Arial" pitchFamily="34" charset="0"/>
              </a:rPr>
              <a:t>Approach</a:t>
            </a:r>
            <a:r>
              <a:rPr lang="en-US" sz="1400" smtClean="0">
                <a:latin typeface="Arial" pitchFamily="34" charset="0"/>
              </a:rPr>
              <a:t>:</a:t>
            </a:r>
          </a:p>
          <a:p>
            <a:pPr marL="577850" lvl="1" indent="-241300" eaLnBrk="1" hangingPunct="1">
              <a:lnSpc>
                <a:spcPct val="80000"/>
              </a:lnSpc>
              <a:buFontTx/>
              <a:buChar char="•"/>
            </a:pPr>
            <a:r>
              <a:rPr lang="en-US" sz="1400" b="1" smtClean="0">
                <a:latin typeface="Arial" pitchFamily="34" charset="0"/>
              </a:rPr>
              <a:t>IP-over-P2P virtual network</a:t>
            </a:r>
            <a:r>
              <a:rPr lang="en-US" sz="1400" smtClean="0">
                <a:latin typeface="Arial" pitchFamily="34" charset="0"/>
              </a:rPr>
              <a:t>: Build upon IPOP overlay for communication</a:t>
            </a:r>
          </a:p>
          <a:p>
            <a:pPr marL="577850" lvl="1" indent="-241300" eaLnBrk="1" hangingPunct="1">
              <a:lnSpc>
                <a:spcPct val="80000"/>
              </a:lnSpc>
              <a:buFontTx/>
              <a:buChar char="•"/>
            </a:pPr>
            <a:r>
              <a:rPr lang="en-US" sz="1400" b="1" smtClean="0">
                <a:latin typeface="Arial" pitchFamily="34" charset="0"/>
              </a:rPr>
              <a:t>Scheduling middleware</a:t>
            </a:r>
            <a:r>
              <a:rPr lang="en-US" sz="1400" smtClean="0">
                <a:latin typeface="Arial" pitchFamily="34" charset="0"/>
              </a:rPr>
              <a:t>: Packaged in a computing appliance – e.g. Condor, Hadoop</a:t>
            </a:r>
          </a:p>
          <a:p>
            <a:pPr marL="577850" lvl="1" indent="-241300" eaLnBrk="1" hangingPunct="1">
              <a:lnSpc>
                <a:spcPct val="80000"/>
              </a:lnSpc>
              <a:buFontTx/>
              <a:buChar char="•"/>
            </a:pPr>
            <a:r>
              <a:rPr lang="en-US" sz="1400" b="1" smtClean="0">
                <a:latin typeface="Arial" pitchFamily="34" charset="0"/>
              </a:rPr>
              <a:t>Resource discovery and coordination</a:t>
            </a:r>
            <a:r>
              <a:rPr lang="en-US" sz="1400" smtClean="0">
                <a:latin typeface="Arial" pitchFamily="34" charset="0"/>
              </a:rPr>
              <a:t>:  Distributed Hash Table (DHT), multicast</a:t>
            </a:r>
          </a:p>
          <a:p>
            <a:pPr marL="577850" lvl="1" indent="-241300" eaLnBrk="1" hangingPunct="1">
              <a:lnSpc>
                <a:spcPct val="80000"/>
              </a:lnSpc>
              <a:buFontTx/>
              <a:buChar char="•"/>
            </a:pPr>
            <a:r>
              <a:rPr lang="en-US" sz="1400" b="1" smtClean="0">
                <a:latin typeface="Arial" pitchFamily="34" charset="0"/>
              </a:rPr>
              <a:t>Web interface to manage membership</a:t>
            </a:r>
            <a:r>
              <a:rPr lang="en-US" sz="1400" smtClean="0">
                <a:latin typeface="Arial" pitchFamily="34" charset="0"/>
              </a:rPr>
              <a:t>: Allow users to create groups which map to private “GroupVPNs”, and assign users to groups; automated certificate signing for VPN nodes</a:t>
            </a:r>
          </a:p>
          <a:p>
            <a:pPr marL="577850" lvl="1" indent="-241300" eaLnBrk="1" hangingPunct="1">
              <a:lnSpc>
                <a:spcPct val="80000"/>
              </a:lnSpc>
              <a:buFontTx/>
              <a:buChar char="•"/>
            </a:pPr>
            <a:endParaRPr lang="en-US" sz="1400" smtClean="0">
              <a:latin typeface="Arial" pitchFamily="34" charset="0"/>
            </a:endParaRPr>
          </a:p>
        </p:txBody>
      </p:sp>
      <p:sp>
        <p:nvSpPr>
          <p:cNvPr id="6148" name="Content Placeholder 18"/>
          <p:cNvSpPr>
            <a:spLocks noGrp="1"/>
          </p:cNvSpPr>
          <p:nvPr>
            <p:ph sz="quarter" idx="4294967295"/>
          </p:nvPr>
        </p:nvSpPr>
        <p:spPr>
          <a:xfrm>
            <a:off x="4572000" y="3581400"/>
            <a:ext cx="3581400" cy="2667000"/>
          </a:xfrm>
        </p:spPr>
        <p:txBody>
          <a:bodyPr/>
          <a:lstStyle/>
          <a:p>
            <a:pPr marL="176213" indent="-176213" eaLnBrk="1" hangingPunct="1">
              <a:lnSpc>
                <a:spcPct val="90000"/>
              </a:lnSpc>
            </a:pPr>
            <a:r>
              <a:rPr lang="en-US" sz="1400" b="1" smtClean="0">
                <a:latin typeface="Arial" pitchFamily="34" charset="0"/>
              </a:rPr>
              <a:t>Software</a:t>
            </a:r>
            <a:endParaRPr lang="en-US" sz="1400" smtClean="0">
              <a:latin typeface="Arial" pitchFamily="34" charset="0"/>
            </a:endParaRPr>
          </a:p>
          <a:p>
            <a:pPr marL="465138" lvl="1" indent="-120650" eaLnBrk="1" hangingPunct="1">
              <a:lnSpc>
                <a:spcPct val="90000"/>
              </a:lnSpc>
              <a:buFontTx/>
              <a:buChar char="•"/>
            </a:pPr>
            <a:r>
              <a:rPr lang="en-US" sz="1400" smtClean="0">
                <a:latin typeface="Arial" pitchFamily="34" charset="0"/>
              </a:rPr>
              <a:t>Packaging of open-source middleware (IPOP, Condor, Hadoop)</a:t>
            </a:r>
          </a:p>
          <a:p>
            <a:pPr marL="465138" lvl="1" indent="-120650" eaLnBrk="1" hangingPunct="1">
              <a:lnSpc>
                <a:spcPct val="90000"/>
              </a:lnSpc>
              <a:buFontTx/>
              <a:buChar char="•"/>
            </a:pPr>
            <a:r>
              <a:rPr lang="en-US" sz="1400" smtClean="0">
                <a:latin typeface="Arial" pitchFamily="34" charset="0"/>
              </a:rPr>
              <a:t>Runs on KVM, VMware, VIrtualBox – Windows, Linux, MacOS</a:t>
            </a:r>
          </a:p>
          <a:p>
            <a:pPr marL="465138" lvl="1" indent="-120650" eaLnBrk="1" hangingPunct="1">
              <a:lnSpc>
                <a:spcPct val="90000"/>
              </a:lnSpc>
              <a:buFontTx/>
              <a:buChar char="•"/>
            </a:pPr>
            <a:r>
              <a:rPr lang="en-US" sz="1400" smtClean="0">
                <a:latin typeface="Arial" pitchFamily="34" charset="0"/>
              </a:rPr>
              <a:t>Web-based user interface</a:t>
            </a:r>
          </a:p>
          <a:p>
            <a:pPr marL="465138" lvl="1" indent="-120650" eaLnBrk="1" hangingPunct="1">
              <a:lnSpc>
                <a:spcPct val="90000"/>
              </a:lnSpc>
              <a:buFontTx/>
              <a:buChar char="•"/>
            </a:pPr>
            <a:r>
              <a:rPr lang="en-US" sz="1400" smtClean="0">
                <a:latin typeface="Arial" pitchFamily="34" charset="0"/>
                <a:hlinkClick r:id="rId3"/>
              </a:rPr>
              <a:t>http://www.grid-appliance.org</a:t>
            </a:r>
            <a:endParaRPr lang="en-US" sz="1400" smtClean="0">
              <a:latin typeface="Arial" pitchFamily="34" charset="0"/>
            </a:endParaRPr>
          </a:p>
          <a:p>
            <a:pPr marL="465138" lvl="1" indent="-120650" eaLnBrk="1" hangingPunct="1">
              <a:lnSpc>
                <a:spcPct val="90000"/>
              </a:lnSpc>
              <a:buFontTx/>
              <a:buChar char="•"/>
            </a:pPr>
            <a:r>
              <a:rPr lang="en-US" sz="1400" smtClean="0">
                <a:latin typeface="Arial" pitchFamily="34" charset="0"/>
              </a:rPr>
              <a:t>Archer (computer architecture)</a:t>
            </a:r>
          </a:p>
          <a:p>
            <a:pPr marL="465138" lvl="1" indent="-120650" eaLnBrk="1" hangingPunct="1">
              <a:lnSpc>
                <a:spcPct val="90000"/>
              </a:lnSpc>
              <a:buFontTx/>
              <a:buChar char="•"/>
            </a:pPr>
            <a:r>
              <a:rPr lang="en-US" sz="1400" smtClean="0">
                <a:latin typeface="Arial" pitchFamily="34" charset="0"/>
              </a:rPr>
              <a:t>FutureGrid (education/training)</a:t>
            </a:r>
          </a:p>
        </p:txBody>
      </p:sp>
      <p:sp>
        <p:nvSpPr>
          <p:cNvPr id="6149" name="Content Placeholder 20"/>
          <p:cNvSpPr>
            <a:spLocks noGrp="1"/>
          </p:cNvSpPr>
          <p:nvPr>
            <p:ph sz="quarter" idx="4294967295"/>
          </p:nvPr>
        </p:nvSpPr>
        <p:spPr>
          <a:xfrm>
            <a:off x="4495800" y="1143000"/>
            <a:ext cx="4419600" cy="2133600"/>
          </a:xfrm>
        </p:spPr>
        <p:txBody>
          <a:bodyPr/>
          <a:lstStyle/>
          <a:p>
            <a:pPr indent="-230188" eaLnBrk="1" hangingPunct="1"/>
            <a:r>
              <a:rPr lang="en-US" sz="1400" b="1" smtClean="0">
                <a:latin typeface="Arial" pitchFamily="34" charset="0"/>
              </a:rPr>
              <a:t>Need</a:t>
            </a:r>
            <a:r>
              <a:rPr lang="en-US" sz="1400" smtClean="0">
                <a:latin typeface="Arial" pitchFamily="34" charset="0"/>
              </a:rPr>
              <a:t>: Individual virtual computing resources can be deployed elastically within an institution, across institutions, and on the cloud, but the configuration and management of cross-domain virtual environments is costly and complex</a:t>
            </a:r>
          </a:p>
          <a:p>
            <a:pPr indent="-230188" eaLnBrk="1" hangingPunct="1"/>
            <a:r>
              <a:rPr lang="en-US" sz="1400" b="1" smtClean="0">
                <a:latin typeface="Arial" pitchFamily="34" charset="0"/>
              </a:rPr>
              <a:t>Objective</a:t>
            </a:r>
            <a:r>
              <a:rPr lang="en-US" sz="1400" smtClean="0">
                <a:latin typeface="Arial" pitchFamily="34" charset="0"/>
              </a:rPr>
              <a:t>: Seamless distributed cluster computing using virtual appliance, networking, and auto-configuration of components</a:t>
            </a:r>
          </a:p>
          <a:p>
            <a:pPr indent="-230188" eaLnBrk="1" hangingPunct="1"/>
            <a:r>
              <a:rPr lang="en-US" sz="1400" b="1" smtClean="0">
                <a:latin typeface="Arial" pitchFamily="34" charset="0"/>
              </a:rPr>
              <a:t>Potential Applications</a:t>
            </a:r>
            <a:r>
              <a:rPr lang="en-US" sz="1400" smtClean="0">
                <a:latin typeface="Arial" pitchFamily="34" charset="0"/>
              </a:rPr>
              <a:t>: Federated high-throughput computing, Desktop grids</a:t>
            </a:r>
            <a:endParaRPr lang="en-US" sz="1200" smtClean="0">
              <a:latin typeface="Arial" pitchFamily="34" charset="0"/>
            </a:endParaRPr>
          </a:p>
        </p:txBody>
      </p:sp>
      <p:sp>
        <p:nvSpPr>
          <p:cNvPr id="6150"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solidFill>
                <a:prstClr val="black"/>
              </a:solidFill>
              <a:latin typeface="Calibri" pitchFamily="34" charset="0"/>
              <a:ea typeface="+mn-ea"/>
            </a:endParaRPr>
          </a:p>
        </p:txBody>
      </p:sp>
      <p:sp>
        <p:nvSpPr>
          <p:cNvPr id="6151"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solidFill>
                <a:prstClr val="black"/>
              </a:solidFill>
              <a:ea typeface="+mn-ea"/>
            </a:endParaRPr>
          </a:p>
        </p:txBody>
      </p:sp>
      <p:sp>
        <p:nvSpPr>
          <p:cNvPr id="6152"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6153"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6154"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pic>
        <p:nvPicPr>
          <p:cNvPr id="6155" name="Picture 31" descr="Z:\docs\images\appliance_overlay.png"/>
          <p:cNvPicPr>
            <a:picLocks noChangeAspect="1" noChangeArrowheads="1"/>
          </p:cNvPicPr>
          <p:nvPr/>
        </p:nvPicPr>
        <p:blipFill>
          <a:blip r:embed="rId4" cstate="print"/>
          <a:srcRect/>
          <a:stretch>
            <a:fillRect/>
          </a:stretch>
        </p:blipFill>
        <p:spPr bwMode="auto">
          <a:xfrm>
            <a:off x="125413" y="1155700"/>
            <a:ext cx="4141787" cy="2047875"/>
          </a:xfrm>
          <a:prstGeom prst="rect">
            <a:avLst/>
          </a:prstGeom>
          <a:noFill/>
          <a:ln w="9525">
            <a:noFill/>
            <a:miter lim="800000"/>
            <a:headEnd/>
            <a:tailEnd/>
          </a:ln>
        </p:spPr>
      </p:pic>
      <p:pic>
        <p:nvPicPr>
          <p:cNvPr id="6156" name="Picture 5" descr="archer-sept09-ramp"/>
          <p:cNvPicPr>
            <a:picLocks noChangeAspect="1" noChangeArrowheads="1"/>
          </p:cNvPicPr>
          <p:nvPr/>
        </p:nvPicPr>
        <p:blipFill>
          <a:blip r:embed="rId5" cstate="print"/>
          <a:srcRect/>
          <a:stretch>
            <a:fillRect/>
          </a:stretch>
        </p:blipFill>
        <p:spPr bwMode="auto">
          <a:xfrm>
            <a:off x="7543800" y="5076825"/>
            <a:ext cx="1600200" cy="93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76200" y="686952"/>
            <a:ext cx="7728600" cy="1218048"/>
          </a:xfrm>
        </p:spPr>
        <p:txBody>
          <a:bodyPr>
            <a:normAutofit/>
          </a:bodyPr>
          <a:lstStyle/>
          <a:p>
            <a:pPr algn="l">
              <a:buFont typeface="Times New Roman" charset="0"/>
              <a:buNone/>
              <a:defRPr/>
            </a:pPr>
            <a:r>
              <a:rPr lang="en-US" sz="3200" dirty="0" smtClean="0"/>
              <a:t>Manish Parashar</a:t>
            </a:r>
            <a:br>
              <a:rPr lang="en-US" sz="3200" dirty="0" smtClean="0"/>
            </a:br>
            <a:r>
              <a:rPr lang="en-US" sz="3200" dirty="0" smtClean="0"/>
              <a:t>nsfcac.rutgers.edu/people/</a:t>
            </a:r>
            <a:r>
              <a:rPr lang="en-US" sz="3200" dirty="0" err="1" smtClean="0"/>
              <a:t>parashar</a:t>
            </a:r>
            <a:r>
              <a:rPr lang="en-US" sz="3200" dirty="0" smtClean="0"/>
              <a:t>/</a:t>
            </a:r>
            <a:endParaRPr lang="en-US" sz="3200" dirty="0"/>
          </a:p>
        </p:txBody>
      </p:sp>
      <p:sp>
        <p:nvSpPr>
          <p:cNvPr id="32770" name="Content Placeholder 3"/>
          <p:cNvSpPr>
            <a:spLocks noGrp="1"/>
          </p:cNvSpPr>
          <p:nvPr>
            <p:ph idx="1"/>
          </p:nvPr>
        </p:nvSpPr>
        <p:spPr>
          <a:xfrm>
            <a:off x="217440" y="2673080"/>
            <a:ext cx="8926560" cy="4261120"/>
          </a:xfrm>
        </p:spPr>
        <p:txBody>
          <a:bodyPr>
            <a:normAutofit fontScale="92500" lnSpcReduction="10000"/>
          </a:bodyPr>
          <a:lstStyle/>
          <a:p>
            <a:r>
              <a:rPr lang="en-US" sz="2400" dirty="0" smtClean="0"/>
              <a:t>S&amp;E transformed by large-scale data &amp; computation</a:t>
            </a:r>
          </a:p>
          <a:p>
            <a:pPr lvl="1"/>
            <a:r>
              <a:rPr lang="en-US" sz="2000" dirty="0" smtClean="0"/>
              <a:t>Unprecedented opportunities – however impeded by complexity</a:t>
            </a:r>
          </a:p>
          <a:p>
            <a:pPr lvl="2"/>
            <a:r>
              <a:rPr lang="en-US" sz="1800" dirty="0" smtClean="0"/>
              <a:t>Data and compute scales, data volumes/rates, dynamic scales, </a:t>
            </a:r>
            <a:r>
              <a:rPr lang="en-US" sz="1800" dirty="0" smtClean="0"/>
              <a:t>energy</a:t>
            </a:r>
            <a:endParaRPr lang="en-US" sz="1800" dirty="0" smtClean="0"/>
          </a:p>
          <a:p>
            <a:pPr lvl="1"/>
            <a:r>
              <a:rPr lang="en-US" sz="2000" dirty="0" smtClean="0"/>
              <a:t> System software must address complexities</a:t>
            </a:r>
          </a:p>
          <a:p>
            <a:r>
              <a:rPr lang="en-US" sz="2400" dirty="0" smtClean="0"/>
              <a:t>Research </a:t>
            </a:r>
            <a:r>
              <a:rPr lang="en-US" sz="2400" dirty="0" smtClean="0"/>
              <a:t>@ RU</a:t>
            </a:r>
          </a:p>
          <a:p>
            <a:pPr lvl="1"/>
            <a:r>
              <a:rPr lang="en-US" sz="2000" dirty="0" err="1" smtClean="0"/>
              <a:t>RUSpaces</a:t>
            </a:r>
            <a:r>
              <a:rPr lang="en-US" sz="2000" dirty="0" smtClean="0"/>
              <a:t>: Addressing Data Challenges at Extreme Scale</a:t>
            </a:r>
          </a:p>
          <a:p>
            <a:pPr lvl="1"/>
            <a:r>
              <a:rPr lang="en-US" sz="2000" dirty="0" err="1" smtClean="0"/>
              <a:t>CometCloud</a:t>
            </a:r>
            <a:r>
              <a:rPr lang="en-US" sz="2000" dirty="0" smtClean="0"/>
              <a:t>: Enabling Science and Engineering Workflows on Dynamically Federated Cloud Infrastructure</a:t>
            </a:r>
          </a:p>
          <a:p>
            <a:pPr lvl="1"/>
            <a:r>
              <a:rPr lang="en-US" sz="2000" dirty="0" smtClean="0"/>
              <a:t>Green High Performance Computing </a:t>
            </a:r>
          </a:p>
          <a:p>
            <a:r>
              <a:rPr lang="en-US" sz="2400" dirty="0" smtClean="0"/>
              <a:t>Many </a:t>
            </a:r>
            <a:r>
              <a:rPr lang="en-US" sz="2400" dirty="0" smtClean="0"/>
              <a:t>applications </a:t>
            </a:r>
            <a:r>
              <a:rPr lang="en-US" sz="2400" dirty="0" smtClean="0"/>
              <a:t>at scale</a:t>
            </a:r>
          </a:p>
          <a:p>
            <a:pPr lvl="1"/>
            <a:r>
              <a:rPr lang="en-US" sz="2000" dirty="0" smtClean="0"/>
              <a:t>Combustion (</a:t>
            </a:r>
            <a:r>
              <a:rPr lang="en-US" sz="2000" dirty="0" err="1" smtClean="0"/>
              <a:t>exascale</a:t>
            </a:r>
            <a:r>
              <a:rPr lang="en-US" sz="2000" dirty="0" smtClean="0"/>
              <a:t> co-design), Fusion (FSP), Subsurface/Oil-reservoirs modeling, Astrophysics, etc. </a:t>
            </a:r>
          </a:p>
        </p:txBody>
      </p:sp>
      <p:pic>
        <p:nvPicPr>
          <p:cNvPr id="43010" name="Picture 2" descr="C:\Users\jf\Desktop\china\web site pics\Participants  US-China Software Workshop_files\parashar.jpg"/>
          <p:cNvPicPr>
            <a:picLocks noChangeAspect="1" noChangeArrowheads="1"/>
          </p:cNvPicPr>
          <p:nvPr/>
        </p:nvPicPr>
        <p:blipFill>
          <a:blip r:embed="rId2" cstate="print"/>
          <a:srcRect/>
          <a:stretch>
            <a:fillRect/>
          </a:stretch>
        </p:blipFill>
        <p:spPr bwMode="auto">
          <a:xfrm>
            <a:off x="7315200" y="685800"/>
            <a:ext cx="1563289" cy="2084388"/>
          </a:xfrm>
          <a:prstGeom prst="rect">
            <a:avLst/>
          </a:prstGeom>
          <a:noFill/>
        </p:spPr>
      </p:pic>
      <p:sp>
        <p:nvSpPr>
          <p:cNvPr id="5" name="Title 2"/>
          <p:cNvSpPr txBox="1">
            <a:spLocks/>
          </p:cNvSpPr>
          <p:nvPr/>
        </p:nvSpPr>
        <p:spPr bwMode="auto">
          <a:xfrm>
            <a:off x="0" y="1981200"/>
            <a:ext cx="7728600" cy="684648"/>
          </a:xfrm>
          <a:prstGeom prst="rect">
            <a:avLst/>
          </a:prstGeom>
          <a:noFill/>
          <a:ln w="9525">
            <a:noFill/>
            <a:round/>
            <a:headEnd/>
            <a:tailEnd/>
          </a:ln>
        </p:spPr>
        <p:txBody>
          <a:bodyPr vert="horz" wrap="square" lIns="91436" tIns="45718" rIns="91436" bIns="45718" numCol="1" anchor="ctr" anchorCtr="0" compatLnSpc="1">
            <a:prstTxWarp prst="textNoShape">
              <a:avLst/>
            </a:prstTxWarp>
            <a:normAutofit fontScale="97500"/>
          </a:bodyPr>
          <a:lstStyle/>
          <a:p>
            <a:pPr marL="0" marR="0" lvl="0" indent="0" algn="l" defTabSz="414726" rtl="0" eaLnBrk="0" fontAlgn="base" latinLnBrk="0" hangingPunct="0">
              <a:lnSpc>
                <a:spcPct val="100000"/>
              </a:lnSpc>
              <a:spcBef>
                <a:spcPct val="0"/>
              </a:spcBef>
              <a:spcAft>
                <a:spcPct val="0"/>
              </a:spcAft>
              <a:buClr>
                <a:srgbClr val="000000"/>
              </a:buClr>
              <a:buSzPct val="100000"/>
              <a:buFont typeface="Times New Roman" charset="0"/>
              <a:buNone/>
              <a:tabLst/>
              <a:defRPr/>
            </a:pPr>
            <a:r>
              <a:rPr kumimoji="0" lang="en-US" sz="3200" b="0" i="0" u="none" strike="noStrike" kern="0" cap="none" spc="0" normalizeH="0" baseline="0" noProof="0" dirty="0" smtClean="0">
                <a:ln>
                  <a:noFill/>
                </a:ln>
                <a:solidFill>
                  <a:srgbClr val="000000"/>
                </a:solidFill>
                <a:effectLst/>
                <a:uLnTx/>
                <a:uFillTx/>
                <a:latin typeface="+mj-lt"/>
                <a:ea typeface="+mj-ea"/>
                <a:cs typeface="+mj-cs"/>
              </a:rPr>
              <a:t>Science &amp; Engineering at Extreme Scale</a:t>
            </a:r>
            <a:endParaRPr kumimoji="0" lang="en-US" sz="3200" b="0"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title" idx="4294967295"/>
          </p:nvPr>
        </p:nvSpPr>
        <p:spPr>
          <a:xfrm>
            <a:off x="76320" y="228984"/>
            <a:ext cx="8991360" cy="380200"/>
          </a:xfrm>
        </p:spPr>
        <p:txBody>
          <a:bodyPr>
            <a:normAutofit fontScale="90000"/>
          </a:bodyPr>
          <a:lstStyle/>
          <a:p>
            <a:pPr eaLnBrk="1" hangingPunct="1">
              <a:defRPr/>
            </a:pPr>
            <a:r>
              <a:rPr lang="en-US" sz="2400" b="1" dirty="0" err="1">
                <a:solidFill>
                  <a:srgbClr val="006600"/>
                </a:solidFill>
                <a:latin typeface="Myriad Pro" charset="0"/>
                <a:ea typeface="ＭＳ Ｐゴシック" charset="-128"/>
              </a:rPr>
              <a:t>RUSpaces</a:t>
            </a:r>
            <a:r>
              <a:rPr lang="en-US" sz="2400" b="1" dirty="0">
                <a:solidFill>
                  <a:srgbClr val="006600"/>
                </a:solidFill>
                <a:latin typeface="Myriad Pro" charset="0"/>
                <a:ea typeface="ＭＳ Ｐゴシック" charset="-128"/>
              </a:rPr>
              <a:t>: Addressing Data Challenges at Extreme Scale</a:t>
            </a:r>
          </a:p>
        </p:txBody>
      </p:sp>
      <p:sp>
        <p:nvSpPr>
          <p:cNvPr id="3076" name="Content Placeholder 18"/>
          <p:cNvSpPr>
            <a:spLocks noGrp="1"/>
          </p:cNvSpPr>
          <p:nvPr>
            <p:ph sz="quarter" idx="4294967295"/>
          </p:nvPr>
        </p:nvSpPr>
        <p:spPr>
          <a:xfrm>
            <a:off x="4572001" y="3429003"/>
            <a:ext cx="4419360" cy="2743488"/>
          </a:xfrm>
        </p:spPr>
        <p:txBody>
          <a:bodyPr/>
          <a:lstStyle/>
          <a:p>
            <a:pPr marL="0" indent="0">
              <a:lnSpc>
                <a:spcPct val="90000"/>
              </a:lnSpc>
              <a:buNone/>
            </a:pPr>
            <a:r>
              <a:rPr lang="en-US" sz="1400" b="1" dirty="0" smtClean="0">
                <a:latin typeface="Arial" pitchFamily="34" charset="0"/>
                <a:ea typeface="ＭＳ Ｐゴシック" pitchFamily="34" charset="-128"/>
              </a:rPr>
              <a:t>Current Status</a:t>
            </a:r>
            <a:endParaRPr lang="en-US" sz="1400" dirty="0" smtClean="0">
              <a:latin typeface="Arial" pitchFamily="34" charset="0"/>
              <a:ea typeface="ＭＳ Ｐゴシック" pitchFamily="34" charset="-128"/>
            </a:endParaRPr>
          </a:p>
          <a:p>
            <a:pPr marL="0" indent="0">
              <a:lnSpc>
                <a:spcPct val="90000"/>
              </a:lnSpc>
            </a:pPr>
            <a:r>
              <a:rPr lang="en-US" sz="1200" dirty="0" smtClean="0">
                <a:latin typeface="Arial" pitchFamily="34" charset="0"/>
                <a:ea typeface="ＭＳ Ｐゴシック" pitchFamily="34" charset="-128"/>
              </a:rPr>
              <a:t>Deployed on Cray, IBM, Clusters (IB, IP), Grids</a:t>
            </a:r>
          </a:p>
          <a:p>
            <a:pPr marL="0" indent="0">
              <a:lnSpc>
                <a:spcPct val="90000"/>
              </a:lnSpc>
            </a:pPr>
            <a:r>
              <a:rPr lang="en-US" sz="1200" dirty="0" smtClean="0">
                <a:latin typeface="Arial" pitchFamily="34" charset="0"/>
                <a:ea typeface="ＭＳ Ｐゴシック" pitchFamily="34" charset="-128"/>
              </a:rPr>
              <a:t>Production coupled fusion simulations at scale on Jaguar</a:t>
            </a:r>
          </a:p>
          <a:p>
            <a:pPr marL="0" indent="0">
              <a:lnSpc>
                <a:spcPct val="90000"/>
              </a:lnSpc>
            </a:pPr>
            <a:r>
              <a:rPr lang="en-US" sz="1200" dirty="0" smtClean="0">
                <a:latin typeface="Arial" pitchFamily="34" charset="0"/>
                <a:ea typeface="ＭＳ Ｐゴシック" pitchFamily="34" charset="-128"/>
              </a:rPr>
              <a:t>Dynamic deployment and in-situ execution of analytics </a:t>
            </a:r>
          </a:p>
          <a:p>
            <a:pPr marL="0" indent="0">
              <a:lnSpc>
                <a:spcPct val="90000"/>
              </a:lnSpc>
            </a:pPr>
            <a:r>
              <a:rPr lang="en-US" sz="1200" dirty="0" smtClean="0">
                <a:latin typeface="Arial" pitchFamily="34" charset="0"/>
                <a:ea typeface="ＭＳ Ｐゴシック" pitchFamily="34" charset="-128"/>
              </a:rPr>
              <a:t>Complements existing programming systems and workflow engines</a:t>
            </a:r>
          </a:p>
          <a:p>
            <a:pPr marL="0" indent="0">
              <a:lnSpc>
                <a:spcPct val="90000"/>
              </a:lnSpc>
            </a:pPr>
            <a:r>
              <a:rPr lang="en-US" sz="1200" dirty="0" smtClean="0">
                <a:latin typeface="Arial" pitchFamily="34" charset="0"/>
                <a:ea typeface="ＭＳ Ｐゴシック" pitchFamily="34" charset="-128"/>
              </a:rPr>
              <a:t>Functionality, performance and scalability demonstrated (SC</a:t>
            </a:r>
            <a:r>
              <a:rPr lang="en-US"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10) and published (HPDC</a:t>
            </a:r>
            <a:r>
              <a:rPr lang="en-US"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10, IPDPS</a:t>
            </a:r>
            <a:r>
              <a:rPr lang="en-US"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11, CCGrid</a:t>
            </a:r>
            <a:r>
              <a:rPr lang="en-US"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11, JCC, CCPE, etc.) </a:t>
            </a:r>
            <a:endParaRPr lang="en-US" altLang="ja-JP" sz="1400" b="1" dirty="0" smtClean="0">
              <a:latin typeface="Arial" pitchFamily="34" charset="0"/>
              <a:ea typeface="ＭＳ Ｐゴシック" pitchFamily="34" charset="-128"/>
            </a:endParaRPr>
          </a:p>
          <a:p>
            <a:pPr marL="0" indent="0">
              <a:lnSpc>
                <a:spcPct val="90000"/>
              </a:lnSpc>
              <a:buNone/>
            </a:pPr>
            <a:r>
              <a:rPr lang="en-US" sz="1400" b="1" dirty="0" smtClean="0">
                <a:latin typeface="Arial" pitchFamily="34" charset="0"/>
                <a:ea typeface="ＭＳ Ｐゴシック" pitchFamily="34" charset="-128"/>
              </a:rPr>
              <a:t>Team</a:t>
            </a:r>
          </a:p>
          <a:p>
            <a:pPr marL="0" indent="0">
              <a:lnSpc>
                <a:spcPct val="90000"/>
              </a:lnSpc>
            </a:pPr>
            <a:r>
              <a:rPr lang="en-US" sz="1200" dirty="0" smtClean="0">
                <a:latin typeface="Arial" pitchFamily="34" charset="0"/>
                <a:ea typeface="ＭＳ Ｐゴシック" pitchFamily="34" charset="-128"/>
              </a:rPr>
              <a:t>M. Parashar, C. </a:t>
            </a:r>
            <a:r>
              <a:rPr lang="en-US" sz="1200" dirty="0" err="1" smtClean="0">
                <a:latin typeface="Arial" pitchFamily="34" charset="0"/>
                <a:ea typeface="ＭＳ Ｐゴシック" pitchFamily="34" charset="-128"/>
              </a:rPr>
              <a:t>Docan</a:t>
            </a:r>
            <a:r>
              <a:rPr lang="en-US" sz="1200" dirty="0" smtClean="0">
                <a:latin typeface="Arial" pitchFamily="34" charset="0"/>
                <a:ea typeface="ＭＳ Ｐゴシック" pitchFamily="34" charset="-128"/>
              </a:rPr>
              <a:t>. F. Zhang, T. Jin</a:t>
            </a:r>
          </a:p>
          <a:p>
            <a:pPr marL="0" indent="0">
              <a:lnSpc>
                <a:spcPct val="90000"/>
              </a:lnSpc>
              <a:buNone/>
            </a:pPr>
            <a:r>
              <a:rPr lang="en-US" sz="1400" b="1" dirty="0" smtClean="0">
                <a:latin typeface="Arial" pitchFamily="34" charset="0"/>
                <a:ea typeface="ＭＳ Ｐゴシック" pitchFamily="34" charset="-128"/>
              </a:rPr>
              <a:t>Project URL</a:t>
            </a:r>
          </a:p>
          <a:p>
            <a:pPr marL="0" indent="0">
              <a:lnSpc>
                <a:spcPct val="90000"/>
              </a:lnSpc>
            </a:pPr>
            <a:r>
              <a:rPr lang="en-US" sz="1200" dirty="0" smtClean="0">
                <a:latin typeface="Arial" pitchFamily="34" charset="0"/>
                <a:ea typeface="ＭＳ Ｐゴシック" pitchFamily="34" charset="-128"/>
              </a:rPr>
              <a:t>http://nsfcac.rutgers.edu/TASSL/spaces/</a:t>
            </a:r>
          </a:p>
          <a:p>
            <a:pPr marL="462151" lvl="1" indent="-118058">
              <a:lnSpc>
                <a:spcPct val="90000"/>
              </a:lnSpc>
              <a:buFontTx/>
              <a:buChar char="•"/>
            </a:pPr>
            <a:endParaRPr lang="en-US" altLang="ja-JP" sz="1100" dirty="0" smtClean="0">
              <a:latin typeface="Arial" pitchFamily="34" charset="0"/>
              <a:ea typeface="ＭＳ Ｐゴシック" pitchFamily="34" charset="-128"/>
              <a:cs typeface="Arial" pitchFamily="34" charset="0"/>
            </a:endParaRPr>
          </a:p>
        </p:txBody>
      </p:sp>
      <p:sp>
        <p:nvSpPr>
          <p:cNvPr id="3077" name="Content Placeholder 20"/>
          <p:cNvSpPr>
            <a:spLocks noGrp="1"/>
          </p:cNvSpPr>
          <p:nvPr>
            <p:ph sz="quarter" idx="4294967295"/>
          </p:nvPr>
        </p:nvSpPr>
        <p:spPr>
          <a:xfrm>
            <a:off x="4495680" y="914499"/>
            <a:ext cx="4495680" cy="2514504"/>
          </a:xfrm>
        </p:spPr>
        <p:txBody>
          <a:bodyPr/>
          <a:lstStyle/>
          <a:p>
            <a:pPr marL="0" indent="0">
              <a:lnSpc>
                <a:spcPct val="90000"/>
              </a:lnSpc>
              <a:buNone/>
              <a:defRPr/>
            </a:pPr>
            <a:r>
              <a:rPr lang="en-US" sz="1400" b="1" dirty="0">
                <a:latin typeface="Arial" charset="0"/>
              </a:rPr>
              <a:t>Motivation</a:t>
            </a:r>
            <a:r>
              <a:rPr lang="en-US" sz="1400" dirty="0">
                <a:latin typeface="Arial" charset="0"/>
              </a:rPr>
              <a:t>: </a:t>
            </a:r>
            <a:r>
              <a:rPr lang="en-US" sz="1400" dirty="0">
                <a:solidFill>
                  <a:srgbClr val="000000"/>
                </a:solidFill>
                <a:latin typeface="Arial" charset="0"/>
                <a:cs typeface="Arial" charset="0"/>
              </a:rPr>
              <a:t>Data-intensive science at extreme scale </a:t>
            </a:r>
          </a:p>
          <a:p>
            <a:pPr marL="114264" lvl="1" indent="-114264" algn="just">
              <a:lnSpc>
                <a:spcPct val="90000"/>
              </a:lnSpc>
              <a:buFont typeface="Arial" pitchFamily="34" charset="0"/>
              <a:buChar char="•"/>
              <a:defRPr/>
            </a:pPr>
            <a:r>
              <a:rPr lang="en-US" sz="1200" dirty="0">
                <a:solidFill>
                  <a:srgbClr val="000000"/>
                </a:solidFill>
                <a:latin typeface="Arial" charset="0"/>
                <a:cs typeface="Arial" charset="0"/>
              </a:rPr>
              <a:t>End-to-end coupled simulation workflows - Fusion, Combustion, Subsurface modeling, etc.</a:t>
            </a:r>
          </a:p>
          <a:p>
            <a:pPr marL="114264" lvl="1" indent="-114264" algn="just">
              <a:lnSpc>
                <a:spcPct val="90000"/>
              </a:lnSpc>
              <a:buFont typeface="Arial" pitchFamily="34" charset="0"/>
              <a:buChar char="•"/>
              <a:defRPr/>
            </a:pPr>
            <a:r>
              <a:rPr lang="en-US" sz="1200" dirty="0">
                <a:solidFill>
                  <a:srgbClr val="000000"/>
                </a:solidFill>
                <a:latin typeface="Arial" charset="0"/>
                <a:cs typeface="Arial" charset="0"/>
              </a:rPr>
              <a:t>Online and in-situ data analytics</a:t>
            </a:r>
          </a:p>
          <a:p>
            <a:pPr marL="0" indent="0">
              <a:lnSpc>
                <a:spcPct val="90000"/>
              </a:lnSpc>
              <a:buNone/>
              <a:defRPr/>
            </a:pPr>
            <a:endParaRPr lang="en-US" sz="1400" b="1" dirty="0">
              <a:solidFill>
                <a:srgbClr val="000000"/>
              </a:solidFill>
              <a:latin typeface="Arial" charset="0"/>
              <a:cs typeface="Arial" charset="0"/>
            </a:endParaRPr>
          </a:p>
          <a:p>
            <a:pPr marL="0" indent="0">
              <a:lnSpc>
                <a:spcPct val="90000"/>
              </a:lnSpc>
              <a:buNone/>
              <a:defRPr/>
            </a:pPr>
            <a:r>
              <a:rPr lang="en-US" sz="1400" b="1" dirty="0">
                <a:solidFill>
                  <a:srgbClr val="000000"/>
                </a:solidFill>
                <a:latin typeface="Arial" charset="0"/>
                <a:cs typeface="Arial" charset="0"/>
              </a:rPr>
              <a:t>Challenges: </a:t>
            </a:r>
            <a:r>
              <a:rPr lang="en-US" sz="1400" dirty="0">
                <a:solidFill>
                  <a:srgbClr val="000000"/>
                </a:solidFill>
                <a:latin typeface="Arial" charset="0"/>
                <a:cs typeface="Arial" charset="0"/>
              </a:rPr>
              <a:t>Application and system complexity</a:t>
            </a:r>
            <a:endParaRPr lang="en-US" sz="1400" b="1" dirty="0">
              <a:solidFill>
                <a:srgbClr val="000000"/>
              </a:solidFill>
              <a:latin typeface="Arial" charset="0"/>
              <a:cs typeface="Arial" charset="0"/>
            </a:endParaRPr>
          </a:p>
          <a:p>
            <a:pPr marL="115852" lvl="1" indent="-115852">
              <a:lnSpc>
                <a:spcPct val="90000"/>
              </a:lnSpc>
              <a:buFont typeface="Arial" pitchFamily="34" charset="0"/>
              <a:buChar char="•"/>
              <a:defRPr/>
            </a:pPr>
            <a:r>
              <a:rPr lang="en-US" sz="1200" dirty="0">
                <a:latin typeface="Arial" charset="0"/>
              </a:rPr>
              <a:t>Complex and dynamic computation, interaction and coordination patterns </a:t>
            </a:r>
          </a:p>
          <a:p>
            <a:pPr marL="115852" lvl="1" indent="-115852">
              <a:lnSpc>
                <a:spcPct val="90000"/>
              </a:lnSpc>
              <a:buFont typeface="Arial" pitchFamily="34" charset="0"/>
              <a:buChar char="•"/>
              <a:defRPr/>
            </a:pPr>
            <a:r>
              <a:rPr lang="en-US" sz="1200" dirty="0">
                <a:latin typeface="Arial" charset="0"/>
              </a:rPr>
              <a:t>Extreme data volumes and/or data rates</a:t>
            </a:r>
          </a:p>
          <a:p>
            <a:pPr marL="115852" lvl="1" indent="-115852">
              <a:lnSpc>
                <a:spcPct val="90000"/>
              </a:lnSpc>
              <a:buFont typeface="Arial" pitchFamily="34" charset="0"/>
              <a:buChar char="•"/>
              <a:defRPr/>
            </a:pPr>
            <a:r>
              <a:rPr lang="en-US" sz="1200" dirty="0">
                <a:latin typeface="Arial" charset="0"/>
              </a:rPr>
              <a:t>System scales, multicores and hybrid many-core architectures, accelerators; deep memory hierarchies</a:t>
            </a:r>
          </a:p>
          <a:p>
            <a:pPr marL="512497" lvl="1" indent="0">
              <a:buNone/>
              <a:defRPr/>
            </a:pPr>
            <a:endParaRPr lang="en-US" sz="1200" dirty="0">
              <a:latin typeface="Arial" charset="0"/>
            </a:endParaRPr>
          </a:p>
        </p:txBody>
      </p:sp>
      <p:sp>
        <p:nvSpPr>
          <p:cNvPr id="22532" name="Line 2"/>
          <p:cNvSpPr>
            <a:spLocks noChangeShapeType="1"/>
          </p:cNvSpPr>
          <p:nvPr/>
        </p:nvSpPr>
        <p:spPr bwMode="auto">
          <a:xfrm>
            <a:off x="4452480" y="914496"/>
            <a:ext cx="0" cy="5257992"/>
          </a:xfrm>
          <a:prstGeom prst="line">
            <a:avLst/>
          </a:prstGeom>
          <a:noFill/>
          <a:ln w="12573">
            <a:solidFill>
              <a:srgbClr val="000000"/>
            </a:solidFill>
            <a:miter lim="800000"/>
            <a:headEnd/>
            <a:tailEnd/>
          </a:ln>
        </p:spPr>
        <p:txBody>
          <a:bodyPr lIns="91390" tIns="45697" rIns="91390" bIns="45697"/>
          <a:lstStyle/>
          <a:p>
            <a:pPr defTabSz="414640" hangingPunct="0">
              <a:lnSpc>
                <a:spcPct val="93000"/>
              </a:lnSpc>
              <a:buClr>
                <a:srgbClr val="000000"/>
              </a:buClr>
              <a:buSzPct val="100000"/>
            </a:pPr>
            <a:endParaRPr lang="en-US" dirty="0">
              <a:solidFill>
                <a:prstClr val="black"/>
              </a:solidFill>
            </a:endParaRPr>
          </a:p>
        </p:txBody>
      </p:sp>
      <p:sp>
        <p:nvSpPr>
          <p:cNvPr id="22533"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lIns="91390" tIns="45697" rIns="91390" bIns="45697"/>
          <a:lstStyle/>
          <a:p>
            <a:pPr defTabSz="414640" hangingPunct="0">
              <a:lnSpc>
                <a:spcPct val="93000"/>
              </a:lnSpc>
              <a:buClr>
                <a:srgbClr val="000000"/>
              </a:buClr>
              <a:buSzPct val="100000"/>
            </a:pPr>
            <a:endParaRPr lang="en-US" dirty="0">
              <a:solidFill>
                <a:prstClr val="black"/>
              </a:solidFill>
            </a:endParaRPr>
          </a:p>
        </p:txBody>
      </p:sp>
      <p:sp>
        <p:nvSpPr>
          <p:cNvPr id="22534" name="Line 1"/>
          <p:cNvSpPr>
            <a:spLocks noChangeShapeType="1"/>
          </p:cNvSpPr>
          <p:nvPr/>
        </p:nvSpPr>
        <p:spPr bwMode="auto">
          <a:xfrm>
            <a:off x="0" y="914496"/>
            <a:ext cx="9144000" cy="0"/>
          </a:xfrm>
          <a:prstGeom prst="line">
            <a:avLst/>
          </a:prstGeom>
          <a:noFill/>
          <a:ln w="12600">
            <a:solidFill>
              <a:srgbClr val="000000"/>
            </a:solidFill>
            <a:miter lim="800000"/>
            <a:headEnd/>
            <a:tailEnd/>
          </a:ln>
        </p:spPr>
        <p:txBody>
          <a:bodyPr lIns="91390" tIns="45697" rIns="91390" bIns="45697"/>
          <a:lstStyle/>
          <a:p>
            <a:pPr defTabSz="414640" hangingPunct="0">
              <a:lnSpc>
                <a:spcPct val="93000"/>
              </a:lnSpc>
              <a:buClr>
                <a:srgbClr val="000000"/>
              </a:buClr>
              <a:buSzPct val="100000"/>
            </a:pPr>
            <a:endParaRPr lang="en-US" dirty="0">
              <a:solidFill>
                <a:prstClr val="black"/>
              </a:solidFill>
            </a:endParaRPr>
          </a:p>
        </p:txBody>
      </p:sp>
      <p:sp>
        <p:nvSpPr>
          <p:cNvPr id="22535" name="Line 1"/>
          <p:cNvSpPr>
            <a:spLocks noChangeShapeType="1"/>
          </p:cNvSpPr>
          <p:nvPr/>
        </p:nvSpPr>
        <p:spPr bwMode="auto">
          <a:xfrm>
            <a:off x="0" y="6172488"/>
            <a:ext cx="9144000" cy="0"/>
          </a:xfrm>
          <a:prstGeom prst="line">
            <a:avLst/>
          </a:prstGeom>
          <a:noFill/>
          <a:ln w="12600">
            <a:solidFill>
              <a:srgbClr val="000000"/>
            </a:solidFill>
            <a:miter lim="800000"/>
            <a:headEnd/>
            <a:tailEnd/>
          </a:ln>
        </p:spPr>
        <p:txBody>
          <a:bodyPr lIns="91390" tIns="45697" rIns="91390" bIns="45697"/>
          <a:lstStyle/>
          <a:p>
            <a:pPr defTabSz="414640" hangingPunct="0">
              <a:lnSpc>
                <a:spcPct val="93000"/>
              </a:lnSpc>
              <a:buClr>
                <a:srgbClr val="000000"/>
              </a:buClr>
              <a:buSzPct val="100000"/>
            </a:pPr>
            <a:endParaRPr lang="en-US" dirty="0">
              <a:solidFill>
                <a:prstClr val="black"/>
              </a:solidFill>
            </a:endParaRPr>
          </a:p>
        </p:txBody>
      </p:sp>
      <p:pic>
        <p:nvPicPr>
          <p:cNvPr id="22536" name="Picture 54" descr="spaces_concept.png"/>
          <p:cNvPicPr>
            <a:picLocks noChangeAspect="1"/>
          </p:cNvPicPr>
          <p:nvPr/>
        </p:nvPicPr>
        <p:blipFill>
          <a:blip r:embed="rId3" cstate="print"/>
          <a:srcRect/>
          <a:stretch>
            <a:fillRect/>
          </a:stretch>
        </p:blipFill>
        <p:spPr bwMode="auto">
          <a:xfrm>
            <a:off x="76320" y="1523680"/>
            <a:ext cx="4343040" cy="1676336"/>
          </a:xfrm>
          <a:prstGeom prst="rect">
            <a:avLst/>
          </a:prstGeom>
          <a:noFill/>
          <a:ln w="9525">
            <a:noFill/>
            <a:miter lim="800000"/>
            <a:headEnd/>
            <a:tailEnd/>
          </a:ln>
        </p:spPr>
      </p:pic>
      <p:sp>
        <p:nvSpPr>
          <p:cNvPr id="22537" name="Rectangle 11"/>
          <p:cNvSpPr>
            <a:spLocks noChangeArrowheads="1"/>
          </p:cNvSpPr>
          <p:nvPr/>
        </p:nvSpPr>
        <p:spPr bwMode="auto">
          <a:xfrm>
            <a:off x="76320" y="990824"/>
            <a:ext cx="4343040" cy="493055"/>
          </a:xfrm>
          <a:prstGeom prst="rect">
            <a:avLst/>
          </a:prstGeom>
          <a:noFill/>
          <a:ln w="9525">
            <a:noFill/>
            <a:miter lim="800000"/>
            <a:headEnd/>
            <a:tailEnd/>
          </a:ln>
        </p:spPr>
        <p:txBody>
          <a:bodyPr lIns="91390" tIns="45697" rIns="91390" bIns="45697">
            <a:spAutoFit/>
          </a:bodyPr>
          <a:lstStyle/>
          <a:p>
            <a:pPr defTabSz="911345" hangingPunct="0">
              <a:lnSpc>
                <a:spcPct val="93000"/>
              </a:lnSpc>
              <a:buClr>
                <a:srgbClr val="000000"/>
              </a:buClr>
              <a:buSzPct val="100000"/>
            </a:pPr>
            <a:r>
              <a:rPr lang="en-US" sz="1400" b="1" dirty="0">
                <a:solidFill>
                  <a:srgbClr val="000000"/>
                </a:solidFill>
              </a:rPr>
              <a:t>End-to-end Data-intensive Scientific Workflows at Scale</a:t>
            </a:r>
          </a:p>
        </p:txBody>
      </p:sp>
      <p:sp>
        <p:nvSpPr>
          <p:cNvPr id="14" name="Content Placeholder 20"/>
          <p:cNvSpPr txBox="1">
            <a:spLocks/>
          </p:cNvSpPr>
          <p:nvPr/>
        </p:nvSpPr>
        <p:spPr bwMode="auto">
          <a:xfrm>
            <a:off x="76320" y="3429003"/>
            <a:ext cx="4266720" cy="274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90" tIns="45697" rIns="91390" bIns="45697">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33" indent="0" defTabSz="914021" eaLnBrk="1" hangingPunct="1">
              <a:lnSpc>
                <a:spcPct val="93000"/>
              </a:lnSpc>
              <a:buClr>
                <a:srgbClr val="000000"/>
              </a:buClr>
              <a:buSzPct val="100000"/>
              <a:buNone/>
              <a:defRPr/>
            </a:pPr>
            <a:r>
              <a:rPr lang="en-US" sz="1400" b="1" dirty="0">
                <a:solidFill>
                  <a:prstClr val="black"/>
                </a:solidFill>
                <a:latin typeface="Arial" charset="0"/>
              </a:rPr>
              <a:t>The Rutgers Spaces Project: Overview</a:t>
            </a:r>
          </a:p>
          <a:p>
            <a:pPr marL="115852" indent="-115852" defTabSz="914021" eaLnBrk="1" hangingPunct="1">
              <a:lnSpc>
                <a:spcPct val="110000"/>
              </a:lnSpc>
              <a:buClr>
                <a:srgbClr val="000000"/>
              </a:buClr>
              <a:buSzPct val="100000"/>
              <a:defRPr/>
            </a:pPr>
            <a:r>
              <a:rPr lang="en-US" sz="1200" dirty="0" err="1">
                <a:solidFill>
                  <a:prstClr val="black"/>
                </a:solidFill>
                <a:latin typeface="Arial" charset="0"/>
              </a:rPr>
              <a:t>DataSpaces</a:t>
            </a:r>
            <a:r>
              <a:rPr lang="en-US" sz="1200" dirty="0">
                <a:solidFill>
                  <a:prstClr val="black"/>
                </a:solidFill>
                <a:latin typeface="Arial" charset="0"/>
              </a:rPr>
              <a:t>: Scalable interaction &amp; coordination</a:t>
            </a:r>
            <a:endParaRPr lang="en-US" sz="1400" dirty="0">
              <a:solidFill>
                <a:prstClr val="black"/>
              </a:solidFill>
              <a:latin typeface="Arial" charset="0"/>
            </a:endParaRP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Semantically specialized shared space abstraction </a:t>
            </a:r>
          </a:p>
          <a:p>
            <a:pPr marL="572911" lvl="2" indent="-115852" defTabSz="914021" eaLnBrk="1" hangingPunct="1">
              <a:lnSpc>
                <a:spcPct val="110000"/>
              </a:lnSpc>
              <a:buClr>
                <a:srgbClr val="000000"/>
              </a:buClr>
              <a:buSzPct val="100000"/>
              <a:defRPr/>
            </a:pPr>
            <a:r>
              <a:rPr lang="en-US" sz="1100" dirty="0">
                <a:solidFill>
                  <a:prstClr val="black"/>
                </a:solidFill>
                <a:latin typeface="Arial" charset="0"/>
              </a:rPr>
              <a:t>Spans staging, computation/accelerator cores</a:t>
            </a: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Online metadata indexing for fast access</a:t>
            </a: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DART: Asynchronous data transfer and communication</a:t>
            </a:r>
          </a:p>
          <a:p>
            <a:pPr marL="115852" indent="-115852" defTabSz="914021" eaLnBrk="1" hangingPunct="1">
              <a:lnSpc>
                <a:spcPct val="110000"/>
              </a:lnSpc>
              <a:buClr>
                <a:srgbClr val="000000"/>
              </a:buClr>
              <a:buSzPct val="100000"/>
              <a:defRPr/>
            </a:pPr>
            <a:r>
              <a:rPr lang="en-US" sz="1200" dirty="0">
                <a:solidFill>
                  <a:prstClr val="black"/>
                </a:solidFill>
                <a:latin typeface="Arial" charset="0"/>
              </a:rPr>
              <a:t>Application programming/runtime support</a:t>
            </a: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Workflows, PGAS, query engine, scripting</a:t>
            </a: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Locality-aware in-situ scheduling </a:t>
            </a:r>
          </a:p>
          <a:p>
            <a:pPr marL="115852" indent="-115852" defTabSz="914021" eaLnBrk="1" hangingPunct="1">
              <a:lnSpc>
                <a:spcPct val="110000"/>
              </a:lnSpc>
              <a:buClr>
                <a:srgbClr val="000000"/>
              </a:buClr>
              <a:buSzPct val="100000"/>
              <a:defRPr/>
            </a:pPr>
            <a:r>
              <a:rPr lang="en-US" sz="1200" dirty="0" err="1">
                <a:solidFill>
                  <a:prstClr val="black"/>
                </a:solidFill>
                <a:latin typeface="Arial" charset="0"/>
              </a:rPr>
              <a:t>ActiveSpaces</a:t>
            </a:r>
            <a:r>
              <a:rPr lang="en-US" sz="1200" dirty="0">
                <a:solidFill>
                  <a:prstClr val="black"/>
                </a:solidFill>
                <a:latin typeface="Arial" charset="0"/>
              </a:rPr>
              <a:t>: Moving code to data</a:t>
            </a:r>
          </a:p>
          <a:p>
            <a:pPr marL="403100" lvl="1" indent="-171397" defTabSz="914021" eaLnBrk="1" hangingPunct="1">
              <a:lnSpc>
                <a:spcPct val="110000"/>
              </a:lnSpc>
              <a:buClr>
                <a:srgbClr val="000000"/>
              </a:buClr>
              <a:buSzPct val="100000"/>
              <a:defRPr/>
            </a:pPr>
            <a:r>
              <a:rPr lang="en-US" sz="1200" dirty="0">
                <a:solidFill>
                  <a:prstClr val="black"/>
                </a:solidFill>
                <a:latin typeface="Arial" charset="0"/>
              </a:rPr>
              <a:t>Dynamic code deployment and execution</a:t>
            </a:r>
            <a:endParaRPr lang="en-US" sz="1000" i="1"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p:cNvSpPr>
            <a:spLocks noGrp="1"/>
          </p:cNvSpPr>
          <p:nvPr>
            <p:ph type="title" idx="4294967295"/>
          </p:nvPr>
        </p:nvSpPr>
        <p:spPr>
          <a:xfrm>
            <a:off x="908640" y="152658"/>
            <a:ext cx="7930080" cy="649509"/>
          </a:xfrm>
        </p:spPr>
        <p:txBody>
          <a:bodyPr/>
          <a:lstStyle/>
          <a:p>
            <a:pPr eaLnBrk="1" hangingPunct="1"/>
            <a:r>
              <a:rPr lang="en-US" sz="2000" b="1" dirty="0" err="1" smtClean="0">
                <a:solidFill>
                  <a:srgbClr val="006600"/>
                </a:solidFill>
                <a:latin typeface="Myriad Pro" pitchFamily="34" charset="0"/>
                <a:ea typeface="ＭＳ Ｐゴシック" pitchFamily="34" charset="-128"/>
              </a:rPr>
              <a:t>CometCloud</a:t>
            </a:r>
            <a:r>
              <a:rPr lang="en-US" sz="2000" b="1" dirty="0" smtClean="0">
                <a:solidFill>
                  <a:srgbClr val="006600"/>
                </a:solidFill>
                <a:latin typeface="Myriad Pro" pitchFamily="34" charset="0"/>
                <a:ea typeface="ＭＳ Ｐゴシック" pitchFamily="34" charset="-128"/>
              </a:rPr>
              <a:t>: Enabling Science and Engineering Workflows on Dynamically Federated Cloud Infrastructure</a:t>
            </a:r>
            <a:endParaRPr lang="en-US" sz="1600" b="1" dirty="0" smtClean="0">
              <a:solidFill>
                <a:srgbClr val="006600"/>
              </a:solidFill>
              <a:latin typeface="Myriad Pro" pitchFamily="34" charset="0"/>
              <a:ea typeface="ＭＳ Ｐゴシック" pitchFamily="34" charset="-128"/>
            </a:endParaRPr>
          </a:p>
        </p:txBody>
      </p:sp>
      <p:sp>
        <p:nvSpPr>
          <p:cNvPr id="24578" name="Content Placeholder 17"/>
          <p:cNvSpPr>
            <a:spLocks noGrp="1"/>
          </p:cNvSpPr>
          <p:nvPr>
            <p:ph sz="half" idx="4294967295"/>
          </p:nvPr>
        </p:nvSpPr>
        <p:spPr>
          <a:xfrm>
            <a:off x="76321" y="3505328"/>
            <a:ext cx="4419360" cy="2819816"/>
          </a:xfrm>
        </p:spPr>
        <p:txBody>
          <a:bodyPr/>
          <a:lstStyle/>
          <a:p>
            <a:pPr marL="0" indent="0" eaLnBrk="1" hangingPunct="1">
              <a:buNone/>
            </a:pPr>
            <a:r>
              <a:rPr lang="en-US" sz="1400" b="1" dirty="0" err="1" smtClean="0">
                <a:latin typeface="Arial" pitchFamily="34" charset="0"/>
                <a:ea typeface="ＭＳ Ｐゴシック" pitchFamily="34" charset="-128"/>
                <a:cs typeface="Arial" pitchFamily="34" charset="0"/>
              </a:rPr>
              <a:t>CometCloud</a:t>
            </a:r>
            <a:r>
              <a:rPr lang="en-US" sz="1400" b="1" dirty="0" smtClean="0">
                <a:latin typeface="Arial" pitchFamily="34" charset="0"/>
                <a:ea typeface="ＭＳ Ｐゴシック" pitchFamily="34" charset="-128"/>
                <a:cs typeface="Arial" pitchFamily="34" charset="0"/>
              </a:rPr>
              <a:t>: Autonomic Cloud Engine</a:t>
            </a:r>
            <a:endParaRPr lang="en-US" altLang="ko-KR" sz="1400" b="1" dirty="0" smtClean="0">
              <a:latin typeface="Arial" pitchFamily="34" charset="0"/>
              <a:ea typeface="ＭＳ Ｐゴシック" pitchFamily="34" charset="-128"/>
              <a:cs typeface="Arial" pitchFamily="34" charset="0"/>
            </a:endParaRPr>
          </a:p>
          <a:p>
            <a:pPr marL="171328" lvl="2" indent="-171328" eaLnBrk="1" hangingPunct="1"/>
            <a:r>
              <a:rPr lang="en-US" altLang="ko-KR" sz="1200" b="1" dirty="0" smtClean="0">
                <a:latin typeface="Arial" pitchFamily="34" charset="0"/>
                <a:ea typeface="ＭＳ Ｐゴシック" pitchFamily="34" charset="-128"/>
                <a:cs typeface="Arial" pitchFamily="34" charset="0"/>
              </a:rPr>
              <a:t>Dynamic cloud federation</a:t>
            </a:r>
            <a:r>
              <a:rPr lang="en-US" altLang="ko-KR" sz="1200" dirty="0" smtClean="0">
                <a:latin typeface="Arial" pitchFamily="34" charset="0"/>
                <a:ea typeface="ＭＳ Ｐゴシック" pitchFamily="34" charset="-128"/>
                <a:cs typeface="Arial" pitchFamily="34" charset="0"/>
              </a:rPr>
              <a:t>: </a:t>
            </a:r>
            <a:r>
              <a:rPr lang="en-US" sz="1200" dirty="0" smtClean="0">
                <a:latin typeface="Arial" pitchFamily="34" charset="0"/>
                <a:ea typeface="ＭＳ Ｐゴシック" pitchFamily="34" charset="-128"/>
                <a:cs typeface="Arial" pitchFamily="34" charset="0"/>
              </a:rPr>
              <a:t>Integrate (public &amp; private) clouds, data-centers and HPC grids</a:t>
            </a:r>
          </a:p>
          <a:p>
            <a:pPr marL="627719" lvl="3" indent="-171328" eaLnBrk="1" hangingPunct="1"/>
            <a:r>
              <a:rPr lang="en-US" altLang="ko-KR" sz="1000" dirty="0" smtClean="0">
                <a:latin typeface="Arial" pitchFamily="34" charset="0"/>
                <a:ea typeface="ＭＳ Ｐゴシック" pitchFamily="34" charset="-128"/>
                <a:cs typeface="Arial" pitchFamily="34" charset="0"/>
              </a:rPr>
              <a:t>On-demand scale-up/down/out; resilience to failure and data loss; supports privacy/trust boundaries. </a:t>
            </a:r>
          </a:p>
          <a:p>
            <a:pPr marL="171328" lvl="2" indent="-171328" eaLnBrk="1" hangingPunct="1"/>
            <a:r>
              <a:rPr lang="en-US" altLang="ko-KR" sz="1200" b="1" dirty="0" smtClean="0">
                <a:latin typeface="Arial" pitchFamily="34" charset="0"/>
                <a:ea typeface="ＭＳ Ｐゴシック" pitchFamily="34" charset="-128"/>
                <a:cs typeface="Arial" pitchFamily="34" charset="0"/>
              </a:rPr>
              <a:t>Autonomic management</a:t>
            </a:r>
            <a:r>
              <a:rPr lang="en-US" altLang="ko-KR" sz="1200" dirty="0" smtClean="0">
                <a:latin typeface="Arial" pitchFamily="34" charset="0"/>
                <a:ea typeface="ＭＳ Ｐゴシック" pitchFamily="34" charset="-128"/>
                <a:cs typeface="Arial" pitchFamily="34" charset="0"/>
              </a:rPr>
              <a:t>: Provisioning, scheduling, execution managed based on policies, objectives and constraints</a:t>
            </a:r>
            <a:endParaRPr lang="en-US" altLang="ko-KR" sz="1200" b="1" dirty="0" smtClean="0">
              <a:latin typeface="Arial" pitchFamily="34" charset="0"/>
              <a:ea typeface="ＭＳ Ｐゴシック" pitchFamily="34" charset="-128"/>
              <a:cs typeface="Arial" pitchFamily="34" charset="0"/>
            </a:endParaRPr>
          </a:p>
          <a:p>
            <a:pPr marL="171328" lvl="2" indent="-171328" eaLnBrk="1" hangingPunct="1"/>
            <a:r>
              <a:rPr lang="en-US" altLang="ko-KR" sz="1200" b="1" dirty="0" smtClean="0">
                <a:latin typeface="Arial" pitchFamily="34" charset="0"/>
                <a:ea typeface="ＭＳ Ｐゴシック" pitchFamily="34" charset="-128"/>
                <a:cs typeface="Arial" pitchFamily="34" charset="0"/>
              </a:rPr>
              <a:t>High-level programming abstractions</a:t>
            </a:r>
            <a:r>
              <a:rPr lang="en-US" altLang="ko-KR" sz="1200" dirty="0" smtClean="0">
                <a:latin typeface="Arial" pitchFamily="34" charset="0"/>
                <a:ea typeface="ＭＳ Ｐゴシック" pitchFamily="34" charset="-128"/>
                <a:cs typeface="Arial" pitchFamily="34" charset="0"/>
              </a:rPr>
              <a:t>: Master/worker, Bag-of-tasks, </a:t>
            </a:r>
            <a:r>
              <a:rPr lang="en-US" altLang="ko-KR" sz="1200" dirty="0" err="1" smtClean="0">
                <a:latin typeface="Arial" pitchFamily="34" charset="0"/>
                <a:ea typeface="ＭＳ Ｐゴシック" pitchFamily="34" charset="-128"/>
                <a:cs typeface="Arial" pitchFamily="34" charset="0"/>
              </a:rPr>
              <a:t>MapReduce</a:t>
            </a:r>
            <a:r>
              <a:rPr lang="en-US" altLang="ko-KR" sz="1200" dirty="0" smtClean="0">
                <a:latin typeface="Arial" pitchFamily="34" charset="0"/>
                <a:ea typeface="ＭＳ Ｐゴシック" pitchFamily="34" charset="-128"/>
                <a:cs typeface="Arial" pitchFamily="34" charset="0"/>
              </a:rPr>
              <a:t>, Workflows</a:t>
            </a:r>
          </a:p>
          <a:p>
            <a:pPr marL="171328" lvl="2" indent="-171328" eaLnBrk="1" hangingPunct="1"/>
            <a:r>
              <a:rPr lang="en-US" sz="1200" b="1" dirty="0" smtClean="0">
                <a:solidFill>
                  <a:srgbClr val="000000"/>
                </a:solidFill>
                <a:latin typeface="Arial" pitchFamily="34" charset="0"/>
                <a:ea typeface="ＭＳ Ｐゴシック" pitchFamily="34" charset="-128"/>
                <a:cs typeface="Arial" pitchFamily="34" charset="0"/>
              </a:rPr>
              <a:t>Diverse applications</a:t>
            </a:r>
            <a:r>
              <a:rPr lang="en-US" sz="1200" dirty="0" smtClean="0">
                <a:solidFill>
                  <a:srgbClr val="000000"/>
                </a:solidFill>
                <a:latin typeface="Arial" pitchFamily="34" charset="0"/>
                <a:ea typeface="ＭＳ Ｐゴシック" pitchFamily="34" charset="-128"/>
                <a:cs typeface="Arial" pitchFamily="34" charset="0"/>
              </a:rPr>
              <a:t>: </a:t>
            </a:r>
            <a:r>
              <a:rPr lang="en-US" sz="1200" dirty="0" smtClean="0">
                <a:latin typeface="Arial" pitchFamily="34" charset="0"/>
                <a:ea typeface="ＭＳ Ｐゴシック" pitchFamily="34" charset="-128"/>
                <a:cs typeface="Arial" pitchFamily="34" charset="0"/>
              </a:rPr>
              <a:t>business intelligence, financial analytics, oil reservoir simulations, medical informatics, document management, etc.</a:t>
            </a:r>
            <a:endParaRPr lang="en-US" sz="1200" b="1" dirty="0" smtClean="0">
              <a:latin typeface="Arial" pitchFamily="34" charset="0"/>
              <a:ea typeface="ＭＳ Ｐゴシック" pitchFamily="34" charset="-128"/>
              <a:cs typeface="Arial" pitchFamily="34" charset="0"/>
            </a:endParaRPr>
          </a:p>
        </p:txBody>
      </p:sp>
      <p:sp>
        <p:nvSpPr>
          <p:cNvPr id="3076" name="Content Placeholder 18"/>
          <p:cNvSpPr>
            <a:spLocks noGrp="1"/>
          </p:cNvSpPr>
          <p:nvPr>
            <p:ph sz="quarter" idx="4294967295"/>
          </p:nvPr>
        </p:nvSpPr>
        <p:spPr>
          <a:xfrm>
            <a:off x="4495680" y="3429000"/>
            <a:ext cx="4495680" cy="2590832"/>
          </a:xfrm>
        </p:spPr>
        <p:txBody>
          <a:bodyPr/>
          <a:lstStyle/>
          <a:p>
            <a:pPr marL="0" indent="0" eaLnBrk="1" hangingPunct="1">
              <a:lnSpc>
                <a:spcPct val="90000"/>
              </a:lnSpc>
              <a:buNone/>
            </a:pPr>
            <a:r>
              <a:rPr lang="en-US" sz="1400" b="1" dirty="0" smtClean="0">
                <a:latin typeface="Arial" pitchFamily="34" charset="0"/>
                <a:ea typeface="ＭＳ Ｐゴシック" pitchFamily="34" charset="-128"/>
              </a:rPr>
              <a:t>Current Status</a:t>
            </a:r>
          </a:p>
          <a:p>
            <a:pPr marL="171328" lvl="2" indent="-171328" eaLnBrk="1" hangingPunct="1">
              <a:lnSpc>
                <a:spcPct val="90000"/>
              </a:lnSpc>
            </a:pPr>
            <a:r>
              <a:rPr lang="en-US" sz="1200" dirty="0" smtClean="0">
                <a:latin typeface="Arial" pitchFamily="34" charset="0"/>
                <a:ea typeface="ＭＳ Ｐゴシック" pitchFamily="34" charset="-128"/>
              </a:rPr>
              <a:t>Deployed on public (EC2), private (RU) and HPC (</a:t>
            </a:r>
            <a:r>
              <a:rPr lang="en-US" sz="1200" dirty="0" err="1" smtClean="0">
                <a:latin typeface="Arial" pitchFamily="34" charset="0"/>
                <a:ea typeface="ＭＳ Ｐゴシック" pitchFamily="34" charset="-128"/>
              </a:rPr>
              <a:t>TeraGrid</a:t>
            </a:r>
            <a:r>
              <a:rPr lang="en-US" sz="1200" dirty="0" smtClean="0">
                <a:latin typeface="Arial" pitchFamily="34" charset="0"/>
                <a:ea typeface="ＭＳ Ｐゴシック" pitchFamily="34" charset="-128"/>
              </a:rPr>
              <a:t>) infrastructure</a:t>
            </a:r>
          </a:p>
          <a:p>
            <a:pPr marL="171328" lvl="2" indent="-171328" eaLnBrk="1" hangingPunct="1">
              <a:lnSpc>
                <a:spcPct val="90000"/>
              </a:lnSpc>
            </a:pPr>
            <a:r>
              <a:rPr lang="en-US" sz="1200" dirty="0" smtClean="0">
                <a:latin typeface="Arial" pitchFamily="34" charset="0"/>
                <a:ea typeface="ＭＳ Ｐゴシック" pitchFamily="34" charset="-128"/>
              </a:rPr>
              <a:t>Functionality, performance and scalability demonstrated (SC</a:t>
            </a:r>
            <a:r>
              <a:rPr lang="en-US" altLang="en-US" sz="1200" dirty="0" smtClean="0">
                <a:latin typeface="Arial" pitchFamily="34" charset="0"/>
                <a:ea typeface="ＭＳ Ｐゴシック" pitchFamily="34" charset="-128"/>
              </a:rPr>
              <a:t>’</a:t>
            </a:r>
            <a:r>
              <a:rPr lang="en-US" sz="1200" dirty="0" smtClean="0">
                <a:latin typeface="Arial" pitchFamily="34" charset="0"/>
                <a:ea typeface="ＭＳ Ｐゴシック" pitchFamily="34" charset="-128"/>
              </a:rPr>
              <a:t>10, Xerox/ACS) and published (HPDC</a:t>
            </a:r>
            <a:r>
              <a:rPr lang="en-US" altLang="en-US" sz="1200" dirty="0" smtClean="0">
                <a:latin typeface="Arial" pitchFamily="34" charset="0"/>
                <a:ea typeface="ＭＳ Ｐゴシック" pitchFamily="34" charset="-128"/>
              </a:rPr>
              <a:t>’</a:t>
            </a:r>
            <a:r>
              <a:rPr lang="en-US" sz="1200" dirty="0" smtClean="0">
                <a:latin typeface="Arial" pitchFamily="34" charset="0"/>
                <a:ea typeface="ＭＳ Ｐゴシック" pitchFamily="34" charset="-128"/>
              </a:rPr>
              <a:t>10, IPDPS</a:t>
            </a:r>
            <a:r>
              <a:rPr lang="en-US" altLang="en-US" sz="1200" dirty="0" smtClean="0">
                <a:latin typeface="Arial" pitchFamily="34" charset="0"/>
                <a:ea typeface="ＭＳ Ｐゴシック" pitchFamily="34" charset="-128"/>
              </a:rPr>
              <a:t>’</a:t>
            </a:r>
            <a:r>
              <a:rPr lang="en-US" sz="1200" dirty="0" smtClean="0">
                <a:latin typeface="Arial" pitchFamily="34" charset="0"/>
                <a:ea typeface="ＭＳ Ｐゴシック" pitchFamily="34" charset="-128"/>
              </a:rPr>
              <a:t>11, CCGrid</a:t>
            </a:r>
            <a:r>
              <a:rPr lang="en-US" altLang="en-US" sz="1200" dirty="0" smtClean="0">
                <a:latin typeface="Arial" pitchFamily="34" charset="0"/>
                <a:ea typeface="ＭＳ Ｐゴシック" pitchFamily="34" charset="-128"/>
              </a:rPr>
              <a:t>’</a:t>
            </a:r>
            <a:r>
              <a:rPr lang="en-US" sz="1200" dirty="0" smtClean="0">
                <a:latin typeface="Arial" pitchFamily="34" charset="0"/>
                <a:ea typeface="ＭＳ Ｐゴシック" pitchFamily="34" charset="-128"/>
              </a:rPr>
              <a:t>11, JCC, CCPE, etc.) </a:t>
            </a:r>
            <a:endParaRPr lang="en-US" sz="1400" b="1" dirty="0" smtClean="0">
              <a:latin typeface="Arial" pitchFamily="34" charset="0"/>
              <a:ea typeface="ＭＳ Ｐゴシック" pitchFamily="34" charset="-128"/>
            </a:endParaRPr>
          </a:p>
          <a:p>
            <a:pPr marL="171328" lvl="2" indent="-171328" eaLnBrk="1" hangingPunct="1">
              <a:lnSpc>
                <a:spcPct val="90000"/>
              </a:lnSpc>
            </a:pPr>
            <a:r>
              <a:rPr lang="en-US" sz="1200" dirty="0" smtClean="0">
                <a:latin typeface="Arial" pitchFamily="34" charset="0"/>
                <a:ea typeface="ＭＳ Ｐゴシック" pitchFamily="34" charset="-128"/>
              </a:rPr>
              <a:t>Supercomputing-as-a-Service using IBM </a:t>
            </a:r>
            <a:r>
              <a:rPr lang="en-US" sz="1200" dirty="0" err="1" smtClean="0">
                <a:latin typeface="Arial" pitchFamily="34" charset="0"/>
                <a:ea typeface="ＭＳ Ｐゴシック" pitchFamily="34" charset="-128"/>
              </a:rPr>
              <a:t>BlueGene</a:t>
            </a:r>
            <a:r>
              <a:rPr lang="en-US" sz="1200" dirty="0" smtClean="0">
                <a:latin typeface="Arial" pitchFamily="34" charset="0"/>
                <a:ea typeface="ＭＳ Ｐゴシック" pitchFamily="34" charset="-128"/>
              </a:rPr>
              <a:t>/P (Winner of IEEE SCALE 2011 Challenge) </a:t>
            </a:r>
          </a:p>
          <a:p>
            <a:pPr marL="627719" lvl="3" indent="-171328" eaLnBrk="1" hangingPunct="1">
              <a:lnSpc>
                <a:spcPct val="90000"/>
              </a:lnSpc>
            </a:pPr>
            <a:r>
              <a:rPr lang="en-US" sz="1000" dirty="0" smtClean="0">
                <a:ea typeface="ＭＳ Ｐゴシック" pitchFamily="34" charset="-128"/>
              </a:rPr>
              <a:t>Cloud abstraction used to support ensemble geo-system management workflow on a geographically distributed federation of supercomputers</a:t>
            </a:r>
            <a:endParaRPr lang="en-US" altLang="ko-KR" sz="1000" dirty="0" smtClean="0">
              <a:latin typeface="Arial" pitchFamily="34" charset="0"/>
              <a:ea typeface="Gulim" pitchFamily="34" charset="-127"/>
            </a:endParaRPr>
          </a:p>
          <a:p>
            <a:pPr marL="0" indent="0" eaLnBrk="1" hangingPunct="1">
              <a:lnSpc>
                <a:spcPct val="90000"/>
              </a:lnSpc>
              <a:buNone/>
            </a:pPr>
            <a:r>
              <a:rPr lang="en-US" sz="1400" b="1" dirty="0" smtClean="0">
                <a:latin typeface="Arial" pitchFamily="34" charset="0"/>
                <a:ea typeface="ＭＳ Ｐゴシック" pitchFamily="34" charset="-128"/>
              </a:rPr>
              <a:t>Team</a:t>
            </a:r>
          </a:p>
          <a:p>
            <a:pPr marL="0" indent="0" eaLnBrk="1" hangingPunct="1">
              <a:lnSpc>
                <a:spcPct val="90000"/>
              </a:lnSpc>
            </a:pPr>
            <a:r>
              <a:rPr lang="en-US" sz="1200" dirty="0" smtClean="0">
                <a:latin typeface="Arial" pitchFamily="34" charset="0"/>
                <a:ea typeface="ＭＳ Ｐゴシック" pitchFamily="34" charset="-128"/>
              </a:rPr>
              <a:t>M. Parashar, H. Kim, M. </a:t>
            </a:r>
            <a:r>
              <a:rPr lang="en-US" sz="1200" dirty="0" err="1" smtClean="0">
                <a:latin typeface="Arial" pitchFamily="34" charset="0"/>
                <a:ea typeface="ＭＳ Ｐゴシック" pitchFamily="34" charset="-128"/>
              </a:rPr>
              <a:t>AbdelBaky</a:t>
            </a:r>
            <a:endParaRPr lang="en-US" sz="1200" dirty="0" smtClean="0">
              <a:latin typeface="Arial" pitchFamily="34" charset="0"/>
              <a:ea typeface="ＭＳ Ｐゴシック" pitchFamily="34" charset="-128"/>
            </a:endParaRPr>
          </a:p>
          <a:p>
            <a:pPr marL="0" indent="0" eaLnBrk="1" hangingPunct="1">
              <a:lnSpc>
                <a:spcPct val="90000"/>
              </a:lnSpc>
              <a:buNone/>
            </a:pPr>
            <a:r>
              <a:rPr lang="en-US" sz="1400" b="1" dirty="0" smtClean="0">
                <a:latin typeface="Arial" pitchFamily="34" charset="0"/>
                <a:ea typeface="ＭＳ Ｐゴシック" pitchFamily="34" charset="-128"/>
              </a:rPr>
              <a:t>Project URL</a:t>
            </a:r>
            <a:endParaRPr lang="en-US" sz="1400" dirty="0" smtClean="0">
              <a:latin typeface="Arial" pitchFamily="34" charset="0"/>
              <a:ea typeface="ＭＳ Ｐゴシック" pitchFamily="34" charset="-128"/>
            </a:endParaRPr>
          </a:p>
          <a:p>
            <a:pPr marL="0" indent="0" eaLnBrk="1" hangingPunct="1">
              <a:lnSpc>
                <a:spcPct val="90000"/>
              </a:lnSpc>
            </a:pPr>
            <a:r>
              <a:rPr lang="en-US" altLang="ko-KR" sz="1200" dirty="0" smtClean="0">
                <a:latin typeface="Arial" pitchFamily="34" charset="0"/>
                <a:ea typeface="Gulim" pitchFamily="34" charset="-127"/>
              </a:rPr>
              <a:t>www.CometCloud.org</a:t>
            </a:r>
            <a:endParaRPr lang="en-US" altLang="ko-KR" sz="1200" dirty="0" smtClean="0">
              <a:latin typeface="Arial" pitchFamily="34" charset="0"/>
              <a:ea typeface="Gulim" pitchFamily="34" charset="-127"/>
              <a:hlinkClick r:id="rId3"/>
            </a:endParaRPr>
          </a:p>
        </p:txBody>
      </p:sp>
      <p:sp>
        <p:nvSpPr>
          <p:cNvPr id="3077" name="Content Placeholder 20"/>
          <p:cNvSpPr>
            <a:spLocks noGrp="1"/>
          </p:cNvSpPr>
          <p:nvPr>
            <p:ph sz="quarter" idx="4294967295"/>
          </p:nvPr>
        </p:nvSpPr>
        <p:spPr>
          <a:xfrm>
            <a:off x="4495680" y="914499"/>
            <a:ext cx="4419360" cy="2514504"/>
          </a:xfrm>
        </p:spPr>
        <p:txBody>
          <a:bodyPr/>
          <a:lstStyle/>
          <a:p>
            <a:pPr marL="112665" indent="0" eaLnBrk="1" hangingPunct="1">
              <a:buNone/>
              <a:defRPr/>
            </a:pPr>
            <a:r>
              <a:rPr lang="en-US" altLang="ko-KR" sz="1400" b="1" dirty="0">
                <a:latin typeface="Arial" charset="0"/>
                <a:ea typeface="Gulim" charset="0"/>
                <a:cs typeface="Gulim" charset="0"/>
              </a:rPr>
              <a:t>Motivation</a:t>
            </a:r>
            <a:r>
              <a:rPr lang="en-US" sz="1400" dirty="0">
                <a:latin typeface="Arial" charset="0"/>
                <a:cs typeface="+mn-cs"/>
              </a:rPr>
              <a:t>: </a:t>
            </a:r>
            <a:r>
              <a:rPr lang="en-US" sz="1400" dirty="0">
                <a:latin typeface="Arial" charset="0"/>
                <a:ea typeface="Gulim" charset="0"/>
                <a:cs typeface="Gulim" charset="0"/>
              </a:rPr>
              <a:t>E</a:t>
            </a:r>
            <a:r>
              <a:rPr lang="en-US" altLang="ko-KR" sz="1400" dirty="0">
                <a:latin typeface="Arial" charset="0"/>
                <a:ea typeface="Gulim" charset="0"/>
                <a:cs typeface="Gulim" charset="0"/>
              </a:rPr>
              <a:t>lastic federated cloud infrastructures can transform science</a:t>
            </a:r>
          </a:p>
          <a:p>
            <a:pPr marL="284046" indent="-171379" eaLnBrk="1" hangingPunct="1">
              <a:buFont typeface="Arial" charset="0"/>
              <a:buChar char="•"/>
              <a:defRPr/>
            </a:pPr>
            <a:r>
              <a:rPr lang="en-US" altLang="ko-KR" sz="1200" dirty="0">
                <a:latin typeface="Arial" charset="0"/>
                <a:ea typeface="Gulim" charset="0"/>
                <a:cs typeface="Gulim" charset="0"/>
              </a:rPr>
              <a:t>Reduce overheads, improve productivity and </a:t>
            </a:r>
            <a:r>
              <a:rPr lang="en-US" altLang="ko-KR" sz="1200" dirty="0" err="1">
                <a:latin typeface="Arial" charset="0"/>
                <a:ea typeface="Gulim" charset="0"/>
                <a:cs typeface="Gulim" charset="0"/>
              </a:rPr>
              <a:t>QoS</a:t>
            </a:r>
            <a:r>
              <a:rPr lang="en-US" altLang="ko-KR" sz="1200" dirty="0">
                <a:latin typeface="Arial" charset="0"/>
                <a:ea typeface="Gulim" charset="0"/>
                <a:cs typeface="Gulim" charset="0"/>
              </a:rPr>
              <a:t> for complex application workflow with heterogeneous resource requirements</a:t>
            </a:r>
          </a:p>
          <a:p>
            <a:pPr marL="284046" indent="-171379" eaLnBrk="1" hangingPunct="1">
              <a:buFont typeface="Arial" charset="0"/>
              <a:buChar char="•"/>
              <a:defRPr/>
            </a:pPr>
            <a:r>
              <a:rPr lang="en-US" altLang="ko-KR" sz="1200" dirty="0">
                <a:latin typeface="Arial" charset="0"/>
                <a:ea typeface="Gulim" charset="0"/>
                <a:cs typeface="Gulim" charset="0"/>
              </a:rPr>
              <a:t>Enable new science-driven formulations and practices</a:t>
            </a:r>
            <a:endParaRPr lang="en-US" sz="1200" dirty="0">
              <a:latin typeface="Arial" charset="0"/>
              <a:cs typeface="+mn-cs"/>
            </a:endParaRPr>
          </a:p>
          <a:p>
            <a:pPr marL="112665" indent="0" eaLnBrk="1" hangingPunct="1">
              <a:buNone/>
              <a:defRPr/>
            </a:pPr>
            <a:r>
              <a:rPr lang="en-US" sz="1400" b="1" dirty="0">
                <a:latin typeface="Arial" charset="0"/>
                <a:cs typeface="+mn-cs"/>
              </a:rPr>
              <a:t>Objective</a:t>
            </a:r>
            <a:r>
              <a:rPr lang="en-US" sz="1400" dirty="0">
                <a:latin typeface="Arial" charset="0"/>
                <a:cs typeface="+mn-cs"/>
              </a:rPr>
              <a:t>:</a:t>
            </a:r>
            <a:r>
              <a:rPr lang="en-US" altLang="ko-KR" sz="1400" dirty="0">
                <a:latin typeface="Arial" charset="0"/>
                <a:ea typeface="Gulim" charset="0"/>
                <a:cs typeface="Gulim" charset="0"/>
              </a:rPr>
              <a:t> New practices in science and engineering enabled by clouds</a:t>
            </a:r>
          </a:p>
          <a:p>
            <a:pPr marL="284046" indent="-171379" eaLnBrk="1" hangingPunct="1">
              <a:buFont typeface="Arial" charset="0"/>
              <a:buChar char="•"/>
              <a:defRPr/>
            </a:pPr>
            <a:r>
              <a:rPr lang="en-US" altLang="ko-KR" sz="1200" dirty="0">
                <a:latin typeface="Arial" charset="0"/>
                <a:ea typeface="Gulim" charset="0"/>
                <a:cs typeface="Gulim" charset="0"/>
              </a:rPr>
              <a:t>Programming abstractions for science/engineering</a:t>
            </a:r>
          </a:p>
          <a:p>
            <a:pPr marL="284046" indent="-171379" eaLnBrk="1" hangingPunct="1">
              <a:buFont typeface="Arial" charset="0"/>
              <a:buChar char="•"/>
              <a:defRPr/>
            </a:pPr>
            <a:r>
              <a:rPr lang="en-US" altLang="ko-KR" sz="1200" dirty="0">
                <a:latin typeface="Arial" charset="0"/>
                <a:ea typeface="Gulim" charset="0"/>
                <a:cs typeface="Gulim" charset="0"/>
              </a:rPr>
              <a:t>Autonomic provisioning and adaptation</a:t>
            </a:r>
          </a:p>
          <a:p>
            <a:pPr marL="284046" indent="-171379" eaLnBrk="1" hangingPunct="1">
              <a:buFont typeface="Arial" charset="0"/>
              <a:buChar char="•"/>
              <a:defRPr/>
            </a:pPr>
            <a:r>
              <a:rPr lang="en-US" altLang="ko-KR" sz="1200" dirty="0">
                <a:latin typeface="Arial" charset="0"/>
                <a:ea typeface="Gulim" charset="0"/>
                <a:cs typeface="Gulim" charset="0"/>
              </a:rPr>
              <a:t>Dynamic on-demand federation</a:t>
            </a:r>
          </a:p>
          <a:p>
            <a:pPr marL="284046" indent="-171379" eaLnBrk="1" hangingPunct="1">
              <a:buFont typeface="Arial" charset="0"/>
              <a:buChar char="•"/>
              <a:defRPr/>
            </a:pPr>
            <a:endParaRPr lang="en-US" sz="1200" dirty="0">
              <a:latin typeface="Arial" charset="0"/>
              <a:cs typeface="+mn-cs"/>
            </a:endParaRPr>
          </a:p>
        </p:txBody>
      </p:sp>
      <p:sp>
        <p:nvSpPr>
          <p:cNvPr id="24581" name="Content Placeholder 9"/>
          <p:cNvSpPr txBox="1">
            <a:spLocks/>
          </p:cNvSpPr>
          <p:nvPr/>
        </p:nvSpPr>
        <p:spPr bwMode="auto">
          <a:xfrm>
            <a:off x="2" y="1143480"/>
            <a:ext cx="4497120" cy="2209192"/>
          </a:xfrm>
          <a:prstGeom prst="rect">
            <a:avLst/>
          </a:prstGeom>
          <a:noFill/>
          <a:ln w="9525">
            <a:noFill/>
            <a:miter lim="800000"/>
            <a:headEnd/>
            <a:tailEnd/>
          </a:ln>
        </p:spPr>
        <p:txBody>
          <a:bodyPr lIns="91400" tIns="45702" rIns="91400" bIns="45702"/>
          <a:lstStyle/>
          <a:p>
            <a:pPr marL="310981" indent="-310981" defTabSz="912783">
              <a:spcBef>
                <a:spcPct val="20000"/>
              </a:spcBef>
              <a:buFont typeface="Arial" pitchFamily="34" charset="0"/>
              <a:buChar char="•"/>
            </a:pPr>
            <a:endParaRPr lang="en-US" sz="2200" dirty="0">
              <a:solidFill>
                <a:srgbClr val="000000"/>
              </a:solidFill>
              <a:latin typeface="Calibri" pitchFamily="34" charset="0"/>
            </a:endParaRPr>
          </a:p>
        </p:txBody>
      </p:sp>
      <p:sp>
        <p:nvSpPr>
          <p:cNvPr id="24582" name="Line 2"/>
          <p:cNvSpPr>
            <a:spLocks noChangeShapeType="1"/>
          </p:cNvSpPr>
          <p:nvPr/>
        </p:nvSpPr>
        <p:spPr bwMode="auto">
          <a:xfrm>
            <a:off x="4452480" y="914496"/>
            <a:ext cx="0" cy="5257992"/>
          </a:xfrm>
          <a:prstGeom prst="line">
            <a:avLst/>
          </a:prstGeom>
          <a:noFill/>
          <a:ln w="12573">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4583"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4584" name="Line 1"/>
          <p:cNvSpPr>
            <a:spLocks noChangeShapeType="1"/>
          </p:cNvSpPr>
          <p:nvPr/>
        </p:nvSpPr>
        <p:spPr bwMode="auto">
          <a:xfrm>
            <a:off x="0" y="914496"/>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4585" name="Line 1"/>
          <p:cNvSpPr>
            <a:spLocks noChangeShapeType="1"/>
          </p:cNvSpPr>
          <p:nvPr/>
        </p:nvSpPr>
        <p:spPr bwMode="auto">
          <a:xfrm>
            <a:off x="0" y="6172488"/>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pic>
        <p:nvPicPr>
          <p:cNvPr id="24586" name="Picture 83"/>
          <p:cNvPicPr>
            <a:picLocks noChangeAspect="1" noChangeArrowheads="1"/>
          </p:cNvPicPr>
          <p:nvPr/>
        </p:nvPicPr>
        <p:blipFill>
          <a:blip r:embed="rId4" cstate="print"/>
          <a:srcRect/>
          <a:stretch>
            <a:fillRect/>
          </a:stretch>
        </p:blipFill>
        <p:spPr bwMode="auto">
          <a:xfrm>
            <a:off x="609123" y="990826"/>
            <a:ext cx="3504960" cy="2112702"/>
          </a:xfrm>
          <a:prstGeom prst="rect">
            <a:avLst/>
          </a:prstGeom>
          <a:noFill/>
          <a:ln w="9525">
            <a:noFill/>
            <a:miter lim="800000"/>
            <a:headEnd/>
            <a:tailEnd/>
          </a:ln>
        </p:spPr>
      </p:pic>
      <p:sp>
        <p:nvSpPr>
          <p:cNvPr id="24587" name="Text Box 85"/>
          <p:cNvSpPr txBox="1">
            <a:spLocks noChangeArrowheads="1"/>
          </p:cNvSpPr>
          <p:nvPr/>
        </p:nvSpPr>
        <p:spPr bwMode="auto">
          <a:xfrm>
            <a:off x="79201" y="3061764"/>
            <a:ext cx="4488480" cy="369291"/>
          </a:xfrm>
          <a:prstGeom prst="rect">
            <a:avLst/>
          </a:prstGeom>
          <a:noFill/>
          <a:ln w="28575">
            <a:noFill/>
            <a:miter lim="800000"/>
            <a:headEnd/>
            <a:tailEnd/>
          </a:ln>
        </p:spPr>
        <p:txBody>
          <a:bodyPr lIns="91400" tIns="91400" rIns="182804" bIns="91400">
            <a:spAutoFit/>
          </a:bodyPr>
          <a:lstStyle/>
          <a:p>
            <a:pPr defTabSz="912783"/>
            <a:r>
              <a:rPr lang="en-US" sz="1200" b="1" dirty="0">
                <a:solidFill>
                  <a:srgbClr val="000000"/>
                </a:solidFill>
                <a:latin typeface="Myriad Pro" pitchFamily="34" charset="0"/>
                <a:cs typeface="Arial" pitchFamily="34" charset="0"/>
              </a:rPr>
              <a:t>Autonomic application management on a federated cloud</a:t>
            </a:r>
          </a:p>
        </p:txBody>
      </p:sp>
      <p:pic>
        <p:nvPicPr>
          <p:cNvPr id="24588" name="Picture 1" descr="cometcloud-logo.jpg"/>
          <p:cNvPicPr>
            <a:picLocks noChangeAspect="1"/>
          </p:cNvPicPr>
          <p:nvPr/>
        </p:nvPicPr>
        <p:blipFill>
          <a:blip r:embed="rId5" cstate="print"/>
          <a:srcRect/>
          <a:stretch>
            <a:fillRect/>
          </a:stretch>
        </p:blipFill>
        <p:spPr bwMode="auto">
          <a:xfrm>
            <a:off x="2" y="21605"/>
            <a:ext cx="908640" cy="908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7"/>
          <p:cNvSpPr>
            <a:spLocks noGrp="1"/>
          </p:cNvSpPr>
          <p:nvPr>
            <p:ph type="title" idx="4294967295"/>
          </p:nvPr>
        </p:nvSpPr>
        <p:spPr>
          <a:xfrm>
            <a:off x="2152800" y="110892"/>
            <a:ext cx="6842880" cy="649508"/>
          </a:xfrm>
        </p:spPr>
        <p:txBody>
          <a:bodyPr/>
          <a:lstStyle/>
          <a:p>
            <a:pPr eaLnBrk="1" hangingPunct="1"/>
            <a:r>
              <a:rPr lang="en-US" sz="2400" b="1" dirty="0" smtClean="0">
                <a:solidFill>
                  <a:srgbClr val="006600"/>
                </a:solidFill>
                <a:latin typeface="Myriad Pro" pitchFamily="34" charset="0"/>
                <a:ea typeface="ＭＳ Ｐゴシック" pitchFamily="34" charset="-128"/>
              </a:rPr>
              <a:t>Green High Performance Computing (</a:t>
            </a:r>
            <a:r>
              <a:rPr lang="en-US" sz="2400" b="1" dirty="0" err="1" smtClean="0">
                <a:solidFill>
                  <a:srgbClr val="006600"/>
                </a:solidFill>
                <a:latin typeface="Myriad Pro" pitchFamily="34" charset="0"/>
                <a:ea typeface="ＭＳ Ｐゴシック" pitchFamily="34" charset="-128"/>
              </a:rPr>
              <a:t>GreenHPC@RU</a:t>
            </a:r>
            <a:r>
              <a:rPr lang="en-US" sz="2400" b="1" dirty="0" smtClean="0">
                <a:solidFill>
                  <a:srgbClr val="006600"/>
                </a:solidFill>
                <a:latin typeface="Myriad Pro" pitchFamily="34" charset="0"/>
                <a:ea typeface="ＭＳ Ｐゴシック" pitchFamily="34" charset="-128"/>
              </a:rPr>
              <a:t>)</a:t>
            </a:r>
          </a:p>
        </p:txBody>
      </p:sp>
      <p:sp>
        <p:nvSpPr>
          <p:cNvPr id="4098" name="Content Placeholder 17"/>
          <p:cNvSpPr>
            <a:spLocks noGrp="1"/>
          </p:cNvSpPr>
          <p:nvPr>
            <p:ph sz="half" idx="4294967295"/>
          </p:nvPr>
        </p:nvSpPr>
        <p:spPr>
          <a:xfrm>
            <a:off x="0" y="3429003"/>
            <a:ext cx="4495680" cy="2819816"/>
          </a:xfrm>
        </p:spPr>
        <p:txBody>
          <a:bodyPr/>
          <a:lstStyle/>
          <a:p>
            <a:pPr marL="0" indent="0" eaLnBrk="1" hangingPunct="1">
              <a:buNone/>
              <a:defRPr/>
            </a:pPr>
            <a:r>
              <a:rPr lang="en-US" sz="1400" b="1" dirty="0" err="1">
                <a:latin typeface="Arial" charset="0"/>
                <a:cs typeface="Arial" charset="0"/>
              </a:rPr>
              <a:t>GreenHPC@RU</a:t>
            </a:r>
            <a:r>
              <a:rPr lang="en-US" sz="1400" b="1" dirty="0">
                <a:latin typeface="Arial" charset="0"/>
                <a:cs typeface="Arial" charset="0"/>
              </a:rPr>
              <a:t>: Cross-Layer Energy-Efficient Autonomic Management for HPC</a:t>
            </a:r>
            <a:endParaRPr lang="en-US" altLang="ko-KR" sz="1400" b="1" dirty="0">
              <a:latin typeface="Arial" charset="0"/>
              <a:cs typeface="Arial" charset="0"/>
            </a:endParaRPr>
          </a:p>
          <a:p>
            <a:pPr marL="398297" lvl="2" indent="-285630" eaLnBrk="1" hangingPunct="1">
              <a:buFont typeface="Arial" charset="0"/>
              <a:buChar char="•"/>
              <a:defRPr/>
            </a:pPr>
            <a:r>
              <a:rPr lang="en-US" altLang="ko-KR" sz="1200" dirty="0">
                <a:latin typeface="Arial" charset="0"/>
              </a:rPr>
              <a:t>Application-aware runtime power management</a:t>
            </a:r>
          </a:p>
          <a:p>
            <a:pPr marL="855306" lvl="3" indent="-285630" eaLnBrk="1" hangingPunct="1">
              <a:buFont typeface="Arial" charset="0"/>
              <a:buChar char="–"/>
              <a:defRPr/>
            </a:pPr>
            <a:r>
              <a:rPr lang="en-US" sz="1000" dirty="0">
                <a:latin typeface="Arial"/>
                <a:cs typeface="Arial"/>
              </a:rPr>
              <a:t>Annotated Partitioned Global Address Space (PGAS) languages (UPC) </a:t>
            </a:r>
          </a:p>
          <a:p>
            <a:pPr marL="855306" lvl="3" indent="-285630" eaLnBrk="1" hangingPunct="1">
              <a:buFont typeface="Arial" charset="0"/>
              <a:buChar char="–"/>
              <a:defRPr/>
            </a:pPr>
            <a:r>
              <a:rPr lang="en-US" altLang="ko-KR" sz="1000" dirty="0">
                <a:latin typeface="Arial" charset="0"/>
              </a:rPr>
              <a:t>Targets Intel SCC and HPC platforms</a:t>
            </a:r>
          </a:p>
          <a:p>
            <a:pPr marL="398297" lvl="2" indent="-285630" eaLnBrk="1" hangingPunct="1">
              <a:buFont typeface="Arial" charset="0"/>
              <a:buChar char="•"/>
              <a:defRPr/>
            </a:pPr>
            <a:r>
              <a:rPr lang="en-US" altLang="ko-KR" sz="1200" dirty="0">
                <a:latin typeface="Arial" charset="0"/>
              </a:rPr>
              <a:t>Component-based proactive aggressive power control</a:t>
            </a:r>
          </a:p>
          <a:p>
            <a:pPr marL="398297" lvl="2" indent="-285630" eaLnBrk="1" hangingPunct="1">
              <a:buFont typeface="Arial" charset="0"/>
              <a:buChar char="•"/>
              <a:defRPr/>
            </a:pPr>
            <a:r>
              <a:rPr lang="en-US" altLang="ko-KR" sz="1200" dirty="0">
                <a:latin typeface="Arial" charset="0"/>
              </a:rPr>
              <a:t>Energy-aware </a:t>
            </a:r>
            <a:r>
              <a:rPr lang="en-US" altLang="ko-KR" sz="1200" dirty="0" smtClean="0">
                <a:latin typeface="Arial" charset="0"/>
              </a:rPr>
              <a:t>provisioning, management</a:t>
            </a:r>
            <a:endParaRPr lang="en-US" altLang="ko-KR" sz="1200" dirty="0">
              <a:latin typeface="Arial" charset="0"/>
            </a:endParaRPr>
          </a:p>
          <a:p>
            <a:pPr marL="855306" lvl="3" indent="-285630" eaLnBrk="1" hangingPunct="1">
              <a:buFont typeface="Arial" charset="0"/>
              <a:buChar char="–"/>
              <a:defRPr/>
            </a:pPr>
            <a:r>
              <a:rPr lang="en-US" altLang="ko-KR" sz="1000" dirty="0">
                <a:latin typeface="Arial" charset="0"/>
                <a:cs typeface="Arial" charset="0"/>
              </a:rPr>
              <a:t>Power down subsystems when not needed; efficient just-right and proactive VM provisioning</a:t>
            </a:r>
          </a:p>
          <a:p>
            <a:pPr marL="855306" lvl="3" indent="-285630" eaLnBrk="1" hangingPunct="1">
              <a:buFont typeface="Arial" charset="0"/>
              <a:buChar char="–"/>
              <a:defRPr/>
            </a:pPr>
            <a:r>
              <a:rPr lang="en-US" sz="1000" dirty="0">
                <a:latin typeface="Arial"/>
                <a:cs typeface="Arial"/>
              </a:rPr>
              <a:t>Distributed Online Clustering (DOC) for online workload profiling </a:t>
            </a:r>
          </a:p>
          <a:p>
            <a:pPr marL="398297" lvl="2" indent="-285630" eaLnBrk="1" hangingPunct="1">
              <a:buFont typeface="Arial" charset="0"/>
              <a:buChar char="•"/>
              <a:defRPr/>
            </a:pPr>
            <a:r>
              <a:rPr lang="en-US" altLang="ko-KR" sz="1200" dirty="0">
                <a:latin typeface="Arial" charset="0"/>
              </a:rPr>
              <a:t>Energy and thermal management</a:t>
            </a:r>
          </a:p>
          <a:p>
            <a:pPr marL="855306" lvl="3" indent="-285630" eaLnBrk="1" hangingPunct="1">
              <a:buFont typeface="Arial" charset="0"/>
              <a:buChar char="–"/>
              <a:defRPr/>
            </a:pPr>
            <a:r>
              <a:rPr lang="en-US" altLang="ko-KR" sz="1000" dirty="0">
                <a:latin typeface="Arial" charset="0"/>
              </a:rPr>
              <a:t>Reactive and proactive VM allocation for HPC workloads</a:t>
            </a:r>
          </a:p>
          <a:p>
            <a:pPr marL="569676" lvl="3" indent="0" eaLnBrk="1" hangingPunct="1">
              <a:buNone/>
              <a:defRPr/>
            </a:pPr>
            <a:endParaRPr lang="en-US" altLang="ko-KR" sz="1000" dirty="0">
              <a:latin typeface="Arial" charset="0"/>
              <a:cs typeface="Arial" charset="0"/>
            </a:endParaRPr>
          </a:p>
          <a:p>
            <a:pPr marL="855306" lvl="3" indent="-285630" eaLnBrk="1" hangingPunct="1">
              <a:buFont typeface="Arial" charset="0"/>
              <a:buChar char="–"/>
              <a:defRPr/>
            </a:pPr>
            <a:endParaRPr lang="en-US" altLang="ko-KR" sz="800" dirty="0">
              <a:latin typeface="Arial" charset="0"/>
              <a:cs typeface="Arial" charset="0"/>
            </a:endParaRPr>
          </a:p>
        </p:txBody>
      </p:sp>
      <p:sp>
        <p:nvSpPr>
          <p:cNvPr id="3076" name="Content Placeholder 18"/>
          <p:cNvSpPr>
            <a:spLocks noGrp="1"/>
          </p:cNvSpPr>
          <p:nvPr>
            <p:ph sz="quarter" idx="4294967295"/>
          </p:nvPr>
        </p:nvSpPr>
        <p:spPr>
          <a:xfrm>
            <a:off x="4495680" y="3429003"/>
            <a:ext cx="4724640" cy="2743488"/>
          </a:xfrm>
        </p:spPr>
        <p:txBody>
          <a:bodyPr/>
          <a:lstStyle/>
          <a:p>
            <a:pPr marL="0" indent="0" eaLnBrk="1" hangingPunct="1">
              <a:lnSpc>
                <a:spcPct val="90000"/>
              </a:lnSpc>
              <a:buNone/>
            </a:pPr>
            <a:r>
              <a:rPr lang="en-US" sz="1400" b="1" dirty="0" smtClean="0">
                <a:latin typeface="Arial" pitchFamily="34" charset="0"/>
                <a:ea typeface="ＭＳ Ｐゴシック" pitchFamily="34" charset="-128"/>
                <a:cs typeface="Arial" pitchFamily="34" charset="0"/>
              </a:rPr>
              <a:t>Current Status</a:t>
            </a:r>
          </a:p>
          <a:p>
            <a:pPr marL="397364" lvl="2" indent="-285064" eaLnBrk="1" hangingPunct="1">
              <a:lnSpc>
                <a:spcPct val="90000"/>
              </a:lnSpc>
            </a:pPr>
            <a:r>
              <a:rPr lang="en-US" sz="1200" dirty="0" smtClean="0">
                <a:latin typeface="Arial" pitchFamily="34" charset="0"/>
                <a:ea typeface="ＭＳ Ｐゴシック" pitchFamily="34" charset="-128"/>
                <a:cs typeface="Arial" pitchFamily="34" charset="0"/>
              </a:rPr>
              <a:t>Prototype of energy-efficient PGAS runtime in the Intel SCC many-core platform and ongoing at HPC cluster scale </a:t>
            </a:r>
          </a:p>
          <a:p>
            <a:pPr marL="397364" lvl="2" indent="-285064" eaLnBrk="1" hangingPunct="1">
              <a:lnSpc>
                <a:spcPct val="90000"/>
              </a:lnSpc>
            </a:pPr>
            <a:r>
              <a:rPr lang="en-US" sz="1200" dirty="0" smtClean="0">
                <a:latin typeface="Arial" pitchFamily="34" charset="0"/>
                <a:ea typeface="ＭＳ Ｐゴシック" pitchFamily="34" charset="-128"/>
                <a:cs typeface="Arial" pitchFamily="34" charset="0"/>
              </a:rPr>
              <a:t>Aggressive power management algorithms for multiple components and memory (HiPC</a:t>
            </a:r>
            <a:r>
              <a:rPr lang="en-US" altLang="en-US" sz="1200" dirty="0" smtClean="0">
                <a:latin typeface="Arial" pitchFamily="34" charset="0"/>
                <a:ea typeface="ＭＳ Ｐゴシック" pitchFamily="34" charset="-128"/>
                <a:cs typeface="Arial" pitchFamily="34" charset="0"/>
              </a:rPr>
              <a:t>’</a:t>
            </a:r>
            <a:r>
              <a:rPr lang="en-US" sz="1200" dirty="0" smtClean="0">
                <a:latin typeface="Arial" pitchFamily="34" charset="0"/>
                <a:ea typeface="ＭＳ Ｐゴシック" pitchFamily="34" charset="-128"/>
                <a:cs typeface="Arial" pitchFamily="34" charset="0"/>
              </a:rPr>
              <a:t>10/11)</a:t>
            </a:r>
          </a:p>
          <a:p>
            <a:pPr marL="397364" lvl="2" indent="-285064" eaLnBrk="1" hangingPunct="1">
              <a:lnSpc>
                <a:spcPct val="90000"/>
              </a:lnSpc>
            </a:pPr>
            <a:r>
              <a:rPr lang="en-US" sz="1200" dirty="0" smtClean="0">
                <a:latin typeface="Arial" pitchFamily="34" charset="0"/>
                <a:ea typeface="ＭＳ Ｐゴシック" pitchFamily="34" charset="-128"/>
                <a:cs typeface="Arial" pitchFamily="34" charset="0"/>
              </a:rPr>
              <a:t>Provisioning strategies for HPC on distributed virtualized environments (IGCC</a:t>
            </a:r>
            <a:r>
              <a:rPr lang="en-US" altLang="en-US" sz="1200" dirty="0" smtClean="0">
                <a:latin typeface="Arial" pitchFamily="34" charset="0"/>
                <a:ea typeface="ＭＳ Ｐゴシック" pitchFamily="34" charset="-128"/>
                <a:cs typeface="Arial" pitchFamily="34" charset="0"/>
              </a:rPr>
              <a:t>’</a:t>
            </a:r>
            <a:r>
              <a:rPr lang="en-US" sz="1200" dirty="0" smtClean="0">
                <a:latin typeface="Arial" pitchFamily="34" charset="0"/>
                <a:ea typeface="ＭＳ Ｐゴシック" pitchFamily="34" charset="-128"/>
                <a:cs typeface="Arial" pitchFamily="34" charset="0"/>
              </a:rPr>
              <a:t>10) and considering energy/thermal efficiency for virtualized data centers (E2GC2</a:t>
            </a:r>
            <a:r>
              <a:rPr lang="en-US" altLang="en-US" sz="1200" dirty="0" smtClean="0">
                <a:latin typeface="Arial" pitchFamily="34" charset="0"/>
                <a:ea typeface="ＭＳ Ｐゴシック" pitchFamily="34" charset="-128"/>
                <a:cs typeface="Arial" pitchFamily="34" charset="0"/>
              </a:rPr>
              <a:t>’</a:t>
            </a:r>
            <a:r>
              <a:rPr lang="en-US" sz="1200" dirty="0" smtClean="0">
                <a:latin typeface="Arial" pitchFamily="34" charset="0"/>
                <a:ea typeface="ＭＳ Ｐゴシック" pitchFamily="34" charset="-128"/>
                <a:cs typeface="Arial" pitchFamily="34" charset="0"/>
              </a:rPr>
              <a:t>10, HPGC</a:t>
            </a:r>
            <a:r>
              <a:rPr lang="en-US" altLang="en-US" sz="1200" dirty="0" smtClean="0">
                <a:latin typeface="Arial" pitchFamily="34" charset="0"/>
                <a:ea typeface="ＭＳ Ｐゴシック" pitchFamily="34" charset="-128"/>
                <a:cs typeface="Arial" pitchFamily="34" charset="0"/>
              </a:rPr>
              <a:t>’</a:t>
            </a:r>
            <a:r>
              <a:rPr lang="en-US" sz="1200" dirty="0" smtClean="0">
                <a:latin typeface="Arial" pitchFamily="34" charset="0"/>
                <a:ea typeface="ＭＳ Ｐゴシック" pitchFamily="34" charset="-128"/>
                <a:cs typeface="Arial" pitchFamily="34" charset="0"/>
              </a:rPr>
              <a:t>11) </a:t>
            </a:r>
          </a:p>
          <a:p>
            <a:pPr marL="0" indent="0" eaLnBrk="1" hangingPunct="1">
              <a:lnSpc>
                <a:spcPct val="90000"/>
              </a:lnSpc>
              <a:buNone/>
            </a:pPr>
            <a:r>
              <a:rPr lang="en-US" sz="1400" b="1" dirty="0" smtClean="0">
                <a:latin typeface="Arial" pitchFamily="34" charset="0"/>
                <a:ea typeface="ＭＳ Ｐゴシック" pitchFamily="34" charset="-128"/>
                <a:cs typeface="Arial" pitchFamily="34" charset="0"/>
              </a:rPr>
              <a:t>Team</a:t>
            </a:r>
          </a:p>
          <a:p>
            <a:pPr marL="0" indent="0" eaLnBrk="1" hangingPunct="1">
              <a:lnSpc>
                <a:spcPct val="90000"/>
              </a:lnSpc>
            </a:pPr>
            <a:r>
              <a:rPr lang="en-US" sz="1200" dirty="0" smtClean="0">
                <a:latin typeface="Arial" pitchFamily="34" charset="0"/>
                <a:ea typeface="ＭＳ Ｐゴシック" pitchFamily="34" charset="-128"/>
                <a:cs typeface="Arial" pitchFamily="34" charset="0"/>
              </a:rPr>
              <a:t>M. Parashar, I. </a:t>
            </a:r>
            <a:r>
              <a:rPr lang="en-US" sz="1200" dirty="0" err="1" smtClean="0">
                <a:latin typeface="Arial" pitchFamily="34" charset="0"/>
                <a:ea typeface="ＭＳ Ｐゴシック" pitchFamily="34" charset="-128"/>
                <a:cs typeface="Arial" pitchFamily="34" charset="0"/>
              </a:rPr>
              <a:t>Rodero</a:t>
            </a:r>
            <a:r>
              <a:rPr lang="en-US" sz="1200" dirty="0" smtClean="0">
                <a:latin typeface="Arial" pitchFamily="34" charset="0"/>
                <a:ea typeface="ＭＳ Ｐゴシック" pitchFamily="34" charset="-128"/>
                <a:cs typeface="Arial" pitchFamily="34" charset="0"/>
              </a:rPr>
              <a:t>, S. Chandra, M. </a:t>
            </a:r>
            <a:r>
              <a:rPr lang="en-US" sz="1200" dirty="0" err="1" smtClean="0">
                <a:latin typeface="Arial" pitchFamily="34" charset="0"/>
                <a:ea typeface="ＭＳ Ｐゴシック" pitchFamily="34" charset="-128"/>
                <a:cs typeface="Arial" pitchFamily="34" charset="0"/>
              </a:rPr>
              <a:t>Gamell</a:t>
            </a:r>
            <a:endParaRPr lang="en-US" sz="1200" dirty="0" smtClean="0">
              <a:latin typeface="Arial" pitchFamily="34" charset="0"/>
              <a:ea typeface="ＭＳ Ｐゴシック" pitchFamily="34" charset="-128"/>
              <a:cs typeface="Arial" pitchFamily="34" charset="0"/>
            </a:endParaRPr>
          </a:p>
          <a:p>
            <a:pPr marL="0" indent="0" eaLnBrk="1" hangingPunct="1">
              <a:lnSpc>
                <a:spcPct val="90000"/>
              </a:lnSpc>
              <a:buNone/>
            </a:pPr>
            <a:r>
              <a:rPr lang="en-US" sz="1400" b="1" dirty="0" smtClean="0">
                <a:latin typeface="Arial" pitchFamily="34" charset="0"/>
                <a:ea typeface="ＭＳ Ｐゴシック" pitchFamily="34" charset="-128"/>
                <a:cs typeface="Arial" pitchFamily="34" charset="0"/>
              </a:rPr>
              <a:t>Project URL</a:t>
            </a:r>
            <a:endParaRPr lang="en-US" sz="1400" dirty="0" smtClean="0">
              <a:latin typeface="Arial" pitchFamily="34" charset="0"/>
              <a:ea typeface="ＭＳ Ｐゴシック" pitchFamily="34" charset="-128"/>
              <a:cs typeface="Arial" pitchFamily="34" charset="0"/>
            </a:endParaRPr>
          </a:p>
          <a:p>
            <a:pPr marL="0" indent="0"/>
            <a:r>
              <a:rPr lang="en-US" sz="1200" dirty="0" smtClean="0">
                <a:latin typeface="Arial" pitchFamily="34" charset="0"/>
                <a:ea typeface="ＭＳ Ｐゴシック" pitchFamily="34" charset="-128"/>
                <a:cs typeface="Arial" pitchFamily="34" charset="0"/>
              </a:rPr>
              <a:t>http://nsfcac.rutgers.edu/GreenHPC</a:t>
            </a:r>
          </a:p>
        </p:txBody>
      </p:sp>
      <p:sp>
        <p:nvSpPr>
          <p:cNvPr id="3077" name="Content Placeholder 20"/>
          <p:cNvSpPr>
            <a:spLocks noGrp="1"/>
          </p:cNvSpPr>
          <p:nvPr>
            <p:ph sz="quarter" idx="4294967295"/>
          </p:nvPr>
        </p:nvSpPr>
        <p:spPr>
          <a:xfrm>
            <a:off x="4495680" y="990824"/>
            <a:ext cx="4419360" cy="2438176"/>
          </a:xfrm>
        </p:spPr>
        <p:txBody>
          <a:bodyPr/>
          <a:lstStyle/>
          <a:p>
            <a:pPr marL="112665" indent="0" eaLnBrk="1" hangingPunct="1">
              <a:buNone/>
              <a:defRPr/>
            </a:pPr>
            <a:r>
              <a:rPr lang="en-US" altLang="ko-KR" sz="1400" b="1" dirty="0">
                <a:latin typeface="Arial"/>
                <a:ea typeface="Gulim" charset="0"/>
                <a:cs typeface="Arial"/>
              </a:rPr>
              <a:t>Motivation</a:t>
            </a:r>
            <a:r>
              <a:rPr lang="en-US" sz="1400" dirty="0">
                <a:latin typeface="Arial"/>
                <a:cs typeface="Arial"/>
              </a:rPr>
              <a:t>: Power is a critical concern for HPC</a:t>
            </a:r>
          </a:p>
          <a:p>
            <a:pPr marL="398297" indent="-285630" eaLnBrk="1" hangingPunct="1">
              <a:buFont typeface="Arial" charset="0"/>
              <a:buChar char="•"/>
              <a:defRPr/>
            </a:pPr>
            <a:r>
              <a:rPr lang="en-US" sz="1200" dirty="0">
                <a:latin typeface="Arial"/>
                <a:cs typeface="Arial"/>
              </a:rPr>
              <a:t>Impacts operational costs, reliability, correctness</a:t>
            </a:r>
          </a:p>
          <a:p>
            <a:pPr marL="398297" indent="-285630" eaLnBrk="1" hangingPunct="1">
              <a:buFont typeface="Arial" charset="0"/>
              <a:buChar char="•"/>
              <a:defRPr/>
            </a:pPr>
            <a:r>
              <a:rPr lang="en-US" sz="1200" dirty="0">
                <a:latin typeface="Arial"/>
                <a:cs typeface="Arial"/>
              </a:rPr>
              <a:t>End-to-end integrated power/energy management essential</a:t>
            </a:r>
          </a:p>
          <a:p>
            <a:pPr marL="112665" indent="0" eaLnBrk="1" hangingPunct="1">
              <a:buNone/>
              <a:defRPr/>
            </a:pPr>
            <a:r>
              <a:rPr lang="en-US" sz="1400" b="1" dirty="0">
                <a:latin typeface="Arial"/>
                <a:cs typeface="Arial"/>
              </a:rPr>
              <a:t>Objective</a:t>
            </a:r>
            <a:r>
              <a:rPr lang="en-US" sz="1400" dirty="0">
                <a:latin typeface="Arial"/>
                <a:cs typeface="Arial"/>
              </a:rPr>
              <a:t>:</a:t>
            </a:r>
            <a:endParaRPr lang="en-US" sz="1400" b="1" dirty="0">
              <a:latin typeface="Arial"/>
              <a:cs typeface="Arial"/>
            </a:endParaRPr>
          </a:p>
          <a:p>
            <a:pPr marL="398297" indent="-285630" eaLnBrk="1" hangingPunct="1">
              <a:buFont typeface="Arial" charset="0"/>
              <a:buChar char="•"/>
              <a:defRPr/>
            </a:pPr>
            <a:r>
              <a:rPr lang="en-US" sz="1200" dirty="0">
                <a:latin typeface="Arial"/>
                <a:cs typeface="Arial"/>
              </a:rPr>
              <a:t>Balance performance/utilization with energy efficiency</a:t>
            </a:r>
          </a:p>
          <a:p>
            <a:pPr marL="398297" indent="-285630" eaLnBrk="1" hangingPunct="1">
              <a:buFont typeface="Arial" charset="0"/>
              <a:buChar char="•"/>
              <a:defRPr/>
            </a:pPr>
            <a:r>
              <a:rPr lang="en-US" sz="1200" dirty="0">
                <a:latin typeface="Arial"/>
                <a:cs typeface="Arial"/>
              </a:rPr>
              <a:t>Application and workload awareness</a:t>
            </a:r>
          </a:p>
          <a:p>
            <a:pPr marL="398297" indent="-285630" eaLnBrk="1" hangingPunct="1">
              <a:buFont typeface="Arial" charset="0"/>
              <a:buChar char="•"/>
              <a:defRPr/>
            </a:pPr>
            <a:r>
              <a:rPr lang="en-US" sz="1200" dirty="0">
                <a:latin typeface="Arial"/>
                <a:cs typeface="Arial"/>
              </a:rPr>
              <a:t>Reactive and proactive approaches</a:t>
            </a:r>
          </a:p>
          <a:p>
            <a:pPr marL="742719" lvl="1" indent="-285660">
              <a:buFont typeface="Arial" charset="0"/>
              <a:buChar char="–"/>
              <a:defRPr/>
            </a:pPr>
            <a:r>
              <a:rPr lang="en-US" sz="1100" dirty="0">
                <a:latin typeface="Arial"/>
                <a:cs typeface="Arial"/>
              </a:rPr>
              <a:t>Reacting to anomalies to return to steady state</a:t>
            </a:r>
          </a:p>
          <a:p>
            <a:pPr marL="742719" lvl="1" indent="-285660">
              <a:buFont typeface="Arial" charset="0"/>
              <a:buChar char="–"/>
              <a:defRPr/>
            </a:pPr>
            <a:r>
              <a:rPr lang="en-US" sz="1100" dirty="0">
                <a:latin typeface="Arial"/>
                <a:cs typeface="Arial"/>
              </a:rPr>
              <a:t>Predict anomalies in order to avoid them</a:t>
            </a:r>
          </a:p>
        </p:txBody>
      </p:sp>
      <p:sp>
        <p:nvSpPr>
          <p:cNvPr id="26629" name="Content Placeholder 9"/>
          <p:cNvSpPr txBox="1">
            <a:spLocks/>
          </p:cNvSpPr>
          <p:nvPr/>
        </p:nvSpPr>
        <p:spPr bwMode="auto">
          <a:xfrm>
            <a:off x="2" y="1143480"/>
            <a:ext cx="4497120" cy="2209192"/>
          </a:xfrm>
          <a:prstGeom prst="rect">
            <a:avLst/>
          </a:prstGeom>
          <a:noFill/>
          <a:ln w="9525">
            <a:noFill/>
            <a:miter lim="800000"/>
            <a:headEnd/>
            <a:tailEnd/>
          </a:ln>
        </p:spPr>
        <p:txBody>
          <a:bodyPr lIns="91400" tIns="45702" rIns="91400" bIns="45702"/>
          <a:lstStyle/>
          <a:p>
            <a:pPr marL="310981" indent="-310981" defTabSz="912783">
              <a:spcBef>
                <a:spcPct val="20000"/>
              </a:spcBef>
              <a:buFont typeface="Arial" pitchFamily="34" charset="0"/>
              <a:buChar char="•"/>
            </a:pPr>
            <a:endParaRPr lang="en-US" sz="2200" dirty="0">
              <a:solidFill>
                <a:srgbClr val="000000"/>
              </a:solidFill>
              <a:latin typeface="Calibri" pitchFamily="34" charset="0"/>
            </a:endParaRPr>
          </a:p>
        </p:txBody>
      </p:sp>
      <p:sp>
        <p:nvSpPr>
          <p:cNvPr id="26630" name="Line 2"/>
          <p:cNvSpPr>
            <a:spLocks noChangeShapeType="1"/>
          </p:cNvSpPr>
          <p:nvPr/>
        </p:nvSpPr>
        <p:spPr bwMode="auto">
          <a:xfrm>
            <a:off x="4452480" y="914496"/>
            <a:ext cx="0" cy="5257992"/>
          </a:xfrm>
          <a:prstGeom prst="line">
            <a:avLst/>
          </a:prstGeom>
          <a:noFill/>
          <a:ln w="12573">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6631"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6632" name="Line 1"/>
          <p:cNvSpPr>
            <a:spLocks noChangeShapeType="1"/>
          </p:cNvSpPr>
          <p:nvPr/>
        </p:nvSpPr>
        <p:spPr bwMode="auto">
          <a:xfrm>
            <a:off x="0" y="914496"/>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6633" name="Line 1"/>
          <p:cNvSpPr>
            <a:spLocks noChangeShapeType="1"/>
          </p:cNvSpPr>
          <p:nvPr/>
        </p:nvSpPr>
        <p:spPr bwMode="auto">
          <a:xfrm>
            <a:off x="0" y="6172488"/>
            <a:ext cx="9144000" cy="0"/>
          </a:xfrm>
          <a:prstGeom prst="line">
            <a:avLst/>
          </a:prstGeom>
          <a:noFill/>
          <a:ln w="12600">
            <a:solidFill>
              <a:srgbClr val="000000"/>
            </a:solidFill>
            <a:miter lim="800000"/>
            <a:headEnd/>
            <a:tailEnd/>
          </a:ln>
        </p:spPr>
        <p:txBody>
          <a:bodyPr lIns="91400" tIns="45702" rIns="91400" bIns="45702"/>
          <a:lstStyle/>
          <a:p>
            <a:pPr defTabSz="414640" hangingPunct="0">
              <a:lnSpc>
                <a:spcPct val="93000"/>
              </a:lnSpc>
              <a:buClr>
                <a:srgbClr val="000000"/>
              </a:buClr>
              <a:buSzPct val="100000"/>
            </a:pPr>
            <a:endParaRPr lang="en-US" dirty="0">
              <a:solidFill>
                <a:prstClr val="black"/>
              </a:solidFill>
            </a:endParaRPr>
          </a:p>
        </p:txBody>
      </p:sp>
      <p:sp>
        <p:nvSpPr>
          <p:cNvPr id="26634" name="Text Box 85"/>
          <p:cNvSpPr txBox="1">
            <a:spLocks noChangeArrowheads="1"/>
          </p:cNvSpPr>
          <p:nvPr/>
        </p:nvSpPr>
        <p:spPr bwMode="auto">
          <a:xfrm>
            <a:off x="152642" y="3061764"/>
            <a:ext cx="4266720" cy="367239"/>
          </a:xfrm>
          <a:prstGeom prst="rect">
            <a:avLst/>
          </a:prstGeom>
          <a:noFill/>
          <a:ln w="28575">
            <a:noFill/>
            <a:miter lim="800000"/>
            <a:headEnd/>
            <a:tailEnd/>
          </a:ln>
        </p:spPr>
        <p:txBody>
          <a:bodyPr lIns="91400" tIns="91400" rIns="182804" bIns="91400">
            <a:spAutoFit/>
          </a:bodyPr>
          <a:lstStyle/>
          <a:p>
            <a:pPr defTabSz="912783"/>
            <a:r>
              <a:rPr lang="en-US" sz="1200" b="1" dirty="0">
                <a:solidFill>
                  <a:srgbClr val="000000"/>
                </a:solidFill>
                <a:latin typeface="Myriad Pro" pitchFamily="34" charset="0"/>
                <a:cs typeface="Arial" pitchFamily="34" charset="0"/>
              </a:rPr>
              <a:t>Cross-layer Architecture</a:t>
            </a:r>
          </a:p>
        </p:txBody>
      </p:sp>
      <p:pic>
        <p:nvPicPr>
          <p:cNvPr id="26635" name="Picture 11"/>
          <p:cNvPicPr>
            <a:picLocks noChangeAspect="1"/>
          </p:cNvPicPr>
          <p:nvPr/>
        </p:nvPicPr>
        <p:blipFill>
          <a:blip r:embed="rId3" cstate="print"/>
          <a:srcRect/>
          <a:stretch>
            <a:fillRect/>
          </a:stretch>
        </p:blipFill>
        <p:spPr bwMode="auto">
          <a:xfrm>
            <a:off x="76320" y="990824"/>
            <a:ext cx="4343040" cy="1996050"/>
          </a:xfrm>
          <a:prstGeom prst="rect">
            <a:avLst/>
          </a:prstGeom>
          <a:noFill/>
          <a:ln w="9525">
            <a:noFill/>
            <a:miter lim="800000"/>
            <a:headEnd/>
            <a:tailEnd/>
          </a:ln>
        </p:spPr>
      </p:pic>
      <p:pic>
        <p:nvPicPr>
          <p:cNvPr id="13" name="Picture 12"/>
          <p:cNvPicPr>
            <a:picLocks noChangeAspect="1"/>
          </p:cNvPicPr>
          <p:nvPr/>
        </p:nvPicPr>
        <p:blipFill>
          <a:blip r:embed="rId4" cstate="print"/>
          <a:stretch>
            <a:fillRect/>
          </a:stretch>
        </p:blipFill>
        <p:spPr>
          <a:xfrm>
            <a:off x="20159" y="41766"/>
            <a:ext cx="1856160" cy="413447"/>
          </a:xfrm>
          <a:prstGeom prst="rect">
            <a:avLst/>
          </a:prstGeom>
          <a:effectLst>
            <a:reflection stA="50000" endPos="75000" dist="127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jf\Desktop\china\web site pics\Participants  US-China Software Workshop_files\xqiu.jpg"/>
          <p:cNvPicPr>
            <a:picLocks noChangeAspect="1" noChangeArrowheads="1"/>
          </p:cNvPicPr>
          <p:nvPr/>
        </p:nvPicPr>
        <p:blipFill>
          <a:blip r:embed="rId2" cstate="print"/>
          <a:srcRect/>
          <a:stretch>
            <a:fillRect/>
          </a:stretch>
        </p:blipFill>
        <p:spPr bwMode="auto">
          <a:xfrm>
            <a:off x="7010400" y="2133600"/>
            <a:ext cx="1600200" cy="2133602"/>
          </a:xfrm>
          <a:prstGeom prst="rect">
            <a:avLst/>
          </a:prstGeom>
          <a:noFill/>
        </p:spPr>
      </p:pic>
      <p:pic>
        <p:nvPicPr>
          <p:cNvPr id="3" name="Picture 23" descr="nsfc.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7900" y="6319838"/>
            <a:ext cx="3937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E:\Pictures\Other\salsa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263732"/>
            <a:ext cx="1828800" cy="50591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E:\Pictures\Elements\iub_h_rgb.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9794" y="6339417"/>
            <a:ext cx="2284412" cy="3545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7"/>
          <p:cNvSpPr txBox="1">
            <a:spLocks noChangeArrowheads="1"/>
          </p:cNvSpPr>
          <p:nvPr/>
        </p:nvSpPr>
        <p:spPr>
          <a:xfrm>
            <a:off x="457200" y="1447800"/>
            <a:ext cx="8229600" cy="4648200"/>
          </a:xfrm>
          <a:prstGeom prst="rect">
            <a:avLst/>
          </a:prstGeom>
        </p:spPr>
        <p:txBody>
          <a:bodyPr rIns="132080"/>
          <a:lstStyle/>
          <a:p>
            <a:pPr marL="382588" lvl="0" indent="-342900">
              <a:spcBef>
                <a:spcPts val="800"/>
              </a:spcBef>
              <a:buSzPct val="100000"/>
              <a:buFont typeface="Arial" pitchFamily="34" charset="0"/>
              <a:buChar char="•"/>
              <a:defRPr/>
            </a:pPr>
            <a:r>
              <a:rPr lang="en-US" sz="2400" kern="0" dirty="0" smtClean="0">
                <a:solidFill>
                  <a:srgbClr val="002D99"/>
                </a:solidFill>
                <a:sym typeface="Lucida Grande" charset="0"/>
              </a:rPr>
              <a:t>Cloud programming environments</a:t>
            </a:r>
            <a:endParaRPr lang="en-US" sz="2400" kern="0" dirty="0">
              <a:solidFill>
                <a:srgbClr val="002D99"/>
              </a:solidFill>
              <a:sym typeface="Lucida Grande" charset="0"/>
            </a:endParaRPr>
          </a:p>
          <a:p>
            <a:pPr marL="782638" lvl="1" indent="-285750">
              <a:spcBef>
                <a:spcPts val="700"/>
              </a:spcBef>
              <a:buSzPct val="100000"/>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Iterative </a:t>
            </a:r>
            <a:r>
              <a:rPr kumimoji="0" lang="en-US" sz="1800" b="1" i="0" u="none" strike="noStrike" kern="0" cap="none" spc="0" normalizeH="0" baseline="0" noProof="0" dirty="0" err="1" smtClean="0">
                <a:ln>
                  <a:noFill/>
                </a:ln>
                <a:solidFill>
                  <a:schemeClr val="tx1"/>
                </a:solidFill>
                <a:effectLst/>
                <a:uLnTx/>
                <a:uFillTx/>
                <a:latin typeface="+mn-lt"/>
                <a:ea typeface="ヒラギノ角ゴ ProN W6" charset="0"/>
                <a:cs typeface="ヒラギノ角ゴ ProN W6" charset="0"/>
                <a:sym typeface="Lucida Grande" charset="0"/>
              </a:rPr>
              <a:t>MapReduce</a:t>
            </a: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 (e.g. for Azure)</a:t>
            </a:r>
          </a:p>
          <a:p>
            <a:pPr marL="382588" marR="0" lvl="0" indent="-342900" algn="l" defTabSz="914400" rtl="0" eaLnBrk="1" fontAlgn="base" latinLnBrk="0" hangingPunct="1">
              <a:lnSpc>
                <a:spcPct val="100000"/>
              </a:lnSpc>
              <a:spcBef>
                <a:spcPts val="800"/>
              </a:spcBef>
              <a:spcAft>
                <a:spcPct val="0"/>
              </a:spcAft>
              <a:buClrTx/>
              <a:buSzPct val="100000"/>
              <a:buFont typeface="Arial" pitchFamily="34" charset="0"/>
              <a:buChar char="•"/>
              <a:tabLst/>
              <a:defRPr/>
            </a:pPr>
            <a:r>
              <a:rPr kumimoji="0" lang="en-US" sz="2400" b="0" i="0" u="none" strike="noStrike" kern="0" cap="none" spc="0" normalizeH="0" baseline="0" noProof="0" dirty="0" smtClean="0">
                <a:ln>
                  <a:noFill/>
                </a:ln>
                <a:solidFill>
                  <a:srgbClr val="002D99"/>
                </a:solidFill>
                <a:effectLst/>
                <a:uLnTx/>
                <a:uFillTx/>
                <a:latin typeface="+mn-lt"/>
                <a:ea typeface="+mn-ea"/>
                <a:cs typeface="+mn-cs"/>
                <a:sym typeface="Lucida Grande" charset="0"/>
              </a:rPr>
              <a:t>Data-intensive computing</a:t>
            </a:r>
          </a:p>
          <a:p>
            <a:pPr marL="782638" lvl="1" indent="-285750">
              <a:spcBef>
                <a:spcPts val="700"/>
              </a:spcBef>
              <a:buSzPct val="100000"/>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High-Performance  Visualization Algorithms </a:t>
            </a:r>
            <a:r>
              <a:rPr kumimoji="0" lang="en-US" sz="1800" b="1" i="0" u="none" strike="noStrike" kern="0" cap="none" spc="0" normalizeH="0" noProof="0" dirty="0" smtClean="0">
                <a:ln>
                  <a:noFill/>
                </a:ln>
                <a:solidFill>
                  <a:schemeClr val="tx1"/>
                </a:solidFill>
                <a:effectLst/>
                <a:uLnTx/>
                <a:uFillTx/>
                <a:latin typeface="+mn-lt"/>
                <a:ea typeface="ヒラギノ角ゴ ProN W6" charset="0"/>
                <a:cs typeface="ヒラギノ角ゴ ProN W6" charset="0"/>
                <a:sym typeface="Lucida Grande" charset="0"/>
              </a:rPr>
              <a:t> </a:t>
            </a: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For</a:t>
            </a:r>
          </a:p>
          <a:p>
            <a:pPr marL="782638" lvl="1" indent="-285750">
              <a:spcBef>
                <a:spcPts val="700"/>
              </a:spcBef>
              <a:buSzPct val="100000"/>
            </a:pPr>
            <a:r>
              <a:rPr lang="en-US" b="1" kern="0" dirty="0">
                <a:latin typeface="+mn-lt"/>
                <a:ea typeface="ヒラギノ角ゴ ProN W6" charset="0"/>
                <a:cs typeface="ヒラギノ角ゴ ProN W6" charset="0"/>
                <a:sym typeface="Lucida Grande" charset="0"/>
              </a:rPr>
              <a:t>	</a:t>
            </a: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 Data-Intensive Analysis</a:t>
            </a:r>
          </a:p>
          <a:p>
            <a:pPr marL="382588" marR="0" lvl="0" indent="-342900" algn="l" defTabSz="914400" rtl="0" eaLnBrk="1" fontAlgn="base" latinLnBrk="0" hangingPunct="1">
              <a:lnSpc>
                <a:spcPct val="100000"/>
              </a:lnSpc>
              <a:spcBef>
                <a:spcPts val="800"/>
              </a:spcBef>
              <a:spcAft>
                <a:spcPct val="0"/>
              </a:spcAft>
              <a:buClrTx/>
              <a:buSzPct val="100000"/>
              <a:buFont typeface="Arial" pitchFamily="34" charset="0"/>
              <a:buChar char="•"/>
              <a:tabLst/>
              <a:defRPr/>
            </a:pPr>
            <a:r>
              <a:rPr kumimoji="0" lang="en-US" sz="2400" b="0" i="0" u="none" strike="noStrike" kern="0" cap="none" spc="0" normalizeH="0" baseline="0" noProof="0" dirty="0" smtClean="0">
                <a:ln>
                  <a:noFill/>
                </a:ln>
                <a:solidFill>
                  <a:srgbClr val="002D99"/>
                </a:solidFill>
                <a:effectLst/>
                <a:uLnTx/>
                <a:uFillTx/>
                <a:latin typeface="+mn-lt"/>
                <a:ea typeface="+mn-ea"/>
                <a:cs typeface="+mn-cs"/>
                <a:sym typeface="Lucida Grande" charset="0"/>
              </a:rPr>
              <a:t>Science clouds</a:t>
            </a:r>
          </a:p>
          <a:p>
            <a:pPr marL="782638" lvl="1" indent="-285750">
              <a:spcBef>
                <a:spcPts val="700"/>
              </a:spcBef>
              <a:buSzPct val="100000"/>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t>Scientific Applications Empowered by HPC/Cloud</a:t>
            </a:r>
            <a:br>
              <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rPr>
            </a:br>
            <a:endParaRPr kumimoji="0" lang="en-US" sz="1800" b="1" i="0" u="none" strike="noStrike" kern="0" cap="none" spc="0" normalizeH="0" baseline="0" noProof="0" dirty="0" smtClean="0">
              <a:ln>
                <a:noFill/>
              </a:ln>
              <a:solidFill>
                <a:schemeClr val="tx1"/>
              </a:solidFill>
              <a:effectLst/>
              <a:uLnTx/>
              <a:uFillTx/>
              <a:latin typeface="+mn-lt"/>
              <a:ea typeface="ヒラギノ角ゴ ProN W6" charset="0"/>
              <a:cs typeface="ヒラギノ角ゴ ProN W6" charset="0"/>
              <a:sym typeface="Lucida Grande" charset="0"/>
            </a:endParaRPr>
          </a:p>
        </p:txBody>
      </p:sp>
      <p:sp>
        <p:nvSpPr>
          <p:cNvPr id="7" name="Rectangle 8"/>
          <p:cNvSpPr txBox="1">
            <a:spLocks noChangeArrowheads="1"/>
          </p:cNvSpPr>
          <p:nvPr/>
        </p:nvSpPr>
        <p:spPr>
          <a:xfrm>
            <a:off x="457200" y="90488"/>
            <a:ext cx="8534400" cy="433387"/>
          </a:xfrm>
          <a:prstGeom prst="rect">
            <a:avLst/>
          </a:prstGeom>
        </p:spPr>
        <p:txBody>
          <a:bodyPr rIns="132080"/>
          <a:lstStyle/>
          <a:p>
            <a:pPr marL="39688" lvl="0"/>
            <a:r>
              <a:rPr kumimoji="0" lang="en-US" sz="2400" b="1" i="0" u="none" strike="noStrike" kern="0" cap="none" spc="0" normalizeH="0" baseline="0" noProof="0" dirty="0" smtClean="0">
                <a:ln>
                  <a:noFill/>
                </a:ln>
                <a:solidFill>
                  <a:srgbClr val="3F691E"/>
                </a:solidFill>
                <a:effectLst/>
                <a:uLnTx/>
                <a:uFillTx/>
                <a:latin typeface="+mj-lt"/>
                <a:ea typeface="+mj-ea"/>
                <a:cs typeface="+mj-cs"/>
                <a:sym typeface="Lucida Grande" charset="0"/>
              </a:rPr>
              <a:t>Judy Qiu, Indiana University</a:t>
            </a:r>
            <a:r>
              <a:rPr kumimoji="0" lang="en-US" sz="2400" b="1" i="0" u="none" strike="noStrike" kern="0" cap="none" spc="0" normalizeH="0" baseline="0" noProof="0" dirty="0" smtClean="0">
                <a:ln>
                  <a:noFill/>
                </a:ln>
                <a:solidFill>
                  <a:srgbClr val="3F691E"/>
                </a:solidFill>
                <a:effectLst/>
                <a:uLnTx/>
                <a:uFillTx/>
                <a:latin typeface="+mj-lt"/>
                <a:ea typeface="ヒラギノ角ゴ ProN W6" charset="0"/>
                <a:cs typeface="ヒラギノ角ゴ ProN W6" charset="0"/>
                <a:sym typeface="Lucida Grande" charset="0"/>
              </a:rPr>
              <a:t/>
            </a:r>
            <a:br>
              <a:rPr kumimoji="0" lang="en-US" sz="2400" b="1" i="0" u="none" strike="noStrike" kern="0" cap="none" spc="0" normalizeH="0" baseline="0" noProof="0" dirty="0" smtClean="0">
                <a:ln>
                  <a:noFill/>
                </a:ln>
                <a:solidFill>
                  <a:srgbClr val="3F691E"/>
                </a:solidFill>
                <a:effectLst/>
                <a:uLnTx/>
                <a:uFillTx/>
                <a:latin typeface="+mj-lt"/>
                <a:ea typeface="ヒラギノ角ゴ ProN W6" charset="0"/>
                <a:cs typeface="ヒラギノ角ゴ ProN W6" charset="0"/>
                <a:sym typeface="Lucida Grande" charset="0"/>
              </a:rPr>
            </a:br>
            <a:r>
              <a:rPr lang="en-US" sz="2400" u="sng" dirty="0" smtClean="0">
                <a:hlinkClick r:id="rId6"/>
              </a:rPr>
              <a:t>www.soic.indiana.edu/people/profiles/qiu-judy.shtml</a:t>
            </a:r>
            <a:endParaRPr kumimoji="0" lang="en-US" sz="2400" b="1" i="0" u="none" strike="noStrike" kern="0" cap="none" spc="0" normalizeH="0" baseline="0" noProof="0" dirty="0" smtClean="0">
              <a:ln>
                <a:noFill/>
              </a:ln>
              <a:solidFill>
                <a:srgbClr val="3F691E"/>
              </a:solidFill>
              <a:effectLst/>
              <a:uLnTx/>
              <a:uFillTx/>
              <a:latin typeface="+mj-lt"/>
              <a:ea typeface="ヒラギノ角ゴ ProN W6" charset="0"/>
              <a:cs typeface="ヒラギノ角ゴ ProN W6" charset="0"/>
              <a:sym typeface="Lucida Grande"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9"/>
          <p:cNvGrpSpPr/>
          <p:nvPr/>
        </p:nvGrpSpPr>
        <p:grpSpPr>
          <a:xfrm>
            <a:off x="0" y="852493"/>
            <a:ext cx="9144000" cy="5395907"/>
            <a:chOff x="0" y="852493"/>
            <a:chExt cx="9144000" cy="5395907"/>
          </a:xfrm>
        </p:grpSpPr>
        <p:sp>
          <p:nvSpPr>
            <p:cNvPr id="15" name="Rectangle 14"/>
            <p:cNvSpPr/>
            <p:nvPr/>
          </p:nvSpPr>
          <p:spPr>
            <a:xfrm>
              <a:off x="0" y="852493"/>
              <a:ext cx="9144000" cy="539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9" name="Straight Connector 18"/>
            <p:cNvCxnSpPr/>
            <p:nvPr/>
          </p:nvCxnSpPr>
          <p:spPr>
            <a:xfrm>
              <a:off x="0" y="852493"/>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2484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2118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25496" y="852493"/>
              <a:ext cx="0" cy="5395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txBox="1">
            <a:spLocks noChangeArrowheads="1"/>
          </p:cNvSpPr>
          <p:nvPr/>
        </p:nvSpPr>
        <p:spPr>
          <a:xfrm>
            <a:off x="2577331" y="130506"/>
            <a:ext cx="6153012" cy="860093"/>
          </a:xfrm>
          <a:prstGeom prst="rect">
            <a:avLst/>
          </a:prstGeom>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95000"/>
              </a:lnSpc>
              <a:spcAft>
                <a:spcPts val="0"/>
              </a:spcAft>
            </a:pPr>
            <a:r>
              <a:rPr lang="en-US" sz="2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Enabling HPC-Cloud interoperability</a:t>
            </a:r>
            <a:endPar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Rectangle 2"/>
          <p:cNvSpPr txBox="1">
            <a:spLocks noChangeArrowheads="1"/>
          </p:cNvSpPr>
          <p:nvPr/>
        </p:nvSpPr>
        <p:spPr bwMode="auto">
          <a:xfrm>
            <a:off x="265814" y="1598427"/>
            <a:ext cx="2823234" cy="160197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lvl="1" indent="-274320">
              <a:spcAft>
                <a:spcPts val="50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Motivation</a:t>
            </a:r>
            <a:endParaRPr lang="en-US" sz="1100" kern="0" dirty="0">
              <a:solidFill>
                <a:prstClr val="black"/>
              </a:solidFill>
              <a:ea typeface="+mn-ea"/>
              <a:cs typeface="Arial" pitchFamily="34" charset="0"/>
            </a:endParaRP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Expands the </a:t>
            </a:r>
            <a:r>
              <a:rPr lang="en-US" sz="1100" kern="0" dirty="0">
                <a:solidFill>
                  <a:prstClr val="black"/>
                </a:solidFill>
                <a:ea typeface="+mn-ea"/>
                <a:cs typeface="Arial" pitchFamily="34" charset="0"/>
              </a:rPr>
              <a:t>traditional </a:t>
            </a:r>
            <a:r>
              <a:rPr lang="en-US" sz="1100" kern="0" dirty="0">
                <a:solidFill>
                  <a:prstClr val="black"/>
                </a:solidFill>
                <a:ea typeface="+mn-ea"/>
                <a:cs typeface="Arial" pitchFamily="34" charset="0"/>
              </a:rPr>
              <a:t>MapReduce Programming Model</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Efficiently supports </a:t>
            </a:r>
            <a:r>
              <a:rPr lang="en-US" sz="1100" kern="0" dirty="0">
                <a:solidFill>
                  <a:prstClr val="black"/>
                </a:solidFill>
                <a:ea typeface="+mn-ea"/>
                <a:cs typeface="Arial" pitchFamily="34" charset="0"/>
              </a:rPr>
              <a:t>Expectation-maximization (</a:t>
            </a:r>
            <a:r>
              <a:rPr lang="en-US" sz="1100" kern="0" dirty="0">
                <a:solidFill>
                  <a:prstClr val="black"/>
                </a:solidFill>
                <a:ea typeface="+mn-ea"/>
                <a:cs typeface="Arial" pitchFamily="34" charset="0"/>
              </a:rPr>
              <a:t>EM) iterative algorithms</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Supports different </a:t>
            </a:r>
            <a:r>
              <a:rPr lang="en-US" sz="1100" kern="0" dirty="0">
                <a:solidFill>
                  <a:prstClr val="black"/>
                </a:solidFill>
                <a:ea typeface="+mn-ea"/>
                <a:cs typeface="Arial" pitchFamily="34" charset="0"/>
              </a:rPr>
              <a:t>c</a:t>
            </a:r>
            <a:r>
              <a:rPr lang="en-US" sz="1100" kern="0" dirty="0">
                <a:solidFill>
                  <a:prstClr val="black"/>
                </a:solidFill>
                <a:ea typeface="+mn-ea"/>
                <a:cs typeface="Arial" pitchFamily="34" charset="0"/>
              </a:rPr>
              <a:t>omputing environments, e.g., HPC, Cloud</a:t>
            </a:r>
          </a:p>
          <a:p>
            <a:pPr marL="274320" lvl="1" indent="-274320">
              <a:spcAft>
                <a:spcPts val="500"/>
              </a:spcAft>
              <a:buClr>
                <a:srgbClr val="1F497D">
                  <a:lumMod val="60000"/>
                  <a:lumOff val="40000"/>
                </a:srgbClr>
              </a:buClr>
              <a:buFontTx/>
              <a:buBlip>
                <a:blip r:embed="rId3"/>
              </a:buBlip>
              <a:defRPr/>
            </a:pPr>
            <a:endParaRPr lang="en-US" sz="1100" kern="0" dirty="0">
              <a:solidFill>
                <a:prstClr val="black"/>
              </a:solidFill>
              <a:ea typeface="+mn-ea"/>
              <a:cs typeface="Arial" pitchFamily="34" charset="0"/>
            </a:endParaRPr>
          </a:p>
        </p:txBody>
      </p:sp>
      <p:pic>
        <p:nvPicPr>
          <p:cNvPr id="4" name="Picture 2" descr="D:\Documents\Dropbox\poster\twist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9048" y="1524000"/>
            <a:ext cx="1336448" cy="17145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a:xfrm>
            <a:off x="247207" y="990600"/>
            <a:ext cx="3986212" cy="607827"/>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4343" lvl="1" indent="0" algn="ctr" fontAlgn="auto">
              <a:lnSpc>
                <a:spcPct val="95000"/>
              </a:lnSpc>
              <a:spcBef>
                <a:spcPct val="0"/>
              </a:spcBef>
              <a:spcAft>
                <a:spcPts val="0"/>
              </a:spcAft>
              <a:buClr>
                <a:srgbClr val="000000"/>
              </a:buClr>
              <a:buFont typeface="Arial" pitchFamily="34" charset="0"/>
              <a:buNone/>
            </a:pPr>
            <a:r>
              <a:rPr lang="en-US" sz="1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Infrastructure for </a:t>
            </a:r>
            <a:endParaRPr lang="en-US" sz="1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434343" lvl="1" indent="0" algn="ctr" fontAlgn="auto">
              <a:lnSpc>
                <a:spcPct val="95000"/>
              </a:lnSpc>
              <a:spcBef>
                <a:spcPct val="0"/>
              </a:spcBef>
              <a:spcAft>
                <a:spcPts val="0"/>
              </a:spcAft>
              <a:buClr>
                <a:srgbClr val="000000"/>
              </a:buClr>
              <a:buFont typeface="Arial" pitchFamily="34" charset="0"/>
              <a:buNone/>
            </a:pPr>
            <a:r>
              <a:rPr lang="en-US" sz="1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Iterative </a:t>
            </a:r>
            <a:r>
              <a:rPr lang="en-US" sz="1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MapReduce Programming</a:t>
            </a: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800" y="28605"/>
            <a:ext cx="2059068" cy="657195"/>
          </a:xfrm>
          <a:prstGeom prst="rect">
            <a:avLst/>
          </a:prstGeom>
          <a:effectLst>
            <a:glow rad="63500">
              <a:schemeClr val="bg1">
                <a:alpha val="40000"/>
              </a:schemeClr>
            </a:glow>
            <a:outerShdw blurRad="50800" dist="38100" dir="2700000" algn="tl" rotWithShape="0">
              <a:prstClr val="black">
                <a:alpha val="40000"/>
              </a:prstClr>
            </a:outerShdw>
          </a:effectLst>
        </p:spPr>
      </p:pic>
      <p:sp>
        <p:nvSpPr>
          <p:cNvPr id="7" name="Rectangle 2"/>
          <p:cNvSpPr txBox="1">
            <a:spLocks noChangeArrowheads="1"/>
          </p:cNvSpPr>
          <p:nvPr/>
        </p:nvSpPr>
        <p:spPr bwMode="auto">
          <a:xfrm>
            <a:off x="4533014" y="960632"/>
            <a:ext cx="4534786" cy="22397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lvl="1" indent="-274320">
              <a:spcAft>
                <a:spcPts val="50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Approach</a:t>
            </a:r>
            <a:endParaRPr lang="en-US" sz="1100" kern="0" dirty="0">
              <a:solidFill>
                <a:prstClr val="black"/>
              </a:solidFill>
              <a:ea typeface="+mn-ea"/>
              <a:cs typeface="Arial" pitchFamily="34" charset="0"/>
            </a:endParaRPr>
          </a:p>
          <a:p>
            <a:pPr marL="457200" lvl="2" indent="-274320">
              <a:lnSpc>
                <a:spcPts val="8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Distinction </a:t>
            </a:r>
            <a:r>
              <a:rPr lang="en-US" sz="1100" kern="0" dirty="0" smtClean="0">
                <a:solidFill>
                  <a:prstClr val="black"/>
                </a:solidFill>
                <a:ea typeface="+mn-ea"/>
                <a:cs typeface="Arial" pitchFamily="34" charset="0"/>
              </a:rPr>
              <a:t>between </a:t>
            </a:r>
            <a:r>
              <a:rPr lang="en-US" sz="1100" kern="0" dirty="0">
                <a:solidFill>
                  <a:prstClr val="black"/>
                </a:solidFill>
                <a:ea typeface="+mn-ea"/>
                <a:cs typeface="Arial" pitchFamily="34" charset="0"/>
              </a:rPr>
              <a:t>static and variable data</a:t>
            </a:r>
          </a:p>
          <a:p>
            <a:pPr marL="457200" lvl="2" indent="-274320">
              <a:lnSpc>
                <a:spcPts val="8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Configurable </a:t>
            </a:r>
            <a:r>
              <a:rPr lang="en-US" sz="1100" kern="0" dirty="0">
                <a:solidFill>
                  <a:prstClr val="black"/>
                </a:solidFill>
                <a:ea typeface="+mn-ea"/>
                <a:cs typeface="Arial" pitchFamily="34" charset="0"/>
              </a:rPr>
              <a:t>long running (cacheable) </a:t>
            </a:r>
            <a:r>
              <a:rPr lang="en-US" sz="1100" kern="0" dirty="0">
                <a:solidFill>
                  <a:prstClr val="black"/>
                </a:solidFill>
                <a:ea typeface="+mn-ea"/>
                <a:cs typeface="Arial" pitchFamily="34" charset="0"/>
              </a:rPr>
              <a:t>Map/Reduce tasks</a:t>
            </a:r>
          </a:p>
          <a:p>
            <a:pPr marL="457200" lvl="2" indent="-274320">
              <a:lnSpc>
                <a:spcPts val="8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Combine phase to collect all reduce outputs</a:t>
            </a:r>
          </a:p>
          <a:p>
            <a:pPr marL="457200" lvl="2" indent="-274320">
              <a:lnSpc>
                <a:spcPts val="8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Publish/Subscribe messaging based communication</a:t>
            </a:r>
            <a:endParaRPr lang="en-US" sz="1100" kern="0" dirty="0">
              <a:solidFill>
                <a:prstClr val="black"/>
              </a:solidFill>
              <a:ea typeface="+mn-ea"/>
              <a:cs typeface="Arial" pitchFamily="34" charset="0"/>
            </a:endParaRPr>
          </a:p>
          <a:p>
            <a:pPr marL="457200" lvl="2" indent="-274320">
              <a:lnSpc>
                <a:spcPts val="8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Data </a:t>
            </a:r>
            <a:r>
              <a:rPr lang="en-US" sz="1100" kern="0" dirty="0">
                <a:solidFill>
                  <a:prstClr val="black"/>
                </a:solidFill>
                <a:ea typeface="+mn-ea"/>
                <a:cs typeface="Arial" pitchFamily="34" charset="0"/>
              </a:rPr>
              <a:t>access via local </a:t>
            </a:r>
            <a:r>
              <a:rPr lang="en-US" sz="1100" kern="0" dirty="0">
                <a:solidFill>
                  <a:prstClr val="black"/>
                </a:solidFill>
                <a:ea typeface="+mn-ea"/>
                <a:cs typeface="Arial" pitchFamily="34" charset="0"/>
              </a:rPr>
              <a:t>disks</a:t>
            </a:r>
          </a:p>
          <a:p>
            <a:pPr marL="0" lvl="1" indent="-274320">
              <a:spcAft>
                <a:spcPts val="50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Future</a:t>
            </a:r>
            <a:endParaRPr lang="en-US" sz="1100" kern="0" dirty="0">
              <a:solidFill>
                <a:prstClr val="black"/>
              </a:solidFill>
              <a:ea typeface="+mn-ea"/>
              <a:cs typeface="Arial" pitchFamily="34" charset="0"/>
            </a:endParaRPr>
          </a:p>
          <a:p>
            <a:pPr marL="457200" lvl="2" indent="-274320">
              <a:lnSpc>
                <a:spcPts val="10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Map-Collective </a:t>
            </a:r>
            <a:r>
              <a:rPr lang="en-US" sz="1100" kern="0" dirty="0">
                <a:solidFill>
                  <a:prstClr val="black"/>
                </a:solidFill>
                <a:ea typeface="+mn-ea"/>
                <a:cs typeface="Arial" pitchFamily="34" charset="0"/>
              </a:rPr>
              <a:t>and Reduce-Collective </a:t>
            </a:r>
            <a:r>
              <a:rPr lang="en-US" sz="1100" kern="0" dirty="0">
                <a:solidFill>
                  <a:prstClr val="black"/>
                </a:solidFill>
                <a:ea typeface="+mn-ea"/>
                <a:cs typeface="Arial" pitchFamily="34" charset="0"/>
              </a:rPr>
              <a:t>models </a:t>
            </a:r>
            <a:r>
              <a:rPr lang="en-US" sz="1100" kern="0" dirty="0">
                <a:solidFill>
                  <a:prstClr val="black"/>
                </a:solidFill>
                <a:ea typeface="+mn-ea"/>
                <a:cs typeface="Arial" pitchFamily="34" charset="0"/>
              </a:rPr>
              <a:t>by user customizable collective </a:t>
            </a:r>
            <a:r>
              <a:rPr lang="en-US" sz="1100" kern="0" dirty="0">
                <a:solidFill>
                  <a:prstClr val="black"/>
                </a:solidFill>
                <a:ea typeface="+mn-ea"/>
                <a:cs typeface="Arial" pitchFamily="34" charset="0"/>
              </a:rPr>
              <a:t>operations</a:t>
            </a:r>
            <a:endParaRPr lang="en-US" sz="1100" kern="0" dirty="0">
              <a:solidFill>
                <a:prstClr val="black"/>
              </a:solidFill>
              <a:ea typeface="+mn-ea"/>
              <a:cs typeface="Arial" pitchFamily="34" charset="0"/>
            </a:endParaRPr>
          </a:p>
          <a:p>
            <a:pPr marL="457200" lvl="2" indent="-274320">
              <a:lnSpc>
                <a:spcPts val="10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 scalable software message routing using </a:t>
            </a:r>
            <a:r>
              <a:rPr lang="en-US" sz="1100" kern="0" dirty="0">
                <a:solidFill>
                  <a:prstClr val="black"/>
                </a:solidFill>
                <a:ea typeface="+mn-ea"/>
                <a:cs typeface="Arial" pitchFamily="34" charset="0"/>
              </a:rPr>
              <a:t>Publish/Subscribe</a:t>
            </a:r>
            <a:endParaRPr lang="en-US" sz="1100" kern="0" dirty="0">
              <a:solidFill>
                <a:prstClr val="black"/>
              </a:solidFill>
              <a:ea typeface="+mn-ea"/>
              <a:cs typeface="Arial" pitchFamily="34" charset="0"/>
            </a:endParaRPr>
          </a:p>
          <a:p>
            <a:pPr marL="457200" lvl="2" indent="-274320">
              <a:lnSpc>
                <a:spcPts val="10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 fault tolerance model that supports checkpoints between iterations and individual node failure</a:t>
            </a:r>
          </a:p>
          <a:p>
            <a:pPr marL="457200" lvl="2" indent="-274320">
              <a:lnSpc>
                <a:spcPts val="1000"/>
              </a:lnSpc>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 higher-level programming model</a:t>
            </a:r>
          </a:p>
          <a:p>
            <a:pPr marL="457200" lvl="2" indent="-274320">
              <a:lnSpc>
                <a:spcPts val="1000"/>
              </a:lnSpc>
              <a:spcAft>
                <a:spcPts val="500"/>
              </a:spcAft>
              <a:buClr>
                <a:srgbClr val="1F497D">
                  <a:lumMod val="60000"/>
                  <a:lumOff val="40000"/>
                </a:srgbClr>
              </a:buClr>
              <a:buFontTx/>
              <a:buBlip>
                <a:blip r:embed="rId3"/>
              </a:buBlip>
              <a:defRPr/>
            </a:pPr>
            <a:endParaRPr lang="en-US" sz="1100" kern="0" dirty="0">
              <a:solidFill>
                <a:prstClr val="black"/>
              </a:solidFill>
              <a:ea typeface="+mn-ea"/>
              <a:cs typeface="Arial" pitchFamily="34" charset="0"/>
            </a:endParaRPr>
          </a:p>
        </p:txBody>
      </p:sp>
      <p:sp>
        <p:nvSpPr>
          <p:cNvPr id="8" name="Rectangle 2"/>
          <p:cNvSpPr txBox="1">
            <a:spLocks noChangeArrowheads="1"/>
          </p:cNvSpPr>
          <p:nvPr/>
        </p:nvSpPr>
        <p:spPr bwMode="auto">
          <a:xfrm>
            <a:off x="113414" y="3322832"/>
            <a:ext cx="4253798" cy="26969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lvl="1" indent="-274320">
              <a:spcAft>
                <a:spcPts val="50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Progress to Date</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Applications: Kmeans Clustering</a:t>
            </a:r>
            <a:r>
              <a:rPr lang="en-US" sz="1100" kern="0" dirty="0">
                <a:solidFill>
                  <a:prstClr val="black"/>
                </a:solidFill>
                <a:ea typeface="+mn-ea"/>
                <a:cs typeface="Arial" pitchFamily="34" charset="0"/>
              </a:rPr>
              <a:t>, </a:t>
            </a:r>
            <a:r>
              <a:rPr lang="en-US" sz="1100" kern="0" dirty="0">
                <a:solidFill>
                  <a:prstClr val="black"/>
                </a:solidFill>
                <a:ea typeface="+mn-ea"/>
                <a:cs typeface="Arial" pitchFamily="34" charset="0"/>
              </a:rPr>
              <a:t>Multidimensional Scaling, BLAST, Smith-Waterman dissimilarity distance calculation…</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Integrated with TIGR  workflow as part of bioinformatics services on </a:t>
            </a:r>
            <a:r>
              <a:rPr lang="en-US" sz="1100" kern="0" dirty="0" err="1">
                <a:solidFill>
                  <a:prstClr val="black"/>
                </a:solidFill>
                <a:ea typeface="+mn-ea"/>
                <a:cs typeface="Arial" pitchFamily="34" charset="0"/>
              </a:rPr>
              <a:t>TeraGrid</a:t>
            </a:r>
            <a:r>
              <a:rPr lang="en-US" sz="1100" kern="0" dirty="0">
                <a:solidFill>
                  <a:prstClr val="black"/>
                </a:solidFill>
                <a:ea typeface="+mn-ea"/>
                <a:cs typeface="Arial" pitchFamily="34" charset="0"/>
              </a:rPr>
              <a:t> </a:t>
            </a:r>
            <a:r>
              <a:rPr lang="en-US" sz="1100" kern="0" dirty="0">
                <a:solidFill>
                  <a:prstClr val="black"/>
                </a:solidFill>
                <a:ea typeface="+mn-ea"/>
                <a:cs typeface="Arial" pitchFamily="34" charset="0"/>
              </a:rPr>
              <a:t>‒ a collaboration with Center for Genome and Bioinformatics at IU supported by NIH </a:t>
            </a:r>
            <a:r>
              <a:rPr lang="en-US" sz="1100" kern="0" dirty="0">
                <a:solidFill>
                  <a:prstClr val="black"/>
                </a:solidFill>
                <a:ea typeface="+mn-ea"/>
                <a:cs typeface="Arial" pitchFamily="34" charset="0"/>
              </a:rPr>
              <a:t>Grant </a:t>
            </a:r>
            <a:r>
              <a:rPr lang="en-US" sz="1100" kern="0" dirty="0">
                <a:solidFill>
                  <a:prstClr val="black"/>
                </a:solidFill>
                <a:ea typeface="+mn-ea"/>
                <a:cs typeface="Arial" pitchFamily="34" charset="0"/>
              </a:rPr>
              <a:t>1RC2HG005806-01</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Tutorials used by 300+ graduate students across the nation of 10 universities in the NCSA Big Data for Science Workshop 2010 and 10 HBCU Institutes in ADMI Cloudy View workshop 2011 </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Used in IU graduate level courses</a:t>
            </a:r>
          </a:p>
          <a:p>
            <a:pPr marL="457200" lvl="2" indent="-274320">
              <a:spcAft>
                <a:spcPts val="50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Funded by Microsoft Foundation Grant, Indiana University's Faculty Research Support Program and NSF OCI-1032677 Grant</a:t>
            </a:r>
          </a:p>
          <a:p>
            <a:pPr lvl="1" indent="-342900">
              <a:spcAft>
                <a:spcPts val="600"/>
              </a:spcAft>
              <a:buClr>
                <a:srgbClr val="1F497D">
                  <a:lumMod val="60000"/>
                  <a:lumOff val="40000"/>
                </a:srgbClr>
              </a:buClr>
              <a:buFontTx/>
              <a:buBlip>
                <a:blip r:embed="rId3"/>
              </a:buBlip>
              <a:defRPr/>
            </a:pPr>
            <a:endParaRPr lang="en-US" sz="1100" kern="0" dirty="0">
              <a:solidFill>
                <a:prstClr val="black"/>
              </a:solidFill>
              <a:ea typeface="+mn-ea"/>
              <a:cs typeface="Arial" pitchFamily="34" charset="0"/>
            </a:endParaRPr>
          </a:p>
          <a:p>
            <a:pPr marL="114300" lvl="1">
              <a:spcAft>
                <a:spcPts val="600"/>
              </a:spcAft>
              <a:buClr>
                <a:srgbClr val="1F497D">
                  <a:lumMod val="60000"/>
                  <a:lumOff val="40000"/>
                </a:srgbClr>
              </a:buClr>
              <a:defRPr/>
            </a:pPr>
            <a:endParaRPr lang="en-US" sz="1100" kern="0" dirty="0">
              <a:solidFill>
                <a:prstClr val="black"/>
              </a:solidFill>
              <a:ea typeface="+mn-ea"/>
              <a:cs typeface="Arial"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33015" y="3306453"/>
            <a:ext cx="4382385" cy="2858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ontent Placeholder 21"/>
          <p:cNvSpPr txBox="1">
            <a:spLocks/>
          </p:cNvSpPr>
          <p:nvPr/>
        </p:nvSpPr>
        <p:spPr>
          <a:xfrm>
            <a:off x="0" y="533400"/>
            <a:ext cx="9144000" cy="3048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811213">
              <a:lnSpc>
                <a:spcPct val="80000"/>
              </a:lnSpc>
              <a:buFont typeface="Arial" charset="0"/>
              <a:buNone/>
            </a:pPr>
            <a:r>
              <a:rPr lang="en-US" sz="900" dirty="0">
                <a:solidFill>
                  <a:prstClr val="black"/>
                </a:solidFill>
                <a:latin typeface="Arial" charset="0"/>
              </a:rPr>
              <a:t>NSF OCI-1032677 (Co-PI), start/end year: 2010/2013 </a:t>
            </a:r>
            <a:endParaRPr lang="en-US" sz="900" dirty="0" smtClean="0">
              <a:solidFill>
                <a:prstClr val="black"/>
              </a:solidFill>
              <a:latin typeface="Arial" charset="0"/>
            </a:endParaRPr>
          </a:p>
          <a:p>
            <a:pPr algn="ctr" defTabSz="811213">
              <a:lnSpc>
                <a:spcPct val="80000"/>
              </a:lnSpc>
              <a:buFont typeface="Arial" charset="0"/>
              <a:buNone/>
            </a:pPr>
            <a:r>
              <a:rPr lang="en-US" sz="900" dirty="0" smtClean="0">
                <a:solidFill>
                  <a:prstClr val="black"/>
                </a:solidFill>
                <a:latin typeface="Arial" charset="0"/>
              </a:rPr>
              <a:t>PI: Judy Qiu,  Funding</a:t>
            </a:r>
            <a:r>
              <a:rPr lang="en-US" sz="900" dirty="0">
                <a:solidFill>
                  <a:prstClr val="black"/>
                </a:solidFill>
                <a:latin typeface="Arial" charset="0"/>
              </a:rPr>
              <a:t>:  </a:t>
            </a:r>
            <a:r>
              <a:rPr lang="en-US" sz="900" dirty="0" smtClean="0">
                <a:solidFill>
                  <a:prstClr val="black"/>
                </a:solidFill>
                <a:latin typeface="Arial" charset="0"/>
              </a:rPr>
              <a:t>Indiana </a:t>
            </a:r>
            <a:r>
              <a:rPr lang="en-US" sz="900" dirty="0">
                <a:solidFill>
                  <a:prstClr val="black"/>
                </a:solidFill>
                <a:latin typeface="Arial" charset="0"/>
              </a:rPr>
              <a:t>University's Faculty Research Support </a:t>
            </a:r>
            <a:r>
              <a:rPr lang="en-US" sz="900" dirty="0" smtClean="0">
                <a:solidFill>
                  <a:prstClr val="black"/>
                </a:solidFill>
                <a:latin typeface="Arial" charset="0"/>
              </a:rPr>
              <a:t>Program, start/end year: </a:t>
            </a:r>
            <a:r>
              <a:rPr lang="en-US" sz="900" dirty="0">
                <a:solidFill>
                  <a:prstClr val="black"/>
                </a:solidFill>
                <a:latin typeface="Arial" charset="0"/>
              </a:rPr>
              <a:t>2010/2012 </a:t>
            </a:r>
            <a:r>
              <a:rPr lang="en-US" sz="900" dirty="0" smtClean="0">
                <a:solidFill>
                  <a:prstClr val="black"/>
                </a:solidFill>
                <a:latin typeface="Arial" charset="0"/>
              </a:rPr>
              <a:t>          Microsoft </a:t>
            </a:r>
            <a:r>
              <a:rPr lang="en-US" sz="900" dirty="0">
                <a:solidFill>
                  <a:prstClr val="black"/>
                </a:solidFill>
                <a:latin typeface="Arial" charset="0"/>
              </a:rPr>
              <a:t>Foundation </a:t>
            </a:r>
            <a:r>
              <a:rPr lang="en-US" sz="900" dirty="0" smtClean="0">
                <a:solidFill>
                  <a:prstClr val="black"/>
                </a:solidFill>
                <a:latin typeface="Arial" charset="0"/>
              </a:rPr>
              <a:t>Grant, start </a:t>
            </a:r>
            <a:r>
              <a:rPr lang="en-US" sz="900" dirty="0">
                <a:solidFill>
                  <a:prstClr val="black"/>
                </a:solidFill>
                <a:latin typeface="Arial" charset="0"/>
              </a:rPr>
              <a:t>year: </a:t>
            </a:r>
            <a:r>
              <a:rPr lang="en-US" sz="900" dirty="0" smtClean="0">
                <a:solidFill>
                  <a:prstClr val="black"/>
                </a:solidFill>
                <a:latin typeface="Arial" charset="0"/>
              </a:rPr>
              <a:t>2011</a:t>
            </a:r>
          </a:p>
        </p:txBody>
      </p:sp>
    </p:spTree>
    <p:extLst>
      <p:ext uri="{BB962C8B-B14F-4D97-AF65-F5344CB8AC3E}">
        <p14:creationId xmlns:p14="http://schemas.microsoft.com/office/powerpoint/2010/main" xmlns="" val="100171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6200" y="940859"/>
            <a:ext cx="4419600" cy="2434863"/>
          </a:xfrm>
          <a:prstGeom prst="round2DiagRect">
            <a:avLst>
              <a:gd name="adj1" fmla="val 16667"/>
              <a:gd name="adj2" fmla="val 0"/>
            </a:avLst>
          </a:prstGeom>
          <a:ln w="3175" cap="sq">
            <a:noFill/>
            <a:miter lim="800000"/>
          </a:ln>
          <a:effectLst/>
        </p:spPr>
      </p:pic>
      <p:sp>
        <p:nvSpPr>
          <p:cNvPr id="11" name="Title 1"/>
          <p:cNvSpPr txBox="1">
            <a:spLocks/>
          </p:cNvSpPr>
          <p:nvPr/>
        </p:nvSpPr>
        <p:spPr>
          <a:xfrm>
            <a:off x="2667000" y="129460"/>
            <a:ext cx="6019800" cy="708740"/>
          </a:xfrm>
          <a:prstGeom prst="rect">
            <a:avLst/>
          </a:prstGeom>
        </p:spPr>
        <p:txBody>
          <a:bodyPr>
            <a:normAutofit/>
            <a:scene3d>
              <a:camera prst="orthographicFront"/>
              <a:lightRig rig="flat" dir="tl">
                <a:rot lat="0" lon="0" rev="6600000"/>
              </a:lightRig>
            </a:scene3d>
            <a:sp3d extrusionH="25400" contourW="8890">
              <a:contourClr>
                <a:schemeClr val="accent2">
                  <a:shade val="75000"/>
                </a:schemeClr>
              </a:contourClr>
            </a:sp3d>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Iterative</a:t>
            </a:r>
            <a:r>
              <a:rPr lang="en-U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MapReduce for Azure</a:t>
            </a:r>
            <a:endPar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210" t="17040" b="30610"/>
          <a:stretch/>
        </p:blipFill>
        <p:spPr bwMode="auto">
          <a:xfrm>
            <a:off x="675308" y="79890"/>
            <a:ext cx="2144092" cy="682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515050" y="943073"/>
            <a:ext cx="4561609" cy="2631490"/>
          </a:xfrm>
          <a:prstGeom prst="rect">
            <a:avLst/>
          </a:prstGeom>
          <a:noFill/>
        </p:spPr>
        <p:txBody>
          <a:bodyPr wrap="square" rtlCol="0">
            <a:spAutoFit/>
          </a:bodyPr>
          <a:lstStyle/>
          <a:p>
            <a:pPr marL="11430" indent="-274320">
              <a:spcAft>
                <a:spcPts val="0"/>
              </a:spcAft>
              <a:buClr>
                <a:srgbClr val="1F497D">
                  <a:lumMod val="60000"/>
                  <a:lumOff val="40000"/>
                </a:srgbClr>
              </a:buClr>
              <a:buFontTx/>
              <a:buBlip>
                <a:blip r:embed="rId5"/>
              </a:buBlip>
              <a:defRPr/>
            </a:pPr>
            <a:r>
              <a:rPr lang="en-US" sz="1100" b="1" kern="0" dirty="0">
                <a:solidFill>
                  <a:prstClr val="black"/>
                </a:solidFill>
                <a:ea typeface="+mn-ea"/>
                <a:cs typeface="Arial" pitchFamily="34" charset="0"/>
              </a:rPr>
              <a:t>Motivation</a:t>
            </a:r>
          </a:p>
          <a:p>
            <a:pPr marL="468630" lvl="1" indent="-274320">
              <a:spcAft>
                <a:spcPts val="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Tailoring distributed parallel computing frameworks for cloud characteristics to harness the power of </a:t>
            </a:r>
            <a:r>
              <a:rPr lang="en-US" sz="1100" kern="0" dirty="0">
                <a:solidFill>
                  <a:prstClr val="black"/>
                </a:solidFill>
                <a:ea typeface="+mn-ea"/>
                <a:cs typeface="Arial" pitchFamily="34" charset="0"/>
              </a:rPr>
              <a:t>cloud computing</a:t>
            </a:r>
            <a:endParaRPr lang="en-US" sz="1100" kern="0" dirty="0">
              <a:solidFill>
                <a:prstClr val="black"/>
              </a:solidFill>
              <a:ea typeface="+mn-ea"/>
              <a:cs typeface="Arial" pitchFamily="34" charset="0"/>
            </a:endParaRPr>
          </a:p>
          <a:p>
            <a:pPr marL="11430" indent="-274320">
              <a:spcAft>
                <a:spcPts val="0"/>
              </a:spcAft>
              <a:buClr>
                <a:srgbClr val="1F497D">
                  <a:lumMod val="60000"/>
                  <a:lumOff val="40000"/>
                </a:srgbClr>
              </a:buClr>
              <a:buFontTx/>
              <a:buBlip>
                <a:blip r:embed="rId5"/>
              </a:buBlip>
              <a:defRPr/>
            </a:pPr>
            <a:r>
              <a:rPr lang="en-US" sz="1100" b="1" kern="0" dirty="0">
                <a:solidFill>
                  <a:prstClr val="black"/>
                </a:solidFill>
                <a:ea typeface="+mn-ea"/>
                <a:cs typeface="Arial" pitchFamily="34" charset="0"/>
              </a:rPr>
              <a:t>Objective</a:t>
            </a:r>
            <a:endParaRPr lang="en-US" sz="1100" b="1" kern="0" dirty="0">
              <a:solidFill>
                <a:prstClr val="black"/>
              </a:solidFill>
              <a:ea typeface="+mn-ea"/>
              <a:cs typeface="Arial" pitchFamily="34" charset="0"/>
            </a:endParaRPr>
          </a:p>
          <a:p>
            <a:pPr marL="468630" lvl="1" indent="-274320">
              <a:spcAft>
                <a:spcPts val="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To create a parallel programming framework specifically designed for cloud environments to support </a:t>
            </a:r>
            <a:r>
              <a:rPr lang="en-US" sz="1100" kern="0" dirty="0">
                <a:solidFill>
                  <a:prstClr val="black"/>
                </a:solidFill>
                <a:ea typeface="+mn-ea"/>
                <a:cs typeface="Arial" pitchFamily="34" charset="0"/>
              </a:rPr>
              <a:t>data </a:t>
            </a:r>
            <a:r>
              <a:rPr lang="en-US" sz="1100" kern="0" dirty="0">
                <a:solidFill>
                  <a:prstClr val="black"/>
                </a:solidFill>
                <a:ea typeface="+mn-ea"/>
                <a:cs typeface="Arial" pitchFamily="34" charset="0"/>
              </a:rPr>
              <a:t>intensive iterative computations.</a:t>
            </a:r>
          </a:p>
          <a:p>
            <a:pPr indent="-274320">
              <a:spcAft>
                <a:spcPts val="0"/>
              </a:spcAft>
              <a:buClr>
                <a:srgbClr val="1F497D">
                  <a:lumMod val="60000"/>
                  <a:lumOff val="40000"/>
                </a:srgbClr>
              </a:buClr>
              <a:buFontTx/>
              <a:buBlip>
                <a:blip r:embed="rId5"/>
              </a:buBlip>
              <a:defRPr/>
            </a:pPr>
            <a:r>
              <a:rPr lang="en-US" sz="1100" b="1" kern="0" dirty="0">
                <a:solidFill>
                  <a:prstClr val="black"/>
                </a:solidFill>
                <a:ea typeface="+mn-ea"/>
                <a:cs typeface="Arial" pitchFamily="34" charset="0"/>
              </a:rPr>
              <a:t>Future Works</a:t>
            </a:r>
          </a:p>
          <a:p>
            <a:pPr lvl="1" indent="-274320">
              <a:spcAft>
                <a:spcPts val="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Improve the performance for commonly used communications patterns in data intensive iterative computations.</a:t>
            </a:r>
          </a:p>
          <a:p>
            <a:pPr lvl="1" indent="-274320">
              <a:spcAft>
                <a:spcPts val="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Performing micro-benchmarks to understand bottlenecks to further improve the iterative MapReduce performance.</a:t>
            </a:r>
          </a:p>
          <a:p>
            <a:pPr lvl="1" indent="-274320">
              <a:spcAft>
                <a:spcPts val="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Improving the intermediate data communication performance by using direct and hybrid communication mechanisms.</a:t>
            </a:r>
          </a:p>
          <a:p>
            <a:pPr indent="-274320">
              <a:spcAft>
                <a:spcPts val="0"/>
              </a:spcAft>
              <a:buClr>
                <a:srgbClr val="1F497D">
                  <a:lumMod val="60000"/>
                  <a:lumOff val="40000"/>
                </a:srgbClr>
              </a:buClr>
              <a:buFontTx/>
              <a:buBlip>
                <a:blip r:embed="rId5"/>
              </a:buBlip>
              <a:defRPr/>
            </a:pPr>
            <a:endParaRPr lang="en-US" sz="1100" kern="0" dirty="0">
              <a:solidFill>
                <a:prstClr val="black"/>
              </a:solidFill>
              <a:ea typeface="+mn-ea"/>
              <a:cs typeface="Arial" pitchFamily="34" charset="0"/>
            </a:endParaRPr>
          </a:p>
        </p:txBody>
      </p:sp>
      <p:sp>
        <p:nvSpPr>
          <p:cNvPr id="4" name="Rectangle 3"/>
          <p:cNvSpPr/>
          <p:nvPr/>
        </p:nvSpPr>
        <p:spPr>
          <a:xfrm>
            <a:off x="0" y="3413547"/>
            <a:ext cx="4572000" cy="2805896"/>
          </a:xfrm>
          <a:prstGeom prst="rect">
            <a:avLst/>
          </a:prstGeom>
        </p:spPr>
        <p:txBody>
          <a:bodyPr>
            <a:spAutoFit/>
          </a:bodyPr>
          <a:lstStyle/>
          <a:p>
            <a:pPr marL="11430" indent="-274320">
              <a:spcAft>
                <a:spcPts val="500"/>
              </a:spcAft>
              <a:buClr>
                <a:srgbClr val="1F497D">
                  <a:lumMod val="60000"/>
                  <a:lumOff val="40000"/>
                </a:srgbClr>
              </a:buClr>
              <a:buFontTx/>
              <a:buBlip>
                <a:blip r:embed="rId5"/>
              </a:buBlip>
              <a:defRPr/>
            </a:pPr>
            <a:r>
              <a:rPr lang="en-US" sz="1100" b="1" kern="0" dirty="0">
                <a:solidFill>
                  <a:prstClr val="black"/>
                </a:solidFill>
                <a:ea typeface="+mn-ea"/>
                <a:cs typeface="Arial" pitchFamily="34" charset="0"/>
              </a:rPr>
              <a:t>Approach</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Designed specifically for cloud environments leveraging distributed, scalable and highly available cloud infrastructure services as the underlying building blocks.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Decentralized architecture to avoid single point of </a:t>
            </a:r>
            <a:r>
              <a:rPr lang="en-US" sz="1100" kern="0" dirty="0">
                <a:solidFill>
                  <a:prstClr val="black"/>
                </a:solidFill>
                <a:ea typeface="+mn-ea"/>
                <a:cs typeface="Arial" pitchFamily="34" charset="0"/>
              </a:rPr>
              <a:t>failures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G</a:t>
            </a:r>
            <a:r>
              <a:rPr lang="en-US" sz="1100" kern="0" dirty="0">
                <a:solidFill>
                  <a:prstClr val="black"/>
                </a:solidFill>
                <a:ea typeface="+mn-ea"/>
                <a:cs typeface="Arial" pitchFamily="34" charset="0"/>
              </a:rPr>
              <a:t>lobal dynamic scheduling </a:t>
            </a:r>
            <a:r>
              <a:rPr lang="en-US" sz="1100" kern="0" dirty="0">
                <a:solidFill>
                  <a:prstClr val="black"/>
                </a:solidFill>
                <a:ea typeface="+mn-ea"/>
                <a:cs typeface="Arial" pitchFamily="34" charset="0"/>
              </a:rPr>
              <a:t>for better </a:t>
            </a:r>
            <a:r>
              <a:rPr lang="en-US" sz="1100" kern="0" dirty="0">
                <a:solidFill>
                  <a:prstClr val="black"/>
                </a:solidFill>
                <a:ea typeface="+mn-ea"/>
                <a:cs typeface="Arial" pitchFamily="34" charset="0"/>
              </a:rPr>
              <a:t>load balancing</a:t>
            </a:r>
            <a:endParaRPr lang="en-US" sz="1100" kern="0" dirty="0">
              <a:solidFill>
                <a:prstClr val="black"/>
              </a:solidFill>
              <a:ea typeface="+mn-ea"/>
              <a:cs typeface="Arial" pitchFamily="34" charset="0"/>
            </a:endParaRP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Extend the MapReduce programming model to support iterative computations.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Supports data broadcasting and caching of loop-invariant data</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Cache aware decentralized hybrid scheduling of tasks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Task level MapReduce fault tolerance</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Supports dynamically scaling up and down of the compute </a:t>
            </a:r>
            <a:r>
              <a:rPr lang="en-US" sz="1100" kern="0" dirty="0">
                <a:solidFill>
                  <a:prstClr val="black"/>
                </a:solidFill>
                <a:ea typeface="+mn-ea"/>
                <a:cs typeface="Arial" pitchFamily="34" charset="0"/>
              </a:rPr>
              <a:t>resources</a:t>
            </a:r>
            <a:endParaRPr lang="en-US" sz="1100" kern="0" dirty="0">
              <a:solidFill>
                <a:prstClr val="black"/>
              </a:solidFill>
              <a:ea typeface="+mn-ea"/>
              <a:cs typeface="Arial" pitchFamily="34" charset="0"/>
            </a:endParaRPr>
          </a:p>
        </p:txBody>
      </p:sp>
      <p:sp>
        <p:nvSpPr>
          <p:cNvPr id="5" name="Rectangle 4"/>
          <p:cNvSpPr/>
          <p:nvPr/>
        </p:nvSpPr>
        <p:spPr>
          <a:xfrm>
            <a:off x="4504660" y="3456753"/>
            <a:ext cx="4572000" cy="2846933"/>
          </a:xfrm>
          <a:prstGeom prst="rect">
            <a:avLst/>
          </a:prstGeom>
        </p:spPr>
        <p:txBody>
          <a:bodyPr>
            <a:spAutoFit/>
          </a:bodyPr>
          <a:lstStyle/>
          <a:p>
            <a:pPr marL="11430" indent="-274320">
              <a:spcAft>
                <a:spcPts val="500"/>
              </a:spcAft>
              <a:buClr>
                <a:srgbClr val="1F497D">
                  <a:lumMod val="60000"/>
                  <a:lumOff val="40000"/>
                </a:srgbClr>
              </a:buClr>
              <a:buFontTx/>
              <a:buBlip>
                <a:blip r:embed="rId5"/>
              </a:buBlip>
              <a:defRPr/>
            </a:pPr>
            <a:r>
              <a:rPr lang="en-US" sz="1100" b="1" kern="0" dirty="0">
                <a:solidFill>
                  <a:prstClr val="black"/>
                </a:solidFill>
                <a:ea typeface="+mn-ea"/>
                <a:cs typeface="Arial" pitchFamily="34" charset="0"/>
              </a:rPr>
              <a:t>Progress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MRRoles4Azure (MapReduce Roles for Azure Cloud) public release on December 2010. </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Twister4Azure, iterative MapReduce for Azure Cloud, beta public release on May 2011.</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Applications: </a:t>
            </a:r>
            <a:r>
              <a:rPr lang="en-US" sz="1100" kern="0" dirty="0" err="1">
                <a:solidFill>
                  <a:prstClr val="black"/>
                </a:solidFill>
                <a:ea typeface="+mn-ea"/>
                <a:cs typeface="Arial" pitchFamily="34" charset="0"/>
              </a:rPr>
              <a:t>KMeansClustering</a:t>
            </a:r>
            <a:r>
              <a:rPr lang="en-US" sz="1100" kern="0" dirty="0">
                <a:solidFill>
                  <a:prstClr val="black"/>
                </a:solidFill>
                <a:ea typeface="+mn-ea"/>
                <a:cs typeface="Arial" pitchFamily="34" charset="0"/>
              </a:rPr>
              <a:t>, Multi </a:t>
            </a:r>
            <a:r>
              <a:rPr lang="en-US" sz="1100" kern="0" dirty="0">
                <a:solidFill>
                  <a:prstClr val="black"/>
                </a:solidFill>
                <a:ea typeface="+mn-ea"/>
                <a:cs typeface="Arial" pitchFamily="34" charset="0"/>
              </a:rPr>
              <a:t>Dimensional </a:t>
            </a:r>
            <a:r>
              <a:rPr lang="en-US" sz="1100" kern="0" dirty="0">
                <a:solidFill>
                  <a:prstClr val="black"/>
                </a:solidFill>
                <a:ea typeface="+mn-ea"/>
                <a:cs typeface="Arial" pitchFamily="34" charset="0"/>
              </a:rPr>
              <a:t>Scaling, Smith </a:t>
            </a:r>
            <a:r>
              <a:rPr lang="en-US" sz="1100" kern="0" dirty="0">
                <a:solidFill>
                  <a:prstClr val="black"/>
                </a:solidFill>
                <a:ea typeface="+mn-ea"/>
                <a:cs typeface="Arial" pitchFamily="34" charset="0"/>
              </a:rPr>
              <a:t>Waterman Sequence </a:t>
            </a:r>
            <a:r>
              <a:rPr lang="en-US" sz="1100" kern="0" dirty="0">
                <a:solidFill>
                  <a:prstClr val="black"/>
                </a:solidFill>
                <a:ea typeface="+mn-ea"/>
                <a:cs typeface="Arial" pitchFamily="34" charset="0"/>
              </a:rPr>
              <a:t>Alignment, </a:t>
            </a:r>
            <a:r>
              <a:rPr lang="en-US" sz="1100" kern="0" dirty="0" err="1">
                <a:solidFill>
                  <a:prstClr val="black"/>
                </a:solidFill>
                <a:ea typeface="+mn-ea"/>
                <a:cs typeface="Arial" pitchFamily="34" charset="0"/>
              </a:rPr>
              <a:t>WordCount</a:t>
            </a:r>
            <a:r>
              <a:rPr lang="en-US" sz="1100" kern="0" dirty="0">
                <a:solidFill>
                  <a:prstClr val="black"/>
                </a:solidFill>
                <a:ea typeface="+mn-ea"/>
                <a:cs typeface="Arial" pitchFamily="34" charset="0"/>
              </a:rPr>
              <a:t>, Blast </a:t>
            </a:r>
            <a:r>
              <a:rPr lang="en-US" sz="1100" kern="0" dirty="0">
                <a:solidFill>
                  <a:prstClr val="black"/>
                </a:solidFill>
                <a:ea typeface="+mn-ea"/>
                <a:cs typeface="Arial" pitchFamily="34" charset="0"/>
              </a:rPr>
              <a:t>Sequence </a:t>
            </a:r>
            <a:r>
              <a:rPr lang="en-US" sz="1100" kern="0" dirty="0">
                <a:solidFill>
                  <a:prstClr val="black"/>
                </a:solidFill>
                <a:ea typeface="+mn-ea"/>
                <a:cs typeface="Arial" pitchFamily="34" charset="0"/>
              </a:rPr>
              <a:t>Searching and Cap3 </a:t>
            </a:r>
            <a:r>
              <a:rPr lang="en-US" sz="1100" kern="0" dirty="0">
                <a:solidFill>
                  <a:prstClr val="black"/>
                </a:solidFill>
                <a:ea typeface="+mn-ea"/>
                <a:cs typeface="Arial" pitchFamily="34" charset="0"/>
              </a:rPr>
              <a:t>Sequence Assembly</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Performance comparable or better compared to traditional MapReduce run times (</a:t>
            </a:r>
            <a:r>
              <a:rPr lang="en-US" sz="1100" kern="0" dirty="0" err="1">
                <a:solidFill>
                  <a:prstClr val="black"/>
                </a:solidFill>
                <a:ea typeface="+mn-ea"/>
                <a:cs typeface="Arial" pitchFamily="34" charset="0"/>
              </a:rPr>
              <a:t>eg</a:t>
            </a:r>
            <a:r>
              <a:rPr lang="en-US" sz="1100" kern="0" dirty="0">
                <a:solidFill>
                  <a:prstClr val="black"/>
                </a:solidFill>
                <a:ea typeface="+mn-ea"/>
                <a:cs typeface="Arial" pitchFamily="34" charset="0"/>
              </a:rPr>
              <a:t>. Hadoop, DryadLINQ) for MapReduce type and pleasingly parallel type applications</a:t>
            </a:r>
          </a:p>
          <a:p>
            <a:pPr marL="468630" lvl="1" indent="-274320">
              <a:spcAft>
                <a:spcPts val="500"/>
              </a:spcAft>
              <a:buClr>
                <a:srgbClr val="1F497D">
                  <a:lumMod val="60000"/>
                  <a:lumOff val="40000"/>
                </a:srgbClr>
              </a:buClr>
              <a:buFontTx/>
              <a:buBlip>
                <a:blip r:embed="rId5"/>
              </a:buBlip>
              <a:defRPr/>
            </a:pPr>
            <a:r>
              <a:rPr lang="en-US" sz="1100" kern="0" dirty="0">
                <a:solidFill>
                  <a:prstClr val="black"/>
                </a:solidFill>
                <a:ea typeface="+mn-ea"/>
                <a:cs typeface="Arial" pitchFamily="34" charset="0"/>
              </a:rPr>
              <a:t>Outperforms traditional MapReduce frameworks for Iterative MapReduce computations.</a:t>
            </a:r>
          </a:p>
          <a:p>
            <a:pPr marL="1383030" lvl="3" indent="-274320">
              <a:spcAft>
                <a:spcPts val="500"/>
              </a:spcAft>
              <a:buClr>
                <a:srgbClr val="1F497D">
                  <a:lumMod val="60000"/>
                  <a:lumOff val="40000"/>
                </a:srgbClr>
              </a:buClr>
              <a:buFontTx/>
              <a:buBlip>
                <a:blip r:embed="rId5"/>
              </a:buBlip>
              <a:defRPr/>
            </a:pPr>
            <a:endParaRPr lang="en-US" sz="1100" kern="0" dirty="0">
              <a:solidFill>
                <a:prstClr val="black"/>
              </a:solidFill>
              <a:ea typeface="+mn-ea"/>
              <a:cs typeface="Arial" pitchFamily="34" charset="0"/>
            </a:endParaRPr>
          </a:p>
        </p:txBody>
      </p:sp>
      <p:sp>
        <p:nvSpPr>
          <p:cNvPr id="8" name="Content Placeholder 21"/>
          <p:cNvSpPr txBox="1">
            <a:spLocks/>
          </p:cNvSpPr>
          <p:nvPr/>
        </p:nvSpPr>
        <p:spPr>
          <a:xfrm>
            <a:off x="457200" y="762000"/>
            <a:ext cx="8229600" cy="152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11213">
              <a:lnSpc>
                <a:spcPct val="80000"/>
              </a:lnSpc>
              <a:buFont typeface="Arial" charset="0"/>
              <a:buNone/>
            </a:pPr>
            <a:r>
              <a:rPr lang="en-US" sz="900" dirty="0" smtClean="0">
                <a:solidFill>
                  <a:prstClr val="black"/>
                </a:solidFill>
                <a:latin typeface="Arial" charset="0"/>
              </a:rPr>
              <a:t>PI: Judy </a:t>
            </a:r>
            <a:r>
              <a:rPr lang="en-US" sz="900" dirty="0" err="1" smtClean="0">
                <a:solidFill>
                  <a:prstClr val="black"/>
                </a:solidFill>
                <a:latin typeface="Arial" charset="0"/>
              </a:rPr>
              <a:t>Qiu</a:t>
            </a:r>
            <a:r>
              <a:rPr lang="en-US" sz="900" dirty="0" smtClean="0">
                <a:solidFill>
                  <a:prstClr val="black"/>
                </a:solidFill>
                <a:latin typeface="Arial" charset="0"/>
              </a:rPr>
              <a:t>,	Funding: Microsoft Azure Grant, start/end year: 2011/2013,	Microsoft Foundation Grant, start year: 2011</a:t>
            </a:r>
          </a:p>
        </p:txBody>
      </p:sp>
    </p:spTree>
    <p:extLst>
      <p:ext uri="{BB962C8B-B14F-4D97-AF65-F5344CB8AC3E}">
        <p14:creationId xmlns:p14="http://schemas.microsoft.com/office/powerpoint/2010/main" xmlns="" val="1245267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38" y="3505200"/>
            <a:ext cx="4291262" cy="838200"/>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1600" b="1" dirty="0" smtClean="0">
                <a:ln w="10541" cmpd="sng">
                  <a:solidFill>
                    <a:srgbClr val="00B050"/>
                  </a:solidFill>
                  <a:prstDash val="solid"/>
                </a:ln>
                <a:gradFill>
                  <a:gsLst>
                    <a:gs pos="0">
                      <a:srgbClr val="9BBB59">
                        <a:lumMod val="20000"/>
                        <a:lumOff val="80000"/>
                      </a:srgbClr>
                    </a:gs>
                    <a:gs pos="13000">
                      <a:srgbClr val="009900"/>
                    </a:gs>
                    <a:gs pos="50000">
                      <a:srgbClr val="9BBB59">
                        <a:lumMod val="50000"/>
                      </a:srgbClr>
                    </a:gs>
                    <a:gs pos="83000">
                      <a:srgbClr val="009900"/>
                    </a:gs>
                    <a:gs pos="100000">
                      <a:srgbClr val="9BBB59">
                        <a:lumMod val="20000"/>
                        <a:lumOff val="80000"/>
                      </a:srgbClr>
                    </a:gs>
                  </a:gsLst>
                  <a:lin ang="5400000"/>
                </a:gradFill>
              </a:rPr>
              <a:t>Simple Bioinformatics Pipeline</a:t>
            </a:r>
            <a:endParaRPr lang="en-US" sz="1600" b="1" dirty="0">
              <a:ln w="10541" cmpd="sng">
                <a:solidFill>
                  <a:srgbClr val="00B050"/>
                </a:solidFill>
                <a:prstDash val="solid"/>
              </a:ln>
              <a:gradFill>
                <a:gsLst>
                  <a:gs pos="0">
                    <a:srgbClr val="9BBB59">
                      <a:lumMod val="20000"/>
                      <a:lumOff val="80000"/>
                    </a:srgbClr>
                  </a:gs>
                  <a:gs pos="13000">
                    <a:srgbClr val="009900"/>
                  </a:gs>
                  <a:gs pos="50000">
                    <a:srgbClr val="9BBB59">
                      <a:lumMod val="50000"/>
                    </a:srgbClr>
                  </a:gs>
                  <a:gs pos="83000">
                    <a:srgbClr val="009900"/>
                  </a:gs>
                  <a:gs pos="100000">
                    <a:srgbClr val="9BBB59">
                      <a:lumMod val="20000"/>
                      <a:lumOff val="80000"/>
                    </a:srgbClr>
                  </a:gs>
                </a:gsLst>
                <a:lin ang="5400000"/>
              </a:gradFill>
            </a:endParaRPr>
          </a:p>
        </p:txBody>
      </p:sp>
      <p:sp>
        <p:nvSpPr>
          <p:cNvPr id="3" name="Flowchart: Document 2"/>
          <p:cNvSpPr/>
          <p:nvPr/>
        </p:nvSpPr>
        <p:spPr>
          <a:xfrm>
            <a:off x="152399" y="3981240"/>
            <a:ext cx="838201" cy="521004"/>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Gene Sequences</a:t>
            </a:r>
            <a:endParaRPr lang="en-US" sz="1000" dirty="0">
              <a:solidFill>
                <a:prstClr val="white"/>
              </a:solidFill>
            </a:endParaRPr>
          </a:p>
        </p:txBody>
      </p:sp>
      <p:sp>
        <p:nvSpPr>
          <p:cNvPr id="4" name="Oval 3"/>
          <p:cNvSpPr/>
          <p:nvPr/>
        </p:nvSpPr>
        <p:spPr>
          <a:xfrm>
            <a:off x="1578746" y="3876523"/>
            <a:ext cx="1098911" cy="7304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Pairwise Alignment &amp; Distance Calculation</a:t>
            </a:r>
            <a:endParaRPr lang="en-US" sz="10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23311" y="3865636"/>
            <a:ext cx="749567" cy="749567"/>
          </a:xfrm>
          <a:prstGeom prst="rect">
            <a:avLst/>
          </a:prstGeom>
        </p:spPr>
      </p:pic>
      <p:cxnSp>
        <p:nvCxnSpPr>
          <p:cNvPr id="6" name="Straight Arrow Connector 5"/>
          <p:cNvCxnSpPr>
            <a:stCxn id="3" idx="3"/>
            <a:endCxn id="4" idx="2"/>
          </p:cNvCxnSpPr>
          <p:nvPr/>
        </p:nvCxnSpPr>
        <p:spPr>
          <a:xfrm>
            <a:off x="990600" y="4241742"/>
            <a:ext cx="588146"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392827" y="5476332"/>
            <a:ext cx="1036172" cy="543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Pairwise Clustering</a:t>
            </a:r>
            <a:endParaRPr lang="en-US" sz="1000" dirty="0">
              <a:solidFill>
                <a:prstClr val="white"/>
              </a:solidFill>
            </a:endParaRPr>
          </a:p>
        </p:txBody>
      </p:sp>
      <p:sp>
        <p:nvSpPr>
          <p:cNvPr id="8" name="Oval 7"/>
          <p:cNvSpPr/>
          <p:nvPr/>
        </p:nvSpPr>
        <p:spPr>
          <a:xfrm>
            <a:off x="2392826" y="4718982"/>
            <a:ext cx="1036173" cy="53881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Multi-Dimensional Scaling</a:t>
            </a:r>
            <a:endParaRPr lang="en-US" sz="1000" dirty="0">
              <a:solidFill>
                <a:prstClr val="white"/>
              </a:solidFill>
            </a:endParaRPr>
          </a:p>
        </p:txBody>
      </p:sp>
      <p:cxnSp>
        <p:nvCxnSpPr>
          <p:cNvPr id="9" name="Straight Arrow Connector 8"/>
          <p:cNvCxnSpPr>
            <a:stCxn id="4" idx="6"/>
            <a:endCxn id="5" idx="1"/>
          </p:cNvCxnSpPr>
          <p:nvPr/>
        </p:nvCxnSpPr>
        <p:spPr>
          <a:xfrm flipV="1">
            <a:off x="2677657" y="4240420"/>
            <a:ext cx="545654" cy="13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90601" y="5090253"/>
            <a:ext cx="914400" cy="4729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err="1">
                <a:solidFill>
                  <a:prstClr val="white"/>
                </a:solidFill>
              </a:rPr>
              <a:t>Visuali</a:t>
            </a:r>
            <a:r>
              <a:rPr lang="en-US" sz="1000" dirty="0">
                <a:solidFill>
                  <a:prstClr val="white"/>
                </a:solidFill>
              </a:rPr>
              <a:t>-</a:t>
            </a:r>
          </a:p>
          <a:p>
            <a:pPr algn="ctr" fontAlgn="auto">
              <a:spcBef>
                <a:spcPts val="0"/>
              </a:spcBef>
              <a:spcAft>
                <a:spcPts val="0"/>
              </a:spcAft>
            </a:pPr>
            <a:r>
              <a:rPr lang="en-US" sz="1000" dirty="0" err="1">
                <a:solidFill>
                  <a:prstClr val="white"/>
                </a:solidFill>
              </a:rPr>
              <a:t>zation</a:t>
            </a:r>
            <a:endParaRPr lang="en-US" sz="1000" dirty="0">
              <a:solidFill>
                <a:prstClr val="white"/>
              </a:solidFill>
            </a:endParaRPr>
          </a:p>
        </p:txBody>
      </p:sp>
      <p:cxnSp>
        <p:nvCxnSpPr>
          <p:cNvPr id="11" name="Straight Arrow Connector 10"/>
          <p:cNvCxnSpPr>
            <a:stCxn id="7" idx="2"/>
            <a:endCxn id="10" idx="6"/>
          </p:cNvCxnSpPr>
          <p:nvPr/>
        </p:nvCxnSpPr>
        <p:spPr>
          <a:xfrm flipH="1" flipV="1">
            <a:off x="1905001" y="5326746"/>
            <a:ext cx="487826" cy="421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94631" y="5571753"/>
            <a:ext cx="978542" cy="215444"/>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Calibri"/>
                <a:ea typeface="+mn-ea"/>
              </a:rPr>
              <a:t>Cluster Indices</a:t>
            </a:r>
          </a:p>
        </p:txBody>
      </p:sp>
      <p:cxnSp>
        <p:nvCxnSpPr>
          <p:cNvPr id="13" name="Straight Arrow Connector 12"/>
          <p:cNvCxnSpPr>
            <a:stCxn id="8" idx="2"/>
            <a:endCxn id="10" idx="6"/>
          </p:cNvCxnSpPr>
          <p:nvPr/>
        </p:nvCxnSpPr>
        <p:spPr>
          <a:xfrm flipH="1">
            <a:off x="1905001" y="4988391"/>
            <a:ext cx="487825" cy="33835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82934" y="4891556"/>
            <a:ext cx="801937" cy="215444"/>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Calibri"/>
                <a:ea typeface="+mn-ea"/>
              </a:rPr>
              <a:t>Coordinates</a:t>
            </a:r>
          </a:p>
        </p:txBody>
      </p:sp>
      <p:sp>
        <p:nvSpPr>
          <p:cNvPr id="15" name="Flowchart: Document 14"/>
          <p:cNvSpPr/>
          <p:nvPr/>
        </p:nvSpPr>
        <p:spPr>
          <a:xfrm>
            <a:off x="152400" y="5081736"/>
            <a:ext cx="579325" cy="49001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3D Plot</a:t>
            </a:r>
            <a:endParaRPr lang="en-US" sz="1000" dirty="0">
              <a:solidFill>
                <a:prstClr val="white"/>
              </a:solidFill>
            </a:endParaRPr>
          </a:p>
        </p:txBody>
      </p:sp>
      <p:cxnSp>
        <p:nvCxnSpPr>
          <p:cNvPr id="16" name="Straight Arrow Connector 15"/>
          <p:cNvCxnSpPr>
            <a:stCxn id="10" idx="2"/>
            <a:endCxn id="15" idx="3"/>
          </p:cNvCxnSpPr>
          <p:nvPr/>
        </p:nvCxnSpPr>
        <p:spPr>
          <a:xfrm flipH="1" flipV="1">
            <a:off x="731725" y="5326745"/>
            <a:ext cx="258876"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83189" y="4488245"/>
            <a:ext cx="755156" cy="253916"/>
          </a:xfrm>
          <a:prstGeom prst="rect">
            <a:avLst/>
          </a:prstGeom>
        </p:spPr>
        <p:txBody>
          <a:bodyPr wrap="square">
            <a:spAutoFit/>
          </a:bodyPr>
          <a:lstStyle/>
          <a:p>
            <a:pPr fontAlgn="auto">
              <a:spcBef>
                <a:spcPts val="0"/>
              </a:spcBef>
              <a:spcAft>
                <a:spcPts val="0"/>
              </a:spcAft>
            </a:pPr>
            <a:r>
              <a:rPr lang="en-US" sz="1050" i="1" dirty="0">
                <a:solidFill>
                  <a:prstClr val="black"/>
                </a:solidFill>
                <a:latin typeface="Adobe Caslon Pro" pitchFamily="18" charset="0"/>
                <a:ea typeface="+mn-ea"/>
              </a:rPr>
              <a:t>O(</a:t>
            </a:r>
            <a:r>
              <a:rPr lang="en-US" sz="1050" i="1" dirty="0" err="1">
                <a:solidFill>
                  <a:prstClr val="black"/>
                </a:solidFill>
                <a:latin typeface="Adobe Caslon Pro" pitchFamily="18" charset="0"/>
                <a:ea typeface="+mn-ea"/>
              </a:rPr>
              <a:t>NxN</a:t>
            </a:r>
            <a:r>
              <a:rPr lang="en-US" sz="1050" i="1" dirty="0">
                <a:solidFill>
                  <a:prstClr val="black"/>
                </a:solidFill>
                <a:latin typeface="Adobe Caslon Pro" pitchFamily="18" charset="0"/>
                <a:ea typeface="+mn-ea"/>
              </a:rPr>
              <a:t>)</a:t>
            </a:r>
            <a:endParaRPr lang="en-US" sz="1050" i="1" dirty="0">
              <a:solidFill>
                <a:prstClr val="black"/>
              </a:solidFill>
              <a:latin typeface="Adobe Caslon Pro" pitchFamily="18" charset="0"/>
              <a:ea typeface="+mn-ea"/>
            </a:endParaRPr>
          </a:p>
        </p:txBody>
      </p:sp>
      <p:sp>
        <p:nvSpPr>
          <p:cNvPr id="18" name="Rectangle 17"/>
          <p:cNvSpPr/>
          <p:nvPr/>
        </p:nvSpPr>
        <p:spPr>
          <a:xfrm>
            <a:off x="2513224" y="3854282"/>
            <a:ext cx="634909" cy="253916"/>
          </a:xfrm>
          <a:prstGeom prst="rect">
            <a:avLst/>
          </a:prstGeom>
        </p:spPr>
        <p:txBody>
          <a:bodyPr wrap="square">
            <a:spAutoFit/>
          </a:bodyPr>
          <a:lstStyle/>
          <a:p>
            <a:pPr fontAlgn="auto">
              <a:spcBef>
                <a:spcPts val="0"/>
              </a:spcBef>
              <a:spcAft>
                <a:spcPts val="0"/>
              </a:spcAft>
            </a:pPr>
            <a:r>
              <a:rPr lang="en-US" sz="1050" i="1" dirty="0">
                <a:solidFill>
                  <a:prstClr val="black"/>
                </a:solidFill>
                <a:latin typeface="Adobe Caslon Pro" pitchFamily="18" charset="0"/>
                <a:ea typeface="+mn-ea"/>
              </a:rPr>
              <a:t>O(</a:t>
            </a:r>
            <a:r>
              <a:rPr lang="en-US" sz="1050" i="1" dirty="0" err="1">
                <a:solidFill>
                  <a:prstClr val="black"/>
                </a:solidFill>
                <a:latin typeface="Adobe Caslon Pro" pitchFamily="18" charset="0"/>
                <a:ea typeface="+mn-ea"/>
              </a:rPr>
              <a:t>NxN</a:t>
            </a:r>
            <a:r>
              <a:rPr lang="en-US" sz="1050" i="1" dirty="0">
                <a:solidFill>
                  <a:prstClr val="black"/>
                </a:solidFill>
                <a:latin typeface="Adobe Caslon Pro" pitchFamily="18" charset="0"/>
                <a:ea typeface="+mn-ea"/>
              </a:rPr>
              <a:t>)</a:t>
            </a:r>
            <a:endParaRPr lang="en-US" sz="1050" i="1" dirty="0">
              <a:solidFill>
                <a:prstClr val="black"/>
              </a:solidFill>
              <a:latin typeface="Adobe Caslon Pro" pitchFamily="18" charset="0"/>
              <a:ea typeface="+mn-ea"/>
            </a:endParaRPr>
          </a:p>
        </p:txBody>
      </p:sp>
      <p:sp>
        <p:nvSpPr>
          <p:cNvPr id="19" name="Rectangle 18"/>
          <p:cNvSpPr/>
          <p:nvPr/>
        </p:nvSpPr>
        <p:spPr>
          <a:xfrm>
            <a:off x="2525166" y="5257800"/>
            <a:ext cx="726106" cy="253916"/>
          </a:xfrm>
          <a:prstGeom prst="rect">
            <a:avLst/>
          </a:prstGeom>
        </p:spPr>
        <p:txBody>
          <a:bodyPr wrap="square">
            <a:spAutoFit/>
          </a:bodyPr>
          <a:lstStyle/>
          <a:p>
            <a:pPr fontAlgn="auto">
              <a:spcBef>
                <a:spcPts val="0"/>
              </a:spcBef>
              <a:spcAft>
                <a:spcPts val="0"/>
              </a:spcAft>
            </a:pPr>
            <a:r>
              <a:rPr lang="en-US" sz="1050" i="1" dirty="0">
                <a:solidFill>
                  <a:prstClr val="black"/>
                </a:solidFill>
                <a:latin typeface="Adobe Caslon Pro" pitchFamily="18" charset="0"/>
                <a:ea typeface="+mn-ea"/>
              </a:rPr>
              <a:t>O(</a:t>
            </a:r>
            <a:r>
              <a:rPr lang="en-US" sz="1050" i="1" dirty="0" err="1">
                <a:solidFill>
                  <a:prstClr val="black"/>
                </a:solidFill>
                <a:latin typeface="Adobe Caslon Pro" pitchFamily="18" charset="0"/>
                <a:ea typeface="+mn-ea"/>
              </a:rPr>
              <a:t>NxN</a:t>
            </a:r>
            <a:r>
              <a:rPr lang="en-US" sz="1050" i="1" dirty="0">
                <a:solidFill>
                  <a:prstClr val="black"/>
                </a:solidFill>
                <a:latin typeface="Adobe Caslon Pro" pitchFamily="18" charset="0"/>
                <a:ea typeface="+mn-ea"/>
              </a:rPr>
              <a:t>)</a:t>
            </a:r>
            <a:endParaRPr lang="en-US" sz="1050" i="1" dirty="0">
              <a:solidFill>
                <a:prstClr val="black"/>
              </a:solidFill>
              <a:latin typeface="Adobe Caslon Pro" pitchFamily="18" charset="0"/>
              <a:ea typeface="+mn-ea"/>
            </a:endParaRPr>
          </a:p>
        </p:txBody>
      </p:sp>
      <p:cxnSp>
        <p:nvCxnSpPr>
          <p:cNvPr id="20" name="Elbow Connector 19"/>
          <p:cNvCxnSpPr>
            <a:stCxn id="5" idx="3"/>
            <a:endCxn id="8" idx="6"/>
          </p:cNvCxnSpPr>
          <p:nvPr/>
        </p:nvCxnSpPr>
        <p:spPr>
          <a:xfrm flipH="1">
            <a:off x="3428999" y="4240420"/>
            <a:ext cx="543879" cy="747971"/>
          </a:xfrm>
          <a:prstGeom prst="bentConnector3">
            <a:avLst>
              <a:gd name="adj1" fmla="val -4203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Elbow Connector 20"/>
          <p:cNvCxnSpPr>
            <a:stCxn id="5" idx="3"/>
            <a:endCxn id="7" idx="6"/>
          </p:cNvCxnSpPr>
          <p:nvPr/>
        </p:nvCxnSpPr>
        <p:spPr>
          <a:xfrm flipH="1">
            <a:off x="3428999" y="4240420"/>
            <a:ext cx="543879" cy="1507646"/>
          </a:xfrm>
          <a:prstGeom prst="bentConnector3">
            <a:avLst>
              <a:gd name="adj1" fmla="val -42031"/>
            </a:avLst>
          </a:prstGeom>
          <a:ln w="28575">
            <a:tailEnd type="arrow"/>
          </a:ln>
        </p:spPr>
        <p:style>
          <a:lnRef idx="1">
            <a:schemeClr val="dk1"/>
          </a:lnRef>
          <a:fillRef idx="0">
            <a:schemeClr val="dk1"/>
          </a:fillRef>
          <a:effectRef idx="0">
            <a:schemeClr val="dk1"/>
          </a:effectRef>
          <a:fontRef idx="minor">
            <a:schemeClr val="tx1"/>
          </a:fontRef>
        </p:style>
      </p:cxnSp>
      <p:pic>
        <p:nvPicPr>
          <p:cNvPr id="33" name="Picture 3"/>
          <p:cNvPicPr>
            <a:picLocks noChangeAspect="1" noChangeArrowheads="1"/>
          </p:cNvPicPr>
          <p:nvPr/>
        </p:nvPicPr>
        <p:blipFill>
          <a:blip r:embed="rId4" cstate="print"/>
          <a:srcRect/>
          <a:stretch>
            <a:fillRect/>
          </a:stretch>
        </p:blipFill>
        <p:spPr bwMode="auto">
          <a:xfrm>
            <a:off x="4495800" y="953061"/>
            <a:ext cx="1981200" cy="127397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6"/>
          <p:cNvPicPr>
            <a:picLocks noChangeAspect="1" noChangeArrowheads="1"/>
          </p:cNvPicPr>
          <p:nvPr/>
        </p:nvPicPr>
        <p:blipFill>
          <a:blip r:embed="rId5" cstate="print"/>
          <a:srcRect/>
          <a:stretch>
            <a:fillRect/>
          </a:stretch>
        </p:blipFill>
        <p:spPr bwMode="auto">
          <a:xfrm>
            <a:off x="4495800" y="2218383"/>
            <a:ext cx="1981200" cy="113493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4" name="Rectangle 8"/>
          <p:cNvSpPr>
            <a:spLocks noChangeArrowheads="1"/>
          </p:cNvSpPr>
          <p:nvPr/>
        </p:nvSpPr>
        <p:spPr bwMode="auto">
          <a:xfrm>
            <a:off x="6531871" y="994378"/>
            <a:ext cx="2383529" cy="2308324"/>
          </a:xfrm>
          <a:prstGeom prst="rect">
            <a:avLst/>
          </a:prstGeom>
          <a:noFill/>
          <a:ln w="9525">
            <a:noFill/>
            <a:miter lim="800000"/>
            <a:headEnd/>
            <a:tailEnd/>
          </a:ln>
        </p:spPr>
        <p:txBody>
          <a:bodyPr wrap="square">
            <a:spAutoFit/>
          </a:bodyPr>
          <a:lstStyle/>
          <a:p>
            <a:pPr fontAlgn="auto">
              <a:spcBef>
                <a:spcPts val="0"/>
              </a:spcBef>
              <a:spcAft>
                <a:spcPts val="0"/>
              </a:spcAft>
            </a:pPr>
            <a:r>
              <a:rPr lang="en-US" sz="1200" b="1" i="1" dirty="0">
                <a:solidFill>
                  <a:prstClr val="black"/>
                </a:solidFill>
                <a:ea typeface="+mn-ea"/>
                <a:cs typeface="Arial" pitchFamily="34" charset="0"/>
              </a:rPr>
              <a:t>Chemical compounds shown in literatures, visualized by MDS (top) and GTM (bottom)</a:t>
            </a:r>
          </a:p>
          <a:p>
            <a:pPr fontAlgn="auto">
              <a:spcBef>
                <a:spcPts val="0"/>
              </a:spcBef>
              <a:spcAft>
                <a:spcPts val="0"/>
              </a:spcAft>
            </a:pPr>
            <a:r>
              <a:rPr lang="en-US" sz="1200" dirty="0">
                <a:solidFill>
                  <a:prstClr val="black"/>
                </a:solidFill>
                <a:ea typeface="+mn-ea"/>
                <a:cs typeface="Arial" pitchFamily="34" charset="0"/>
              </a:rPr>
              <a:t>Visualized 234,000 chemical compounds which may be related with a set of 5 genes of interest (ABCB1, CHRNB2, DRD2, ESR1, and F2) based on the dataset collected from major journal literatures which is also stored in Chem2Bio2RDF system. </a:t>
            </a:r>
          </a:p>
        </p:txBody>
      </p:sp>
      <p:sp>
        <p:nvSpPr>
          <p:cNvPr id="38" name="Rectangle 37"/>
          <p:cNvSpPr/>
          <p:nvPr/>
        </p:nvSpPr>
        <p:spPr>
          <a:xfrm>
            <a:off x="4577781" y="4697766"/>
            <a:ext cx="2362200" cy="1500411"/>
          </a:xfrm>
          <a:prstGeom prst="rect">
            <a:avLst/>
          </a:prstGeom>
        </p:spPr>
        <p:txBody>
          <a:bodyPr wrap="square">
            <a:spAutoFit/>
          </a:bodyPr>
          <a:lstStyle/>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Parallel visualization algorithms (GTM, MDS, …)</a:t>
            </a:r>
          </a:p>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Improved quality by using DA optimization</a:t>
            </a:r>
          </a:p>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Interpolation</a:t>
            </a:r>
          </a:p>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Twister Integration (Twister-MDS, Twister-LDA)</a:t>
            </a:r>
            <a:endPar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endParaRPr>
          </a:p>
        </p:txBody>
      </p:sp>
      <p:sp>
        <p:nvSpPr>
          <p:cNvPr id="39" name="Rectangle 38"/>
          <p:cNvSpPr/>
          <p:nvPr/>
        </p:nvSpPr>
        <p:spPr>
          <a:xfrm>
            <a:off x="4762407" y="4436104"/>
            <a:ext cx="1574024" cy="30048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1050" b="1" dirty="0">
                <a:solidFill>
                  <a:prstClr val="white"/>
                </a:solidFill>
              </a:rPr>
              <a:t>Parallel Visualization Algorithms</a:t>
            </a:r>
            <a:endParaRPr lang="en-US" sz="1050" b="1" dirty="0">
              <a:solidFill>
                <a:prstClr val="white"/>
              </a:solidFill>
            </a:endParaRPr>
          </a:p>
        </p:txBody>
      </p:sp>
      <p:sp>
        <p:nvSpPr>
          <p:cNvPr id="40" name="Rectangle 39"/>
          <p:cNvSpPr/>
          <p:nvPr/>
        </p:nvSpPr>
        <p:spPr>
          <a:xfrm>
            <a:off x="7314931" y="4440045"/>
            <a:ext cx="1574024" cy="2965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1100" b="1" dirty="0" err="1">
                <a:solidFill>
                  <a:prstClr val="white"/>
                </a:solidFill>
              </a:rPr>
              <a:t>PlotViz</a:t>
            </a:r>
            <a:endParaRPr lang="en-US" sz="1100" b="1" dirty="0">
              <a:solidFill>
                <a:prstClr val="white"/>
              </a:solidFill>
            </a:endParaRPr>
          </a:p>
        </p:txBody>
      </p:sp>
      <p:sp>
        <p:nvSpPr>
          <p:cNvPr id="41" name="Rectangle 40"/>
          <p:cNvSpPr/>
          <p:nvPr/>
        </p:nvSpPr>
        <p:spPr>
          <a:xfrm>
            <a:off x="7048324" y="4693825"/>
            <a:ext cx="2095676" cy="1338828"/>
          </a:xfrm>
          <a:prstGeom prst="rect">
            <a:avLst/>
          </a:prstGeom>
        </p:spPr>
        <p:txBody>
          <a:bodyPr wrap="square">
            <a:spAutoFit/>
          </a:bodyPr>
          <a:lstStyle/>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Provide Virtual 3D space</a:t>
            </a:r>
          </a:p>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Cross-platform</a:t>
            </a:r>
          </a:p>
          <a:p>
            <a:pPr marL="274320" indent="-274320" fontAlgn="auto">
              <a:spcBef>
                <a:spcPts val="300"/>
              </a:spcBef>
              <a:spcAft>
                <a:spcPts val="0"/>
              </a:spcAft>
              <a:buClr>
                <a:srgbClr val="C00000"/>
              </a:buClr>
              <a:buFont typeface="Wingdings" pitchFamily="2" charset="2"/>
              <a:buChar char="§"/>
            </a:pP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Visualization Toolkit (VTK)</a:t>
            </a:r>
          </a:p>
          <a:p>
            <a:pPr marL="274320" indent="-274320" fontAlgn="auto">
              <a:spcBef>
                <a:spcPts val="300"/>
              </a:spcBef>
              <a:spcAft>
                <a:spcPts val="0"/>
              </a:spcAft>
              <a:buClr>
                <a:srgbClr val="C00000"/>
              </a:buClr>
              <a:buFont typeface="Wingdings" pitchFamily="2" charset="2"/>
              <a:buChar char="§"/>
            </a:pPr>
            <a:r>
              <a:rPr lang="en-US" sz="12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Qt</a:t>
            </a: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 </a:t>
            </a:r>
            <a:r>
              <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framework</a:t>
            </a:r>
          </a:p>
          <a:p>
            <a:pPr marL="274320" indent="-274320" fontAlgn="auto">
              <a:spcBef>
                <a:spcPts val="300"/>
              </a:spcBef>
              <a:spcAft>
                <a:spcPts val="0"/>
              </a:spcAft>
              <a:buClr>
                <a:srgbClr val="C00000"/>
              </a:buClr>
              <a:buFont typeface="Wingdings" pitchFamily="2" charset="2"/>
              <a:buChar char="§"/>
            </a:pPr>
            <a:endParaRPr lang="en-US" sz="11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endParaRPr>
          </a:p>
        </p:txBody>
      </p:sp>
      <p:grpSp>
        <p:nvGrpSpPr>
          <p:cNvPr id="22" name="Group 41"/>
          <p:cNvGrpSpPr/>
          <p:nvPr/>
        </p:nvGrpSpPr>
        <p:grpSpPr>
          <a:xfrm>
            <a:off x="4890304" y="3818252"/>
            <a:ext cx="3590863" cy="617853"/>
            <a:chOff x="4762766" y="3810001"/>
            <a:chExt cx="3590863" cy="617853"/>
          </a:xfrm>
        </p:grpSpPr>
        <p:pic>
          <p:nvPicPr>
            <p:cNvPr id="43" name="Picture 42"/>
            <p:cNvPicPr>
              <a:picLocks noChangeAspect="1"/>
            </p:cNvPicPr>
            <p:nvPr/>
          </p:nvPicPr>
          <p:blipFill>
            <a:blip r:embed="rId6" cstate="print"/>
            <a:stretch>
              <a:fillRect/>
            </a:stretch>
          </p:blipFill>
          <p:spPr>
            <a:xfrm>
              <a:off x="5682223" y="3861436"/>
              <a:ext cx="521483" cy="566418"/>
            </a:xfrm>
            <a:prstGeom prst="rect">
              <a:avLst/>
            </a:prstGeom>
          </p:spPr>
        </p:pic>
        <p:pic>
          <p:nvPicPr>
            <p:cNvPr id="44" name="Picture 43"/>
            <p:cNvPicPr>
              <a:picLocks noChangeAspect="1"/>
            </p:cNvPicPr>
            <p:nvPr/>
          </p:nvPicPr>
          <p:blipFill>
            <a:blip r:embed="rId6" cstate="print"/>
            <a:stretch>
              <a:fillRect/>
            </a:stretch>
          </p:blipFill>
          <p:spPr>
            <a:xfrm>
              <a:off x="5227281" y="3861436"/>
              <a:ext cx="521483" cy="566418"/>
            </a:xfrm>
            <a:prstGeom prst="rect">
              <a:avLst/>
            </a:prstGeom>
          </p:spPr>
        </p:pic>
        <p:pic>
          <p:nvPicPr>
            <p:cNvPr id="45" name="Picture 44"/>
            <p:cNvPicPr>
              <a:picLocks noChangeAspect="1"/>
            </p:cNvPicPr>
            <p:nvPr/>
          </p:nvPicPr>
          <p:blipFill>
            <a:blip r:embed="rId6" cstate="print"/>
            <a:stretch>
              <a:fillRect/>
            </a:stretch>
          </p:blipFill>
          <p:spPr>
            <a:xfrm>
              <a:off x="4762766" y="3861436"/>
              <a:ext cx="521483" cy="566418"/>
            </a:xfrm>
            <a:prstGeom prst="rect">
              <a:avLst/>
            </a:prstGeom>
          </p:spPr>
        </p:pic>
        <p:grpSp>
          <p:nvGrpSpPr>
            <p:cNvPr id="24" name="Group 11"/>
            <p:cNvGrpSpPr/>
            <p:nvPr/>
          </p:nvGrpSpPr>
          <p:grpSpPr>
            <a:xfrm>
              <a:off x="7554370" y="3810001"/>
              <a:ext cx="799259" cy="613912"/>
              <a:chOff x="4246182" y="4216591"/>
              <a:chExt cx="2307018" cy="2139759"/>
            </a:xfrm>
          </p:grpSpPr>
          <p:pic>
            <p:nvPicPr>
              <p:cNvPr id="49" name="Picture 48"/>
              <p:cNvPicPr>
                <a:picLocks noChangeAspect="1"/>
              </p:cNvPicPr>
              <p:nvPr/>
            </p:nvPicPr>
            <p:blipFill>
              <a:blip r:embed="rId7" cstate="print"/>
              <a:stretch>
                <a:fillRect/>
              </a:stretch>
            </p:blipFill>
            <p:spPr>
              <a:xfrm>
                <a:off x="4246182" y="4216591"/>
                <a:ext cx="2307018" cy="2139759"/>
              </a:xfrm>
              <a:prstGeom prst="rect">
                <a:avLst/>
              </a:prstGeom>
            </p:spPr>
          </p:pic>
          <p:pic>
            <p:nvPicPr>
              <p:cNvPr id="50" name="Picture 49"/>
              <p:cNvPicPr>
                <a:picLocks noChangeAspect="1"/>
              </p:cNvPicPr>
              <p:nvPr/>
            </p:nvPicPr>
            <p:blipFill>
              <a:blip r:embed="rId8" cstate="print"/>
              <a:stretch>
                <a:fillRect/>
              </a:stretch>
            </p:blipFill>
            <p:spPr>
              <a:xfrm>
                <a:off x="4572000" y="4504080"/>
                <a:ext cx="1447800" cy="1291539"/>
              </a:xfrm>
              <a:prstGeom prst="rect">
                <a:avLst/>
              </a:prstGeom>
              <a:scene3d>
                <a:camera prst="perspectiveFront" fov="5400000">
                  <a:rot lat="0" lon="2100000" rev="0"/>
                </a:camera>
                <a:lightRig rig="threePt" dir="t"/>
              </a:scene3d>
            </p:spPr>
          </p:pic>
        </p:grpSp>
        <p:sp>
          <p:nvSpPr>
            <p:cNvPr id="47" name="Left-Right Arrow 46"/>
            <p:cNvSpPr/>
            <p:nvPr/>
          </p:nvSpPr>
          <p:spPr>
            <a:xfrm>
              <a:off x="6233228" y="4048637"/>
              <a:ext cx="1029243" cy="192016"/>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1000">
                <a:solidFill>
                  <a:prstClr val="white"/>
                </a:solidFill>
              </a:endParaRPr>
            </a:p>
          </p:txBody>
        </p:sp>
        <p:sp>
          <p:nvSpPr>
            <p:cNvPr id="48" name="Cloud 47"/>
            <p:cNvSpPr/>
            <p:nvPr/>
          </p:nvSpPr>
          <p:spPr>
            <a:xfrm>
              <a:off x="6497480" y="3957007"/>
              <a:ext cx="517973" cy="37527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000">
                <a:solidFill>
                  <a:prstClr val="black"/>
                </a:solidFill>
              </a:endParaRPr>
            </a:p>
          </p:txBody>
        </p:sp>
      </p:grpSp>
      <p:sp>
        <p:nvSpPr>
          <p:cNvPr id="51" name="Rectangle 50"/>
          <p:cNvSpPr/>
          <p:nvPr/>
        </p:nvSpPr>
        <p:spPr>
          <a:xfrm>
            <a:off x="5591643" y="3429000"/>
            <a:ext cx="2615716" cy="338554"/>
          </a:xfrm>
          <a:prstGeom prst="rect">
            <a:avLst/>
          </a:prstGeom>
        </p:spPr>
        <p:txBody>
          <a:bodyPr wrap="none">
            <a:spAutoFit/>
          </a:bodyPr>
          <a:lstStyle/>
          <a:p>
            <a:pPr algn="ctr" fontAlgn="auto">
              <a:spcBef>
                <a:spcPts val="0"/>
              </a:spcBef>
              <a:spcAft>
                <a:spcPts val="0"/>
              </a:spcAft>
            </a:pP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PlotViz</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 Visualization System</a:t>
            </a:r>
            <a:endParaRPr lang="en-US" sz="1600" dirty="0">
              <a:solidFill>
                <a:prstClr val="black"/>
              </a:solidFill>
              <a:latin typeface="Calibri"/>
              <a:ea typeface="+mn-ea"/>
            </a:endParaRPr>
          </a:p>
        </p:txBody>
      </p:sp>
      <p:sp>
        <p:nvSpPr>
          <p:cNvPr id="23" name="TextBox 22"/>
          <p:cNvSpPr txBox="1"/>
          <p:nvPr/>
        </p:nvSpPr>
        <p:spPr>
          <a:xfrm>
            <a:off x="533400" y="162580"/>
            <a:ext cx="7772400" cy="523220"/>
          </a:xfrm>
          <a:prstGeom prst="rect">
            <a:avLst/>
          </a:prstGeom>
          <a:noFill/>
        </p:spPr>
        <p:txBody>
          <a:bodyPr wrap="square" rtlCol="0">
            <a:spAutoFit/>
          </a:bodyPr>
          <a:lstStyle/>
          <a:p>
            <a:pPr algn="ctr" fontAlgn="auto">
              <a:spcBef>
                <a:spcPts val="0"/>
              </a:spcBef>
              <a:spcAft>
                <a:spcPts val="0"/>
              </a:spcAft>
            </a:pP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ea typeface="+mn-ea"/>
              </a:rPr>
              <a:t>Scientific Applications Empowered by HPC/Cloud</a:t>
            </a:r>
          </a:p>
        </p:txBody>
      </p:sp>
      <p:pic>
        <p:nvPicPr>
          <p:cNvPr id="57" name="Picture 56" descr="C:\Users\Ryan\Desktop\100k.sampl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8000" y="994379"/>
            <a:ext cx="1157121" cy="9868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8" name="Picture 57" descr="C:\Users\Ryan\Desktop\680k.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1848" y="1808532"/>
            <a:ext cx="1785312" cy="152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9" name="Rectangle 8"/>
          <p:cNvSpPr>
            <a:spLocks noChangeArrowheads="1"/>
          </p:cNvSpPr>
          <p:nvPr/>
        </p:nvSpPr>
        <p:spPr bwMode="auto">
          <a:xfrm>
            <a:off x="2082756" y="1044990"/>
            <a:ext cx="2383529" cy="2308324"/>
          </a:xfrm>
          <a:prstGeom prst="rect">
            <a:avLst/>
          </a:prstGeom>
          <a:noFill/>
          <a:ln w="9525">
            <a:noFill/>
            <a:miter lim="800000"/>
            <a:headEnd/>
            <a:tailEnd/>
          </a:ln>
        </p:spPr>
        <p:txBody>
          <a:bodyPr wrap="square">
            <a:spAutoFit/>
          </a:bodyPr>
          <a:lstStyle/>
          <a:p>
            <a:pPr fontAlgn="auto">
              <a:spcBef>
                <a:spcPts val="0"/>
              </a:spcBef>
              <a:spcAft>
                <a:spcPts val="0"/>
              </a:spcAft>
            </a:pPr>
            <a:r>
              <a:rPr lang="en-US" sz="1200" b="1" i="1" dirty="0">
                <a:solidFill>
                  <a:prstClr val="black"/>
                </a:solidFill>
                <a:ea typeface="+mn-ea"/>
                <a:cs typeface="Arial" pitchFamily="34" charset="0"/>
              </a:rPr>
              <a:t>Million Sequence Challenge</a:t>
            </a:r>
          </a:p>
          <a:p>
            <a:pPr fontAlgn="auto">
              <a:spcBef>
                <a:spcPts val="0"/>
              </a:spcBef>
              <a:spcAft>
                <a:spcPts val="0"/>
              </a:spcAft>
            </a:pPr>
            <a:r>
              <a:rPr lang="en-US" sz="1200" dirty="0">
                <a:solidFill>
                  <a:prstClr val="black"/>
                </a:solidFill>
                <a:ea typeface="+mn-ea"/>
                <a:cs typeface="Arial" pitchFamily="34" charset="0"/>
              </a:rPr>
              <a:t>C</a:t>
            </a:r>
            <a:r>
              <a:rPr lang="en-US" sz="1200" dirty="0">
                <a:solidFill>
                  <a:prstClr val="black"/>
                </a:solidFill>
                <a:ea typeface="+mn-ea"/>
                <a:cs typeface="Arial" pitchFamily="34" charset="0"/>
              </a:rPr>
              <a:t>lustering for  680,000 </a:t>
            </a:r>
            <a:r>
              <a:rPr lang="en-US" sz="1200" dirty="0" err="1">
                <a:solidFill>
                  <a:prstClr val="black"/>
                </a:solidFill>
                <a:ea typeface="+mn-ea"/>
                <a:cs typeface="Arial" pitchFamily="34" charset="0"/>
              </a:rPr>
              <a:t>metagenomics</a:t>
            </a:r>
            <a:r>
              <a:rPr lang="en-US" sz="1200" dirty="0">
                <a:solidFill>
                  <a:prstClr val="black"/>
                </a:solidFill>
                <a:ea typeface="+mn-ea"/>
                <a:cs typeface="Arial" pitchFamily="34" charset="0"/>
              </a:rPr>
              <a:t> sequences  (front) using MDS interpolation with 100,000 in-sample sequences (back) and 580,000 out-of-sample sequences.</a:t>
            </a:r>
          </a:p>
          <a:p>
            <a:pPr fontAlgn="auto">
              <a:spcBef>
                <a:spcPts val="0"/>
              </a:spcBef>
              <a:spcAft>
                <a:spcPts val="0"/>
              </a:spcAft>
            </a:pPr>
            <a:endParaRPr lang="en-US" sz="1200" dirty="0">
              <a:solidFill>
                <a:prstClr val="black"/>
              </a:solidFill>
              <a:ea typeface="+mn-ea"/>
              <a:cs typeface="Arial" pitchFamily="34" charset="0"/>
            </a:endParaRPr>
          </a:p>
          <a:p>
            <a:pPr fontAlgn="auto">
              <a:spcBef>
                <a:spcPts val="0"/>
              </a:spcBef>
              <a:spcAft>
                <a:spcPts val="0"/>
              </a:spcAft>
            </a:pPr>
            <a:r>
              <a:rPr lang="en-US" sz="1200" dirty="0">
                <a:solidFill>
                  <a:prstClr val="black"/>
                </a:solidFill>
                <a:ea typeface="+mn-ea"/>
                <a:cs typeface="Arial" pitchFamily="34" charset="0"/>
              </a:rPr>
              <a:t>Implemented on </a:t>
            </a:r>
            <a:r>
              <a:rPr lang="en-US" sz="1200" dirty="0" err="1">
                <a:solidFill>
                  <a:prstClr val="black"/>
                </a:solidFill>
                <a:ea typeface="+mn-ea"/>
                <a:cs typeface="Arial" pitchFamily="34" charset="0"/>
              </a:rPr>
              <a:t>PolarGrid</a:t>
            </a:r>
            <a:r>
              <a:rPr lang="en-US" sz="1200" dirty="0">
                <a:solidFill>
                  <a:prstClr val="black"/>
                </a:solidFill>
                <a:ea typeface="+mn-ea"/>
                <a:cs typeface="Arial" pitchFamily="34" charset="0"/>
              </a:rPr>
              <a:t> from Indiana University with 100 compute nodes, 800 MapReduce workers.</a:t>
            </a:r>
          </a:p>
        </p:txBody>
      </p:sp>
      <p:sp>
        <p:nvSpPr>
          <p:cNvPr id="52" name="Content Placeholder 21"/>
          <p:cNvSpPr txBox="1">
            <a:spLocks/>
          </p:cNvSpPr>
          <p:nvPr/>
        </p:nvSpPr>
        <p:spPr>
          <a:xfrm>
            <a:off x="381000" y="685800"/>
            <a:ext cx="8229600" cy="152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11213">
              <a:lnSpc>
                <a:spcPct val="80000"/>
              </a:lnSpc>
              <a:buFont typeface="Arial" charset="0"/>
              <a:buNone/>
            </a:pPr>
            <a:r>
              <a:rPr lang="en-US" sz="900" dirty="0" smtClean="0">
                <a:solidFill>
                  <a:prstClr val="black"/>
                </a:solidFill>
                <a:latin typeface="Arial" charset="0"/>
              </a:rPr>
              <a:t>Co-PI: Judy </a:t>
            </a:r>
            <a:r>
              <a:rPr lang="en-US" sz="900" dirty="0" err="1" smtClean="0">
                <a:solidFill>
                  <a:prstClr val="black"/>
                </a:solidFill>
                <a:latin typeface="Arial" charset="0"/>
              </a:rPr>
              <a:t>Qiu</a:t>
            </a:r>
            <a:r>
              <a:rPr lang="en-US" sz="900" dirty="0" smtClean="0">
                <a:solidFill>
                  <a:prstClr val="black"/>
                </a:solidFill>
                <a:latin typeface="Arial" charset="0"/>
              </a:rPr>
              <a:t>,	Funding: NIH </a:t>
            </a:r>
            <a:r>
              <a:rPr lang="en-US" sz="900" dirty="0">
                <a:solidFill>
                  <a:prstClr val="black"/>
                </a:solidFill>
                <a:latin typeface="Arial" charset="0"/>
              </a:rPr>
              <a:t>Grant </a:t>
            </a:r>
            <a:r>
              <a:rPr lang="en-US" sz="900" dirty="0" smtClean="0">
                <a:solidFill>
                  <a:prstClr val="black"/>
                </a:solidFill>
                <a:latin typeface="Arial" charset="0"/>
              </a:rPr>
              <a:t>1RC2HG005806-01 	start/end year: 2009/2011</a:t>
            </a:r>
            <a:endParaRPr lang="en-US" sz="900" dirty="0">
              <a:solidFill>
                <a:prstClr val="black"/>
              </a:solidFill>
              <a:latin typeface="Arial" charset="0"/>
            </a:endParaRPr>
          </a:p>
        </p:txBody>
      </p:sp>
    </p:spTree>
    <p:extLst>
      <p:ext uri="{BB962C8B-B14F-4D97-AF65-F5344CB8AC3E}">
        <p14:creationId xmlns:p14="http://schemas.microsoft.com/office/powerpoint/2010/main" xmlns="" val="45985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414348" y="876300"/>
            <a:ext cx="4568649" cy="342900"/>
          </a:xfrm>
          <a:prstGeom prst="rect">
            <a:avLst/>
          </a:prstGeom>
        </p:spPr>
        <p:txBody>
          <a:bodyPr>
            <a:normAutofit fontScale="4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Multi Dimensional Scaling (MDS)</a:t>
            </a: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pSp>
        <p:nvGrpSpPr>
          <p:cNvPr id="2" name="Group 68"/>
          <p:cNvGrpSpPr/>
          <p:nvPr/>
        </p:nvGrpSpPr>
        <p:grpSpPr>
          <a:xfrm>
            <a:off x="2677048" y="4417519"/>
            <a:ext cx="1747349" cy="1449881"/>
            <a:chOff x="6986617" y="1036412"/>
            <a:chExt cx="2096710" cy="1449881"/>
          </a:xfrm>
        </p:grpSpPr>
        <p:sp>
          <p:nvSpPr>
            <p:cNvPr id="70" name="Rectangle 69"/>
            <p:cNvSpPr/>
            <p:nvPr/>
          </p:nvSpPr>
          <p:spPr>
            <a:xfrm>
              <a:off x="6986617" y="1617313"/>
              <a:ext cx="2096709" cy="57740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MPI / MPI-IO</a:t>
              </a:r>
            </a:p>
            <a:p>
              <a:pPr algn="ctr" fontAlgn="auto">
                <a:spcBef>
                  <a:spcPts val="0"/>
                </a:spcBef>
                <a:spcAft>
                  <a:spcPts val="0"/>
                </a:spcAft>
              </a:pPr>
              <a:endParaRPr lang="en-US" sz="1000" dirty="0">
                <a:solidFill>
                  <a:prstClr val="white"/>
                </a:solidFill>
              </a:endParaRPr>
            </a:p>
            <a:p>
              <a:pPr algn="ctr" fontAlgn="auto">
                <a:spcBef>
                  <a:spcPts val="0"/>
                </a:spcBef>
                <a:spcAft>
                  <a:spcPts val="0"/>
                </a:spcAft>
              </a:pPr>
              <a:endParaRPr lang="en-US" sz="1000" dirty="0">
                <a:solidFill>
                  <a:prstClr val="white"/>
                </a:solidFill>
              </a:endParaRPr>
            </a:p>
          </p:txBody>
        </p:sp>
        <p:sp>
          <p:nvSpPr>
            <p:cNvPr id="71" name="Rectangle 70"/>
            <p:cNvSpPr/>
            <p:nvPr/>
          </p:nvSpPr>
          <p:spPr>
            <a:xfrm>
              <a:off x="6986618" y="1903147"/>
              <a:ext cx="1466458" cy="29157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1000" dirty="0">
                  <a:solidFill>
                    <a:prstClr val="white"/>
                  </a:solidFill>
                </a:rPr>
                <a:t>Parallel File System</a:t>
              </a:r>
              <a:endParaRPr lang="en-US" sz="1000" dirty="0">
                <a:solidFill>
                  <a:prstClr val="white"/>
                </a:solidFill>
              </a:endParaRPr>
            </a:p>
          </p:txBody>
        </p:sp>
        <p:sp>
          <p:nvSpPr>
            <p:cNvPr id="72" name="Rectangle 71"/>
            <p:cNvSpPr/>
            <p:nvPr/>
          </p:nvSpPr>
          <p:spPr>
            <a:xfrm>
              <a:off x="6986618" y="2194720"/>
              <a:ext cx="2096708" cy="29157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fontAlgn="auto">
                <a:spcBef>
                  <a:spcPts val="0"/>
                </a:spcBef>
                <a:spcAft>
                  <a:spcPts val="0"/>
                </a:spcAft>
              </a:pPr>
              <a:r>
                <a:rPr lang="en-US" sz="1000" dirty="0">
                  <a:solidFill>
                    <a:prstClr val="white"/>
                  </a:solidFill>
                </a:rPr>
                <a:t>Cray / Linux / Windows Cluster</a:t>
              </a:r>
              <a:endParaRPr lang="en-US" sz="1000" dirty="0">
                <a:solidFill>
                  <a:prstClr val="white"/>
                </a:solidFill>
              </a:endParaRPr>
            </a:p>
          </p:txBody>
        </p:sp>
        <p:sp>
          <p:nvSpPr>
            <p:cNvPr id="73" name="Rectangle 72"/>
            <p:cNvSpPr/>
            <p:nvPr/>
          </p:nvSpPr>
          <p:spPr>
            <a:xfrm>
              <a:off x="6986618" y="1325740"/>
              <a:ext cx="1100772" cy="29157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1000" dirty="0">
                  <a:solidFill>
                    <a:prstClr val="white"/>
                  </a:solidFill>
                </a:rPr>
                <a:t>Parallel HDF5</a:t>
              </a:r>
              <a:endParaRPr lang="en-US" sz="1000" dirty="0">
                <a:solidFill>
                  <a:prstClr val="white"/>
                </a:solidFill>
              </a:endParaRPr>
            </a:p>
          </p:txBody>
        </p:sp>
        <p:sp>
          <p:nvSpPr>
            <p:cNvPr id="74" name="Rectangle 73"/>
            <p:cNvSpPr/>
            <p:nvPr/>
          </p:nvSpPr>
          <p:spPr>
            <a:xfrm>
              <a:off x="8087390" y="1327986"/>
              <a:ext cx="995937" cy="2893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en-US" sz="1000" dirty="0" err="1">
                  <a:solidFill>
                    <a:prstClr val="white"/>
                  </a:solidFill>
                </a:rPr>
                <a:t>ScaLAPACK</a:t>
              </a:r>
              <a:endParaRPr lang="en-US" sz="1000" dirty="0">
                <a:solidFill>
                  <a:prstClr val="white"/>
                </a:solidFill>
              </a:endParaRPr>
            </a:p>
          </p:txBody>
        </p:sp>
        <p:sp>
          <p:nvSpPr>
            <p:cNvPr id="75" name="Rectangle 74"/>
            <p:cNvSpPr/>
            <p:nvPr/>
          </p:nvSpPr>
          <p:spPr>
            <a:xfrm>
              <a:off x="6986617" y="1036412"/>
              <a:ext cx="2096709" cy="2893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1000" dirty="0">
                  <a:solidFill>
                    <a:prstClr val="white"/>
                  </a:solidFill>
                </a:rPr>
                <a:t>DA-GTM  / GTM-Interpolation</a:t>
              </a:r>
              <a:endParaRPr lang="en-US" sz="1000" dirty="0">
                <a:solidFill>
                  <a:prstClr val="white"/>
                </a:solidFill>
              </a:endParaRPr>
            </a:p>
          </p:txBody>
        </p:sp>
      </p:grpSp>
      <p:sp>
        <p:nvSpPr>
          <p:cNvPr id="76" name="TextBox 75"/>
          <p:cNvSpPr txBox="1"/>
          <p:nvPr/>
        </p:nvSpPr>
        <p:spPr>
          <a:xfrm>
            <a:off x="2677048" y="5831275"/>
            <a:ext cx="1747348" cy="27699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en-US" sz="1200" b="1" cap="sm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rPr>
              <a:t>DA-GTM Software Stack</a:t>
            </a:r>
            <a:endParaRPr lang="en-US" sz="1200" b="1" cap="sm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endParaRPr>
          </a:p>
        </p:txBody>
      </p:sp>
      <p:sp>
        <p:nvSpPr>
          <p:cNvPr id="77" name="Rectangle 76"/>
          <p:cNvSpPr/>
          <p:nvPr/>
        </p:nvSpPr>
        <p:spPr>
          <a:xfrm>
            <a:off x="548542" y="824984"/>
            <a:ext cx="3353162" cy="369332"/>
          </a:xfrm>
          <a:prstGeom prst="rect">
            <a:avLst/>
          </a:prstGeom>
        </p:spPr>
        <p:txBody>
          <a:bodyPr wrap="none">
            <a:spAutoFit/>
          </a:bodyPr>
          <a:lstStyle/>
          <a:p>
            <a:pPr algn="ctr" fontAlgn="auto">
              <a:spcBef>
                <a:spcPts val="0"/>
              </a:spcBef>
              <a:spcAft>
                <a:spcPts val="0"/>
              </a:spcAft>
            </a:pPr>
            <a:r>
              <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Generative Topographic Mapping</a:t>
            </a:r>
            <a:endParaRPr lang="en-US" dirty="0">
              <a:solidFill>
                <a:prstClr val="black"/>
              </a:solidFill>
              <a:latin typeface="Calibri"/>
              <a:ea typeface="+mn-ea"/>
            </a:endParaRPr>
          </a:p>
        </p:txBody>
      </p:sp>
      <p:sp>
        <p:nvSpPr>
          <p:cNvPr id="5" name="Rectangle 1"/>
          <p:cNvSpPr>
            <a:spLocks noChangeArrowheads="1"/>
          </p:cNvSpPr>
          <p:nvPr/>
        </p:nvSpPr>
        <p:spPr bwMode="auto">
          <a:xfrm>
            <a:off x="158849" y="1199093"/>
            <a:ext cx="4183363"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Motivation</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Discovering information in large-scale datasets is very important  and large-scale visualization is highly </a:t>
            </a:r>
            <a:r>
              <a:rPr lang="en-US" sz="1100" kern="0" dirty="0">
                <a:solidFill>
                  <a:prstClr val="black"/>
                </a:solidFill>
                <a:ea typeface="+mn-ea"/>
                <a:cs typeface="Arial" pitchFamily="34" charset="0"/>
              </a:rPr>
              <a:t>valuable</a:t>
            </a:r>
            <a:endParaRPr lang="en-US" sz="1100" kern="0" dirty="0">
              <a:solidFill>
                <a:prstClr val="black"/>
              </a:solidFill>
              <a:ea typeface="+mn-ea"/>
              <a:cs typeface="Arial" pitchFamily="34" charset="0"/>
            </a:endParaRP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 </a:t>
            </a:r>
            <a:r>
              <a:rPr lang="en-US" sz="1100" kern="0" dirty="0">
                <a:solidFill>
                  <a:prstClr val="black"/>
                </a:solidFill>
                <a:ea typeface="+mn-ea"/>
                <a:cs typeface="Arial" pitchFamily="34" charset="0"/>
              </a:rPr>
              <a:t>non-linear dimension algorithm, </a:t>
            </a:r>
            <a:r>
              <a:rPr lang="en-US" sz="1100" kern="0" dirty="0">
                <a:solidFill>
                  <a:prstClr val="black"/>
                </a:solidFill>
                <a:ea typeface="+mn-ea"/>
                <a:cs typeface="Arial" pitchFamily="34" charset="0"/>
              </a:rPr>
              <a:t>GTM </a:t>
            </a:r>
            <a:r>
              <a:rPr lang="en-US" sz="1100" kern="0" dirty="0">
                <a:solidFill>
                  <a:prstClr val="black"/>
                </a:solidFill>
                <a:ea typeface="+mn-ea"/>
                <a:cs typeface="Arial" pitchFamily="34" charset="0"/>
              </a:rPr>
              <a:t>(Generative Topographic Mapping), for large-scale data visualization through dimension reduction. </a:t>
            </a:r>
          </a:p>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Objective</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Improve </a:t>
            </a:r>
            <a:r>
              <a:rPr lang="en-US" sz="1100" kern="0" dirty="0">
                <a:solidFill>
                  <a:prstClr val="black"/>
                </a:solidFill>
                <a:ea typeface="+mn-ea"/>
                <a:cs typeface="Arial" pitchFamily="34" charset="0"/>
              </a:rPr>
              <a:t>traditional GTM algorithm to achieve more accurate results</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Implementing </a:t>
            </a:r>
            <a:r>
              <a:rPr lang="en-US" sz="1100" kern="0" dirty="0">
                <a:solidFill>
                  <a:prstClr val="black"/>
                </a:solidFill>
                <a:ea typeface="+mn-ea"/>
                <a:cs typeface="Arial" pitchFamily="34" charset="0"/>
              </a:rPr>
              <a:t>distributed and parallel algorithms with efficient use of cutting-edge distributed computing resources</a:t>
            </a:r>
          </a:p>
        </p:txBody>
      </p:sp>
      <p:sp>
        <p:nvSpPr>
          <p:cNvPr id="6" name="Rectangle 2"/>
          <p:cNvSpPr>
            <a:spLocks noChangeArrowheads="1"/>
          </p:cNvSpPr>
          <p:nvPr/>
        </p:nvSpPr>
        <p:spPr bwMode="auto">
          <a:xfrm>
            <a:off x="122442" y="3344362"/>
            <a:ext cx="4205362"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Approach</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Apply a </a:t>
            </a:r>
            <a:r>
              <a:rPr lang="en-US" sz="1100" kern="0" dirty="0" smtClean="0">
                <a:solidFill>
                  <a:prstClr val="black"/>
                </a:solidFill>
                <a:ea typeface="+mn-ea"/>
                <a:cs typeface="Arial" pitchFamily="34" charset="0"/>
              </a:rPr>
              <a:t>novel optimization </a:t>
            </a:r>
            <a:r>
              <a:rPr lang="en-US" sz="1100" kern="0" dirty="0">
                <a:solidFill>
                  <a:prstClr val="black"/>
                </a:solidFill>
                <a:ea typeface="+mn-ea"/>
                <a:cs typeface="Arial" pitchFamily="34" charset="0"/>
              </a:rPr>
              <a:t>method called Deterministic Annealing and develop a new algorithm DA-GTM </a:t>
            </a:r>
            <a:r>
              <a:rPr lang="en-US" sz="1100" kern="0" dirty="0">
                <a:solidFill>
                  <a:prstClr val="black"/>
                </a:solidFill>
                <a:ea typeface="+mn-ea"/>
                <a:cs typeface="Arial" pitchFamily="34" charset="0"/>
              </a:rPr>
              <a:t>(GTM with Deterministic Annealing</a:t>
            </a:r>
            <a:r>
              <a:rPr lang="en-US" sz="1100" kern="0" dirty="0">
                <a:solidFill>
                  <a:prstClr val="black"/>
                </a:solidFill>
                <a:ea typeface="+mn-ea"/>
                <a:cs typeface="Arial" pitchFamily="34" charset="0"/>
              </a:rPr>
              <a:t>)</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 </a:t>
            </a:r>
            <a:r>
              <a:rPr lang="en-US" sz="1100" kern="0" dirty="0">
                <a:solidFill>
                  <a:prstClr val="black"/>
                </a:solidFill>
                <a:ea typeface="+mn-ea"/>
                <a:cs typeface="Arial" pitchFamily="34" charset="0"/>
              </a:rPr>
              <a:t>parallel version of DA-GTM based on Message Passing Interface (MPI</a:t>
            </a:r>
            <a:r>
              <a:rPr lang="en-US" sz="1100" kern="0" dirty="0">
                <a:solidFill>
                  <a:prstClr val="black"/>
                </a:solidFill>
                <a:ea typeface="+mn-ea"/>
                <a:cs typeface="Arial" pitchFamily="34" charset="0"/>
              </a:rPr>
              <a:t>)</a:t>
            </a:r>
            <a:endParaRPr lang="en-US" sz="1100" kern="0" dirty="0">
              <a:solidFill>
                <a:prstClr val="black"/>
              </a:solidFill>
              <a:ea typeface="+mn-ea"/>
              <a:cs typeface="Arial" pitchFamily="34" charset="0"/>
            </a:endParaRPr>
          </a:p>
        </p:txBody>
      </p:sp>
      <p:sp>
        <p:nvSpPr>
          <p:cNvPr id="7" name="Rectangle 6"/>
          <p:cNvSpPr/>
          <p:nvPr/>
        </p:nvSpPr>
        <p:spPr>
          <a:xfrm>
            <a:off x="98561" y="4370219"/>
            <a:ext cx="2660551" cy="1785104"/>
          </a:xfrm>
          <a:prstGeom prst="rect">
            <a:avLst/>
          </a:prstGeom>
        </p:spPr>
        <p:txBody>
          <a:bodyPr wrap="square">
            <a:spAutoFit/>
          </a:bodyPr>
          <a:lstStyle/>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Progress</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Globally optimized low-dimensional embedding</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Used in various science applications, like  </a:t>
            </a:r>
            <a:r>
              <a:rPr lang="en-US" sz="1100" kern="0" dirty="0" err="1">
                <a:solidFill>
                  <a:prstClr val="black"/>
                </a:solidFill>
                <a:ea typeface="+mn-ea"/>
                <a:cs typeface="Arial" pitchFamily="34" charset="0"/>
              </a:rPr>
              <a:t>PubChem</a:t>
            </a:r>
            <a:endParaRPr lang="en-US" sz="1100" kern="0" dirty="0">
              <a:solidFill>
                <a:prstClr val="black"/>
              </a:solidFill>
              <a:ea typeface="+mn-ea"/>
              <a:cs typeface="Arial" pitchFamily="34" charset="0"/>
            </a:endParaRPr>
          </a:p>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Future</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Apply </a:t>
            </a:r>
            <a:r>
              <a:rPr lang="en-US" sz="1100" kern="0" dirty="0">
                <a:solidFill>
                  <a:prstClr val="black"/>
                </a:solidFill>
                <a:ea typeface="+mn-ea"/>
                <a:cs typeface="Arial" pitchFamily="34" charset="0"/>
              </a:rPr>
              <a:t>to </a:t>
            </a:r>
            <a:r>
              <a:rPr lang="en-US" sz="1100" kern="0" dirty="0">
                <a:solidFill>
                  <a:prstClr val="black"/>
                </a:solidFill>
                <a:ea typeface="+mn-ea"/>
                <a:cs typeface="Arial" pitchFamily="34" charset="0"/>
              </a:rPr>
              <a:t>other scientific domains</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Integrate to other systems with monitor in a user friendly interface</a:t>
            </a:r>
          </a:p>
        </p:txBody>
      </p:sp>
      <p:sp>
        <p:nvSpPr>
          <p:cNvPr id="3" name="Rectangle 2"/>
          <p:cNvSpPr/>
          <p:nvPr/>
        </p:nvSpPr>
        <p:spPr>
          <a:xfrm>
            <a:off x="4495800" y="1219200"/>
            <a:ext cx="2971800" cy="1954381"/>
          </a:xfrm>
          <a:prstGeom prst="rect">
            <a:avLst/>
          </a:prstGeom>
        </p:spPr>
        <p:txBody>
          <a:bodyPr wrap="square">
            <a:spAutoFit/>
          </a:bodyPr>
          <a:lstStyle/>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Motivation</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Make possible to visualize millions of points in human-perceivable space</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Help scientist to investigate data distribution and property visually</a:t>
            </a:r>
          </a:p>
          <a:p>
            <a:pPr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Objective</a:t>
            </a:r>
            <a:endParaRPr lang="en-US" sz="1100" b="1" kern="0" dirty="0">
              <a:solidFill>
                <a:prstClr val="black"/>
              </a:solidFill>
              <a:ea typeface="+mn-ea"/>
              <a:cs typeface="Arial" pitchFamily="34" charset="0"/>
            </a:endParaRP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Implement scalable high </a:t>
            </a:r>
            <a:r>
              <a:rPr lang="en-US" sz="1100" kern="0" dirty="0">
                <a:solidFill>
                  <a:prstClr val="black"/>
                </a:solidFill>
                <a:ea typeface="+mn-ea"/>
                <a:cs typeface="Arial" pitchFamily="34" charset="0"/>
              </a:rPr>
              <a:t>performance </a:t>
            </a:r>
            <a:r>
              <a:rPr lang="en-US" sz="1100" kern="0" dirty="0">
                <a:solidFill>
                  <a:prstClr val="black"/>
                </a:solidFill>
                <a:ea typeface="+mn-ea"/>
                <a:cs typeface="Arial" pitchFamily="34" charset="0"/>
              </a:rPr>
              <a:t>MDS to </a:t>
            </a:r>
            <a:r>
              <a:rPr lang="en-US" sz="1100" kern="0" dirty="0">
                <a:solidFill>
                  <a:prstClr val="black"/>
                </a:solidFill>
                <a:ea typeface="+mn-ea"/>
                <a:cs typeface="Arial" pitchFamily="34" charset="0"/>
              </a:rPr>
              <a:t>visualize millions of points in lower dimensional </a:t>
            </a:r>
            <a:r>
              <a:rPr lang="en-US" sz="1100" kern="0" dirty="0">
                <a:solidFill>
                  <a:prstClr val="black"/>
                </a:solidFill>
                <a:ea typeface="+mn-ea"/>
                <a:cs typeface="Arial" pitchFamily="34" charset="0"/>
              </a:rPr>
              <a:t>space</a:t>
            </a:r>
          </a:p>
          <a:p>
            <a:pPr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Solve the local optima problem of MDS algorithm to get better solution.</a:t>
            </a:r>
            <a:endParaRPr lang="en-US" sz="1100" kern="0" dirty="0">
              <a:solidFill>
                <a:prstClr val="black"/>
              </a:solidFill>
              <a:ea typeface="+mn-ea"/>
              <a:cs typeface="Arial" pitchFamily="34" charset="0"/>
            </a:endParaRPr>
          </a:p>
        </p:txBody>
      </p:sp>
      <p:sp>
        <p:nvSpPr>
          <p:cNvPr id="9" name="TextBox 8"/>
          <p:cNvSpPr txBox="1"/>
          <p:nvPr/>
        </p:nvSpPr>
        <p:spPr>
          <a:xfrm>
            <a:off x="4575351" y="3376247"/>
            <a:ext cx="4568649" cy="2800767"/>
          </a:xfrm>
          <a:prstGeom prst="rect">
            <a:avLst/>
          </a:prstGeom>
          <a:noFill/>
        </p:spPr>
        <p:txBody>
          <a:bodyPr wrap="square" rtlCol="0">
            <a:spAutoFit/>
          </a:bodyPr>
          <a:lstStyle/>
          <a:p>
            <a:pPr marL="11430"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Approach</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Parallelization </a:t>
            </a:r>
            <a:r>
              <a:rPr lang="en-US" sz="1100" kern="0" dirty="0">
                <a:solidFill>
                  <a:prstClr val="black"/>
                </a:solidFill>
                <a:ea typeface="+mn-ea"/>
                <a:cs typeface="Arial" pitchFamily="34" charset="0"/>
              </a:rPr>
              <a:t>via MPI </a:t>
            </a:r>
            <a:r>
              <a:rPr lang="en-US" sz="1100" kern="0" dirty="0">
                <a:solidFill>
                  <a:prstClr val="black"/>
                </a:solidFill>
                <a:ea typeface="+mn-ea"/>
                <a:cs typeface="Arial" pitchFamily="34" charset="0"/>
              </a:rPr>
              <a:t>to </a:t>
            </a:r>
            <a:r>
              <a:rPr lang="en-US" sz="1100" kern="0" dirty="0">
                <a:solidFill>
                  <a:prstClr val="black"/>
                </a:solidFill>
                <a:ea typeface="+mn-ea"/>
                <a:cs typeface="Arial" pitchFamily="34" charset="0"/>
              </a:rPr>
              <a:t>utilize distributed memory system for obtaining large amount of memory and computing </a:t>
            </a:r>
            <a:r>
              <a:rPr lang="en-US" sz="1100" kern="0" dirty="0">
                <a:solidFill>
                  <a:prstClr val="black"/>
                </a:solidFill>
                <a:ea typeface="+mn-ea"/>
                <a:cs typeface="Arial" pitchFamily="34" charset="0"/>
              </a:rPr>
              <a:t>power</a:t>
            </a:r>
            <a:endParaRPr lang="en-US" sz="1100" kern="0" dirty="0">
              <a:solidFill>
                <a:prstClr val="black"/>
              </a:solidFill>
              <a:ea typeface="+mn-ea"/>
              <a:cs typeface="Arial" pitchFamily="34" charset="0"/>
            </a:endParaRP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New </a:t>
            </a:r>
            <a:r>
              <a:rPr lang="en-US" sz="1100" kern="0" dirty="0">
                <a:solidFill>
                  <a:prstClr val="black"/>
                </a:solidFill>
                <a:ea typeface="+mn-ea"/>
                <a:cs typeface="Arial" pitchFamily="34" charset="0"/>
              </a:rPr>
              <a:t>approximation method </a:t>
            </a:r>
            <a:r>
              <a:rPr lang="en-US" sz="1100" kern="0" dirty="0">
                <a:solidFill>
                  <a:prstClr val="black"/>
                </a:solidFill>
                <a:ea typeface="+mn-ea"/>
                <a:cs typeface="Arial" pitchFamily="34" charset="0"/>
              </a:rPr>
              <a:t>to </a:t>
            </a:r>
            <a:r>
              <a:rPr lang="en-US" sz="1100" kern="0" dirty="0">
                <a:solidFill>
                  <a:prstClr val="black"/>
                </a:solidFill>
                <a:ea typeface="+mn-ea"/>
                <a:cs typeface="Arial" pitchFamily="34" charset="0"/>
              </a:rPr>
              <a:t>reduce </a:t>
            </a:r>
            <a:r>
              <a:rPr lang="en-US" sz="1100" kern="0" dirty="0">
                <a:solidFill>
                  <a:prstClr val="black"/>
                </a:solidFill>
                <a:ea typeface="+mn-ea"/>
                <a:cs typeface="Arial" pitchFamily="34" charset="0"/>
              </a:rPr>
              <a:t>resource requirement</a:t>
            </a:r>
            <a:endParaRPr lang="en-US" sz="1100" kern="0" dirty="0">
              <a:solidFill>
                <a:prstClr val="black"/>
              </a:solidFill>
              <a:ea typeface="+mn-ea"/>
              <a:cs typeface="Arial" pitchFamily="34" charset="0"/>
            </a:endParaRP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Apply </a:t>
            </a:r>
            <a:r>
              <a:rPr lang="en-US" sz="1100" kern="0" dirty="0">
                <a:solidFill>
                  <a:prstClr val="black"/>
                </a:solidFill>
                <a:ea typeface="+mn-ea"/>
                <a:cs typeface="Arial" pitchFamily="34" charset="0"/>
              </a:rPr>
              <a:t>Deterministic Annealing (DA) optimization method in order to avoid local </a:t>
            </a:r>
            <a:r>
              <a:rPr lang="en-US" sz="1100" kern="0" dirty="0">
                <a:solidFill>
                  <a:prstClr val="black"/>
                </a:solidFill>
                <a:ea typeface="+mn-ea"/>
                <a:cs typeface="Arial" pitchFamily="34" charset="0"/>
              </a:rPr>
              <a:t>optima</a:t>
            </a:r>
          </a:p>
          <a:p>
            <a:pPr marL="11430"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Progress</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Parallelization shows high efficient implementation.</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MDS Interpolation reduces </a:t>
            </a:r>
            <a:r>
              <a:rPr lang="en-US" sz="1100" kern="0" dirty="0">
                <a:solidFill>
                  <a:prstClr val="black"/>
                </a:solidFill>
                <a:ea typeface="+mn-ea"/>
                <a:cs typeface="Arial" pitchFamily="34" charset="0"/>
              </a:rPr>
              <a:t>time complexity from </a:t>
            </a:r>
            <a:r>
              <a:rPr lang="en-US" sz="1100" kern="0" dirty="0">
                <a:solidFill>
                  <a:prstClr val="black"/>
                </a:solidFill>
                <a:ea typeface="+mn-ea"/>
                <a:cs typeface="Arial" pitchFamily="34" charset="0"/>
              </a:rPr>
              <a:t>O(</a:t>
            </a:r>
            <a:r>
              <a:rPr lang="en-US" sz="1100" i="1" kern="0" dirty="0">
                <a:solidFill>
                  <a:prstClr val="black"/>
                </a:solidFill>
                <a:ea typeface="+mn-ea"/>
                <a:cs typeface="Arial" pitchFamily="34" charset="0"/>
              </a:rPr>
              <a:t>N</a:t>
            </a:r>
            <a:r>
              <a:rPr lang="en-US" sz="1100" i="1" kern="0" baseline="30000" dirty="0">
                <a:solidFill>
                  <a:prstClr val="black"/>
                </a:solidFill>
                <a:ea typeface="+mn-ea"/>
                <a:cs typeface="Arial" pitchFamily="34" charset="0"/>
              </a:rPr>
              <a:t>2</a:t>
            </a:r>
            <a:r>
              <a:rPr lang="en-US" sz="1100" kern="0" dirty="0">
                <a:solidFill>
                  <a:prstClr val="black"/>
                </a:solidFill>
                <a:ea typeface="+mn-ea"/>
                <a:cs typeface="Arial" pitchFamily="34" charset="0"/>
              </a:rPr>
              <a:t>) </a:t>
            </a:r>
            <a:r>
              <a:rPr lang="en-US" sz="1100" kern="0" dirty="0">
                <a:solidFill>
                  <a:prstClr val="black"/>
                </a:solidFill>
                <a:ea typeface="+mn-ea"/>
                <a:cs typeface="Arial" pitchFamily="34" charset="0"/>
              </a:rPr>
              <a:t>to O(</a:t>
            </a:r>
            <a:r>
              <a:rPr lang="en-US" sz="1100" i="1" kern="0" dirty="0" err="1">
                <a:solidFill>
                  <a:prstClr val="black"/>
                </a:solidFill>
                <a:ea typeface="+mn-ea"/>
                <a:cs typeface="Arial" pitchFamily="34" charset="0"/>
              </a:rPr>
              <a:t>nM</a:t>
            </a:r>
            <a:r>
              <a:rPr lang="en-US" sz="1100" kern="0" dirty="0">
                <a:solidFill>
                  <a:prstClr val="black"/>
                </a:solidFill>
                <a:ea typeface="+mn-ea"/>
                <a:cs typeface="Arial" pitchFamily="34" charset="0"/>
              </a:rPr>
              <a:t>), which result in mapping of millions of points.</a:t>
            </a:r>
            <a:endParaRPr lang="en-US" sz="1100" kern="0" dirty="0">
              <a:solidFill>
                <a:prstClr val="black"/>
              </a:solidFill>
              <a:ea typeface="+mn-ea"/>
              <a:cs typeface="Arial" pitchFamily="34" charset="0"/>
            </a:endParaRP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DA-SMACOF finds better quality mappings and even efficient.</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Applied to real scientific applications, i.e. </a:t>
            </a:r>
            <a:r>
              <a:rPr lang="en-US" sz="1100" kern="0" dirty="0" err="1">
                <a:solidFill>
                  <a:prstClr val="black"/>
                </a:solidFill>
                <a:ea typeface="+mn-ea"/>
                <a:cs typeface="Arial" pitchFamily="34" charset="0"/>
              </a:rPr>
              <a:t>PubChem</a:t>
            </a:r>
            <a:r>
              <a:rPr lang="en-US" sz="1100" kern="0" dirty="0">
                <a:solidFill>
                  <a:prstClr val="black"/>
                </a:solidFill>
                <a:ea typeface="+mn-ea"/>
                <a:cs typeface="Arial" pitchFamily="34" charset="0"/>
              </a:rPr>
              <a:t> and </a:t>
            </a:r>
            <a:r>
              <a:rPr lang="en-US" sz="1100" kern="0" dirty="0" err="1">
                <a:solidFill>
                  <a:prstClr val="black"/>
                </a:solidFill>
                <a:ea typeface="+mn-ea"/>
                <a:cs typeface="Arial" pitchFamily="34" charset="0"/>
              </a:rPr>
              <a:t>BioInformatics</a:t>
            </a:r>
            <a:r>
              <a:rPr lang="en-US" sz="1100" kern="0" dirty="0">
                <a:solidFill>
                  <a:prstClr val="black"/>
                </a:solidFill>
                <a:ea typeface="+mn-ea"/>
                <a:cs typeface="Arial" pitchFamily="34" charset="0"/>
              </a:rPr>
              <a:t>.</a:t>
            </a:r>
          </a:p>
          <a:p>
            <a:pPr marL="11430" indent="-274320">
              <a:spcAft>
                <a:spcPts val="0"/>
              </a:spcAft>
              <a:buClr>
                <a:srgbClr val="1F497D">
                  <a:lumMod val="60000"/>
                  <a:lumOff val="40000"/>
                </a:srgbClr>
              </a:buClr>
              <a:buFontTx/>
              <a:buBlip>
                <a:blip r:embed="rId3"/>
              </a:buBlip>
              <a:defRPr/>
            </a:pPr>
            <a:r>
              <a:rPr lang="en-US" sz="1100" b="1" kern="0" dirty="0">
                <a:solidFill>
                  <a:prstClr val="black"/>
                </a:solidFill>
                <a:ea typeface="+mn-ea"/>
                <a:cs typeface="Arial" pitchFamily="34" charset="0"/>
              </a:rPr>
              <a:t>Future</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High efficient hybrid parallel MDS. </a:t>
            </a:r>
          </a:p>
          <a:p>
            <a:pPr marL="468630" lvl="1" indent="-274320">
              <a:spcAft>
                <a:spcPts val="0"/>
              </a:spcAft>
              <a:buClr>
                <a:srgbClr val="1F497D">
                  <a:lumMod val="60000"/>
                  <a:lumOff val="40000"/>
                </a:srgbClr>
              </a:buClr>
              <a:buFontTx/>
              <a:buBlip>
                <a:blip r:embed="rId3"/>
              </a:buBlip>
              <a:defRPr/>
            </a:pPr>
            <a:r>
              <a:rPr lang="en-US" sz="1100" kern="0" dirty="0">
                <a:solidFill>
                  <a:prstClr val="black"/>
                </a:solidFill>
                <a:ea typeface="+mn-ea"/>
                <a:cs typeface="Arial" pitchFamily="34" charset="0"/>
              </a:rPr>
              <a:t>Adaptive cooling mechanism for </a:t>
            </a:r>
            <a:r>
              <a:rPr lang="en-US" sz="1100" kern="0" dirty="0">
                <a:solidFill>
                  <a:prstClr val="black"/>
                </a:solidFill>
                <a:ea typeface="+mn-ea"/>
                <a:cs typeface="Arial" pitchFamily="34" charset="0"/>
              </a:rPr>
              <a:t>DA-SMACOF</a:t>
            </a:r>
            <a:endParaRPr lang="en-US" sz="1100" kern="0" dirty="0">
              <a:solidFill>
                <a:prstClr val="black"/>
              </a:solidFill>
              <a:ea typeface="+mn-ea"/>
              <a:cs typeface="Arial" pitchFamily="34" charset="0"/>
            </a:endParaRPr>
          </a:p>
        </p:txBody>
      </p:sp>
      <p:sp>
        <p:nvSpPr>
          <p:cNvPr id="10" name="Rectangle 9"/>
          <p:cNvSpPr/>
          <p:nvPr/>
        </p:nvSpPr>
        <p:spPr>
          <a:xfrm>
            <a:off x="381000" y="-48478"/>
            <a:ext cx="8396962" cy="810478"/>
          </a:xfrm>
          <a:prstGeom prst="rect">
            <a:avLst/>
          </a:prstGeom>
        </p:spPr>
        <p:txBody>
          <a:bodyPr wrap="square">
            <a:spAutoFit/>
          </a:bodyPr>
          <a:lstStyle/>
          <a:p>
            <a:pPr algn="ctr" fontAlgn="auto">
              <a:lnSpc>
                <a:spcPts val="2800"/>
              </a:lnSpc>
              <a:spcBef>
                <a:spcPts val="0"/>
              </a:spcBef>
              <a:spcAft>
                <a:spcPts val="0"/>
              </a:spcAft>
            </a:pP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High-Performance  Visualization Algorithms  </a:t>
            </a:r>
          </a:p>
          <a:p>
            <a:pPr algn="ctr" fontAlgn="auto">
              <a:lnSpc>
                <a:spcPts val="2800"/>
              </a:lnSpc>
              <a:spcBef>
                <a:spcPts val="0"/>
              </a:spcBef>
              <a:spcAft>
                <a:spcPts val="0"/>
              </a:spcAft>
            </a:pP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For Data-Intensive Analysis</a:t>
            </a:r>
          </a:p>
        </p:txBody>
      </p:sp>
      <p:pic>
        <p:nvPicPr>
          <p:cNvPr id="33" name="Picture 32" descr="MDS_mc30000_3D_result_screenshot.eps"/>
          <p:cNvPicPr>
            <a:picLocks noChangeAspect="1"/>
          </p:cNvPicPr>
          <p:nvPr/>
        </p:nvPicPr>
        <p:blipFill>
          <a:blip r:embed="rId4" cstate="print"/>
          <a:stretch>
            <a:fillRect/>
          </a:stretch>
        </p:blipFill>
        <p:spPr>
          <a:xfrm>
            <a:off x="7405710" y="1467897"/>
            <a:ext cx="1695586" cy="1440611"/>
          </a:xfrm>
          <a:prstGeom prst="rect">
            <a:avLst/>
          </a:prstGeom>
        </p:spPr>
      </p:pic>
      <p:sp>
        <p:nvSpPr>
          <p:cNvPr id="34" name="TextBox 33"/>
          <p:cNvSpPr txBox="1"/>
          <p:nvPr/>
        </p:nvSpPr>
        <p:spPr>
          <a:xfrm>
            <a:off x="7396652" y="2895600"/>
            <a:ext cx="1747348" cy="27699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en-US" sz="1200" b="1" cap="sm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rPr>
              <a:t>MDS Mapping Example</a:t>
            </a:r>
            <a:endParaRPr lang="en-US" sz="1200" b="1" cap="sm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endParaRPr>
          </a:p>
        </p:txBody>
      </p:sp>
      <p:sp>
        <p:nvSpPr>
          <p:cNvPr id="21" name="Content Placeholder 21"/>
          <p:cNvSpPr txBox="1">
            <a:spLocks/>
          </p:cNvSpPr>
          <p:nvPr/>
        </p:nvSpPr>
        <p:spPr>
          <a:xfrm>
            <a:off x="-2" y="734568"/>
            <a:ext cx="9140649" cy="2560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11213">
              <a:lnSpc>
                <a:spcPct val="80000"/>
              </a:lnSpc>
              <a:buFont typeface="Arial" charset="0"/>
              <a:buNone/>
            </a:pPr>
            <a:r>
              <a:rPr lang="en-US" sz="900" dirty="0" smtClean="0">
                <a:solidFill>
                  <a:prstClr val="black"/>
                </a:solidFill>
                <a:latin typeface="Arial" charset="0"/>
              </a:rPr>
              <a:t>Co-PI: Judy </a:t>
            </a:r>
            <a:r>
              <a:rPr lang="en-US" sz="900" dirty="0" err="1" smtClean="0">
                <a:solidFill>
                  <a:prstClr val="black"/>
                </a:solidFill>
                <a:latin typeface="Arial" charset="0"/>
              </a:rPr>
              <a:t>Qiu</a:t>
            </a:r>
            <a:r>
              <a:rPr lang="en-US" sz="900" dirty="0">
                <a:solidFill>
                  <a:prstClr val="black"/>
                </a:solidFill>
                <a:latin typeface="Arial" charset="0"/>
              </a:rPr>
              <a:t> </a:t>
            </a:r>
            <a:r>
              <a:rPr lang="en-US" sz="900" dirty="0" smtClean="0">
                <a:solidFill>
                  <a:prstClr val="black"/>
                </a:solidFill>
                <a:latin typeface="Arial" charset="0"/>
              </a:rPr>
              <a:t>(xqiu@indiana.edu)	Funding: NIH </a:t>
            </a:r>
            <a:r>
              <a:rPr lang="en-US" sz="900" dirty="0">
                <a:solidFill>
                  <a:prstClr val="black"/>
                </a:solidFill>
                <a:latin typeface="Arial" charset="0"/>
              </a:rPr>
              <a:t>Grant </a:t>
            </a:r>
            <a:r>
              <a:rPr lang="en-US" sz="900" dirty="0" smtClean="0">
                <a:solidFill>
                  <a:prstClr val="black"/>
                </a:solidFill>
                <a:latin typeface="Arial" charset="0"/>
              </a:rPr>
              <a:t>1RC2HG005806-01  Collaborators: </a:t>
            </a:r>
            <a:r>
              <a:rPr lang="en-US" sz="900" dirty="0" err="1" smtClean="0">
                <a:solidFill>
                  <a:prstClr val="black"/>
                </a:solidFill>
                <a:latin typeface="Arial" charset="0"/>
              </a:rPr>
              <a:t>Haixu</a:t>
            </a:r>
            <a:r>
              <a:rPr lang="en-US" sz="900" dirty="0">
                <a:solidFill>
                  <a:prstClr val="black"/>
                </a:solidFill>
                <a:latin typeface="Arial" charset="0"/>
              </a:rPr>
              <a:t> Tang (hatang@indiana.edu )</a:t>
            </a:r>
            <a:r>
              <a:rPr lang="en-US" sz="900" dirty="0" smtClean="0">
                <a:solidFill>
                  <a:prstClr val="black"/>
                </a:solidFill>
                <a:latin typeface="Arial" charset="0"/>
              </a:rPr>
              <a:t>	start/end year: 2009/2011</a:t>
            </a:r>
            <a:endParaRPr lang="en-US" sz="900" dirty="0">
              <a:solidFill>
                <a:prstClr val="black"/>
              </a:solidFill>
              <a:latin typeface="Arial" charset="0"/>
            </a:endParaRPr>
          </a:p>
        </p:txBody>
      </p:sp>
    </p:spTree>
    <p:extLst>
      <p:ext uri="{BB962C8B-B14F-4D97-AF65-F5344CB8AC3E}">
        <p14:creationId xmlns:p14="http://schemas.microsoft.com/office/powerpoint/2010/main" xmlns="" val="3168954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473120"/>
            <a:ext cx="18288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Enterprises</a:t>
            </a:r>
            <a:endParaRPr lang="en-US" sz="2000" dirty="0">
              <a:solidFill>
                <a:prstClr val="black"/>
              </a:solidFill>
              <a:latin typeface="Calibri" pitchFamily="34" charset="0"/>
              <a:ea typeface="ＭＳ Ｐゴシック" pitchFamily="34" charset="-128"/>
            </a:endParaRP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Social networks</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Sensor </a:t>
            </a:r>
            <a:r>
              <a:rPr lang="en-US" sz="2000" dirty="0" smtClean="0">
                <a:solidFill>
                  <a:prstClr val="black"/>
                </a:solidFill>
                <a:latin typeface="Arial" pitchFamily="34" charset="0"/>
                <a:ea typeface="ＭＳ Ｐゴシック" pitchFamily="34" charset="-128"/>
                <a:cs typeface="Arial" pitchFamily="34" charset="0"/>
              </a:rPr>
              <a:t>Data</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Big </a:t>
            </a:r>
            <a:r>
              <a:rPr lang="en-US" sz="2000" dirty="0">
                <a:solidFill>
                  <a:prstClr val="black"/>
                </a:solidFill>
                <a:latin typeface="Arial" pitchFamily="34" charset="0"/>
                <a:ea typeface="ＭＳ Ｐゴシック" pitchFamily="34" charset="-128"/>
                <a:cs typeface="Arial" pitchFamily="34" charset="0"/>
              </a:rPr>
              <a:t>Science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E-commerce</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Virtual </a:t>
            </a:r>
            <a:r>
              <a:rPr lang="en-US" sz="2000" dirty="0" smtClean="0">
                <a:solidFill>
                  <a:prstClr val="black"/>
                </a:solidFill>
                <a:latin typeface="Arial" pitchFamily="34" charset="0"/>
                <a:ea typeface="ＭＳ Ｐゴシック" pitchFamily="34" charset="-128"/>
                <a:cs typeface="Arial" pitchFamily="34" charset="0"/>
              </a:rPr>
              <a:t>reality</a:t>
            </a:r>
          </a:p>
          <a:p>
            <a:pPr marL="342900" lvl="0" indent="-342900" algn="ctr"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a:t>
            </a:r>
          </a:p>
        </p:txBody>
      </p:sp>
      <p:sp>
        <p:nvSpPr>
          <p:cNvPr id="3" name="Rounded Rectangle 2"/>
          <p:cNvSpPr/>
          <p:nvPr/>
        </p:nvSpPr>
        <p:spPr>
          <a:xfrm>
            <a:off x="3376680" y="473120"/>
            <a:ext cx="19812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Big data</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Extreme c</a:t>
            </a:r>
            <a:r>
              <a:rPr lang="en-US" sz="2000" dirty="0" smtClean="0">
                <a:solidFill>
                  <a:prstClr val="black"/>
                </a:solidFill>
                <a:latin typeface="Arial" pitchFamily="34" charset="0"/>
                <a:ea typeface="ＭＳ Ｐゴシック" pitchFamily="34" charset="-128"/>
                <a:cs typeface="Arial" pitchFamily="34" charset="0"/>
              </a:rPr>
              <a:t>omputing</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Big numbers of users</a:t>
            </a:r>
            <a:endParaRPr lang="en-US" sz="2000" dirty="0">
              <a:solidFill>
                <a:prstClr val="black"/>
              </a:solidFill>
              <a:latin typeface="Arial" pitchFamily="34" charset="0"/>
              <a:ea typeface="ＭＳ Ｐゴシック" pitchFamily="34" charset="-128"/>
              <a:cs typeface="Arial" pitchFamily="34" charset="0"/>
            </a:endParaRP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High dynamics</a:t>
            </a:r>
          </a:p>
          <a:p>
            <a:pPr marL="342900" indent="-342900" algn="ctr"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a:t>
            </a:r>
          </a:p>
        </p:txBody>
      </p:sp>
      <p:sp>
        <p:nvSpPr>
          <p:cNvPr id="4" name="Rounded Rectangle 3"/>
          <p:cNvSpPr/>
          <p:nvPr/>
        </p:nvSpPr>
        <p:spPr>
          <a:xfrm>
            <a:off x="6248400" y="473120"/>
            <a:ext cx="22860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Virtualization </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P2P/overlays</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User-in-the-loop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R</a:t>
            </a:r>
            <a:r>
              <a:rPr lang="en-US" sz="2000" dirty="0" smtClean="0">
                <a:solidFill>
                  <a:prstClr val="black"/>
                </a:solidFill>
                <a:latin typeface="Arial" pitchFamily="34" charset="0"/>
                <a:ea typeface="ＭＳ Ｐゴシック" pitchFamily="34" charset="-128"/>
              </a:rPr>
              <a:t>untimes</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S</a:t>
            </a:r>
            <a:r>
              <a:rPr lang="en-US" sz="2000" dirty="0" smtClean="0">
                <a:solidFill>
                  <a:prstClr val="black"/>
                </a:solidFill>
                <a:latin typeface="Arial" pitchFamily="34" charset="0"/>
                <a:ea typeface="ＭＳ Ｐゴシック" pitchFamily="34" charset="-128"/>
              </a:rPr>
              <a:t>ervices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A</a:t>
            </a:r>
            <a:r>
              <a:rPr lang="en-US" sz="2000" dirty="0" smtClean="0">
                <a:solidFill>
                  <a:prstClr val="black"/>
                </a:solidFill>
                <a:latin typeface="Arial" pitchFamily="34" charset="0"/>
                <a:ea typeface="ＭＳ Ｐゴシック" pitchFamily="34" charset="-128"/>
              </a:rPr>
              <a:t>utonomics </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Par/dist comp …</a:t>
            </a:r>
            <a:endParaRPr lang="en-US" sz="2000" dirty="0">
              <a:solidFill>
                <a:prstClr val="black"/>
              </a:solidFill>
              <a:latin typeface="Arial" pitchFamily="34" charset="0"/>
              <a:ea typeface="ＭＳ Ｐゴシック" pitchFamily="34" charset="-128"/>
              <a:cs typeface="Arial" pitchFamily="34" charset="0"/>
            </a:endParaRPr>
          </a:p>
        </p:txBody>
      </p:sp>
      <p:sp>
        <p:nvSpPr>
          <p:cNvPr id="5" name="TextBox 4"/>
          <p:cNvSpPr txBox="1"/>
          <p:nvPr/>
        </p:nvSpPr>
        <p:spPr>
          <a:xfrm>
            <a:off x="914400" y="92120"/>
            <a:ext cx="1415900" cy="400110"/>
          </a:xfrm>
          <a:prstGeom prst="rect">
            <a:avLst/>
          </a:prstGeom>
          <a:noFill/>
        </p:spPr>
        <p:txBody>
          <a:bodyPr wrap="none" rtlCol="0">
            <a:spAutoFit/>
          </a:bodyPr>
          <a:lstStyle/>
          <a:p>
            <a:r>
              <a:rPr lang="en-US" sz="2000" b="1" dirty="0" smtClean="0">
                <a:solidFill>
                  <a:srgbClr val="0070C0"/>
                </a:solidFill>
              </a:rPr>
              <a:t>New Apps</a:t>
            </a:r>
            <a:endParaRPr lang="en-US" sz="2000" b="1" dirty="0">
              <a:solidFill>
                <a:srgbClr val="0070C0"/>
              </a:solidFill>
            </a:endParaRPr>
          </a:p>
        </p:txBody>
      </p:sp>
      <p:sp>
        <p:nvSpPr>
          <p:cNvPr id="6" name="TextBox 5"/>
          <p:cNvSpPr txBox="1"/>
          <p:nvPr/>
        </p:nvSpPr>
        <p:spPr>
          <a:xfrm>
            <a:off x="3657600" y="92120"/>
            <a:ext cx="1324402" cy="400110"/>
          </a:xfrm>
          <a:prstGeom prst="rect">
            <a:avLst/>
          </a:prstGeom>
          <a:noFill/>
        </p:spPr>
        <p:txBody>
          <a:bodyPr wrap="none" rtlCol="0">
            <a:spAutoFit/>
          </a:bodyPr>
          <a:lstStyle/>
          <a:p>
            <a:r>
              <a:rPr lang="en-US" sz="2000" b="1" dirty="0" smtClean="0">
                <a:solidFill>
                  <a:srgbClr val="0070C0"/>
                </a:solidFill>
              </a:rPr>
              <a:t>New </a:t>
            </a:r>
            <a:r>
              <a:rPr lang="en-US" sz="2000" b="1" dirty="0" err="1" smtClean="0">
                <a:solidFill>
                  <a:srgbClr val="0070C0"/>
                </a:solidFill>
              </a:rPr>
              <a:t>reqs</a:t>
            </a:r>
            <a:endParaRPr lang="en-US" sz="2000" b="1" dirty="0">
              <a:solidFill>
                <a:srgbClr val="0070C0"/>
              </a:solidFill>
            </a:endParaRPr>
          </a:p>
        </p:txBody>
      </p:sp>
      <p:sp>
        <p:nvSpPr>
          <p:cNvPr id="7" name="TextBox 6"/>
          <p:cNvSpPr txBox="1"/>
          <p:nvPr/>
        </p:nvSpPr>
        <p:spPr>
          <a:xfrm>
            <a:off x="6553200" y="92120"/>
            <a:ext cx="1309974" cy="400110"/>
          </a:xfrm>
          <a:prstGeom prst="rect">
            <a:avLst/>
          </a:prstGeom>
          <a:noFill/>
        </p:spPr>
        <p:txBody>
          <a:bodyPr wrap="none" rtlCol="0">
            <a:spAutoFit/>
          </a:bodyPr>
          <a:lstStyle/>
          <a:p>
            <a:r>
              <a:rPr lang="en-US" sz="2000" b="1" dirty="0" smtClean="0">
                <a:solidFill>
                  <a:srgbClr val="0070C0"/>
                </a:solidFill>
              </a:rPr>
              <a:t>New tech</a:t>
            </a:r>
            <a:endParaRPr lang="en-US" sz="2000" b="1" dirty="0">
              <a:solidFill>
                <a:srgbClr val="0070C0"/>
              </a:solidFill>
            </a:endParaRPr>
          </a:p>
        </p:txBody>
      </p:sp>
      <p:sp>
        <p:nvSpPr>
          <p:cNvPr id="9" name="Right Arrow 8"/>
          <p:cNvSpPr/>
          <p:nvPr/>
        </p:nvSpPr>
        <p:spPr>
          <a:xfrm>
            <a:off x="2743200" y="161612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10800000">
            <a:off x="6553201" y="3809999"/>
            <a:ext cx="990600" cy="2209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6200000">
            <a:off x="457201" y="4343400"/>
            <a:ext cx="22860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3429000" y="4140952"/>
            <a:ext cx="1981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Abstractions</a:t>
            </a:r>
            <a:endParaRPr lang="en-US" sz="2000" dirty="0">
              <a:solidFill>
                <a:prstClr val="black"/>
              </a:solidFill>
              <a:latin typeface="Arial" pitchFamily="34" charset="0"/>
              <a:ea typeface="ＭＳ Ｐゴシック" pitchFamily="34" charset="-128"/>
              <a:cs typeface="Arial" pitchFamily="34" charset="0"/>
            </a:endParaRPr>
          </a:p>
        </p:txBody>
      </p:sp>
      <p:sp>
        <p:nvSpPr>
          <p:cNvPr id="13" name="TextBox 12"/>
          <p:cNvSpPr txBox="1"/>
          <p:nvPr/>
        </p:nvSpPr>
        <p:spPr>
          <a:xfrm>
            <a:off x="3124200" y="3779288"/>
            <a:ext cx="2420856" cy="400110"/>
          </a:xfrm>
          <a:prstGeom prst="rect">
            <a:avLst/>
          </a:prstGeom>
          <a:noFill/>
        </p:spPr>
        <p:txBody>
          <a:bodyPr wrap="none" rtlCol="0">
            <a:spAutoFit/>
          </a:bodyPr>
          <a:lstStyle/>
          <a:p>
            <a:r>
              <a:rPr lang="en-US" sz="2000" b="1" dirty="0" smtClean="0">
                <a:solidFill>
                  <a:srgbClr val="0070C0"/>
                </a:solidFill>
              </a:rPr>
              <a:t>“New” Complexity</a:t>
            </a:r>
            <a:endParaRPr lang="en-US" sz="2000" b="1" dirty="0">
              <a:solidFill>
                <a:srgbClr val="0070C0"/>
              </a:solidFill>
            </a:endParaRPr>
          </a:p>
        </p:txBody>
      </p:sp>
      <p:sp>
        <p:nvSpPr>
          <p:cNvPr id="14" name="Down Arrow 13"/>
          <p:cNvSpPr/>
          <p:nvPr/>
        </p:nvSpPr>
        <p:spPr>
          <a:xfrm>
            <a:off x="4114800" y="3363032"/>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114800" y="467208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645220">
            <a:off x="5709148" y="3315166"/>
            <a:ext cx="609600" cy="1828800"/>
          </a:xfrm>
          <a:prstGeom prst="upArrow">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5400000">
            <a:off x="5589896" y="1475096"/>
            <a:ext cx="500416" cy="664192"/>
          </a:xfrm>
          <a:prstGeom prst="upArrow">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23609" y="5078104"/>
            <a:ext cx="4974439" cy="461665"/>
          </a:xfrm>
          <a:prstGeom prst="rect">
            <a:avLst/>
          </a:prstGeom>
          <a:noFill/>
        </p:spPr>
        <p:txBody>
          <a:bodyPr wrap="none" rtlCol="0">
            <a:spAutoFit/>
          </a:bodyPr>
          <a:lstStyle/>
          <a:p>
            <a:pPr algn="ctr"/>
            <a:r>
              <a:rPr lang="en-US" sz="2400" b="1" dirty="0" smtClean="0">
                <a:solidFill>
                  <a:schemeClr val="accent1"/>
                </a:solidFill>
              </a:rPr>
              <a:t>Emerging software architectures</a:t>
            </a:r>
            <a:endParaRPr lang="en-US" sz="2400" b="1" dirty="0">
              <a:solidFill>
                <a:schemeClr val="accent1"/>
              </a:solidFill>
            </a:endParaRPr>
          </a:p>
        </p:txBody>
      </p:sp>
      <p:sp>
        <p:nvSpPr>
          <p:cNvPr id="19" name="Rectangle 18"/>
          <p:cNvSpPr/>
          <p:nvPr/>
        </p:nvSpPr>
        <p:spPr>
          <a:xfrm>
            <a:off x="2590800" y="5513696"/>
            <a:ext cx="38100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Hypervisors, empathic, sensor nets,   clouds, appliances, virtual networks, self-*,  distributed stores, </a:t>
            </a:r>
            <a:r>
              <a:rPr lang="en-US" sz="2000" dirty="0" err="1" smtClean="0">
                <a:solidFill>
                  <a:schemeClr val="tx1"/>
                </a:solidFill>
              </a:rPr>
              <a:t>dataspaces</a:t>
            </a:r>
            <a:r>
              <a:rPr lang="en-US" sz="2000" dirty="0" smtClean="0">
                <a:solidFill>
                  <a:schemeClr val="tx1"/>
                </a:solidFill>
              </a:rPr>
              <a:t>, </a:t>
            </a:r>
            <a:r>
              <a:rPr lang="en-US" sz="2000" dirty="0" err="1" smtClean="0">
                <a:solidFill>
                  <a:schemeClr val="tx1"/>
                </a:solidFill>
              </a:rPr>
              <a:t>mapreduce</a:t>
            </a:r>
            <a:r>
              <a:rPr lang="en-US" sz="2000" dirty="0" smtClean="0">
                <a:solidFill>
                  <a:schemeClr val="tx1"/>
                </a:solidFill>
              </a:rPr>
              <a:t>…</a:t>
            </a:r>
            <a:r>
              <a:rPr lang="en-US" sz="2000" dirty="0" smtClean="0">
                <a:solidFill>
                  <a:schemeClr val="tx1"/>
                </a:solidFill>
              </a:rPr>
              <a:t> </a:t>
            </a:r>
          </a:p>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idx="4294967295"/>
          </p:nvPr>
        </p:nvSpPr>
        <p:spPr>
          <a:xfrm>
            <a:off x="457200" y="228600"/>
            <a:ext cx="8229600" cy="381000"/>
          </a:xfrm>
        </p:spPr>
        <p:txBody>
          <a:bodyPr/>
          <a:lstStyle/>
          <a:p>
            <a:pPr eaLnBrk="1" hangingPunct="1"/>
            <a:r>
              <a:rPr lang="pt-BR" sz="2400" b="1" smtClean="0">
                <a:solidFill>
                  <a:srgbClr val="006600"/>
                </a:solidFill>
                <a:latin typeface="Myriad Pro" pitchFamily="34" charset="0"/>
                <a:ea typeface="ＭＳ Ｐゴシック" pitchFamily="34" charset="-128"/>
              </a:rPr>
              <a:t>José Fortes - University of Florida</a:t>
            </a:r>
            <a:endParaRPr lang="en-US" sz="2400" b="1" smtClean="0">
              <a:solidFill>
                <a:srgbClr val="006600"/>
              </a:solidFill>
              <a:latin typeface="Myriad Pro" pitchFamily="34" charset="0"/>
              <a:ea typeface="ＭＳ Ｐゴシック" pitchFamily="34" charset="-128"/>
            </a:endParaRPr>
          </a:p>
        </p:txBody>
      </p:sp>
      <p:sp>
        <p:nvSpPr>
          <p:cNvPr id="3075"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latin typeface="Calibri" pitchFamily="34" charset="0"/>
            </a:endParaRPr>
          </a:p>
        </p:txBody>
      </p:sp>
      <p:sp>
        <p:nvSpPr>
          <p:cNvPr id="3076" name="Rectangle 3"/>
          <p:cNvSpPr txBox="1">
            <a:spLocks noChangeArrowheads="1"/>
          </p:cNvSpPr>
          <p:nvPr/>
        </p:nvSpPr>
        <p:spPr bwMode="auto">
          <a:xfrm>
            <a:off x="457200" y="914400"/>
            <a:ext cx="58674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000" dirty="0" smtClean="0"/>
              <a:t>Systems </a:t>
            </a:r>
            <a:r>
              <a:rPr lang="en-US" sz="2000" dirty="0"/>
              <a:t>that integrate computing and information </a:t>
            </a:r>
            <a:r>
              <a:rPr lang="en-US" sz="2000" dirty="0" smtClean="0"/>
              <a:t>processing and deliver or use resources, software or applications as services</a:t>
            </a:r>
          </a:p>
          <a:p>
            <a:pPr marL="800100" lvl="1" indent="-342900" eaLnBrk="0" hangingPunct="0">
              <a:spcBef>
                <a:spcPct val="20000"/>
              </a:spcBef>
              <a:buFont typeface="Arial" charset="0"/>
              <a:buChar char="•"/>
              <a:defRPr/>
            </a:pPr>
            <a:r>
              <a:rPr lang="en-US" sz="2000" dirty="0" smtClean="0"/>
              <a:t>Cloud/Grid-computing middleware</a:t>
            </a:r>
          </a:p>
          <a:p>
            <a:pPr marL="800100" lvl="1" indent="-342900" eaLnBrk="0" hangingPunct="0">
              <a:spcBef>
                <a:spcPct val="20000"/>
              </a:spcBef>
              <a:buFont typeface="Arial" charset="0"/>
              <a:buChar char="•"/>
              <a:defRPr/>
            </a:pPr>
            <a:r>
              <a:rPr lang="en-US" sz="2000" dirty="0" err="1" smtClean="0"/>
              <a:t>Cyberinfrastructure</a:t>
            </a:r>
            <a:r>
              <a:rPr lang="en-US" sz="2000" dirty="0" smtClean="0"/>
              <a:t> </a:t>
            </a:r>
            <a:r>
              <a:rPr lang="en-US" sz="2000" dirty="0"/>
              <a:t>for </a:t>
            </a:r>
            <a:r>
              <a:rPr lang="en-US" sz="2000" dirty="0" smtClean="0"/>
              <a:t>e-science</a:t>
            </a:r>
          </a:p>
          <a:p>
            <a:pPr marL="800100" lvl="1" indent="-342900" eaLnBrk="0" hangingPunct="0">
              <a:spcBef>
                <a:spcPct val="20000"/>
              </a:spcBef>
              <a:buFont typeface="Arial" charset="0"/>
              <a:buChar char="•"/>
              <a:defRPr/>
            </a:pPr>
            <a:r>
              <a:rPr lang="en-US" sz="2000" dirty="0" smtClean="0"/>
              <a:t>Autonomic computing</a:t>
            </a:r>
            <a:endParaRPr lang="en-US" sz="2000" dirty="0">
              <a:latin typeface="Calibri" pitchFamily="34" charset="0"/>
              <a:ea typeface="+mn-ea"/>
            </a:endParaRPr>
          </a:p>
          <a:p>
            <a:pPr marL="342900" indent="-342900" eaLnBrk="0" hangingPunct="0">
              <a:spcBef>
                <a:spcPct val="20000"/>
              </a:spcBef>
              <a:buFont typeface="Arial" charset="0"/>
              <a:buChar char="•"/>
              <a:defRPr/>
            </a:pPr>
            <a:endParaRPr lang="en-US" sz="2000" dirty="0" smtClean="0">
              <a:latin typeface="Calibri" pitchFamily="34" charset="0"/>
              <a:ea typeface="+mn-ea"/>
            </a:endParaRPr>
          </a:p>
          <a:p>
            <a:pPr marL="342900" indent="-342900" eaLnBrk="0" hangingPunct="0">
              <a:spcBef>
                <a:spcPct val="20000"/>
              </a:spcBef>
              <a:buFont typeface="Arial" charset="0"/>
              <a:buChar char="•"/>
              <a:defRPr/>
            </a:pPr>
            <a:r>
              <a:rPr lang="en-US" sz="2000" dirty="0" smtClean="0">
                <a:latin typeface="Calibri" pitchFamily="34" charset="0"/>
                <a:ea typeface="+mn-ea"/>
              </a:rPr>
              <a:t>FutureGrid </a:t>
            </a:r>
            <a:r>
              <a:rPr lang="en-US" sz="2000" dirty="0">
                <a:latin typeface="Calibri" pitchFamily="34" charset="0"/>
                <a:ea typeface="+mn-ea"/>
              </a:rPr>
              <a:t>(OCI-0910812)</a:t>
            </a:r>
          </a:p>
          <a:p>
            <a:pPr marL="342900" indent="-342900" eaLnBrk="0" hangingPunct="0">
              <a:spcBef>
                <a:spcPct val="20000"/>
              </a:spcBef>
              <a:buFont typeface="Arial" charset="0"/>
              <a:buChar char="•"/>
              <a:defRPr/>
            </a:pPr>
            <a:r>
              <a:rPr lang="en-US" sz="2000" dirty="0" err="1" smtClean="0">
                <a:latin typeface="Calibri" pitchFamily="34" charset="0"/>
                <a:ea typeface="+mn-ea"/>
              </a:rPr>
              <a:t>iDigBio</a:t>
            </a:r>
            <a:r>
              <a:rPr lang="en-US" sz="2000" dirty="0" smtClean="0">
                <a:latin typeface="Calibri" pitchFamily="34" charset="0"/>
                <a:ea typeface="+mn-ea"/>
              </a:rPr>
              <a:t> </a:t>
            </a:r>
            <a:r>
              <a:rPr lang="en-US" sz="2000" dirty="0">
                <a:latin typeface="Calibri" pitchFamily="34" charset="0"/>
                <a:ea typeface="+mn-ea"/>
              </a:rPr>
              <a:t>(</a:t>
            </a:r>
            <a:r>
              <a:rPr lang="en-US" sz="2000" dirty="0" smtClean="0">
                <a:latin typeface="Calibri" pitchFamily="34" charset="0"/>
                <a:ea typeface="+mn-ea"/>
              </a:rPr>
              <a:t>EF-1115210)</a:t>
            </a:r>
          </a:p>
          <a:p>
            <a:pPr marL="342900" indent="-342900" eaLnBrk="0" hangingPunct="0">
              <a:spcBef>
                <a:spcPct val="20000"/>
              </a:spcBef>
              <a:buFont typeface="Arial" charset="0"/>
              <a:buChar char="•"/>
              <a:defRPr/>
            </a:pPr>
            <a:r>
              <a:rPr lang="en-US" sz="2000" dirty="0" smtClean="0">
                <a:latin typeface="Calibri" pitchFamily="34" charset="0"/>
                <a:ea typeface="+mn-ea"/>
              </a:rPr>
              <a:t>Center </a:t>
            </a:r>
            <a:r>
              <a:rPr lang="en-US" sz="2000" dirty="0">
                <a:latin typeface="Calibri" pitchFamily="34" charset="0"/>
                <a:ea typeface="+mn-ea"/>
              </a:rPr>
              <a:t>for Autonomic Computing (IIP-0758596)</a:t>
            </a:r>
            <a:endParaRPr lang="en-US" sz="2000" dirty="0">
              <a:latin typeface="Calibri" pitchFamily="34" charset="0"/>
              <a:ea typeface="+mn-ea"/>
            </a:endParaRPr>
          </a:p>
        </p:txBody>
      </p:sp>
      <p:pic>
        <p:nvPicPr>
          <p:cNvPr id="3078" name="Picture 6" descr="C:\Users\jf\Pictures\fortes.jpg"/>
          <p:cNvPicPr>
            <a:picLocks noChangeAspect="1" noChangeArrowheads="1"/>
          </p:cNvPicPr>
          <p:nvPr/>
        </p:nvPicPr>
        <p:blipFill>
          <a:blip r:embed="rId3" cstate="print"/>
          <a:srcRect/>
          <a:stretch>
            <a:fillRect/>
          </a:stretch>
        </p:blipFill>
        <p:spPr bwMode="auto">
          <a:xfrm>
            <a:off x="6553200" y="2590800"/>
            <a:ext cx="2163763" cy="273717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lides-beijing-jf-v4.emf"/>
          <p:cNvPicPr>
            <a:picLocks noChangeAspect="1"/>
          </p:cNvPicPr>
          <p:nvPr/>
        </p:nvPicPr>
        <p:blipFill>
          <a:blip r:embed="rId3" cstate="print"/>
          <a:srcRect l="1535" t="15556" r="18247" b="7778"/>
          <a:stretch>
            <a:fillRect/>
          </a:stretch>
        </p:blipFill>
        <p:spPr>
          <a:xfrm>
            <a:off x="2114514" y="1717344"/>
            <a:ext cx="2332379" cy="1676398"/>
          </a:xfrm>
          <a:prstGeom prst="rect">
            <a:avLst/>
          </a:prstGeom>
        </p:spPr>
      </p:pic>
      <p:sp>
        <p:nvSpPr>
          <p:cNvPr id="5125" name="Content Placeholder 20"/>
          <p:cNvSpPr>
            <a:spLocks noGrp="1"/>
          </p:cNvSpPr>
          <p:nvPr>
            <p:ph sz="quarter" idx="4294967295"/>
          </p:nvPr>
        </p:nvSpPr>
        <p:spPr>
          <a:xfrm>
            <a:off x="0" y="914400"/>
            <a:ext cx="4648200" cy="2438400"/>
          </a:xfrm>
        </p:spPr>
        <p:txBody>
          <a:bodyPr/>
          <a:lstStyle/>
          <a:p>
            <a:pPr marL="0" indent="0">
              <a:buFont typeface="Arial" charset="0"/>
              <a:buNone/>
              <a:defRPr/>
            </a:pPr>
            <a:r>
              <a:rPr lang="en-US" sz="1200" b="1" cap="small" dirty="0">
                <a:solidFill>
                  <a:srgbClr val="006600"/>
                </a:solidFill>
                <a:cs typeface="+mn-cs"/>
              </a:rPr>
              <a:t>	</a:t>
            </a:r>
            <a:r>
              <a:rPr lang="en-US" sz="1200" b="1" cap="small" dirty="0" smtClean="0">
                <a:solidFill>
                  <a:srgbClr val="006600"/>
                </a:solidFill>
                <a:cs typeface="+mn-cs"/>
              </a:rPr>
              <a:t>          </a:t>
            </a:r>
            <a:r>
              <a:rPr lang="en-US" sz="1200" b="1" cap="small" dirty="0" smtClean="0">
                <a:solidFill>
                  <a:srgbClr val="006600"/>
                </a:solidFill>
                <a:latin typeface="Arial"/>
                <a:cs typeface="Arial"/>
              </a:rPr>
              <a:t>Center Overview</a:t>
            </a:r>
            <a:endParaRPr lang="en-US" sz="1200" b="1" dirty="0" smtClean="0">
              <a:solidFill>
                <a:srgbClr val="000000"/>
              </a:solidFill>
              <a:latin typeface="Arial"/>
              <a:cs typeface="Arial"/>
            </a:endParaRPr>
          </a:p>
          <a:p>
            <a:pPr marL="114300" indent="-114300">
              <a:buFont typeface="Arial" charset="0"/>
              <a:buChar char="•"/>
              <a:defRPr/>
            </a:pPr>
            <a:r>
              <a:rPr lang="en-US" sz="1200" b="1" dirty="0" smtClean="0">
                <a:solidFill>
                  <a:srgbClr val="000000"/>
                </a:solidFill>
                <a:cs typeface="Arial" charset="0"/>
              </a:rPr>
              <a:t>Universities</a:t>
            </a:r>
            <a:r>
              <a:rPr lang="en-US" sz="1200" b="1" dirty="0">
                <a:solidFill>
                  <a:srgbClr val="000000"/>
                </a:solidFill>
                <a:cs typeface="Arial" charset="0"/>
              </a:rPr>
              <a:t>:</a:t>
            </a:r>
            <a:r>
              <a:rPr lang="en-US" sz="1200" dirty="0">
                <a:solidFill>
                  <a:srgbClr val="000000"/>
                </a:solidFill>
                <a:cs typeface="Arial" charset="0"/>
              </a:rPr>
              <a:t> U. Florida, U. Arizona, Rutgers U., </a:t>
            </a:r>
            <a:r>
              <a:rPr lang="en-US" sz="1200" dirty="0" err="1">
                <a:solidFill>
                  <a:srgbClr val="000000"/>
                </a:solidFill>
                <a:cs typeface="Arial" charset="0"/>
              </a:rPr>
              <a:t>Mississipi</a:t>
            </a:r>
            <a:r>
              <a:rPr lang="en-US" sz="1200" dirty="0">
                <a:solidFill>
                  <a:srgbClr val="000000"/>
                </a:solidFill>
                <a:cs typeface="Arial" charset="0"/>
              </a:rPr>
              <a:t> St. U.</a:t>
            </a:r>
          </a:p>
          <a:p>
            <a:pPr marL="114300" indent="-114300">
              <a:buFont typeface="Arial" charset="0"/>
              <a:buChar char="•"/>
              <a:defRPr/>
            </a:pPr>
            <a:r>
              <a:rPr lang="en-US" sz="1200" b="1" dirty="0">
                <a:solidFill>
                  <a:srgbClr val="000000"/>
                </a:solidFill>
                <a:cs typeface="Arial" charset="0"/>
              </a:rPr>
              <a:t>Industry members:</a:t>
            </a:r>
            <a:r>
              <a:rPr lang="en-US" sz="1200" dirty="0">
                <a:solidFill>
                  <a:srgbClr val="000000"/>
                </a:solidFill>
                <a:cs typeface="Arial" charset="0"/>
              </a:rPr>
              <a:t> </a:t>
            </a:r>
            <a:r>
              <a:rPr lang="en-US" sz="1050" dirty="0">
                <a:solidFill>
                  <a:srgbClr val="000000"/>
                </a:solidFill>
                <a:cs typeface="Arial" charset="0"/>
              </a:rPr>
              <a:t>Raytheon, Intel, Xerox, Citrix, Microsoft, ERDC, </a:t>
            </a:r>
            <a:r>
              <a:rPr lang="en-US" sz="1050" dirty="0" err="1">
                <a:solidFill>
                  <a:srgbClr val="000000"/>
                </a:solidFill>
                <a:cs typeface="Arial" charset="0"/>
              </a:rPr>
              <a:t>etc</a:t>
            </a:r>
            <a:endParaRPr lang="en-US" sz="1200" dirty="0">
              <a:solidFill>
                <a:srgbClr val="000000"/>
              </a:solidFill>
              <a:cs typeface="Arial" charset="0"/>
            </a:endParaRPr>
          </a:p>
          <a:p>
            <a:pPr marL="114300" lvl="1" indent="-114300">
              <a:buFont typeface="Arial" charset="0"/>
              <a:buChar char="•"/>
              <a:defRPr/>
            </a:pPr>
            <a:r>
              <a:rPr lang="en-US" sz="1200" b="1" dirty="0" smtClean="0">
                <a:solidFill>
                  <a:srgbClr val="000000"/>
                </a:solidFill>
                <a:cs typeface="Arial" charset="0"/>
              </a:rPr>
              <a:t>Technical Thrusts in IT Systems</a:t>
            </a:r>
            <a:r>
              <a:rPr lang="en-US" sz="1200" b="1" dirty="0" smtClean="0">
                <a:solidFill>
                  <a:srgbClr val="000000"/>
                </a:solidFill>
                <a:cs typeface="Arial" charset="0"/>
              </a:rPr>
              <a:t>:</a:t>
            </a:r>
            <a:endParaRPr lang="en-US" sz="1100" dirty="0">
              <a:solidFill>
                <a:srgbClr val="000000"/>
              </a:solidFill>
              <a:cs typeface="Arial" charset="0"/>
            </a:endParaRPr>
          </a:p>
          <a:p>
            <a:pPr marL="173038" lvl="2" indent="0">
              <a:buFont typeface="Arial" charset="0"/>
              <a:buChar char="•"/>
              <a:defRPr/>
            </a:pPr>
            <a:r>
              <a:rPr lang="en-US" sz="1100" dirty="0" smtClean="0">
                <a:solidFill>
                  <a:srgbClr val="000000"/>
                </a:solidFill>
                <a:cs typeface="Arial" charset="0"/>
              </a:rPr>
              <a:t>  Performance, power and </a:t>
            </a:r>
            <a:r>
              <a:rPr lang="en-US" sz="1100" dirty="0" smtClean="0">
                <a:solidFill>
                  <a:srgbClr val="000000"/>
                </a:solidFill>
                <a:cs typeface="Arial" charset="0"/>
              </a:rPr>
              <a:t>cooling</a:t>
            </a:r>
            <a:endParaRPr lang="en-US" sz="1100" dirty="0" smtClean="0">
              <a:solidFill>
                <a:srgbClr val="000000"/>
              </a:solidFill>
              <a:cs typeface="Arial" charset="0"/>
            </a:endParaRPr>
          </a:p>
          <a:p>
            <a:pPr marL="173038" lvl="2" indent="0">
              <a:buFont typeface="Arial" charset="0"/>
              <a:buChar char="•"/>
              <a:defRPr/>
            </a:pPr>
            <a:r>
              <a:rPr lang="en-US" sz="1100" dirty="0" smtClean="0">
                <a:solidFill>
                  <a:srgbClr val="000000"/>
                </a:solidFill>
                <a:cs typeface="Arial" charset="0"/>
              </a:rPr>
              <a:t>  Self-protection </a:t>
            </a:r>
          </a:p>
          <a:p>
            <a:pPr marL="173038" lvl="2" indent="0">
              <a:buFont typeface="Arial" charset="0"/>
              <a:buChar char="•"/>
              <a:defRPr/>
            </a:pPr>
            <a:r>
              <a:rPr lang="en-US" sz="1100" dirty="0" smtClean="0">
                <a:solidFill>
                  <a:srgbClr val="000000"/>
                </a:solidFill>
                <a:cs typeface="Arial" charset="0"/>
              </a:rPr>
              <a:t>  Virtual networking</a:t>
            </a:r>
          </a:p>
          <a:p>
            <a:pPr marL="173038" lvl="2" indent="0">
              <a:buFont typeface="Arial" charset="0"/>
              <a:buChar char="•"/>
              <a:defRPr/>
            </a:pPr>
            <a:r>
              <a:rPr lang="en-US" sz="1100" dirty="0" smtClean="0">
                <a:solidFill>
                  <a:srgbClr val="000000"/>
                </a:solidFill>
                <a:cs typeface="Arial" charset="0"/>
              </a:rPr>
              <a:t>  Cloud and grid computing</a:t>
            </a:r>
          </a:p>
          <a:p>
            <a:pPr marL="173038" lvl="2" indent="0">
              <a:buFont typeface="Arial" charset="0"/>
              <a:buChar char="•"/>
              <a:defRPr/>
            </a:pPr>
            <a:r>
              <a:rPr lang="en-US" sz="1100" dirty="0" smtClean="0">
                <a:solidFill>
                  <a:srgbClr val="000000"/>
                </a:solidFill>
                <a:cs typeface="Arial" charset="0"/>
              </a:rPr>
              <a:t>  C</a:t>
            </a:r>
            <a:r>
              <a:rPr lang="en-US" sz="1100" dirty="0" smtClean="0">
                <a:solidFill>
                  <a:srgbClr val="000000"/>
                </a:solidFill>
                <a:cs typeface="Arial" charset="0"/>
              </a:rPr>
              <a:t>ollaborative </a:t>
            </a:r>
            <a:r>
              <a:rPr lang="en-US" sz="1100" dirty="0" smtClean="0">
                <a:solidFill>
                  <a:srgbClr val="000000"/>
                </a:solidFill>
                <a:cs typeface="Arial" charset="0"/>
              </a:rPr>
              <a:t>systems</a:t>
            </a:r>
          </a:p>
          <a:p>
            <a:pPr marL="173038" lvl="2" indent="0">
              <a:buFont typeface="Arial" charset="0"/>
              <a:buChar char="•"/>
              <a:defRPr/>
            </a:pPr>
            <a:r>
              <a:rPr lang="en-US" sz="1100" dirty="0" smtClean="0">
                <a:solidFill>
                  <a:srgbClr val="000000"/>
                </a:solidFill>
                <a:cs typeface="Arial" charset="0"/>
              </a:rPr>
              <a:t> Private networking</a:t>
            </a:r>
          </a:p>
          <a:p>
            <a:pPr marL="173038" lvl="2" indent="0">
              <a:buFont typeface="Arial" charset="0"/>
              <a:buChar char="•"/>
              <a:defRPr/>
            </a:pPr>
            <a:r>
              <a:rPr lang="en-US" sz="1100" dirty="0" smtClean="0">
                <a:solidFill>
                  <a:srgbClr val="000000"/>
                </a:solidFill>
                <a:cs typeface="Arial" charset="0"/>
              </a:rPr>
              <a:t>Application </a:t>
            </a:r>
            <a:r>
              <a:rPr lang="en-US" sz="1100" dirty="0" smtClean="0">
                <a:solidFill>
                  <a:srgbClr val="000000"/>
                </a:solidFill>
                <a:cs typeface="Arial" charset="0"/>
              </a:rPr>
              <a:t>modeling for policy-driven </a:t>
            </a:r>
            <a:endParaRPr lang="en-US" sz="1100" dirty="0" smtClean="0">
              <a:solidFill>
                <a:srgbClr val="000000"/>
              </a:solidFill>
              <a:cs typeface="Arial" charset="0"/>
            </a:endParaRPr>
          </a:p>
          <a:p>
            <a:pPr marL="173038" lvl="2" indent="0">
              <a:buNone/>
              <a:defRPr/>
            </a:pPr>
            <a:r>
              <a:rPr lang="en-US" sz="1100" dirty="0" smtClean="0">
                <a:solidFill>
                  <a:srgbClr val="000000"/>
                </a:solidFill>
                <a:cs typeface="Arial" charset="0"/>
              </a:rPr>
              <a:t>   management</a:t>
            </a:r>
            <a:endParaRPr lang="en-US" sz="1100" dirty="0" smtClean="0">
              <a:solidFill>
                <a:srgbClr val="000000"/>
              </a:solidFill>
              <a:cs typeface="Arial" charset="0"/>
            </a:endParaRPr>
          </a:p>
          <a:p>
            <a:pPr marL="112712" indent="0" eaLnBrk="1" hangingPunct="1">
              <a:buFont typeface="Arial" charset="0"/>
              <a:buNone/>
              <a:defRPr/>
            </a:pPr>
            <a:endParaRPr lang="en-US" sz="1200" dirty="0">
              <a:latin typeface="Arial" charset="0"/>
              <a:cs typeface="+mn-cs"/>
            </a:endParaRPr>
          </a:p>
        </p:txBody>
      </p:sp>
      <p:pic>
        <p:nvPicPr>
          <p:cNvPr id="6146" name="Picture 8"/>
          <p:cNvPicPr>
            <a:picLocks noChangeAspect="1"/>
          </p:cNvPicPr>
          <p:nvPr/>
        </p:nvPicPr>
        <p:blipFill>
          <a:blip r:embed="rId4" cstate="print"/>
          <a:srcRect/>
          <a:stretch>
            <a:fillRect/>
          </a:stretch>
        </p:blipFill>
        <p:spPr bwMode="auto">
          <a:xfrm>
            <a:off x="7543800" y="5029200"/>
            <a:ext cx="1355725" cy="1143000"/>
          </a:xfrm>
          <a:prstGeom prst="rect">
            <a:avLst/>
          </a:prstGeom>
          <a:noFill/>
          <a:ln w="9525">
            <a:noFill/>
            <a:miter lim="800000"/>
            <a:headEnd/>
            <a:tailEnd/>
          </a:ln>
        </p:spPr>
      </p:pic>
      <p:sp>
        <p:nvSpPr>
          <p:cNvPr id="6147" name="Title 7"/>
          <p:cNvSpPr>
            <a:spLocks noGrp="1"/>
          </p:cNvSpPr>
          <p:nvPr>
            <p:ph type="title" idx="4294967295"/>
          </p:nvPr>
        </p:nvSpPr>
        <p:spPr>
          <a:xfrm>
            <a:off x="457200" y="152400"/>
            <a:ext cx="8229600" cy="381000"/>
          </a:xfrm>
        </p:spPr>
        <p:txBody>
          <a:bodyPr/>
          <a:lstStyle/>
          <a:p>
            <a:pPr eaLnBrk="1" hangingPunct="1"/>
            <a:r>
              <a:rPr lang="en-US" sz="2400" b="1" dirty="0" smtClean="0">
                <a:solidFill>
                  <a:srgbClr val="006600"/>
                </a:solidFill>
                <a:latin typeface="Myriad Pro" pitchFamily="34" charset="0"/>
                <a:ea typeface="ＭＳ Ｐゴシック" pitchFamily="34" charset="-128"/>
              </a:rPr>
              <a:t>Center for Autonomic Computing</a:t>
            </a:r>
          </a:p>
        </p:txBody>
      </p:sp>
      <p:sp>
        <p:nvSpPr>
          <p:cNvPr id="5123" name="Content Placeholder 17"/>
          <p:cNvSpPr>
            <a:spLocks noGrp="1"/>
          </p:cNvSpPr>
          <p:nvPr>
            <p:ph sz="half" idx="4294967295"/>
          </p:nvPr>
        </p:nvSpPr>
        <p:spPr>
          <a:xfrm>
            <a:off x="76200" y="3429000"/>
            <a:ext cx="4267200" cy="2743200"/>
          </a:xfrm>
        </p:spPr>
        <p:txBody>
          <a:bodyPr/>
          <a:lstStyle/>
          <a:p>
            <a:pPr marL="60325" lvl="1" indent="0" eaLnBrk="1" hangingPunct="1">
              <a:lnSpc>
                <a:spcPct val="80000"/>
              </a:lnSpc>
              <a:buFont typeface="Arial" charset="0"/>
              <a:buNone/>
              <a:defRPr/>
            </a:pPr>
            <a:r>
              <a:rPr lang="en-US" sz="1200" b="1" cap="small" dirty="0" smtClean="0">
                <a:solidFill>
                  <a:srgbClr val="006600"/>
                </a:solidFill>
              </a:rPr>
              <a:t>Project 1:</a:t>
            </a:r>
            <a:r>
              <a:rPr lang="en-US" sz="1200" b="1" cap="small" dirty="0">
                <a:solidFill>
                  <a:srgbClr val="006600"/>
                </a:solidFill>
              </a:rPr>
              <a:t> </a:t>
            </a:r>
            <a:r>
              <a:rPr lang="en-US" sz="1200" b="1" cap="small" dirty="0" smtClean="0">
                <a:solidFill>
                  <a:srgbClr val="006600"/>
                </a:solidFill>
              </a:rPr>
              <a:t>Datacenter Resource Management</a:t>
            </a:r>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a:p>
            <a:pPr marL="0" indent="0">
              <a:spcBef>
                <a:spcPts val="300"/>
              </a:spcBef>
              <a:buFont typeface="Arial" charset="0"/>
              <a:buNone/>
              <a:tabLst>
                <a:tab pos="0" algn="l"/>
              </a:tabLst>
              <a:defRPr/>
            </a:pPr>
            <a:endParaRPr lang="en-US" sz="300" b="1" dirty="0" smtClean="0">
              <a:solidFill>
                <a:srgbClr val="000000"/>
              </a:solidFill>
              <a:cs typeface="Arial" charset="0"/>
            </a:endParaRPr>
          </a:p>
          <a:p>
            <a:pPr marL="176213" indent="-176213">
              <a:spcBef>
                <a:spcPts val="300"/>
              </a:spcBef>
              <a:buFont typeface="Arial"/>
              <a:buChar char="•"/>
              <a:defRPr/>
            </a:pPr>
            <a:r>
              <a:rPr lang="en-US" sz="1100" dirty="0" smtClean="0">
                <a:solidFill>
                  <a:srgbClr val="000000"/>
                </a:solidFill>
                <a:cs typeface="Arial" charset="0"/>
              </a:rPr>
              <a:t>Controllers predict + provision virtual resources for applications</a:t>
            </a:r>
          </a:p>
          <a:p>
            <a:pPr marL="176213" indent="-176213">
              <a:spcBef>
                <a:spcPts val="300"/>
              </a:spcBef>
              <a:buFont typeface="Arial"/>
              <a:buChar char="•"/>
              <a:defRPr/>
            </a:pPr>
            <a:r>
              <a:rPr lang="en-US" sz="1100" dirty="0" smtClean="0">
                <a:solidFill>
                  <a:srgbClr val="000000"/>
                </a:solidFill>
                <a:cs typeface="Arial" charset="0"/>
              </a:rPr>
              <a:t>Multiobjective optimization (30% faster with 20% less power)</a:t>
            </a:r>
          </a:p>
          <a:p>
            <a:pPr marL="176213" indent="-176213">
              <a:spcBef>
                <a:spcPts val="300"/>
              </a:spcBef>
              <a:buFont typeface="Arial"/>
              <a:buChar char="•"/>
              <a:tabLst>
                <a:tab pos="0" algn="l"/>
              </a:tabLst>
              <a:defRPr/>
            </a:pPr>
            <a:r>
              <a:rPr lang="en-US" sz="1100" dirty="0" smtClean="0">
                <a:solidFill>
                  <a:srgbClr val="000000"/>
                </a:solidFill>
                <a:cs typeface="Arial" charset="0"/>
              </a:rPr>
              <a:t>Use fuzzy logic, genetic algorithms and optimization methods</a:t>
            </a:r>
          </a:p>
          <a:p>
            <a:pPr marL="176213" indent="-176213">
              <a:spcBef>
                <a:spcPts val="300"/>
              </a:spcBef>
              <a:buFont typeface="Arial"/>
              <a:buChar char="•"/>
              <a:tabLst>
                <a:tab pos="0" algn="l"/>
              </a:tabLst>
              <a:defRPr/>
            </a:pPr>
            <a:r>
              <a:rPr lang="en-US" sz="1100" dirty="0" smtClean="0">
                <a:solidFill>
                  <a:srgbClr val="000000"/>
                </a:solidFill>
                <a:cs typeface="Arial" charset="0"/>
              </a:rPr>
              <a:t>Use cross-layer information to manage virtualized resources to minimize power, avoid hot spots and improve resource utilization</a:t>
            </a:r>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a:p>
            <a:pPr marL="60325" lvl="1" indent="0" eaLnBrk="1" hangingPunct="1">
              <a:lnSpc>
                <a:spcPct val="80000"/>
              </a:lnSpc>
              <a:buFont typeface="Arial" charset="0"/>
              <a:buNone/>
              <a:defRPr/>
            </a:pPr>
            <a:endParaRPr lang="en-US" sz="1200" dirty="0"/>
          </a:p>
          <a:p>
            <a:pPr marL="60325" lvl="1" indent="0" eaLnBrk="1" hangingPunct="1">
              <a:lnSpc>
                <a:spcPct val="80000"/>
              </a:lnSpc>
              <a:buFont typeface="Arial" charset="0"/>
              <a:buNone/>
              <a:defRPr/>
            </a:pPr>
            <a:endParaRPr lang="en-US" sz="1200" dirty="0" smtClean="0"/>
          </a:p>
        </p:txBody>
      </p:sp>
      <p:sp>
        <p:nvSpPr>
          <p:cNvPr id="5126" name="Content Placeholder 9"/>
          <p:cNvSpPr txBox="1">
            <a:spLocks/>
          </p:cNvSpPr>
          <p:nvPr/>
        </p:nvSpPr>
        <p:spPr bwMode="auto">
          <a:xfrm>
            <a:off x="4495800" y="914400"/>
            <a:ext cx="4495800" cy="2514600"/>
          </a:xfrm>
          <a:prstGeom prst="rect">
            <a:avLst/>
          </a:prstGeom>
          <a:noFill/>
          <a:ln>
            <a:noFill/>
          </a:ln>
          <a:extLst>
            <a:ext uri="{909E8E84-426E-40dd-AFC4-6F175D3DCCD1}"/>
            <a:ext uri="{91240B29-F687-4f45-9708-019B960494DF}"/>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lvl="1" indent="0">
              <a:lnSpc>
                <a:spcPct val="90000"/>
              </a:lnSpc>
              <a:defRPr/>
            </a:pPr>
            <a:r>
              <a:rPr lang="en-US" sz="1200" b="1" cap="small" dirty="0" smtClean="0">
                <a:solidFill>
                  <a:srgbClr val="006600"/>
                </a:solidFill>
              </a:rPr>
              <a:t>           Autonomic computing: Introduction and Need</a:t>
            </a:r>
          </a:p>
          <a:p>
            <a:pPr marL="0" lvl="1" indent="0">
              <a:lnSpc>
                <a:spcPct val="90000"/>
              </a:lnSpc>
              <a:defRPr/>
            </a:pPr>
            <a:endParaRPr lang="en-US" sz="1200" b="1" cap="small" dirty="0" smtClean="0">
              <a:solidFill>
                <a:srgbClr val="006600"/>
              </a:solidFill>
            </a:endParaRPr>
          </a:p>
          <a:p>
            <a:pPr marL="0" lvl="1" indent="0">
              <a:lnSpc>
                <a:spcPct val="90000"/>
              </a:lnSpc>
              <a:defRPr/>
            </a:pPr>
            <a:endParaRPr lang="en-US" sz="1200" b="1" cap="small" dirty="0" smtClean="0">
              <a:solidFill>
                <a:srgbClr val="006600"/>
              </a:solidFill>
            </a:endParaRPr>
          </a:p>
          <a:p>
            <a:pPr marL="0" lvl="1" indent="0">
              <a:lnSpc>
                <a:spcPct val="90000"/>
              </a:lnSpc>
              <a:defRPr/>
            </a:pPr>
            <a:endParaRPr lang="en-US" sz="1200" b="1" cap="small" dirty="0" smtClean="0">
              <a:solidFill>
                <a:srgbClr val="006600"/>
              </a:solidFill>
            </a:endParaRPr>
          </a:p>
          <a:p>
            <a:pPr marL="0" lvl="1" indent="0">
              <a:lnSpc>
                <a:spcPct val="90000"/>
              </a:lnSpc>
              <a:defRPr/>
            </a:pPr>
            <a:endParaRPr lang="en-US" sz="1200" b="1" cap="small" dirty="0" smtClean="0">
              <a:solidFill>
                <a:srgbClr val="006600"/>
              </a:solidFill>
            </a:endParaRPr>
          </a:p>
          <a:p>
            <a:pPr marL="0" lvl="1" indent="0">
              <a:lnSpc>
                <a:spcPct val="90000"/>
              </a:lnSpc>
              <a:defRPr/>
            </a:pPr>
            <a:endParaRPr lang="en-US" sz="1200" b="1" cap="small" dirty="0" smtClean="0">
              <a:solidFill>
                <a:srgbClr val="006600"/>
              </a:solidFill>
            </a:endParaRPr>
          </a:p>
          <a:p>
            <a:pPr marL="0" lvl="1" indent="0">
              <a:lnSpc>
                <a:spcPct val="90000"/>
              </a:lnSpc>
              <a:defRPr/>
            </a:pPr>
            <a:endParaRPr lang="en-US" sz="1200" b="1" cap="small" dirty="0" smtClean="0">
              <a:solidFill>
                <a:srgbClr val="006600"/>
              </a:solidFill>
            </a:endParaRPr>
          </a:p>
          <a:p>
            <a:pPr marL="0" indent="0">
              <a:lnSpc>
                <a:spcPct val="90000"/>
              </a:lnSpc>
              <a:defRPr/>
            </a:pPr>
            <a:endParaRPr lang="en-US" sz="1400" b="1" cap="small" dirty="0" smtClean="0">
              <a:solidFill>
                <a:srgbClr val="006600"/>
              </a:solidFill>
            </a:endParaRPr>
          </a:p>
          <a:p>
            <a:pPr marL="0" indent="0">
              <a:lnSpc>
                <a:spcPct val="90000"/>
              </a:lnSpc>
              <a:defRPr/>
            </a:pPr>
            <a:r>
              <a:rPr lang="en-US" sz="1200" dirty="0" smtClean="0">
                <a:latin typeface="+mn-lt"/>
              </a:rPr>
              <a:t>  </a:t>
            </a:r>
            <a:endParaRPr lang="en-US" sz="1200" b="1" dirty="0" smtClean="0">
              <a:latin typeface="+mn-lt"/>
            </a:endParaRPr>
          </a:p>
          <a:p>
            <a:pPr marL="171450" indent="-171450">
              <a:lnSpc>
                <a:spcPct val="90000"/>
              </a:lnSpc>
              <a:buFont typeface="Arial"/>
              <a:buChar char="•"/>
              <a:defRPr/>
            </a:pPr>
            <a:r>
              <a:rPr lang="en-US" sz="1200" b="1" dirty="0" smtClean="0">
                <a:latin typeface="+mn-lt"/>
              </a:rPr>
              <a:t>Need:</a:t>
            </a:r>
            <a:r>
              <a:rPr lang="en-US" sz="1200" dirty="0" smtClean="0">
                <a:latin typeface="+mn-lt"/>
              </a:rPr>
              <a:t>  Increasing operational and management costs of IT systems </a:t>
            </a:r>
          </a:p>
          <a:p>
            <a:pPr marL="171450" indent="-171450">
              <a:lnSpc>
                <a:spcPct val="90000"/>
              </a:lnSpc>
              <a:buFont typeface="Arial"/>
              <a:buChar char="•"/>
              <a:defRPr/>
            </a:pPr>
            <a:r>
              <a:rPr lang="en-US" sz="1200" b="1" dirty="0" smtClean="0">
                <a:latin typeface="+mn-lt"/>
              </a:rPr>
              <a:t>Objective:</a:t>
            </a:r>
            <a:r>
              <a:rPr lang="en-US" sz="1200" dirty="0" smtClean="0">
                <a:latin typeface="+mn-lt"/>
              </a:rPr>
              <a:t> Design and develop IT systems with Self-* Properties:</a:t>
            </a:r>
          </a:p>
          <a:p>
            <a:pPr marL="519113" lvl="1" indent="-117475">
              <a:lnSpc>
                <a:spcPct val="90000"/>
              </a:lnSpc>
              <a:buFont typeface="Arial"/>
              <a:buChar char="•"/>
              <a:defRPr/>
            </a:pPr>
            <a:r>
              <a:rPr lang="en-US" sz="1050" dirty="0" smtClean="0">
                <a:latin typeface="+mn-lt"/>
              </a:rPr>
              <a:t>Self-optimizing: Monitors and tunes resources</a:t>
            </a:r>
          </a:p>
          <a:p>
            <a:pPr marL="519113" lvl="1" indent="-117475">
              <a:lnSpc>
                <a:spcPct val="90000"/>
              </a:lnSpc>
              <a:buFont typeface="Arial"/>
              <a:buChar char="•"/>
              <a:defRPr/>
            </a:pPr>
            <a:r>
              <a:rPr lang="en-US" sz="1050" dirty="0" smtClean="0">
                <a:latin typeface="+mn-lt"/>
              </a:rPr>
              <a:t>Self-configuring: Adapts to dynamic environment</a:t>
            </a:r>
          </a:p>
          <a:p>
            <a:pPr marL="519113" lvl="1" indent="-117475">
              <a:lnSpc>
                <a:spcPct val="90000"/>
              </a:lnSpc>
              <a:buFont typeface="Arial"/>
              <a:buChar char="•"/>
              <a:defRPr/>
            </a:pPr>
            <a:r>
              <a:rPr lang="en-US" sz="1050" dirty="0" smtClean="0">
                <a:latin typeface="+mn-lt"/>
              </a:rPr>
              <a:t>Self-healing: Finds, diagnoses and recovers from disruptions </a:t>
            </a:r>
          </a:p>
          <a:p>
            <a:pPr marL="519113" lvl="1" indent="-117475">
              <a:lnSpc>
                <a:spcPct val="90000"/>
              </a:lnSpc>
              <a:buFont typeface="Arial"/>
              <a:buChar char="•"/>
              <a:defRPr/>
            </a:pPr>
            <a:r>
              <a:rPr lang="en-US" sz="1050" dirty="0" smtClean="0">
                <a:latin typeface="+mn-lt"/>
              </a:rPr>
              <a:t>Self-protecting: Detects, identifies and protects from attacks</a:t>
            </a:r>
          </a:p>
          <a:p>
            <a:pPr marL="0" indent="0" eaLnBrk="1" hangingPunct="1">
              <a:spcBef>
                <a:spcPct val="20000"/>
              </a:spcBef>
              <a:defRPr/>
            </a:pPr>
            <a:endParaRPr lang="en-US" sz="1200" b="1" dirty="0" smtClean="0">
              <a:latin typeface="+mn-lt"/>
            </a:endParaRPr>
          </a:p>
        </p:txBody>
      </p:sp>
      <p:sp>
        <p:nvSpPr>
          <p:cNvPr id="6151"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p>
        </p:txBody>
      </p:sp>
      <p:sp>
        <p:nvSpPr>
          <p:cNvPr id="6152"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p>
        </p:txBody>
      </p:sp>
      <p:sp>
        <p:nvSpPr>
          <p:cNvPr id="6153"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p>
        </p:txBody>
      </p:sp>
      <p:sp>
        <p:nvSpPr>
          <p:cNvPr id="6154"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p>
        </p:txBody>
      </p:sp>
      <p:pic>
        <p:nvPicPr>
          <p:cNvPr id="6155" name="Picture 5" descr="autonomickm"/>
          <p:cNvPicPr>
            <a:picLocks noChangeAspect="1" noChangeArrowheads="1"/>
          </p:cNvPicPr>
          <p:nvPr/>
        </p:nvPicPr>
        <p:blipFill>
          <a:blip r:embed="rId5" cstate="print"/>
          <a:srcRect/>
          <a:stretch>
            <a:fillRect/>
          </a:stretch>
        </p:blipFill>
        <p:spPr bwMode="auto">
          <a:xfrm>
            <a:off x="7081838" y="1371600"/>
            <a:ext cx="1528762" cy="914400"/>
          </a:xfrm>
          <a:prstGeom prst="rect">
            <a:avLst/>
          </a:prstGeom>
          <a:noFill/>
          <a:ln w="9525">
            <a:noFill/>
            <a:miter lim="800000"/>
            <a:headEnd/>
            <a:tailEnd/>
          </a:ln>
        </p:spPr>
      </p:pic>
      <p:sp>
        <p:nvSpPr>
          <p:cNvPr id="6156" name="Title 7"/>
          <p:cNvSpPr txBox="1">
            <a:spLocks/>
          </p:cNvSpPr>
          <p:nvPr/>
        </p:nvSpPr>
        <p:spPr bwMode="auto">
          <a:xfrm>
            <a:off x="1676400" y="457200"/>
            <a:ext cx="5791200" cy="381000"/>
          </a:xfrm>
          <a:prstGeom prst="rect">
            <a:avLst/>
          </a:prstGeom>
          <a:noFill/>
          <a:ln w="9525">
            <a:noFill/>
            <a:miter lim="800000"/>
            <a:headEnd/>
            <a:tailEnd/>
          </a:ln>
        </p:spPr>
        <p:txBody>
          <a:bodyPr anchor="ctr"/>
          <a:lstStyle/>
          <a:p>
            <a:pPr marL="114300" indent="-114300" algn="ctr" eaLnBrk="0" hangingPunct="0"/>
            <a:endParaRPr lang="en-US" sz="900" dirty="0">
              <a:latin typeface="Calibri" pitchFamily="34" charset="0"/>
            </a:endParaRPr>
          </a:p>
          <a:p>
            <a:pPr marL="114300" indent="-114300" algn="ctr" eaLnBrk="0" hangingPunct="0"/>
            <a:r>
              <a:rPr lang="en-US" sz="900" dirty="0">
                <a:solidFill>
                  <a:srgbClr val="000000"/>
                </a:solidFill>
                <a:latin typeface="Calibri" pitchFamily="34" charset="0"/>
                <a:cs typeface="Arial" pitchFamily="34" charset="0"/>
              </a:rPr>
              <a:t>Industry-academia research consortium funded </a:t>
            </a:r>
            <a:r>
              <a:rPr lang="en-US" sz="900" dirty="0" smtClean="0">
                <a:solidFill>
                  <a:srgbClr val="000000"/>
                </a:solidFill>
                <a:latin typeface="Calibri" pitchFamily="34" charset="0"/>
                <a:cs typeface="Arial" pitchFamily="34" charset="0"/>
              </a:rPr>
              <a:t>by NSF awards, </a:t>
            </a:r>
            <a:r>
              <a:rPr lang="en-US" sz="900" dirty="0">
                <a:solidFill>
                  <a:srgbClr val="000000"/>
                </a:solidFill>
                <a:latin typeface="Calibri" pitchFamily="34" charset="0"/>
                <a:cs typeface="Arial" pitchFamily="34" charset="0"/>
              </a:rPr>
              <a:t>industry member fees and university funds</a:t>
            </a:r>
          </a:p>
          <a:p>
            <a:pPr marL="114300" indent="-114300" algn="ctr" eaLnBrk="0" hangingPunct="0"/>
            <a:r>
              <a:rPr lang="en-US" sz="900" dirty="0">
                <a:solidFill>
                  <a:srgbClr val="000000"/>
                </a:solidFill>
                <a:latin typeface="Calibri" pitchFamily="34" charset="0"/>
                <a:cs typeface="Arial" pitchFamily="34" charset="0"/>
              </a:rPr>
              <a:t>PIs: José Fortes, </a:t>
            </a:r>
            <a:r>
              <a:rPr lang="en-US" sz="900" dirty="0">
                <a:latin typeface="Calibri" pitchFamily="34" charset="0"/>
              </a:rPr>
              <a:t>Renato Figueiredo, Manish Parashar, Salim Hariri, Sherif Abdelwahed and Ioana Banicescu</a:t>
            </a:r>
            <a:endParaRPr lang="en-US" sz="900" dirty="0">
              <a:solidFill>
                <a:srgbClr val="000000"/>
              </a:solidFill>
              <a:latin typeface="Calibri" pitchFamily="34" charset="0"/>
              <a:cs typeface="Arial" pitchFamily="34" charset="0"/>
            </a:endParaRPr>
          </a:p>
          <a:p>
            <a:pPr marL="114300" indent="-114300" algn="ctr" eaLnBrk="0" hangingPunct="0"/>
            <a:endParaRPr lang="en-US" sz="900" dirty="0">
              <a:solidFill>
                <a:srgbClr val="000000"/>
              </a:solidFill>
              <a:latin typeface="Calibri" pitchFamily="34" charset="0"/>
              <a:cs typeface="Arial" pitchFamily="34" charset="0"/>
            </a:endParaRPr>
          </a:p>
        </p:txBody>
      </p:sp>
      <p:pic>
        <p:nvPicPr>
          <p:cNvPr id="6157" name="Picture 2"/>
          <p:cNvPicPr>
            <a:picLocks noChangeAspect="1" noChangeArrowheads="1"/>
          </p:cNvPicPr>
          <p:nvPr/>
        </p:nvPicPr>
        <p:blipFill>
          <a:blip r:embed="rId6" cstate="print"/>
          <a:srcRect/>
          <a:stretch>
            <a:fillRect/>
          </a:stretch>
        </p:blipFill>
        <p:spPr bwMode="auto">
          <a:xfrm>
            <a:off x="762000" y="3614738"/>
            <a:ext cx="3124200" cy="1566862"/>
          </a:xfrm>
          <a:prstGeom prst="rect">
            <a:avLst/>
          </a:prstGeom>
          <a:noFill/>
          <a:ln w="9525">
            <a:noFill/>
            <a:miter lim="800000"/>
            <a:headEnd/>
            <a:tailEnd/>
          </a:ln>
        </p:spPr>
      </p:pic>
      <p:pic>
        <p:nvPicPr>
          <p:cNvPr id="6158" name="Picture 10"/>
          <p:cNvPicPr>
            <a:picLocks noChangeAspect="1" noChangeArrowheads="1"/>
          </p:cNvPicPr>
          <p:nvPr/>
        </p:nvPicPr>
        <p:blipFill>
          <a:blip r:embed="rId7" cstate="print"/>
          <a:srcRect r="9407" b="3171"/>
          <a:stretch>
            <a:fillRect/>
          </a:stretch>
        </p:blipFill>
        <p:spPr bwMode="auto">
          <a:xfrm>
            <a:off x="4767263" y="1219200"/>
            <a:ext cx="2014537" cy="1219200"/>
          </a:xfrm>
          <a:prstGeom prst="rect">
            <a:avLst/>
          </a:prstGeom>
          <a:noFill/>
          <a:ln w="9525">
            <a:noFill/>
            <a:miter lim="800000"/>
            <a:headEnd/>
            <a:tailEnd/>
          </a:ln>
        </p:spPr>
      </p:pic>
      <p:sp>
        <p:nvSpPr>
          <p:cNvPr id="33" name="Content Placeholder 17"/>
          <p:cNvSpPr txBox="1">
            <a:spLocks/>
          </p:cNvSpPr>
          <p:nvPr/>
        </p:nvSpPr>
        <p:spPr bwMode="auto">
          <a:xfrm>
            <a:off x="4419600" y="3429000"/>
            <a:ext cx="4114800" cy="2743200"/>
          </a:xfrm>
          <a:prstGeom prst="rect">
            <a:avLst/>
          </a:prstGeom>
          <a:noFill/>
          <a:ln>
            <a:noFill/>
          </a:ln>
          <a:extLst>
            <a:ext uri="{909E8E84-426E-40dd-AFC4-6F175D3DCCD1}"/>
            <a:ext uri="{91240B29-F687-4f45-9708-019B960494DF}"/>
            <a:ext uri="{FAA26D3D-D897-4be2-8F04-BA451C77F1D7}"/>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1" hangingPunct="1">
              <a:lnSpc>
                <a:spcPct val="80000"/>
              </a:lnSpc>
              <a:buFont typeface="Arial" charset="0"/>
              <a:buNone/>
              <a:defRPr/>
            </a:pPr>
            <a:r>
              <a:rPr lang="en-US" sz="1200" b="1" cap="small" dirty="0" smtClean="0">
                <a:solidFill>
                  <a:srgbClr val="006600"/>
                </a:solidFill>
              </a:rPr>
              <a:t>Project 2: Self-Caring IT systems</a:t>
            </a:r>
          </a:p>
          <a:p>
            <a:pPr marL="60325" lvl="1" indent="0" eaLnBrk="1" hangingPunct="1">
              <a:lnSpc>
                <a:spcPct val="80000"/>
              </a:lnSpc>
              <a:buFont typeface="Arial" charset="0"/>
              <a:buNone/>
              <a:defRPr/>
            </a:pPr>
            <a:endParaRPr lang="en-US" sz="500" b="1" dirty="0" smtClean="0"/>
          </a:p>
          <a:p>
            <a:pPr marL="60325" lvl="1" indent="0" eaLnBrk="1" hangingPunct="1">
              <a:lnSpc>
                <a:spcPct val="80000"/>
              </a:lnSpc>
              <a:buFont typeface="Arial" charset="0"/>
              <a:buNone/>
              <a:defRPr/>
            </a:pPr>
            <a:r>
              <a:rPr lang="en-US" sz="1100" b="1" dirty="0" smtClean="0"/>
              <a:t>Goal:</a:t>
            </a:r>
            <a:r>
              <a:rPr lang="en-US" sz="1100" dirty="0" smtClean="0"/>
              <a:t> Proactively manage degrading</a:t>
            </a:r>
          </a:p>
          <a:p>
            <a:pPr marL="60325" lvl="1" indent="0" eaLnBrk="1" hangingPunct="1">
              <a:lnSpc>
                <a:spcPct val="80000"/>
              </a:lnSpc>
              <a:buFont typeface="Arial" charset="0"/>
              <a:buNone/>
              <a:defRPr/>
            </a:pPr>
            <a:r>
              <a:rPr lang="en-US" sz="1100" dirty="0"/>
              <a:t>h</a:t>
            </a:r>
            <a:r>
              <a:rPr lang="en-US" sz="1100" dirty="0" smtClean="0"/>
              <a:t>ealth in IT systems by leveraging </a:t>
            </a:r>
          </a:p>
          <a:p>
            <a:pPr marL="60325" lvl="1" indent="0" eaLnBrk="1" hangingPunct="1">
              <a:lnSpc>
                <a:spcPct val="80000"/>
              </a:lnSpc>
              <a:buFont typeface="Arial" charset="0"/>
              <a:buNone/>
              <a:defRPr/>
            </a:pPr>
            <a:r>
              <a:rPr lang="en-US" sz="1100" dirty="0"/>
              <a:t>v</a:t>
            </a:r>
            <a:r>
              <a:rPr lang="en-US" sz="1100" dirty="0" smtClean="0"/>
              <a:t>irtualized environments, feedback</a:t>
            </a:r>
          </a:p>
          <a:p>
            <a:pPr marL="60325" lvl="1" indent="0" eaLnBrk="1" hangingPunct="1">
              <a:lnSpc>
                <a:spcPct val="80000"/>
              </a:lnSpc>
              <a:buFont typeface="Arial" charset="0"/>
              <a:buNone/>
              <a:defRPr/>
            </a:pPr>
            <a:r>
              <a:rPr lang="en-US" sz="1100" dirty="0"/>
              <a:t>c</a:t>
            </a:r>
            <a:r>
              <a:rPr lang="en-US" sz="1100" dirty="0" smtClean="0"/>
              <a:t>ontrol techniques and machine learning.</a:t>
            </a:r>
          </a:p>
          <a:p>
            <a:pPr marL="60325" lvl="1" indent="0" eaLnBrk="1" hangingPunct="1">
              <a:lnSpc>
                <a:spcPct val="80000"/>
              </a:lnSpc>
              <a:buFont typeface="Arial" charset="0"/>
              <a:buNone/>
              <a:defRPr/>
            </a:pPr>
            <a:r>
              <a:rPr lang="en-US" sz="1100" b="1" dirty="0" smtClean="0"/>
              <a:t>Case Study: </a:t>
            </a:r>
            <a:r>
              <a:rPr lang="en-US" sz="1100" dirty="0" err="1" smtClean="0"/>
              <a:t>MapReduce</a:t>
            </a:r>
            <a:r>
              <a:rPr lang="en-US" sz="1100" dirty="0" smtClean="0"/>
              <a:t> applications</a:t>
            </a:r>
          </a:p>
          <a:p>
            <a:pPr marL="60325" lvl="1" indent="0" eaLnBrk="1" hangingPunct="1">
              <a:lnSpc>
                <a:spcPct val="80000"/>
              </a:lnSpc>
              <a:buFont typeface="Arial" charset="0"/>
              <a:buNone/>
              <a:defRPr/>
            </a:pPr>
            <a:r>
              <a:rPr lang="en-US" sz="1100" dirty="0"/>
              <a:t>e</a:t>
            </a:r>
            <a:r>
              <a:rPr lang="en-US" sz="1100" dirty="0" smtClean="0"/>
              <a:t>xecuting in the cloud. (Decrease penalty due</a:t>
            </a:r>
          </a:p>
          <a:p>
            <a:pPr marL="60325" lvl="1" indent="0" eaLnBrk="1" hangingPunct="1">
              <a:lnSpc>
                <a:spcPct val="80000"/>
              </a:lnSpc>
              <a:buFont typeface="Arial" charset="0"/>
              <a:buNone/>
              <a:defRPr/>
            </a:pPr>
            <a:r>
              <a:rPr lang="en-US" sz="1100" dirty="0" smtClean="0"/>
              <a:t> to single-node crash by up to 78%)</a:t>
            </a:r>
          </a:p>
          <a:p>
            <a:pPr marL="60325" lvl="1" indent="0" eaLnBrk="1" hangingPunct="1">
              <a:lnSpc>
                <a:spcPct val="80000"/>
              </a:lnSpc>
              <a:buFont typeface="Arial" charset="0"/>
              <a:buNone/>
              <a:defRPr/>
            </a:pPr>
            <a:endParaRPr lang="en-US" sz="500" dirty="0"/>
          </a:p>
          <a:p>
            <a:pPr marL="0" lvl="1" indent="0" eaLnBrk="1" hangingPunct="1">
              <a:lnSpc>
                <a:spcPct val="80000"/>
              </a:lnSpc>
              <a:buFont typeface="Arial" charset="0"/>
              <a:buNone/>
              <a:defRPr/>
            </a:pPr>
            <a:r>
              <a:rPr lang="en-US" sz="1200" b="1" cap="small" dirty="0" smtClean="0">
                <a:solidFill>
                  <a:srgbClr val="006600"/>
                </a:solidFill>
              </a:rPr>
              <a:t>Project 3: Cross Layer Autonomic </a:t>
            </a:r>
            <a:r>
              <a:rPr lang="en-US" sz="1200" b="1" cap="small" dirty="0" err="1" smtClean="0">
                <a:solidFill>
                  <a:srgbClr val="006600"/>
                </a:solidFill>
              </a:rPr>
              <a:t>Intercloud</a:t>
            </a:r>
            <a:r>
              <a:rPr lang="en-US" sz="1200" b="1" cap="small" dirty="0" smtClean="0">
                <a:solidFill>
                  <a:srgbClr val="006600"/>
                </a:solidFill>
              </a:rPr>
              <a:t> </a:t>
            </a:r>
            <a:r>
              <a:rPr lang="en-US" sz="1200" b="1" cap="small" dirty="0" err="1" smtClean="0">
                <a:solidFill>
                  <a:srgbClr val="006600"/>
                </a:solidFill>
              </a:rPr>
              <a:t>Testbed</a:t>
            </a:r>
            <a:endParaRPr lang="en-US" sz="1200" b="1" cap="small" dirty="0" smtClean="0">
              <a:solidFill>
                <a:srgbClr val="006600"/>
              </a:solidFill>
            </a:endParaRPr>
          </a:p>
          <a:p>
            <a:pPr marL="0" indent="0">
              <a:buFont typeface="Arial" charset="0"/>
              <a:buNone/>
              <a:defRPr/>
            </a:pPr>
            <a:r>
              <a:rPr lang="en-US" sz="1100" b="1" dirty="0" smtClean="0">
                <a:solidFill>
                  <a:srgbClr val="000000"/>
                </a:solidFill>
                <a:ea typeface="DejaVu Sans" charset="0"/>
                <a:cs typeface="DejaVu Sans" charset="0"/>
              </a:rPr>
              <a:t>Goal:</a:t>
            </a:r>
            <a:r>
              <a:rPr lang="en-US" sz="1100" dirty="0" smtClean="0">
                <a:solidFill>
                  <a:srgbClr val="000000"/>
                </a:solidFill>
                <a:ea typeface="DejaVu Sans" charset="0"/>
                <a:cs typeface="DejaVu Sans" charset="0"/>
              </a:rPr>
              <a:t> Framework for cross-layer optimization studies</a:t>
            </a:r>
          </a:p>
          <a:p>
            <a:pPr marL="0" indent="0">
              <a:buFont typeface="Arial" charset="0"/>
              <a:buNone/>
              <a:defRPr/>
            </a:pPr>
            <a:r>
              <a:rPr lang="en-US" sz="1100" b="1" dirty="0" smtClean="0">
                <a:solidFill>
                  <a:srgbClr val="000000"/>
                </a:solidFill>
                <a:ea typeface="DejaVu Sans" charset="0"/>
                <a:cs typeface="DejaVu Sans" charset="0"/>
              </a:rPr>
              <a:t>Case Study</a:t>
            </a:r>
            <a:r>
              <a:rPr lang="en-US" sz="1100" dirty="0" smtClean="0">
                <a:solidFill>
                  <a:srgbClr val="000000"/>
                </a:solidFill>
                <a:ea typeface="DejaVu Sans" charset="0"/>
                <a:cs typeface="DejaVu Sans" charset="0"/>
              </a:rPr>
              <a:t>: </a:t>
            </a:r>
            <a:r>
              <a:rPr lang="en-US" sz="1100" dirty="0" smtClean="0">
                <a:solidFill>
                  <a:srgbClr val="000000"/>
                </a:solidFill>
                <a:ea typeface="DejaVu Sans" charset="0"/>
                <a:cs typeface="DejaVu Sans" charset="0"/>
              </a:rPr>
              <a:t>Performance, power consumption and</a:t>
            </a:r>
          </a:p>
          <a:p>
            <a:pPr marL="0" indent="0">
              <a:buFont typeface="Arial" charset="0"/>
              <a:buNone/>
              <a:defRPr/>
            </a:pPr>
            <a:r>
              <a:rPr lang="en-US" sz="1100" dirty="0" smtClean="0">
                <a:solidFill>
                  <a:srgbClr val="000000"/>
                </a:solidFill>
                <a:ea typeface="DejaVu Sans" charset="0"/>
                <a:cs typeface="DejaVu Sans" charset="0"/>
              </a:rPr>
              <a:t> </a:t>
            </a:r>
            <a:r>
              <a:rPr lang="en-US" sz="1100" dirty="0" smtClean="0">
                <a:solidFill>
                  <a:srgbClr val="000000"/>
                </a:solidFill>
                <a:ea typeface="DejaVu Sans" charset="0"/>
                <a:cs typeface="DejaVu Sans" charset="0"/>
              </a:rPr>
              <a:t>t</a:t>
            </a:r>
            <a:r>
              <a:rPr lang="en-US" sz="1100" dirty="0" smtClean="0">
                <a:solidFill>
                  <a:srgbClr val="000000"/>
                </a:solidFill>
                <a:ea typeface="DejaVu Sans" charset="0"/>
                <a:cs typeface="DejaVu Sans" charset="0"/>
              </a:rPr>
              <a:t>hermal </a:t>
            </a:r>
            <a:r>
              <a:rPr lang="en-US" sz="1100" dirty="0" smtClean="0">
                <a:solidFill>
                  <a:srgbClr val="000000"/>
                </a:solidFill>
                <a:ea typeface="DejaVu Sans" charset="0"/>
                <a:cs typeface="DejaVu Sans" charset="0"/>
              </a:rPr>
              <a:t>modeling to </a:t>
            </a:r>
            <a:r>
              <a:rPr lang="en-US" sz="1100" dirty="0" smtClean="0">
                <a:solidFill>
                  <a:srgbClr val="000000"/>
                </a:solidFill>
                <a:ea typeface="DejaVu Sans" charset="0"/>
                <a:cs typeface="DejaVu Sans" charset="0"/>
              </a:rPr>
              <a:t>support </a:t>
            </a:r>
            <a:r>
              <a:rPr lang="en-US" sz="1100" dirty="0" err="1" smtClean="0">
                <a:solidFill>
                  <a:srgbClr val="000000"/>
                </a:solidFill>
                <a:ea typeface="DejaVu Sans" charset="0"/>
                <a:cs typeface="DejaVu Sans" charset="0"/>
              </a:rPr>
              <a:t>multiobjective</a:t>
            </a:r>
            <a:r>
              <a:rPr lang="en-US" sz="1100" dirty="0" smtClean="0">
                <a:solidFill>
                  <a:srgbClr val="000000"/>
                </a:solidFill>
                <a:ea typeface="DejaVu Sans" charset="0"/>
                <a:cs typeface="DejaVu Sans" charset="0"/>
              </a:rPr>
              <a:t> </a:t>
            </a:r>
          </a:p>
          <a:p>
            <a:pPr marL="0" indent="0">
              <a:buFont typeface="Arial" charset="0"/>
              <a:buNone/>
              <a:defRPr/>
            </a:pPr>
            <a:r>
              <a:rPr lang="en-US" sz="1100" dirty="0" smtClean="0">
                <a:solidFill>
                  <a:srgbClr val="000000"/>
                </a:solidFill>
                <a:ea typeface="DejaVu Sans" charset="0"/>
                <a:cs typeface="DejaVu Sans" charset="0"/>
              </a:rPr>
              <a:t>o</a:t>
            </a:r>
            <a:r>
              <a:rPr lang="en-US" sz="1100" dirty="0" smtClean="0">
                <a:solidFill>
                  <a:srgbClr val="000000"/>
                </a:solidFill>
                <a:ea typeface="DejaVu Sans" charset="0"/>
                <a:cs typeface="DejaVu Sans" charset="0"/>
              </a:rPr>
              <a:t>ptimization studies. </a:t>
            </a:r>
            <a:endParaRPr lang="en-US" sz="1100" dirty="0" smtClean="0">
              <a:solidFill>
                <a:srgbClr val="000000"/>
              </a:solidFill>
              <a:ea typeface="DejaVu Sans" charset="0"/>
              <a:cs typeface="DejaVu Sans" charset="0"/>
            </a:endParaRPr>
          </a:p>
        </p:txBody>
      </p:sp>
      <p:pic>
        <p:nvPicPr>
          <p:cNvPr id="6160" name="Picture 33"/>
          <p:cNvPicPr>
            <a:picLocks noChangeAspect="1"/>
          </p:cNvPicPr>
          <p:nvPr/>
        </p:nvPicPr>
        <p:blipFill>
          <a:blip r:embed="rId8" cstate="print"/>
          <a:srcRect/>
          <a:stretch>
            <a:fillRect/>
          </a:stretch>
        </p:blipFill>
        <p:spPr bwMode="auto">
          <a:xfrm>
            <a:off x="7239000" y="3505200"/>
            <a:ext cx="167957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idx="4294967295"/>
          </p:nvPr>
        </p:nvSpPr>
        <p:spPr>
          <a:xfrm>
            <a:off x="457200" y="76200"/>
            <a:ext cx="8229600" cy="381000"/>
          </a:xfrm>
        </p:spPr>
        <p:txBody>
          <a:bodyPr/>
          <a:lstStyle/>
          <a:p>
            <a:pPr eaLnBrk="1" hangingPunct="1"/>
            <a:r>
              <a:rPr lang="en-US" sz="2400" b="1" dirty="0" smtClean="0">
                <a:solidFill>
                  <a:srgbClr val="006600"/>
                </a:solidFill>
                <a:latin typeface="Myriad Pro" pitchFamily="34" charset="0"/>
                <a:ea typeface="ＭＳ Ｐゴシック" pitchFamily="34" charset="-128"/>
              </a:rPr>
              <a:t>FutureGrid – </a:t>
            </a:r>
            <a:r>
              <a:rPr lang="en-US" sz="2400" b="1" dirty="0" err="1" smtClean="0">
                <a:solidFill>
                  <a:srgbClr val="006600"/>
                </a:solidFill>
                <a:latin typeface="Myriad Pro" pitchFamily="34" charset="0"/>
                <a:ea typeface="ＭＳ Ｐゴシック" pitchFamily="34" charset="-128"/>
              </a:rPr>
              <a:t>Intercloud</a:t>
            </a:r>
            <a:r>
              <a:rPr lang="en-US" sz="2400" b="1" dirty="0" smtClean="0">
                <a:solidFill>
                  <a:srgbClr val="006600"/>
                </a:solidFill>
                <a:latin typeface="Myriad Pro" pitchFamily="34" charset="0"/>
                <a:ea typeface="ＭＳ Ｐゴシック" pitchFamily="34" charset="-128"/>
              </a:rPr>
              <a:t> communication</a:t>
            </a:r>
          </a:p>
        </p:txBody>
      </p:sp>
      <p:sp>
        <p:nvSpPr>
          <p:cNvPr id="4099" name="Content Placeholder 17"/>
          <p:cNvSpPr>
            <a:spLocks noGrp="1"/>
          </p:cNvSpPr>
          <p:nvPr>
            <p:ph sz="half" idx="4294967295"/>
          </p:nvPr>
        </p:nvSpPr>
        <p:spPr>
          <a:xfrm>
            <a:off x="1752600" y="3505200"/>
            <a:ext cx="2667000" cy="2667000"/>
          </a:xfrm>
        </p:spPr>
        <p:txBody>
          <a:bodyPr/>
          <a:lstStyle/>
          <a:p>
            <a:pPr marL="119063" lvl="1" indent="-119063" eaLnBrk="1" hangingPunct="1">
              <a:lnSpc>
                <a:spcPct val="80000"/>
              </a:lnSpc>
              <a:buFontTx/>
              <a:buChar char="•"/>
            </a:pPr>
            <a:r>
              <a:rPr lang="en-US" sz="1100" smtClean="0">
                <a:latin typeface="Arial" pitchFamily="34" charset="0"/>
                <a:ea typeface="ＭＳ Ｐゴシック" pitchFamily="34" charset="-128"/>
              </a:rPr>
              <a:t>Managed user-level virtual network architecture: overcome Internet connectivity limitations [IPDPS</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06]</a:t>
            </a:r>
          </a:p>
          <a:p>
            <a:pPr marL="119063" lvl="1" indent="-119063" eaLnBrk="1" hangingPunct="1">
              <a:lnSpc>
                <a:spcPct val="80000"/>
              </a:lnSpc>
              <a:buFontTx/>
              <a:buChar char="•"/>
            </a:pPr>
            <a:r>
              <a:rPr lang="en-US" sz="1100" smtClean="0">
                <a:latin typeface="Arial" pitchFamily="34" charset="0"/>
                <a:ea typeface="ＭＳ Ｐゴシック" pitchFamily="34" charset="-128"/>
              </a:rPr>
              <a:t>Performance of overlay networks: improve throughput of user-level network virtualization software [eScience</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08]</a:t>
            </a:r>
          </a:p>
          <a:p>
            <a:pPr marL="119063" lvl="1" indent="-119063" eaLnBrk="1" hangingPunct="1">
              <a:lnSpc>
                <a:spcPct val="80000"/>
              </a:lnSpc>
              <a:buFontTx/>
              <a:buChar char="•"/>
            </a:pPr>
            <a:r>
              <a:rPr lang="en-US" sz="1100" smtClean="0">
                <a:latin typeface="Arial" pitchFamily="34" charset="0"/>
                <a:ea typeface="ＭＳ Ｐゴシック" pitchFamily="34" charset="-128"/>
              </a:rPr>
              <a:t>Bioinformatics applications on multiple clouds: run a real CPU intensive application across multiple clouds connected via virtual networks [eScience</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08]</a:t>
            </a:r>
          </a:p>
          <a:p>
            <a:pPr marL="119063" lvl="1" indent="-119063" eaLnBrk="1" hangingPunct="1">
              <a:lnSpc>
                <a:spcPct val="80000"/>
              </a:lnSpc>
              <a:buFontTx/>
              <a:buChar char="•"/>
            </a:pPr>
            <a:r>
              <a:rPr lang="en-US" sz="1100" smtClean="0">
                <a:latin typeface="Arial" pitchFamily="34" charset="0"/>
                <a:ea typeface="ＭＳ Ｐゴシック" pitchFamily="34" charset="-128"/>
              </a:rPr>
              <a:t>Sky Computing: combine cloud middleware (IaaS, virtual networks, platforms) to form a large scale virtual cluster [IC</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09, eScience</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09]</a:t>
            </a:r>
            <a:endParaRPr lang="en-US" altLang="ja-JP" sz="1100" smtClean="0">
              <a:ea typeface="ＭＳ Ｐゴシック" pitchFamily="34" charset="-128"/>
            </a:endParaRPr>
          </a:p>
          <a:p>
            <a:pPr marL="119063" lvl="1" indent="-119063" eaLnBrk="1" hangingPunct="1">
              <a:lnSpc>
                <a:spcPct val="80000"/>
              </a:lnSpc>
              <a:buFontTx/>
              <a:buChar char="•"/>
            </a:pPr>
            <a:r>
              <a:rPr lang="en-US" sz="1100" smtClean="0">
                <a:latin typeface="Arial" pitchFamily="34" charset="0"/>
                <a:ea typeface="ＭＳ Ｐゴシック" pitchFamily="34" charset="-128"/>
              </a:rPr>
              <a:t>Intercloud VM migration [MENS</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10]</a:t>
            </a:r>
          </a:p>
          <a:p>
            <a:pPr marL="119063" lvl="1" indent="-119063" eaLnBrk="1" hangingPunct="1">
              <a:lnSpc>
                <a:spcPct val="80000"/>
              </a:lnSpc>
              <a:buFontTx/>
              <a:buChar char="•"/>
            </a:pPr>
            <a:endParaRPr lang="en-US" sz="1100" smtClean="0">
              <a:latin typeface="Arial" pitchFamily="34" charset="0"/>
              <a:ea typeface="ＭＳ Ｐゴシック" pitchFamily="34" charset="-128"/>
            </a:endParaRPr>
          </a:p>
        </p:txBody>
      </p:sp>
      <p:sp>
        <p:nvSpPr>
          <p:cNvPr id="4100" name="Content Placeholder 18"/>
          <p:cNvSpPr>
            <a:spLocks noGrp="1"/>
          </p:cNvSpPr>
          <p:nvPr>
            <p:ph sz="quarter" idx="4294967295"/>
          </p:nvPr>
        </p:nvSpPr>
        <p:spPr>
          <a:xfrm>
            <a:off x="7162800" y="3429000"/>
            <a:ext cx="1905000" cy="2590800"/>
          </a:xfrm>
        </p:spPr>
        <p:txBody>
          <a:bodyPr/>
          <a:lstStyle/>
          <a:p>
            <a:pPr marL="65088" indent="-120650" eaLnBrk="1" hangingPunct="1">
              <a:lnSpc>
                <a:spcPct val="90000"/>
              </a:lnSpc>
              <a:buFontTx/>
              <a:buChar char="•"/>
            </a:pPr>
            <a:r>
              <a:rPr lang="en-US" sz="1100" smtClean="0">
                <a:latin typeface="Arial" pitchFamily="34" charset="0"/>
                <a:ea typeface="ＭＳ Ｐゴシック" pitchFamily="34" charset="-128"/>
              </a:rPr>
              <a:t>ViNe Middleware </a:t>
            </a:r>
            <a:r>
              <a:rPr lang="en-US" sz="1100" smtClean="0">
                <a:latin typeface="Arial" pitchFamily="34" charset="0"/>
                <a:ea typeface="ＭＳ Ｐゴシック" pitchFamily="34" charset="-128"/>
                <a:hlinkClick r:id="rId3"/>
              </a:rPr>
              <a:t>http://vine.acis.ufl.edu</a:t>
            </a:r>
            <a:endParaRPr lang="en-US" sz="1100" smtClean="0">
              <a:latin typeface="Arial" pitchFamily="34" charset="0"/>
              <a:ea typeface="ＭＳ Ｐゴシック" pitchFamily="34" charset="-128"/>
            </a:endParaRPr>
          </a:p>
          <a:p>
            <a:pPr marL="65088" indent="-120650" eaLnBrk="1" hangingPunct="1">
              <a:lnSpc>
                <a:spcPct val="90000"/>
              </a:lnSpc>
              <a:buFontTx/>
              <a:buChar char="•"/>
            </a:pPr>
            <a:r>
              <a:rPr lang="en-US" sz="1100" smtClean="0">
                <a:latin typeface="Arial" pitchFamily="34" charset="0"/>
                <a:ea typeface="ＭＳ Ｐゴシック" pitchFamily="34" charset="-128"/>
              </a:rPr>
              <a:t>Open-source user-level Java program</a:t>
            </a:r>
          </a:p>
          <a:p>
            <a:pPr marL="65088" indent="-120650" eaLnBrk="1" hangingPunct="1">
              <a:lnSpc>
                <a:spcPct val="90000"/>
              </a:lnSpc>
              <a:buFontTx/>
              <a:buChar char="•"/>
            </a:pPr>
            <a:r>
              <a:rPr lang="en-US" sz="1100" smtClean="0">
                <a:latin typeface="Arial" pitchFamily="34" charset="0"/>
                <a:ea typeface="ＭＳ Ｐゴシック" pitchFamily="34" charset="-128"/>
              </a:rPr>
              <a:t>Designed and implemented to achieve low overhead</a:t>
            </a:r>
          </a:p>
          <a:p>
            <a:pPr marL="65088" indent="-120650" eaLnBrk="1" hangingPunct="1">
              <a:lnSpc>
                <a:spcPct val="90000"/>
              </a:lnSpc>
              <a:buFontTx/>
              <a:buChar char="•"/>
            </a:pPr>
            <a:r>
              <a:rPr lang="en-US" sz="1100" smtClean="0">
                <a:latin typeface="Arial" pitchFamily="34" charset="0"/>
                <a:ea typeface="ＭＳ Ｐゴシック" pitchFamily="34" charset="-128"/>
              </a:rPr>
              <a:t>Virtual Routers can be deployed as virtual appliances on IaaS clouds; VMs can be easily configured to be members of ViNe overlays when booted</a:t>
            </a:r>
          </a:p>
          <a:p>
            <a:pPr marL="65088" indent="-120650" eaLnBrk="1" hangingPunct="1">
              <a:lnSpc>
                <a:spcPct val="90000"/>
              </a:lnSpc>
              <a:buFontTx/>
              <a:buChar char="•"/>
            </a:pPr>
            <a:r>
              <a:rPr lang="en-US" sz="1100" smtClean="0">
                <a:latin typeface="Arial" pitchFamily="34" charset="0"/>
                <a:ea typeface="ＭＳ Ｐゴシック" pitchFamily="34" charset="-128"/>
              </a:rPr>
              <a:t>VRs can process packets at rates over 850 Mbps</a:t>
            </a:r>
          </a:p>
        </p:txBody>
      </p:sp>
      <p:sp>
        <p:nvSpPr>
          <p:cNvPr id="4101" name="Content Placeholder 20"/>
          <p:cNvSpPr>
            <a:spLocks noGrp="1"/>
          </p:cNvSpPr>
          <p:nvPr>
            <p:ph sz="quarter" idx="4294967295"/>
          </p:nvPr>
        </p:nvSpPr>
        <p:spPr>
          <a:xfrm>
            <a:off x="4495800" y="990600"/>
            <a:ext cx="4419600" cy="2362200"/>
          </a:xfrm>
        </p:spPr>
        <p:txBody>
          <a:bodyPr/>
          <a:lstStyle/>
          <a:p>
            <a:pPr indent="-230188" eaLnBrk="1" hangingPunct="1"/>
            <a:r>
              <a:rPr lang="en-US" sz="1200" b="1" smtClean="0">
                <a:latin typeface="Arial" pitchFamily="34" charset="0"/>
                <a:ea typeface="ＭＳ Ｐゴシック" pitchFamily="34" charset="-128"/>
              </a:rPr>
              <a:t>Need</a:t>
            </a:r>
            <a:r>
              <a:rPr lang="en-US" sz="1200" smtClean="0">
                <a:latin typeface="Arial" pitchFamily="34" charset="0"/>
                <a:ea typeface="ＭＳ Ｐゴシック" pitchFamily="34" charset="-128"/>
              </a:rPr>
              <a:t>: Enable communication among cloud resources overcoming limitations imposed by firewalls, and have simple management features so that non-expert users can use, experiment, and program overlay networks. </a:t>
            </a:r>
            <a:endParaRPr lang="en-US" sz="1100" smtClean="0">
              <a:latin typeface="Arial" pitchFamily="34" charset="0"/>
              <a:ea typeface="ＭＳ Ｐゴシック" pitchFamily="34" charset="-128"/>
            </a:endParaRPr>
          </a:p>
          <a:p>
            <a:pPr indent="-230188" eaLnBrk="1" hangingPunct="1"/>
            <a:r>
              <a:rPr lang="en-US" sz="1200" b="1" smtClean="0">
                <a:latin typeface="Arial" pitchFamily="34" charset="0"/>
                <a:ea typeface="ＭＳ Ｐゴシック" pitchFamily="34" charset="-128"/>
              </a:rPr>
              <a:t>Objective</a:t>
            </a:r>
            <a:r>
              <a:rPr lang="en-US" sz="1200" smtClean="0">
                <a:latin typeface="Arial" pitchFamily="34" charset="0"/>
                <a:ea typeface="ＭＳ Ｐゴシック" pitchFamily="34" charset="-128"/>
              </a:rPr>
              <a:t>: Develop an easy to manage intercloud communication infrastructure, and efficiently integrate with other cloud technologies to enable the deployment of  intercloud virtual clusters </a:t>
            </a:r>
          </a:p>
          <a:p>
            <a:pPr indent="-230188" eaLnBrk="1" hangingPunct="1"/>
            <a:r>
              <a:rPr lang="en-US" sz="1200" b="1" smtClean="0">
                <a:latin typeface="Arial" pitchFamily="34" charset="0"/>
                <a:ea typeface="ＭＳ Ｐゴシック" pitchFamily="34" charset="-128"/>
              </a:rPr>
              <a:t>Case Study</a:t>
            </a:r>
            <a:r>
              <a:rPr lang="en-US" sz="1200" smtClean="0">
                <a:latin typeface="Arial" pitchFamily="34" charset="0"/>
                <a:ea typeface="ＭＳ Ｐゴシック" pitchFamily="34" charset="-128"/>
              </a:rPr>
              <a:t>: Successfully deployed a Hadoop virtual cluster with 1500 cores across 3 FutureGrid and 3 Grid</a:t>
            </a:r>
            <a:r>
              <a:rPr lang="ja-JP" altLang="en-US" sz="1200" smtClean="0">
                <a:latin typeface="Arial" pitchFamily="34" charset="0"/>
                <a:ea typeface="ＭＳ Ｐゴシック" pitchFamily="34" charset="-128"/>
              </a:rPr>
              <a:t>’</a:t>
            </a:r>
            <a:r>
              <a:rPr lang="en-US" altLang="ja-JP" sz="1200" smtClean="0">
                <a:latin typeface="Arial" pitchFamily="34" charset="0"/>
                <a:ea typeface="ＭＳ Ｐゴシック" pitchFamily="34" charset="-128"/>
              </a:rPr>
              <a:t>5000 clouds. The execution of CloudBLAST achieved speedup of 870X.</a:t>
            </a:r>
            <a:endParaRPr lang="en-US" sz="1100" smtClean="0">
              <a:latin typeface="Arial" pitchFamily="34" charset="0"/>
              <a:ea typeface="ＭＳ Ｐゴシック" pitchFamily="34" charset="-128"/>
            </a:endParaRPr>
          </a:p>
        </p:txBody>
      </p:sp>
      <p:sp>
        <p:nvSpPr>
          <p:cNvPr id="4102"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p>
        </p:txBody>
      </p:sp>
      <p:sp>
        <p:nvSpPr>
          <p:cNvPr id="4103"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p>
        </p:txBody>
      </p:sp>
      <p:sp>
        <p:nvSpPr>
          <p:cNvPr id="4104"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p>
        </p:txBody>
      </p:sp>
      <p:sp>
        <p:nvSpPr>
          <p:cNvPr id="4105"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p>
        </p:txBody>
      </p:sp>
      <p:pic>
        <p:nvPicPr>
          <p:cNvPr id="4106"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8263" y="1066800"/>
            <a:ext cx="4351337" cy="2286000"/>
          </a:xfrm>
          <a:prstGeom prst="rect">
            <a:avLst/>
          </a:prstGeom>
          <a:noFill/>
          <a:ln w="9525">
            <a:noFill/>
            <a:miter lim="800000"/>
            <a:headEnd/>
            <a:tailEnd/>
          </a:ln>
        </p:spPr>
      </p:pic>
      <p:sp>
        <p:nvSpPr>
          <p:cNvPr id="4107" name="TextBox 10"/>
          <p:cNvSpPr txBox="1">
            <a:spLocks noChangeArrowheads="1"/>
          </p:cNvSpPr>
          <p:nvPr/>
        </p:nvSpPr>
        <p:spPr bwMode="auto">
          <a:xfrm>
            <a:off x="0" y="457200"/>
            <a:ext cx="9144000" cy="461963"/>
          </a:xfrm>
          <a:prstGeom prst="rect">
            <a:avLst/>
          </a:prstGeom>
          <a:noFill/>
          <a:ln w="9525">
            <a:noFill/>
            <a:miter lim="800000"/>
            <a:headEnd/>
            <a:tailEnd/>
          </a:ln>
        </p:spPr>
        <p:txBody>
          <a:bodyPr>
            <a:spAutoFit/>
          </a:bodyPr>
          <a:lstStyle/>
          <a:p>
            <a:pPr algn="ctr"/>
            <a:r>
              <a:rPr lang="en-US" sz="1200" dirty="0">
                <a:solidFill>
                  <a:srgbClr val="000000"/>
                </a:solidFill>
                <a:cs typeface="Arial" pitchFamily="34" charset="0"/>
              </a:rPr>
              <a:t>PIs: </a:t>
            </a:r>
            <a:r>
              <a:rPr lang="en-US" sz="1200" dirty="0"/>
              <a:t>Geoffrey Fox, Shava Smallen, Philip Papadopoulos, </a:t>
            </a:r>
            <a:r>
              <a:rPr lang="en-US" sz="1200" dirty="0" err="1"/>
              <a:t>Katarzyna</a:t>
            </a:r>
            <a:r>
              <a:rPr lang="en-US" sz="1200" dirty="0"/>
              <a:t> Keahey, Richard </a:t>
            </a:r>
            <a:r>
              <a:rPr lang="en-US" sz="1200" dirty="0" err="1"/>
              <a:t>Wolski</a:t>
            </a:r>
            <a:r>
              <a:rPr lang="en-US" sz="1200" dirty="0"/>
              <a:t>, José Fortes, Ewa Deelman, Jack Dongarra, </a:t>
            </a:r>
            <a:r>
              <a:rPr lang="en-US" sz="1200" dirty="0" err="1"/>
              <a:t>Piotr</a:t>
            </a:r>
            <a:r>
              <a:rPr lang="en-US" sz="1200" dirty="0"/>
              <a:t> </a:t>
            </a:r>
            <a:r>
              <a:rPr lang="en-US" sz="1200" dirty="0" err="1"/>
              <a:t>Luszczek</a:t>
            </a:r>
            <a:r>
              <a:rPr lang="en-US" sz="1200" dirty="0"/>
              <a:t>, Warren Smith, John </a:t>
            </a:r>
            <a:r>
              <a:rPr lang="en-US" sz="1200" dirty="0" err="1"/>
              <a:t>Boisseau</a:t>
            </a:r>
            <a:r>
              <a:rPr lang="en-US" sz="1200" dirty="0"/>
              <a:t>, and Andrew </a:t>
            </a:r>
            <a:r>
              <a:rPr lang="en-US" sz="1200" dirty="0" smtClean="0"/>
              <a:t>Grimshaw		Funded by NSF</a:t>
            </a:r>
            <a:endParaRPr lang="en-US" sz="1200" dirty="0">
              <a:solidFill>
                <a:srgbClr val="000000"/>
              </a:solidFill>
              <a:cs typeface="Arial" pitchFamily="34" charset="0"/>
            </a:endParaRPr>
          </a:p>
        </p:txBody>
      </p:sp>
      <p:graphicFrame>
        <p:nvGraphicFramePr>
          <p:cNvPr id="12" name="Table 11"/>
          <p:cNvGraphicFramePr>
            <a:graphicFrameLocks noGrp="1"/>
          </p:cNvGraphicFramePr>
          <p:nvPr/>
        </p:nvGraphicFramePr>
        <p:xfrm>
          <a:off x="4572000" y="3733800"/>
          <a:ext cx="2438400" cy="842964"/>
        </p:xfrm>
        <a:graphic>
          <a:graphicData uri="http://schemas.openxmlformats.org/drawingml/2006/table">
            <a:tbl>
              <a:tblPr/>
              <a:tblGrid>
                <a:gridCol w="522513"/>
                <a:gridCol w="696686"/>
                <a:gridCol w="533402"/>
                <a:gridCol w="685799"/>
              </a:tblGrid>
              <a:tr h="203124">
                <a:tc>
                  <a:txBody>
                    <a:bodyPr/>
                    <a:lstStyle/>
                    <a:p>
                      <a:pPr marL="0" marR="0" indent="0" algn="ctr">
                        <a:spcBef>
                          <a:spcPts val="0"/>
                        </a:spcBef>
                        <a:spcAft>
                          <a:spcPts val="0"/>
                        </a:spcAft>
                      </a:pPr>
                      <a:r>
                        <a:rPr lang="en-US" sz="1000" b="1" dirty="0" smtClean="0">
                          <a:latin typeface="Times New Roman"/>
                          <a:ea typeface="MS Mincho"/>
                          <a:cs typeface="Times New Roman"/>
                        </a:rPr>
                        <a:t>Exp.</a:t>
                      </a:r>
                      <a:endParaRPr lang="en-US" sz="1200" dirty="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b="1" dirty="0" smtClean="0">
                          <a:latin typeface="Times New Roman"/>
                          <a:ea typeface="MS Mincho"/>
                          <a:cs typeface="Times New Roman"/>
                        </a:rPr>
                        <a:t>Clouds</a:t>
                      </a:r>
                      <a:endParaRPr lang="en-US" sz="1200" dirty="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b="1" dirty="0" smtClean="0">
                          <a:latin typeface="Times New Roman"/>
                          <a:ea typeface="MS Mincho"/>
                          <a:cs typeface="Times New Roman"/>
                        </a:rPr>
                        <a:t>Cores</a:t>
                      </a:r>
                      <a:endParaRPr lang="en-US" sz="1200" dirty="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b="1">
                          <a:latin typeface="Times New Roman"/>
                          <a:ea typeface="MS Mincho"/>
                          <a:cs typeface="Times New Roman"/>
                        </a:rPr>
                        <a:t>Speedup</a:t>
                      </a:r>
                      <a:endParaRPr lang="en-US" sz="120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60">
                <a:tc>
                  <a:txBody>
                    <a:bodyPr/>
                    <a:lstStyle/>
                    <a:p>
                      <a:pPr marL="0" marR="0" indent="0" algn="ctr">
                        <a:spcBef>
                          <a:spcPts val="0"/>
                        </a:spcBef>
                        <a:spcAft>
                          <a:spcPts val="0"/>
                        </a:spcAft>
                        <a:tabLst>
                          <a:tab pos="-342900" algn="dec"/>
                        </a:tabLst>
                      </a:pPr>
                      <a:r>
                        <a:rPr lang="en-US" sz="1000">
                          <a:latin typeface="Times New Roman"/>
                          <a:ea typeface="MS Mincho"/>
                          <a:cs typeface="Times New Roman"/>
                        </a:rPr>
                        <a:t>1</a:t>
                      </a:r>
                      <a:endParaRPr lang="en-US" sz="120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tabLst>
                          <a:tab pos="-1569085" algn="dec"/>
                        </a:tabLst>
                      </a:pPr>
                      <a:r>
                        <a:rPr lang="en-US" sz="1000">
                          <a:latin typeface="Times New Roman"/>
                          <a:ea typeface="MS Mincho"/>
                          <a:cs typeface="Times New Roman"/>
                        </a:rPr>
                        <a:t>3</a:t>
                      </a:r>
                      <a:endParaRPr lang="en-US" sz="120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000" dirty="0">
                          <a:latin typeface="Times New Roman"/>
                          <a:ea typeface="MS Mincho"/>
                          <a:cs typeface="Times New Roman"/>
                        </a:rPr>
                        <a:t>64</a:t>
                      </a:r>
                      <a:endParaRPr lang="en-US" sz="1200" dirty="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000">
                          <a:latin typeface="Times New Roman"/>
                          <a:ea typeface="MS Mincho"/>
                          <a:cs typeface="Times New Roman"/>
                        </a:rPr>
                        <a:t>52</a:t>
                      </a:r>
                      <a:endParaRPr lang="en-US" sz="1200">
                        <a:latin typeface="Times New Roman"/>
                        <a:ea typeface="MS Mincho"/>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59960">
                <a:tc>
                  <a:txBody>
                    <a:bodyPr/>
                    <a:lstStyle/>
                    <a:p>
                      <a:pPr marL="0" marR="0" indent="0" algn="ctr">
                        <a:spcBef>
                          <a:spcPts val="0"/>
                        </a:spcBef>
                        <a:spcAft>
                          <a:spcPts val="0"/>
                        </a:spcAft>
                        <a:tabLst>
                          <a:tab pos="-342900" algn="dec"/>
                        </a:tabLst>
                      </a:pPr>
                      <a:r>
                        <a:rPr lang="en-US" sz="1000">
                          <a:latin typeface="Times New Roman"/>
                          <a:ea typeface="MS Mincho"/>
                          <a:cs typeface="Times New Roman"/>
                        </a:rPr>
                        <a:t>2</a:t>
                      </a:r>
                      <a:endParaRPr lang="en-US" sz="120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tabLst>
                          <a:tab pos="-1569085" algn="dec"/>
                        </a:tabLst>
                      </a:pPr>
                      <a:r>
                        <a:rPr lang="en-US" sz="1000">
                          <a:latin typeface="Times New Roman"/>
                          <a:ea typeface="MS Mincho"/>
                          <a:cs typeface="Times New Roman"/>
                        </a:rPr>
                        <a:t>5</a:t>
                      </a:r>
                      <a:endParaRPr lang="en-US" sz="120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pPr>
                      <a:r>
                        <a:rPr lang="en-US" sz="1000">
                          <a:latin typeface="Times New Roman"/>
                          <a:ea typeface="MS Mincho"/>
                          <a:cs typeface="Times New Roman"/>
                        </a:rPr>
                        <a:t>300</a:t>
                      </a:r>
                      <a:endParaRPr lang="en-US" sz="120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pPr>
                      <a:r>
                        <a:rPr lang="en-US" sz="1000">
                          <a:latin typeface="Times New Roman"/>
                          <a:ea typeface="MS Mincho"/>
                          <a:cs typeface="Times New Roman"/>
                        </a:rPr>
                        <a:t>258</a:t>
                      </a:r>
                      <a:endParaRPr lang="en-US" sz="1200">
                        <a:latin typeface="Times New Roman"/>
                        <a:ea typeface="MS Mincho"/>
                        <a:cs typeface="Times New Roman"/>
                      </a:endParaRPr>
                    </a:p>
                  </a:txBody>
                  <a:tcPr marL="68580" marR="68580" marT="0" marB="0">
                    <a:lnL>
                      <a:noFill/>
                    </a:lnL>
                    <a:lnR>
                      <a:noFill/>
                    </a:lnR>
                    <a:lnT>
                      <a:noFill/>
                    </a:lnT>
                    <a:lnB>
                      <a:noFill/>
                    </a:lnB>
                  </a:tcPr>
                </a:tc>
              </a:tr>
              <a:tr h="159960">
                <a:tc>
                  <a:txBody>
                    <a:bodyPr/>
                    <a:lstStyle/>
                    <a:p>
                      <a:pPr marL="0" marR="0" indent="0" algn="ctr">
                        <a:spcBef>
                          <a:spcPts val="0"/>
                        </a:spcBef>
                        <a:spcAft>
                          <a:spcPts val="0"/>
                        </a:spcAft>
                        <a:tabLst>
                          <a:tab pos="-342900" algn="dec"/>
                        </a:tabLst>
                      </a:pPr>
                      <a:r>
                        <a:rPr lang="en-US" sz="1000">
                          <a:latin typeface="Times New Roman"/>
                          <a:ea typeface="MS Mincho"/>
                          <a:cs typeface="Times New Roman"/>
                        </a:rPr>
                        <a:t>3</a:t>
                      </a:r>
                      <a:endParaRPr lang="en-US" sz="120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tabLst>
                          <a:tab pos="-1569085" algn="dec"/>
                        </a:tabLst>
                      </a:pPr>
                      <a:r>
                        <a:rPr lang="en-US" sz="1000">
                          <a:latin typeface="Times New Roman"/>
                          <a:ea typeface="MS Mincho"/>
                          <a:cs typeface="Times New Roman"/>
                        </a:rPr>
                        <a:t>3</a:t>
                      </a:r>
                      <a:endParaRPr lang="en-US" sz="120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pPr>
                      <a:r>
                        <a:rPr lang="en-US" sz="1000" dirty="0">
                          <a:latin typeface="Times New Roman"/>
                          <a:ea typeface="MS Mincho"/>
                          <a:cs typeface="Times New Roman"/>
                        </a:rPr>
                        <a:t>660</a:t>
                      </a:r>
                      <a:endParaRPr lang="en-US" sz="1200" dirty="0">
                        <a:latin typeface="Times New Roman"/>
                        <a:ea typeface="MS Mincho"/>
                        <a:cs typeface="Times New Roman"/>
                      </a:endParaRPr>
                    </a:p>
                  </a:txBody>
                  <a:tcPr marL="68580" marR="68580" marT="0" marB="0">
                    <a:lnL>
                      <a:noFill/>
                    </a:lnL>
                    <a:lnR>
                      <a:noFill/>
                    </a:lnR>
                    <a:lnT>
                      <a:noFill/>
                    </a:lnT>
                    <a:lnB>
                      <a:noFill/>
                    </a:lnB>
                  </a:tcPr>
                </a:tc>
                <a:tc>
                  <a:txBody>
                    <a:bodyPr/>
                    <a:lstStyle/>
                    <a:p>
                      <a:pPr marL="0" marR="0" indent="0" algn="ctr">
                        <a:spcBef>
                          <a:spcPts val="0"/>
                        </a:spcBef>
                        <a:spcAft>
                          <a:spcPts val="0"/>
                        </a:spcAft>
                      </a:pPr>
                      <a:r>
                        <a:rPr lang="en-US" sz="1000">
                          <a:latin typeface="Times New Roman"/>
                          <a:ea typeface="MS Mincho"/>
                          <a:cs typeface="Times New Roman"/>
                        </a:rPr>
                        <a:t>502</a:t>
                      </a:r>
                      <a:endParaRPr lang="en-US" sz="1200">
                        <a:latin typeface="Times New Roman"/>
                        <a:ea typeface="MS Mincho"/>
                        <a:cs typeface="Times New Roman"/>
                      </a:endParaRPr>
                    </a:p>
                  </a:txBody>
                  <a:tcPr marL="68580" marR="68580" marT="0" marB="0">
                    <a:lnL>
                      <a:noFill/>
                    </a:lnL>
                    <a:lnR>
                      <a:noFill/>
                    </a:lnR>
                    <a:lnT>
                      <a:noFill/>
                    </a:lnT>
                    <a:lnB>
                      <a:noFill/>
                    </a:lnB>
                  </a:tcPr>
                </a:tc>
              </a:tr>
              <a:tr h="159960">
                <a:tc>
                  <a:txBody>
                    <a:bodyPr/>
                    <a:lstStyle/>
                    <a:p>
                      <a:pPr marL="0" marR="0" indent="0" algn="ctr">
                        <a:spcBef>
                          <a:spcPts val="0"/>
                        </a:spcBef>
                        <a:spcAft>
                          <a:spcPts val="0"/>
                        </a:spcAft>
                        <a:tabLst>
                          <a:tab pos="-342900" algn="dec"/>
                        </a:tabLst>
                      </a:pPr>
                      <a:r>
                        <a:rPr lang="en-US" sz="1000">
                          <a:latin typeface="Times New Roman"/>
                          <a:ea typeface="MS Mincho"/>
                          <a:cs typeface="Times New Roman"/>
                        </a:rPr>
                        <a:t>4</a:t>
                      </a:r>
                      <a:endParaRPr lang="en-US" sz="1200">
                        <a:latin typeface="Times New Roman"/>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1569085" algn="dec"/>
                        </a:tabLst>
                      </a:pPr>
                      <a:r>
                        <a:rPr lang="en-US" sz="1000" dirty="0">
                          <a:latin typeface="Times New Roman"/>
                          <a:ea typeface="MS Mincho"/>
                          <a:cs typeface="Times New Roman"/>
                        </a:rPr>
                        <a:t>6</a:t>
                      </a:r>
                      <a:endParaRPr lang="en-US" sz="1200" dirty="0">
                        <a:latin typeface="Times New Roman"/>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Times New Roman"/>
                          <a:ea typeface="MS Mincho"/>
                          <a:cs typeface="Times New Roman"/>
                        </a:rPr>
                        <a:t>1500</a:t>
                      </a:r>
                      <a:endParaRPr lang="en-US" sz="1200">
                        <a:latin typeface="Times New Roman"/>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Times New Roman"/>
                          <a:ea typeface="MS Mincho"/>
                          <a:cs typeface="Times New Roman"/>
                        </a:rPr>
                        <a:t>870</a:t>
                      </a:r>
                      <a:endParaRPr lang="en-US" sz="1200" dirty="0">
                        <a:latin typeface="Times New Roman"/>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132" name="TextBox 12"/>
          <p:cNvSpPr txBox="1">
            <a:spLocks noChangeArrowheads="1"/>
          </p:cNvSpPr>
          <p:nvPr/>
        </p:nvSpPr>
        <p:spPr bwMode="auto">
          <a:xfrm>
            <a:off x="4495800" y="3457575"/>
            <a:ext cx="2209800" cy="276225"/>
          </a:xfrm>
          <a:prstGeom prst="rect">
            <a:avLst/>
          </a:prstGeom>
          <a:noFill/>
          <a:ln w="9525">
            <a:noFill/>
            <a:miter lim="800000"/>
            <a:headEnd/>
            <a:tailEnd/>
          </a:ln>
        </p:spPr>
        <p:txBody>
          <a:bodyPr>
            <a:spAutoFit/>
          </a:bodyPr>
          <a:lstStyle/>
          <a:p>
            <a:r>
              <a:rPr lang="en-US" sz="1200"/>
              <a:t>CloudBLAST performance</a:t>
            </a:r>
          </a:p>
        </p:txBody>
      </p:sp>
      <p:pic>
        <p:nvPicPr>
          <p:cNvPr id="4133" name="Chart 1"/>
          <p:cNvPicPr>
            <a:picLocks noChangeArrowheads="1"/>
          </p:cNvPicPr>
          <p:nvPr/>
        </p:nvPicPr>
        <p:blipFill>
          <a:blip r:embed="rId5" cstate="print"/>
          <a:srcRect/>
          <a:stretch>
            <a:fillRect/>
          </a:stretch>
        </p:blipFill>
        <p:spPr bwMode="auto">
          <a:xfrm>
            <a:off x="4484688" y="4648200"/>
            <a:ext cx="2667000" cy="1447800"/>
          </a:xfrm>
          <a:prstGeom prst="rect">
            <a:avLst/>
          </a:prstGeom>
          <a:noFill/>
          <a:ln w="9525">
            <a:noFill/>
            <a:miter lim="800000"/>
            <a:headEnd/>
            <a:tailEnd/>
          </a:ln>
        </p:spPr>
      </p:pic>
      <p:pic>
        <p:nvPicPr>
          <p:cNvPr id="4134" name="Picture 12"/>
          <p:cNvPicPr>
            <a:picLocks noChangeAspect="1" noChangeArrowheads="1"/>
          </p:cNvPicPr>
          <p:nvPr/>
        </p:nvPicPr>
        <p:blipFill>
          <a:blip r:embed="rId6" cstate="print"/>
          <a:srcRect/>
          <a:stretch>
            <a:fillRect/>
          </a:stretch>
        </p:blipFill>
        <p:spPr bwMode="auto">
          <a:xfrm>
            <a:off x="0" y="3733800"/>
            <a:ext cx="1611313" cy="2209800"/>
          </a:xfrm>
          <a:prstGeom prst="rect">
            <a:avLst/>
          </a:prstGeom>
          <a:noFill/>
          <a:ln w="9525">
            <a:noFill/>
            <a:miter lim="800000"/>
            <a:headEnd/>
            <a:tailEnd/>
          </a:ln>
        </p:spPr>
      </p:pic>
      <p:sp>
        <p:nvSpPr>
          <p:cNvPr id="4135" name="Content Placeholder 18"/>
          <p:cNvSpPr txBox="1">
            <a:spLocks/>
          </p:cNvSpPr>
          <p:nvPr/>
        </p:nvSpPr>
        <p:spPr bwMode="auto">
          <a:xfrm>
            <a:off x="9525" y="3101975"/>
            <a:ext cx="1905000" cy="304800"/>
          </a:xfrm>
          <a:prstGeom prst="rect">
            <a:avLst/>
          </a:prstGeom>
          <a:noFill/>
          <a:ln w="9525">
            <a:noFill/>
            <a:miter lim="800000"/>
            <a:headEnd/>
            <a:tailEnd/>
          </a:ln>
        </p:spPr>
        <p:txBody>
          <a:bodyPr/>
          <a:lstStyle/>
          <a:p>
            <a:pPr marL="65088" indent="-120650">
              <a:lnSpc>
                <a:spcPct val="90000"/>
              </a:lnSpc>
              <a:spcBef>
                <a:spcPct val="20000"/>
              </a:spcBef>
            </a:pPr>
            <a:r>
              <a:rPr lang="en-US" sz="1200">
                <a:hlinkClick r:id="rId7"/>
              </a:rPr>
              <a:t>http://futuregrid.org</a:t>
            </a:r>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U:\usr\Projects\chinansfmeeting\quad\idigbio01.jpg"/>
          <p:cNvPicPr>
            <a:picLocks noChangeAspect="1" noChangeArrowheads="1"/>
          </p:cNvPicPr>
          <p:nvPr/>
        </p:nvPicPr>
        <p:blipFill>
          <a:blip r:embed="rId3" cstate="print"/>
          <a:srcRect l="22444" r="41112" b="25999"/>
          <a:stretch>
            <a:fillRect/>
          </a:stretch>
        </p:blipFill>
        <p:spPr bwMode="auto">
          <a:xfrm>
            <a:off x="0" y="1676400"/>
            <a:ext cx="1981200" cy="893763"/>
          </a:xfrm>
          <a:prstGeom prst="rect">
            <a:avLst/>
          </a:prstGeom>
          <a:noFill/>
          <a:ln w="9525">
            <a:noFill/>
            <a:miter lim="800000"/>
            <a:headEnd/>
            <a:tailEnd/>
          </a:ln>
        </p:spPr>
      </p:pic>
      <p:sp>
        <p:nvSpPr>
          <p:cNvPr id="5123" name="Title 7"/>
          <p:cNvSpPr>
            <a:spLocks noGrp="1"/>
          </p:cNvSpPr>
          <p:nvPr>
            <p:ph type="title" idx="4294967295"/>
          </p:nvPr>
        </p:nvSpPr>
        <p:spPr>
          <a:xfrm>
            <a:off x="457200" y="228600"/>
            <a:ext cx="8229600" cy="381000"/>
          </a:xfrm>
        </p:spPr>
        <p:txBody>
          <a:bodyPr/>
          <a:lstStyle/>
          <a:p>
            <a:pPr eaLnBrk="1" hangingPunct="1"/>
            <a:r>
              <a:rPr lang="en-US" sz="2400" b="1" smtClean="0">
                <a:solidFill>
                  <a:srgbClr val="006600"/>
                </a:solidFill>
                <a:latin typeface="Myriad Pro" pitchFamily="34" charset="0"/>
                <a:ea typeface="ＭＳ Ｐゴシック" pitchFamily="34" charset="-128"/>
              </a:rPr>
              <a:t>iDigBio - Collections Computational Cloud</a:t>
            </a:r>
          </a:p>
        </p:txBody>
      </p:sp>
      <p:sp>
        <p:nvSpPr>
          <p:cNvPr id="5124" name="Content Placeholder 18"/>
          <p:cNvSpPr>
            <a:spLocks noGrp="1"/>
          </p:cNvSpPr>
          <p:nvPr>
            <p:ph sz="quarter" idx="4294967295"/>
          </p:nvPr>
        </p:nvSpPr>
        <p:spPr>
          <a:xfrm>
            <a:off x="4572000" y="3581400"/>
            <a:ext cx="3581400" cy="2667000"/>
          </a:xfrm>
        </p:spPr>
        <p:txBody>
          <a:bodyPr/>
          <a:lstStyle/>
          <a:p>
            <a:pPr marL="176213" indent="-176213" eaLnBrk="1" hangingPunct="1">
              <a:lnSpc>
                <a:spcPct val="90000"/>
              </a:lnSpc>
            </a:pPr>
            <a:endParaRPr lang="en-US" sz="1400" smtClean="0">
              <a:latin typeface="Arial" pitchFamily="34" charset="0"/>
              <a:ea typeface="ＭＳ Ｐゴシック" pitchFamily="34" charset="-128"/>
            </a:endParaRPr>
          </a:p>
        </p:txBody>
      </p:sp>
      <p:sp>
        <p:nvSpPr>
          <p:cNvPr id="5125"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latin typeface="Calibri" pitchFamily="34" charset="0"/>
            </a:endParaRPr>
          </a:p>
        </p:txBody>
      </p:sp>
      <p:sp>
        <p:nvSpPr>
          <p:cNvPr id="5126"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p>
        </p:txBody>
      </p:sp>
      <p:sp>
        <p:nvSpPr>
          <p:cNvPr id="5127"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p>
        </p:txBody>
      </p:sp>
      <p:sp>
        <p:nvSpPr>
          <p:cNvPr id="5128"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p>
        </p:txBody>
      </p:sp>
      <p:sp>
        <p:nvSpPr>
          <p:cNvPr id="5129"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p>
        </p:txBody>
      </p:sp>
      <p:sp>
        <p:nvSpPr>
          <p:cNvPr id="5130" name="TextBox 10"/>
          <p:cNvSpPr txBox="1">
            <a:spLocks noChangeArrowheads="1"/>
          </p:cNvSpPr>
          <p:nvPr/>
        </p:nvSpPr>
        <p:spPr bwMode="auto">
          <a:xfrm>
            <a:off x="0" y="561975"/>
            <a:ext cx="9144000" cy="276225"/>
          </a:xfrm>
          <a:prstGeom prst="rect">
            <a:avLst/>
          </a:prstGeom>
          <a:noFill/>
          <a:ln w="9525">
            <a:noFill/>
            <a:miter lim="800000"/>
            <a:headEnd/>
            <a:tailEnd/>
          </a:ln>
        </p:spPr>
        <p:txBody>
          <a:bodyPr>
            <a:spAutoFit/>
          </a:bodyPr>
          <a:lstStyle/>
          <a:p>
            <a:pPr algn="ctr"/>
            <a:r>
              <a:rPr lang="en-US" sz="1200" dirty="0">
                <a:solidFill>
                  <a:srgbClr val="000000"/>
                </a:solidFill>
                <a:cs typeface="Arial" pitchFamily="34" charset="0"/>
              </a:rPr>
              <a:t>PIs: Lawrence Page, Jose Fortes, Pamela Soltis, Bruce McFadden, and Gregory </a:t>
            </a:r>
            <a:r>
              <a:rPr lang="en-US" sz="1200" dirty="0" smtClean="0">
                <a:solidFill>
                  <a:srgbClr val="000000"/>
                </a:solidFill>
                <a:cs typeface="Arial" pitchFamily="34" charset="0"/>
              </a:rPr>
              <a:t>Riccardi  	Funded by NSF </a:t>
            </a:r>
            <a:endParaRPr lang="en-US" sz="1200" dirty="0">
              <a:solidFill>
                <a:srgbClr val="000000"/>
              </a:solidFill>
              <a:cs typeface="Arial" pitchFamily="34" charset="0"/>
            </a:endParaRPr>
          </a:p>
        </p:txBody>
      </p:sp>
      <p:pic>
        <p:nvPicPr>
          <p:cNvPr id="5131" name="Picture 2"/>
          <p:cNvPicPr>
            <a:picLocks noChangeAspect="1" noChangeArrowheads="1"/>
          </p:cNvPicPr>
          <p:nvPr/>
        </p:nvPicPr>
        <p:blipFill>
          <a:blip r:embed="rId4" cstate="print"/>
          <a:srcRect/>
          <a:stretch>
            <a:fillRect/>
          </a:stretch>
        </p:blipFill>
        <p:spPr bwMode="auto">
          <a:xfrm>
            <a:off x="381000" y="3886200"/>
            <a:ext cx="3810000" cy="2260600"/>
          </a:xfrm>
          <a:prstGeom prst="rect">
            <a:avLst/>
          </a:prstGeom>
          <a:noFill/>
          <a:ln w="9525">
            <a:noFill/>
            <a:miter lim="800000"/>
            <a:headEnd/>
            <a:tailEnd/>
          </a:ln>
        </p:spPr>
      </p:pic>
      <p:sp>
        <p:nvSpPr>
          <p:cNvPr id="5132" name="Content Placeholder 17"/>
          <p:cNvSpPr txBox="1">
            <a:spLocks/>
          </p:cNvSpPr>
          <p:nvPr/>
        </p:nvSpPr>
        <p:spPr bwMode="auto">
          <a:xfrm>
            <a:off x="0" y="3581400"/>
            <a:ext cx="4343400" cy="2438400"/>
          </a:xfrm>
          <a:prstGeom prst="rect">
            <a:avLst/>
          </a:prstGeom>
          <a:noFill/>
          <a:ln w="9525">
            <a:noFill/>
            <a:miter lim="800000"/>
            <a:headEnd/>
            <a:tailEnd/>
          </a:ln>
        </p:spPr>
        <p:txBody>
          <a:bodyPr/>
          <a:lstStyle/>
          <a:p>
            <a:pPr marL="176213" indent="-176213">
              <a:lnSpc>
                <a:spcPct val="80000"/>
              </a:lnSpc>
              <a:spcBef>
                <a:spcPct val="20000"/>
              </a:spcBef>
              <a:buFontTx/>
              <a:buChar char="•"/>
            </a:pPr>
            <a:r>
              <a:rPr lang="en-US" sz="1200" b="1" dirty="0"/>
              <a:t>Approach</a:t>
            </a:r>
            <a:r>
              <a:rPr lang="en-US" sz="1200" dirty="0"/>
              <a:t>: </a:t>
            </a:r>
            <a:r>
              <a:rPr lang="en-US" sz="1200" dirty="0" smtClean="0"/>
              <a:t>Cloud-oriented appliance-based </a:t>
            </a:r>
            <a:r>
              <a:rPr lang="en-US" sz="1200" dirty="0"/>
              <a:t>architecture</a:t>
            </a:r>
          </a:p>
        </p:txBody>
      </p:sp>
      <p:sp>
        <p:nvSpPr>
          <p:cNvPr id="5133" name="Content Placeholder 2"/>
          <p:cNvSpPr>
            <a:spLocks noGrp="1"/>
          </p:cNvSpPr>
          <p:nvPr>
            <p:ph sz="quarter" idx="4294967295"/>
          </p:nvPr>
        </p:nvSpPr>
        <p:spPr>
          <a:xfrm>
            <a:off x="4495800" y="1143000"/>
            <a:ext cx="4419600" cy="2133600"/>
          </a:xfrm>
        </p:spPr>
        <p:txBody>
          <a:bodyPr/>
          <a:lstStyle/>
          <a:p>
            <a:pPr indent="-230188" eaLnBrk="1" hangingPunct="1"/>
            <a:r>
              <a:rPr lang="en-US" sz="1200" b="1" dirty="0" smtClean="0">
                <a:latin typeface="Arial" pitchFamily="34" charset="0"/>
                <a:ea typeface="ＭＳ Ｐゴシック" pitchFamily="34" charset="-128"/>
              </a:rPr>
              <a:t>Need: </a:t>
            </a:r>
            <a:r>
              <a:rPr lang="en-US" sz="1200" dirty="0" smtClean="0">
                <a:latin typeface="Arial" pitchFamily="34" charset="0"/>
                <a:ea typeface="ＭＳ Ｐゴシック" pitchFamily="34" charset="-128"/>
              </a:rPr>
              <a:t>Software appliances and </a:t>
            </a:r>
            <a:r>
              <a:rPr lang="en-US" sz="1200" dirty="0" smtClean="0">
                <a:latin typeface="Arial" pitchFamily="34" charset="0"/>
                <a:ea typeface="ＭＳ Ｐゴシック" pitchFamily="34" charset="-128"/>
              </a:rPr>
              <a:t>cloud </a:t>
            </a:r>
            <a:r>
              <a:rPr lang="en-US" sz="1200" dirty="0" smtClean="0">
                <a:latin typeface="Arial" pitchFamily="34" charset="0"/>
                <a:ea typeface="ＭＳ Ｐゴシック" pitchFamily="34" charset="-128"/>
              </a:rPr>
              <a:t>computing to </a:t>
            </a:r>
            <a:r>
              <a:rPr lang="en-US" sz="1200" dirty="0" smtClean="0">
                <a:latin typeface="Arial" pitchFamily="34" charset="0"/>
                <a:ea typeface="ＭＳ Ｐゴシック" pitchFamily="34" charset="-128"/>
              </a:rPr>
              <a:t>adapt </a:t>
            </a:r>
            <a:r>
              <a:rPr lang="en-US" sz="1200" dirty="0" smtClean="0">
                <a:latin typeface="Arial" pitchFamily="34" charset="0"/>
                <a:ea typeface="ＭＳ Ｐゴシック" pitchFamily="34" charset="-128"/>
              </a:rPr>
              <a:t>and handle </a:t>
            </a:r>
            <a:r>
              <a:rPr lang="en-US" sz="1200" dirty="0" smtClean="0">
                <a:latin typeface="Arial" pitchFamily="34" charset="0"/>
                <a:ea typeface="ＭＳ Ｐゴシック" pitchFamily="34" charset="-128"/>
              </a:rPr>
              <a:t>diverse tools</a:t>
            </a:r>
            <a:r>
              <a:rPr lang="en-US" sz="1200" dirty="0" smtClean="0">
                <a:latin typeface="Arial" pitchFamily="34" charset="0"/>
                <a:ea typeface="ＭＳ Ｐゴシック" pitchFamily="34" charset="-128"/>
              </a:rPr>
              <a:t>, scenarios and </a:t>
            </a:r>
            <a:r>
              <a:rPr lang="en-US" sz="1200" dirty="0" smtClean="0">
                <a:latin typeface="Arial" pitchFamily="34" charset="0"/>
                <a:ea typeface="ＭＳ Ｐゴシック" pitchFamily="34" charset="-128"/>
              </a:rPr>
              <a:t>partners involved in digitization of collections</a:t>
            </a:r>
            <a:endParaRPr lang="en-US" sz="1200" dirty="0" smtClean="0">
              <a:latin typeface="Arial" pitchFamily="34" charset="0"/>
              <a:ea typeface="ＭＳ Ｐゴシック" pitchFamily="34" charset="-128"/>
            </a:endParaRPr>
          </a:p>
          <a:p>
            <a:pPr indent="-230188" eaLnBrk="1" hangingPunct="1"/>
            <a:r>
              <a:rPr lang="en-US" sz="1200" b="1" dirty="0" smtClean="0">
                <a:latin typeface="Arial" pitchFamily="34" charset="0"/>
                <a:ea typeface="ＭＳ Ｐゴシック" pitchFamily="34" charset="-128"/>
              </a:rPr>
              <a:t>Objective: </a:t>
            </a:r>
            <a:r>
              <a:rPr lang="ja-JP" altLang="en-US" sz="120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virtual </a:t>
            </a:r>
            <a:r>
              <a:rPr lang="en-US" altLang="ja-JP" sz="1200" dirty="0" smtClean="0">
                <a:latin typeface="Arial" pitchFamily="34" charset="0"/>
                <a:ea typeface="ＭＳ Ｐゴシック" pitchFamily="34" charset="-128"/>
              </a:rPr>
              <a:t>toolboxes</a:t>
            </a:r>
            <a:r>
              <a:rPr lang="ja-JP" altLang="en-US" sz="1200" smtClean="0">
                <a:latin typeface="Arial" pitchFamily="34" charset="0"/>
                <a:ea typeface="ＭＳ Ｐゴシック" pitchFamily="34" charset="-128"/>
              </a:rPr>
              <a:t>” </a:t>
            </a:r>
            <a:r>
              <a:rPr lang="en-US" altLang="ja-JP" sz="1200" dirty="0" smtClean="0">
                <a:latin typeface="Arial" pitchFamily="34" charset="0"/>
                <a:ea typeface="ＭＳ Ｐゴシック" pitchFamily="34" charset="-128"/>
              </a:rPr>
              <a:t>which, once deployed, enable partners to be both providers and consumers of  an integrated data management/processing cloud</a:t>
            </a:r>
            <a:endParaRPr lang="en-US" altLang="ja-JP" sz="1200" dirty="0" smtClean="0">
              <a:latin typeface="Arial" pitchFamily="34" charset="0"/>
              <a:ea typeface="ＭＳ Ｐゴシック" pitchFamily="34" charset="-128"/>
            </a:endParaRPr>
          </a:p>
          <a:p>
            <a:pPr indent="-230188" eaLnBrk="1" hangingPunct="1"/>
            <a:r>
              <a:rPr lang="en-US" sz="1200" b="1" dirty="0" smtClean="0">
                <a:latin typeface="Arial" pitchFamily="34" charset="0"/>
                <a:ea typeface="ＭＳ Ｐゴシック" pitchFamily="34" charset="-128"/>
              </a:rPr>
              <a:t>Case study: </a:t>
            </a:r>
            <a:r>
              <a:rPr lang="en-US" sz="1200" dirty="0" smtClean="0">
                <a:latin typeface="Arial" pitchFamily="34" charset="0"/>
                <a:ea typeface="ＭＳ Ｐゴシック" pitchFamily="34" charset="-128"/>
              </a:rPr>
              <a:t>data management appliances with </a:t>
            </a:r>
            <a:r>
              <a:rPr lang="en-US" sz="1200" dirty="0" smtClean="0">
                <a:latin typeface="Arial" pitchFamily="34" charset="0"/>
                <a:ea typeface="ＭＳ Ｐゴシック" pitchFamily="34" charset="-128"/>
              </a:rPr>
              <a:t>self-contained </a:t>
            </a:r>
            <a:r>
              <a:rPr lang="en-US" sz="1200" dirty="0" smtClean="0">
                <a:latin typeface="Arial" pitchFamily="34" charset="0"/>
                <a:ea typeface="ＭＳ Ｐゴシック" pitchFamily="34" charset="-128"/>
              </a:rPr>
              <a:t>environments for data ingestion, archival, access, visualization, referencing and search as cloud services</a:t>
            </a:r>
            <a:endParaRPr lang="en-US" sz="1200" dirty="0" smtClean="0">
              <a:latin typeface="Arial" pitchFamily="34" charset="0"/>
              <a:ea typeface="ＭＳ Ｐゴシック" pitchFamily="34" charset="-128"/>
            </a:endParaRPr>
          </a:p>
        </p:txBody>
      </p:sp>
      <p:sp>
        <p:nvSpPr>
          <p:cNvPr id="5134" name="TextBox 15"/>
          <p:cNvSpPr txBox="1">
            <a:spLocks noChangeArrowheads="1"/>
          </p:cNvSpPr>
          <p:nvPr/>
        </p:nvSpPr>
        <p:spPr bwMode="auto">
          <a:xfrm>
            <a:off x="76200" y="990600"/>
            <a:ext cx="4343400" cy="1606550"/>
          </a:xfrm>
          <a:prstGeom prst="rect">
            <a:avLst/>
          </a:prstGeom>
          <a:noFill/>
          <a:ln w="9525">
            <a:noFill/>
            <a:miter lim="800000"/>
            <a:headEnd/>
            <a:tailEnd/>
          </a:ln>
        </p:spPr>
        <p:txBody>
          <a:bodyPr/>
          <a:lstStyle/>
          <a:p>
            <a:pPr marL="230188" indent="-230188">
              <a:spcBef>
                <a:spcPct val="20000"/>
              </a:spcBef>
              <a:buFont typeface="Arial" pitchFamily="34" charset="0"/>
              <a:buChar char="•"/>
            </a:pPr>
            <a:r>
              <a:rPr lang="en-US" sz="1200" dirty="0"/>
              <a:t>The Home Uniting </a:t>
            </a:r>
            <a:r>
              <a:rPr lang="en-US" sz="1200" dirty="0" err="1"/>
              <a:t>Biocollections</a:t>
            </a:r>
            <a:r>
              <a:rPr lang="en-US" sz="1200" dirty="0"/>
              <a:t> (HUB) </a:t>
            </a:r>
            <a:r>
              <a:rPr lang="en-US" sz="1200" dirty="0" smtClean="0"/>
              <a:t>funded </a:t>
            </a:r>
            <a:r>
              <a:rPr lang="en-US" sz="1200" dirty="0"/>
              <a:t>by the NSF Advancing Digitization of Biological Collections </a:t>
            </a:r>
            <a:r>
              <a:rPr lang="en-US" sz="1200" dirty="0" smtClean="0"/>
              <a:t>program</a:t>
            </a:r>
            <a:endParaRPr lang="en-US" sz="1200" dirty="0"/>
          </a:p>
        </p:txBody>
      </p:sp>
      <p:pic>
        <p:nvPicPr>
          <p:cNvPr id="5135" name="Picture 12" descr="U:\usr\Projects\chinansfmeeting\quad\idigbio07.jpg"/>
          <p:cNvPicPr>
            <a:picLocks noChangeAspect="1" noChangeArrowheads="1"/>
          </p:cNvPicPr>
          <p:nvPr/>
        </p:nvPicPr>
        <p:blipFill>
          <a:blip r:embed="rId5" cstate="print"/>
          <a:srcRect r="52667"/>
          <a:stretch>
            <a:fillRect/>
          </a:stretch>
        </p:blipFill>
        <p:spPr bwMode="auto">
          <a:xfrm>
            <a:off x="0" y="2560638"/>
            <a:ext cx="1619250" cy="758825"/>
          </a:xfrm>
          <a:prstGeom prst="rect">
            <a:avLst/>
          </a:prstGeom>
          <a:noFill/>
          <a:ln w="9525">
            <a:noFill/>
            <a:miter lim="800000"/>
            <a:headEnd/>
            <a:tailEnd/>
          </a:ln>
        </p:spPr>
      </p:pic>
      <p:pic>
        <p:nvPicPr>
          <p:cNvPr id="5136" name="Picture 13" descr="U:\usr\Projects\chinansfmeeting\quad\idigbio13.jpg"/>
          <p:cNvPicPr>
            <a:picLocks noChangeAspect="1" noChangeArrowheads="1"/>
          </p:cNvPicPr>
          <p:nvPr/>
        </p:nvPicPr>
        <p:blipFill>
          <a:blip r:embed="rId6" cstate="print"/>
          <a:srcRect l="23334" r="44667" b="25999"/>
          <a:stretch>
            <a:fillRect/>
          </a:stretch>
        </p:blipFill>
        <p:spPr bwMode="auto">
          <a:xfrm>
            <a:off x="685800" y="2786063"/>
            <a:ext cx="1219200" cy="627062"/>
          </a:xfrm>
          <a:prstGeom prst="rect">
            <a:avLst/>
          </a:prstGeom>
          <a:noFill/>
          <a:ln w="9525">
            <a:noFill/>
            <a:miter lim="800000"/>
            <a:headEnd/>
            <a:tailEnd/>
          </a:ln>
        </p:spPr>
      </p:pic>
      <p:pic>
        <p:nvPicPr>
          <p:cNvPr id="5137" name="Picture 1"/>
          <p:cNvPicPr>
            <a:picLocks noChangeAspect="1" noChangeArrowheads="1"/>
          </p:cNvPicPr>
          <p:nvPr/>
        </p:nvPicPr>
        <p:blipFill>
          <a:blip r:embed="rId7" cstate="print"/>
          <a:srcRect/>
          <a:stretch>
            <a:fillRect/>
          </a:stretch>
        </p:blipFill>
        <p:spPr bwMode="auto">
          <a:xfrm>
            <a:off x="1143000" y="1447800"/>
            <a:ext cx="3276600" cy="1952625"/>
          </a:xfrm>
          <a:prstGeom prst="rect">
            <a:avLst/>
          </a:prstGeom>
          <a:noFill/>
          <a:ln w="9525">
            <a:noFill/>
            <a:miter lim="800000"/>
            <a:headEnd/>
            <a:tailEnd/>
          </a:ln>
        </p:spPr>
      </p:pic>
      <p:sp>
        <p:nvSpPr>
          <p:cNvPr id="22" name="Content Placeholder 18"/>
          <p:cNvSpPr txBox="1">
            <a:spLocks/>
          </p:cNvSpPr>
          <p:nvPr/>
        </p:nvSpPr>
        <p:spPr bwMode="auto">
          <a:xfrm>
            <a:off x="7086600" y="3581400"/>
            <a:ext cx="2057400" cy="2057400"/>
          </a:xfrm>
          <a:prstGeom prst="rect">
            <a:avLst/>
          </a:prstGeom>
          <a:noFill/>
          <a:ln w="9525">
            <a:noFill/>
            <a:miter lim="800000"/>
            <a:headEnd/>
            <a:tailEnd/>
          </a:ln>
        </p:spPr>
        <p:txBody>
          <a:bodyPr/>
          <a:lstStyle/>
          <a:p>
            <a:pPr marL="109538" indent="-109538">
              <a:lnSpc>
                <a:spcPct val="90000"/>
              </a:lnSpc>
              <a:spcBef>
                <a:spcPct val="20000"/>
              </a:spcBef>
              <a:defRPr/>
            </a:pPr>
            <a:r>
              <a:rPr lang="en-US" sz="1200" b="1" dirty="0" smtClean="0">
                <a:latin typeface="Arial" charset="0"/>
                <a:ea typeface="+mn-ea"/>
              </a:rPr>
              <a:t>Now</a:t>
            </a:r>
          </a:p>
          <a:p>
            <a:pPr marL="109538" indent="-109538">
              <a:lnSpc>
                <a:spcPct val="90000"/>
              </a:lnSpc>
              <a:spcBef>
                <a:spcPct val="20000"/>
              </a:spcBef>
              <a:buFontTx/>
              <a:buChar char="•"/>
              <a:defRPr/>
            </a:pPr>
            <a:r>
              <a:rPr lang="en-US" sz="1200" dirty="0" err="1" smtClean="0">
                <a:latin typeface="Arial" charset="0"/>
                <a:ea typeface="+mn-ea"/>
              </a:rPr>
              <a:t>iDigBio</a:t>
            </a:r>
            <a:r>
              <a:rPr lang="en-US" sz="1200" dirty="0" smtClean="0">
                <a:latin typeface="Arial" charset="0"/>
                <a:ea typeface="+mn-ea"/>
              </a:rPr>
              <a:t> </a:t>
            </a:r>
            <a:r>
              <a:rPr lang="en-US" sz="1200" dirty="0">
                <a:latin typeface="Arial" charset="0"/>
                <a:ea typeface="+mn-ea"/>
              </a:rPr>
              <a:t>website: </a:t>
            </a:r>
            <a:r>
              <a:rPr lang="en-US" sz="1200" dirty="0">
                <a:latin typeface="Arial" charset="0"/>
                <a:ea typeface="+mn-ea"/>
                <a:hlinkClick r:id="rId8"/>
              </a:rPr>
              <a:t>http://idigbio.org/</a:t>
            </a:r>
            <a:endParaRPr lang="en-US" sz="1200" dirty="0">
              <a:latin typeface="Arial" charset="0"/>
              <a:ea typeface="+mn-ea"/>
            </a:endParaRPr>
          </a:p>
          <a:p>
            <a:pPr marL="65088" indent="-120650">
              <a:lnSpc>
                <a:spcPct val="90000"/>
              </a:lnSpc>
              <a:spcBef>
                <a:spcPct val="20000"/>
              </a:spcBef>
              <a:buFontTx/>
              <a:buChar char="•"/>
              <a:defRPr/>
            </a:pPr>
            <a:r>
              <a:rPr lang="en-US" sz="1200" dirty="0">
                <a:latin typeface="Arial" charset="0"/>
                <a:ea typeface="+mn-ea"/>
              </a:rPr>
              <a:t>Wiki and blog tools</a:t>
            </a:r>
          </a:p>
          <a:p>
            <a:pPr marL="119063" indent="-119063">
              <a:lnSpc>
                <a:spcPct val="90000"/>
              </a:lnSpc>
              <a:spcBef>
                <a:spcPct val="20000"/>
              </a:spcBef>
              <a:buFontTx/>
              <a:buChar char="•"/>
              <a:defRPr/>
            </a:pPr>
            <a:r>
              <a:rPr lang="en-US" sz="1200" dirty="0" smtClean="0">
                <a:latin typeface="Arial" charset="0"/>
                <a:ea typeface="+mn-ea"/>
              </a:rPr>
              <a:t>Storage </a:t>
            </a:r>
            <a:r>
              <a:rPr lang="en-US" sz="1200" dirty="0">
                <a:latin typeface="Arial" charset="0"/>
                <a:ea typeface="+mn-ea"/>
              </a:rPr>
              <a:t>provisioning </a:t>
            </a:r>
            <a:r>
              <a:rPr lang="en-US" sz="1200" dirty="0" smtClean="0">
                <a:latin typeface="Arial" charset="0"/>
                <a:ea typeface="+mn-ea"/>
              </a:rPr>
              <a:t>based on </a:t>
            </a:r>
            <a:r>
              <a:rPr lang="en-US" sz="1200" dirty="0" err="1" smtClean="0">
                <a:latin typeface="Arial" charset="0"/>
                <a:ea typeface="+mn-ea"/>
              </a:rPr>
              <a:t>Openstack</a:t>
            </a:r>
            <a:endParaRPr lang="en-US" sz="1200" dirty="0">
              <a:latin typeface="Arial" charset="0"/>
              <a:ea typeface="+mn-ea"/>
            </a:endParaRPr>
          </a:p>
          <a:p>
            <a:pPr marL="119063" indent="-119063">
              <a:lnSpc>
                <a:spcPct val="90000"/>
              </a:lnSpc>
              <a:spcBef>
                <a:spcPct val="20000"/>
              </a:spcBef>
              <a:defRPr/>
            </a:pPr>
            <a:r>
              <a:rPr lang="en-US" sz="1200" b="1" dirty="0" smtClean="0">
                <a:latin typeface="Arial" charset="0"/>
                <a:ea typeface="+mn-ea"/>
              </a:rPr>
              <a:t>In 5 to 10 years</a:t>
            </a:r>
          </a:p>
          <a:p>
            <a:pPr marL="119063" indent="-119063">
              <a:lnSpc>
                <a:spcPct val="90000"/>
              </a:lnSpc>
              <a:spcBef>
                <a:spcPct val="20000"/>
              </a:spcBef>
              <a:buFontTx/>
              <a:buChar char="•"/>
              <a:defRPr/>
            </a:pPr>
            <a:r>
              <a:rPr lang="en-US" sz="1200" dirty="0" smtClean="0">
                <a:latin typeface="Arial" charset="0"/>
                <a:ea typeface="+mn-ea"/>
              </a:rPr>
              <a:t>Library </a:t>
            </a:r>
            <a:r>
              <a:rPr lang="en-US" sz="1200" dirty="0">
                <a:latin typeface="Arial" charset="0"/>
                <a:ea typeface="+mn-ea"/>
              </a:rPr>
              <a:t>of Life consisting of </a:t>
            </a:r>
            <a:r>
              <a:rPr lang="en-US" sz="1200" dirty="0" smtClean="0">
                <a:latin typeface="Arial" charset="0"/>
                <a:ea typeface="+mn-ea"/>
              </a:rPr>
              <a:t>vast  </a:t>
            </a:r>
            <a:r>
              <a:rPr lang="en-US" sz="1200" dirty="0">
                <a:latin typeface="Arial" charset="0"/>
                <a:ea typeface="+mn-ea"/>
              </a:rPr>
              <a:t>taxonomic, geographical and chronological information in institutional collections on </a:t>
            </a:r>
            <a:r>
              <a:rPr lang="en-US" sz="1200" dirty="0" smtClean="0">
                <a:latin typeface="Arial" charset="0"/>
                <a:ea typeface="+mn-ea"/>
              </a:rPr>
              <a:t>biodiversity</a:t>
            </a:r>
            <a:r>
              <a:rPr lang="en-US" sz="1200" dirty="0">
                <a:latin typeface="Arial" charset="0"/>
                <a:ea typeface="+mn-ea"/>
              </a:rPr>
              <a:t>.</a:t>
            </a:r>
          </a:p>
        </p:txBody>
      </p:sp>
      <p:pic>
        <p:nvPicPr>
          <p:cNvPr id="5139" name="Picture 14"/>
          <p:cNvPicPr>
            <a:picLocks noChangeAspect="1" noChangeArrowheads="1"/>
          </p:cNvPicPr>
          <p:nvPr/>
        </p:nvPicPr>
        <p:blipFill>
          <a:blip r:embed="rId9" cstate="print"/>
          <a:srcRect/>
          <a:stretch>
            <a:fillRect/>
          </a:stretch>
        </p:blipFill>
        <p:spPr bwMode="auto">
          <a:xfrm>
            <a:off x="4495800" y="3657600"/>
            <a:ext cx="2541978"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473120"/>
            <a:ext cx="18288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Enterprises</a:t>
            </a:r>
            <a:endParaRPr lang="en-US" sz="2000" dirty="0">
              <a:solidFill>
                <a:prstClr val="black"/>
              </a:solidFill>
              <a:latin typeface="Calibri" pitchFamily="34" charset="0"/>
              <a:ea typeface="ＭＳ Ｐゴシック" pitchFamily="34" charset="-128"/>
            </a:endParaRP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Social networks</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Sensor </a:t>
            </a:r>
            <a:r>
              <a:rPr lang="en-US" sz="2000" dirty="0" smtClean="0">
                <a:solidFill>
                  <a:prstClr val="black"/>
                </a:solidFill>
                <a:latin typeface="Arial" pitchFamily="34" charset="0"/>
                <a:ea typeface="ＭＳ Ｐゴシック" pitchFamily="34" charset="-128"/>
                <a:cs typeface="Arial" pitchFamily="34" charset="0"/>
              </a:rPr>
              <a:t>Data</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Big </a:t>
            </a:r>
            <a:r>
              <a:rPr lang="en-US" sz="2000" dirty="0">
                <a:solidFill>
                  <a:prstClr val="black"/>
                </a:solidFill>
                <a:latin typeface="Arial" pitchFamily="34" charset="0"/>
                <a:ea typeface="ＭＳ Ｐゴシック" pitchFamily="34" charset="-128"/>
                <a:cs typeface="Arial" pitchFamily="34" charset="0"/>
              </a:rPr>
              <a:t>Science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E-commerce</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Virtual </a:t>
            </a:r>
            <a:r>
              <a:rPr lang="en-US" sz="2000" dirty="0" smtClean="0">
                <a:solidFill>
                  <a:prstClr val="black"/>
                </a:solidFill>
                <a:latin typeface="Arial" pitchFamily="34" charset="0"/>
                <a:ea typeface="ＭＳ Ｐゴシック" pitchFamily="34" charset="-128"/>
                <a:cs typeface="Arial" pitchFamily="34" charset="0"/>
              </a:rPr>
              <a:t>reality</a:t>
            </a:r>
          </a:p>
          <a:p>
            <a:pPr marL="342900" lvl="0" indent="-342900" algn="ctr"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a:t>
            </a:r>
          </a:p>
        </p:txBody>
      </p:sp>
      <p:sp>
        <p:nvSpPr>
          <p:cNvPr id="3" name="Rounded Rectangle 2"/>
          <p:cNvSpPr/>
          <p:nvPr/>
        </p:nvSpPr>
        <p:spPr>
          <a:xfrm>
            <a:off x="3376680" y="473120"/>
            <a:ext cx="19812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Big data</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Extreme c</a:t>
            </a:r>
            <a:r>
              <a:rPr lang="en-US" sz="2000" dirty="0" smtClean="0">
                <a:solidFill>
                  <a:prstClr val="black"/>
                </a:solidFill>
                <a:latin typeface="Arial" pitchFamily="34" charset="0"/>
                <a:ea typeface="ＭＳ Ｐゴシック" pitchFamily="34" charset="-128"/>
                <a:cs typeface="Arial" pitchFamily="34" charset="0"/>
              </a:rPr>
              <a:t>omputing</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Big numbers of users</a:t>
            </a:r>
            <a:endParaRPr lang="en-US" sz="2000" dirty="0">
              <a:solidFill>
                <a:prstClr val="black"/>
              </a:solidFill>
              <a:latin typeface="Arial" pitchFamily="34" charset="0"/>
              <a:ea typeface="ＭＳ Ｐゴシック" pitchFamily="34" charset="-128"/>
              <a:cs typeface="Arial" pitchFamily="34" charset="0"/>
            </a:endParaRP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cs typeface="Arial" pitchFamily="34" charset="0"/>
              </a:rPr>
              <a:t>High dynamics</a:t>
            </a:r>
          </a:p>
          <a:p>
            <a:pPr marL="342900" indent="-342900" algn="ctr" eaLnBrk="0" hangingPunct="0">
              <a:spcBef>
                <a:spcPct val="20000"/>
              </a:spcBef>
              <a:defRPr/>
            </a:pPr>
            <a:r>
              <a:rPr lang="en-US" sz="2000" dirty="0" smtClean="0">
                <a:solidFill>
                  <a:prstClr val="black"/>
                </a:solidFill>
                <a:latin typeface="Arial" pitchFamily="34" charset="0"/>
                <a:ea typeface="ＭＳ Ｐゴシック" pitchFamily="34" charset="-128"/>
                <a:cs typeface="Arial" pitchFamily="34" charset="0"/>
              </a:rPr>
              <a:t>…</a:t>
            </a:r>
          </a:p>
        </p:txBody>
      </p:sp>
      <p:sp>
        <p:nvSpPr>
          <p:cNvPr id="4" name="Rounded Rectangle 3"/>
          <p:cNvSpPr/>
          <p:nvPr/>
        </p:nvSpPr>
        <p:spPr>
          <a:xfrm>
            <a:off x="6248400" y="473120"/>
            <a:ext cx="22860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Virtualization </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P2P/overlays</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User-in-the-loop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R</a:t>
            </a:r>
            <a:r>
              <a:rPr lang="en-US" sz="2000" dirty="0" smtClean="0">
                <a:solidFill>
                  <a:prstClr val="black"/>
                </a:solidFill>
                <a:latin typeface="Arial" pitchFamily="34" charset="0"/>
                <a:ea typeface="ＭＳ Ｐゴシック" pitchFamily="34" charset="-128"/>
              </a:rPr>
              <a:t>untimes</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S</a:t>
            </a:r>
            <a:r>
              <a:rPr lang="en-US" sz="2000" dirty="0" smtClean="0">
                <a:solidFill>
                  <a:prstClr val="black"/>
                </a:solidFill>
                <a:latin typeface="Arial" pitchFamily="34" charset="0"/>
                <a:ea typeface="ＭＳ Ｐゴシック" pitchFamily="34" charset="-128"/>
              </a:rPr>
              <a:t>ervices </a:t>
            </a:r>
          </a:p>
          <a:p>
            <a:pPr marL="342900" lvl="0" indent="-342900" eaLnBrk="0" hangingPunct="0">
              <a:spcBef>
                <a:spcPct val="20000"/>
              </a:spcBef>
              <a:defRPr/>
            </a:pPr>
            <a:r>
              <a:rPr lang="en-US" sz="2000" dirty="0">
                <a:solidFill>
                  <a:prstClr val="black"/>
                </a:solidFill>
                <a:latin typeface="Arial" pitchFamily="34" charset="0"/>
                <a:ea typeface="ＭＳ Ｐゴシック" pitchFamily="34" charset="-128"/>
              </a:rPr>
              <a:t>A</a:t>
            </a:r>
            <a:r>
              <a:rPr lang="en-US" sz="2000" dirty="0" smtClean="0">
                <a:solidFill>
                  <a:prstClr val="black"/>
                </a:solidFill>
                <a:latin typeface="Arial" pitchFamily="34" charset="0"/>
                <a:ea typeface="ＭＳ Ｐゴシック" pitchFamily="34" charset="-128"/>
              </a:rPr>
              <a:t>utonomics </a:t>
            </a:r>
          </a:p>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Par/dist comp …</a:t>
            </a:r>
            <a:endParaRPr lang="en-US" sz="2000" dirty="0">
              <a:solidFill>
                <a:prstClr val="black"/>
              </a:solidFill>
              <a:latin typeface="Arial" pitchFamily="34" charset="0"/>
              <a:ea typeface="ＭＳ Ｐゴシック" pitchFamily="34" charset="-128"/>
              <a:cs typeface="Arial" pitchFamily="34" charset="0"/>
            </a:endParaRPr>
          </a:p>
        </p:txBody>
      </p:sp>
      <p:sp>
        <p:nvSpPr>
          <p:cNvPr id="5" name="TextBox 4"/>
          <p:cNvSpPr txBox="1"/>
          <p:nvPr/>
        </p:nvSpPr>
        <p:spPr>
          <a:xfrm>
            <a:off x="914400" y="92120"/>
            <a:ext cx="1415900" cy="400110"/>
          </a:xfrm>
          <a:prstGeom prst="rect">
            <a:avLst/>
          </a:prstGeom>
          <a:noFill/>
        </p:spPr>
        <p:txBody>
          <a:bodyPr wrap="none" rtlCol="0">
            <a:spAutoFit/>
          </a:bodyPr>
          <a:lstStyle/>
          <a:p>
            <a:r>
              <a:rPr lang="en-US" sz="2000" b="1" dirty="0" smtClean="0">
                <a:solidFill>
                  <a:srgbClr val="0070C0"/>
                </a:solidFill>
              </a:rPr>
              <a:t>New Apps</a:t>
            </a:r>
            <a:endParaRPr lang="en-US" sz="2000" b="1" dirty="0">
              <a:solidFill>
                <a:srgbClr val="0070C0"/>
              </a:solidFill>
            </a:endParaRPr>
          </a:p>
        </p:txBody>
      </p:sp>
      <p:sp>
        <p:nvSpPr>
          <p:cNvPr id="6" name="TextBox 5"/>
          <p:cNvSpPr txBox="1"/>
          <p:nvPr/>
        </p:nvSpPr>
        <p:spPr>
          <a:xfrm>
            <a:off x="3657600" y="92120"/>
            <a:ext cx="1324402" cy="400110"/>
          </a:xfrm>
          <a:prstGeom prst="rect">
            <a:avLst/>
          </a:prstGeom>
          <a:noFill/>
        </p:spPr>
        <p:txBody>
          <a:bodyPr wrap="none" rtlCol="0">
            <a:spAutoFit/>
          </a:bodyPr>
          <a:lstStyle/>
          <a:p>
            <a:r>
              <a:rPr lang="en-US" sz="2000" b="1" dirty="0" smtClean="0">
                <a:solidFill>
                  <a:srgbClr val="0070C0"/>
                </a:solidFill>
              </a:rPr>
              <a:t>New </a:t>
            </a:r>
            <a:r>
              <a:rPr lang="en-US" sz="2000" b="1" dirty="0" err="1" smtClean="0">
                <a:solidFill>
                  <a:srgbClr val="0070C0"/>
                </a:solidFill>
              </a:rPr>
              <a:t>reqs</a:t>
            </a:r>
            <a:endParaRPr lang="en-US" sz="2000" b="1" dirty="0">
              <a:solidFill>
                <a:srgbClr val="0070C0"/>
              </a:solidFill>
            </a:endParaRPr>
          </a:p>
        </p:txBody>
      </p:sp>
      <p:sp>
        <p:nvSpPr>
          <p:cNvPr id="7" name="TextBox 6"/>
          <p:cNvSpPr txBox="1"/>
          <p:nvPr/>
        </p:nvSpPr>
        <p:spPr>
          <a:xfrm>
            <a:off x="6553200" y="92120"/>
            <a:ext cx="1309974" cy="400110"/>
          </a:xfrm>
          <a:prstGeom prst="rect">
            <a:avLst/>
          </a:prstGeom>
          <a:noFill/>
        </p:spPr>
        <p:txBody>
          <a:bodyPr wrap="none" rtlCol="0">
            <a:spAutoFit/>
          </a:bodyPr>
          <a:lstStyle/>
          <a:p>
            <a:r>
              <a:rPr lang="en-US" sz="2000" b="1" dirty="0" smtClean="0">
                <a:solidFill>
                  <a:srgbClr val="0070C0"/>
                </a:solidFill>
              </a:rPr>
              <a:t>New tech</a:t>
            </a:r>
            <a:endParaRPr lang="en-US" sz="2000" b="1" dirty="0">
              <a:solidFill>
                <a:srgbClr val="0070C0"/>
              </a:solidFill>
            </a:endParaRPr>
          </a:p>
        </p:txBody>
      </p:sp>
      <p:sp>
        <p:nvSpPr>
          <p:cNvPr id="9" name="Right Arrow 8"/>
          <p:cNvSpPr/>
          <p:nvPr/>
        </p:nvSpPr>
        <p:spPr>
          <a:xfrm>
            <a:off x="2743200" y="161612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10800000">
            <a:off x="6553201" y="3809999"/>
            <a:ext cx="990600" cy="2209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6200000">
            <a:off x="762000" y="4343400"/>
            <a:ext cx="22860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3429000" y="4140952"/>
            <a:ext cx="1981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defRPr/>
            </a:pPr>
            <a:r>
              <a:rPr lang="en-US" sz="2000" dirty="0" smtClean="0">
                <a:solidFill>
                  <a:prstClr val="black"/>
                </a:solidFill>
                <a:latin typeface="Arial" pitchFamily="34" charset="0"/>
                <a:ea typeface="ＭＳ Ｐゴシック" pitchFamily="34" charset="-128"/>
              </a:rPr>
              <a:t>Abstractions</a:t>
            </a:r>
            <a:endParaRPr lang="en-US" sz="2000" dirty="0">
              <a:solidFill>
                <a:prstClr val="black"/>
              </a:solidFill>
              <a:latin typeface="Arial" pitchFamily="34" charset="0"/>
              <a:ea typeface="ＭＳ Ｐゴシック" pitchFamily="34" charset="-128"/>
              <a:cs typeface="Arial" pitchFamily="34" charset="0"/>
            </a:endParaRPr>
          </a:p>
        </p:txBody>
      </p:sp>
      <p:sp>
        <p:nvSpPr>
          <p:cNvPr id="13" name="TextBox 12"/>
          <p:cNvSpPr txBox="1"/>
          <p:nvPr/>
        </p:nvSpPr>
        <p:spPr>
          <a:xfrm>
            <a:off x="3124200" y="3779288"/>
            <a:ext cx="2420856" cy="400110"/>
          </a:xfrm>
          <a:prstGeom prst="rect">
            <a:avLst/>
          </a:prstGeom>
          <a:noFill/>
        </p:spPr>
        <p:txBody>
          <a:bodyPr wrap="none" rtlCol="0">
            <a:spAutoFit/>
          </a:bodyPr>
          <a:lstStyle/>
          <a:p>
            <a:r>
              <a:rPr lang="en-US" sz="2000" b="1" dirty="0" smtClean="0">
                <a:solidFill>
                  <a:srgbClr val="0070C0"/>
                </a:solidFill>
              </a:rPr>
              <a:t>“New” Complexity</a:t>
            </a:r>
            <a:endParaRPr lang="en-US" sz="2000" b="1" dirty="0">
              <a:solidFill>
                <a:srgbClr val="0070C0"/>
              </a:solidFill>
            </a:endParaRPr>
          </a:p>
        </p:txBody>
      </p:sp>
      <p:sp>
        <p:nvSpPr>
          <p:cNvPr id="14" name="Down Arrow 13"/>
          <p:cNvSpPr/>
          <p:nvPr/>
        </p:nvSpPr>
        <p:spPr>
          <a:xfrm>
            <a:off x="4114800" y="3363032"/>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114800" y="467208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645220">
            <a:off x="5709148" y="3315166"/>
            <a:ext cx="609600" cy="1828800"/>
          </a:xfrm>
          <a:prstGeom prst="upArrow">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5400000">
            <a:off x="5589896" y="1475096"/>
            <a:ext cx="500416" cy="664192"/>
          </a:xfrm>
          <a:prstGeom prst="upArrow">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23609" y="5078104"/>
            <a:ext cx="4974439" cy="461665"/>
          </a:xfrm>
          <a:prstGeom prst="rect">
            <a:avLst/>
          </a:prstGeom>
          <a:noFill/>
        </p:spPr>
        <p:txBody>
          <a:bodyPr wrap="none" rtlCol="0">
            <a:spAutoFit/>
          </a:bodyPr>
          <a:lstStyle/>
          <a:p>
            <a:pPr algn="ctr"/>
            <a:r>
              <a:rPr lang="en-US" sz="2400" b="1" dirty="0" smtClean="0">
                <a:solidFill>
                  <a:schemeClr val="accent1"/>
                </a:solidFill>
              </a:rPr>
              <a:t>Emerging software architectures</a:t>
            </a:r>
            <a:endParaRPr lang="en-US" sz="2400" b="1" dirty="0">
              <a:solidFill>
                <a:schemeClr val="accent1"/>
              </a:solidFill>
            </a:endParaRPr>
          </a:p>
        </p:txBody>
      </p:sp>
      <p:sp>
        <p:nvSpPr>
          <p:cNvPr id="19" name="Rectangle 18"/>
          <p:cNvSpPr/>
          <p:nvPr/>
        </p:nvSpPr>
        <p:spPr>
          <a:xfrm>
            <a:off x="2590800" y="5513696"/>
            <a:ext cx="38100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Hypervisors, empathic, sensor nets,   clouds, appliances, virtual networks, self-*,  distributed stores, </a:t>
            </a:r>
            <a:r>
              <a:rPr lang="en-US" sz="2000" dirty="0" err="1" smtClean="0">
                <a:solidFill>
                  <a:schemeClr val="tx1"/>
                </a:solidFill>
              </a:rPr>
              <a:t>dataspaces</a:t>
            </a:r>
            <a:r>
              <a:rPr lang="en-US" sz="2000" dirty="0" smtClean="0">
                <a:solidFill>
                  <a:schemeClr val="tx1"/>
                </a:solidFill>
              </a:rPr>
              <a:t>, </a:t>
            </a:r>
            <a:r>
              <a:rPr lang="en-US" sz="2000" dirty="0" err="1" smtClean="0">
                <a:solidFill>
                  <a:schemeClr val="tx1"/>
                </a:solidFill>
              </a:rPr>
              <a:t>mapreduce</a:t>
            </a:r>
            <a:r>
              <a:rPr lang="en-US" sz="2000" dirty="0" smtClean="0">
                <a:solidFill>
                  <a:schemeClr val="tx1"/>
                </a:solidFill>
              </a:rPr>
              <a:t>…</a:t>
            </a:r>
            <a:r>
              <a:rPr lang="en-US" sz="2000" dirty="0" smtClean="0">
                <a:solidFill>
                  <a:schemeClr val="tx1"/>
                </a:solidFill>
              </a:rPr>
              <a:t> </a:t>
            </a:r>
          </a:p>
          <a:p>
            <a:pPr algn="ctr"/>
            <a:endParaRPr lang="en-US" sz="2000" dirty="0"/>
          </a:p>
        </p:txBody>
      </p:sp>
      <p:pic>
        <p:nvPicPr>
          <p:cNvPr id="20" name="Picture 9"/>
          <p:cNvPicPr>
            <a:picLocks noChangeAspect="1" noChangeArrowheads="1"/>
          </p:cNvPicPr>
          <p:nvPr/>
        </p:nvPicPr>
        <p:blipFill>
          <a:blip r:embed="rId2" cstate="print"/>
          <a:srcRect/>
          <a:stretch>
            <a:fillRect/>
          </a:stretch>
        </p:blipFill>
        <p:spPr bwMode="auto">
          <a:xfrm>
            <a:off x="7669213" y="3429000"/>
            <a:ext cx="1281539" cy="1600200"/>
          </a:xfrm>
          <a:prstGeom prst="rect">
            <a:avLst/>
          </a:prstGeom>
          <a:noFill/>
          <a:ln w="9525">
            <a:noFill/>
            <a:round/>
            <a:headEnd/>
            <a:tailEnd/>
          </a:ln>
        </p:spPr>
      </p:pic>
      <p:pic>
        <p:nvPicPr>
          <p:cNvPr id="21" name="Picture 2" descr="C:\Users\jf\Desktop\china\web site pics\Participants  US-China Software Workshop_files\xqiu.jpg"/>
          <p:cNvPicPr>
            <a:picLocks noChangeAspect="1" noChangeArrowheads="1"/>
          </p:cNvPicPr>
          <p:nvPr/>
        </p:nvPicPr>
        <p:blipFill>
          <a:blip r:embed="rId3" cstate="print"/>
          <a:srcRect/>
          <a:stretch>
            <a:fillRect/>
          </a:stretch>
        </p:blipFill>
        <p:spPr bwMode="auto">
          <a:xfrm>
            <a:off x="2000250" y="3505200"/>
            <a:ext cx="1143000" cy="1524002"/>
          </a:xfrm>
          <a:prstGeom prst="rect">
            <a:avLst/>
          </a:prstGeom>
          <a:noFill/>
        </p:spPr>
      </p:pic>
      <p:pic>
        <p:nvPicPr>
          <p:cNvPr id="22" name="Picture 2" descr="C:\Users\jf\Desktop\china\web site pics\Participants  US-China Software Workshop_files\parashar.jpg"/>
          <p:cNvPicPr>
            <a:picLocks noChangeAspect="1" noChangeArrowheads="1"/>
          </p:cNvPicPr>
          <p:nvPr/>
        </p:nvPicPr>
        <p:blipFill>
          <a:blip r:embed="rId4" cstate="print"/>
          <a:srcRect/>
          <a:stretch>
            <a:fillRect/>
          </a:stretch>
        </p:blipFill>
        <p:spPr bwMode="auto">
          <a:xfrm>
            <a:off x="7696200" y="5154612"/>
            <a:ext cx="1277539" cy="1703388"/>
          </a:xfrm>
          <a:prstGeom prst="rect">
            <a:avLst/>
          </a:prstGeom>
          <a:noFill/>
        </p:spPr>
      </p:pic>
      <p:pic>
        <p:nvPicPr>
          <p:cNvPr id="23" name="Picture 13" descr="renato"/>
          <p:cNvPicPr>
            <a:picLocks noChangeAspect="1" noChangeArrowheads="1"/>
          </p:cNvPicPr>
          <p:nvPr/>
        </p:nvPicPr>
        <p:blipFill>
          <a:blip r:embed="rId5" cstate="print"/>
          <a:srcRect l="27033" t="9320" r="22207"/>
          <a:stretch>
            <a:fillRect/>
          </a:stretch>
        </p:blipFill>
        <p:spPr bwMode="auto">
          <a:xfrm>
            <a:off x="54592" y="3352800"/>
            <a:ext cx="1219200" cy="1482725"/>
          </a:xfrm>
          <a:prstGeom prst="rect">
            <a:avLst/>
          </a:prstGeom>
          <a:noFill/>
          <a:ln w="9525">
            <a:noFill/>
            <a:miter lim="800000"/>
            <a:headEnd/>
            <a:tailEnd/>
          </a:ln>
        </p:spPr>
      </p:pic>
      <p:pic>
        <p:nvPicPr>
          <p:cNvPr id="24" name="Picture 6" descr="C:\Users\jf\Pictures\fortes.jpg"/>
          <p:cNvPicPr>
            <a:picLocks noChangeAspect="1" noChangeArrowheads="1"/>
          </p:cNvPicPr>
          <p:nvPr/>
        </p:nvPicPr>
        <p:blipFill>
          <a:blip r:embed="rId6" cstate="print"/>
          <a:srcRect/>
          <a:stretch>
            <a:fillRect/>
          </a:stretch>
        </p:blipFill>
        <p:spPr bwMode="auto">
          <a:xfrm>
            <a:off x="27296" y="5029200"/>
            <a:ext cx="1380683" cy="17465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5C7BF120-696F-4DDE-84BB-736D43A8C8F7}" type="slidenum">
              <a:rPr lang="en-US"/>
              <a:pPr>
                <a:defRPr/>
              </a:pPr>
              <a:t>3</a:t>
            </a:fld>
            <a:endParaRPr lang="en-US"/>
          </a:p>
        </p:txBody>
      </p:sp>
      <p:grpSp>
        <p:nvGrpSpPr>
          <p:cNvPr id="2" name="Group 4"/>
          <p:cNvGrpSpPr>
            <a:grpSpLocks/>
          </p:cNvGrpSpPr>
          <p:nvPr/>
        </p:nvGrpSpPr>
        <p:grpSpPr bwMode="auto">
          <a:xfrm>
            <a:off x="8088313" y="5868988"/>
            <a:ext cx="965200" cy="914400"/>
            <a:chOff x="0" y="0"/>
            <a:chExt cx="607" cy="576"/>
          </a:xfrm>
        </p:grpSpPr>
        <p:pic>
          <p:nvPicPr>
            <p:cNvPr id="3081" name="Picture 1"/>
            <p:cNvPicPr>
              <a:picLocks noChangeArrowheads="1"/>
            </p:cNvPicPr>
            <p:nvPr/>
          </p:nvPicPr>
          <p:blipFill>
            <a:blip r:embed="rId3" cstate="print"/>
            <a:srcRect r="77357" b="18866"/>
            <a:stretch>
              <a:fillRect/>
            </a:stretch>
          </p:blipFill>
          <p:spPr bwMode="auto">
            <a:xfrm>
              <a:off x="0" y="0"/>
              <a:ext cx="592" cy="576"/>
            </a:xfrm>
            <a:prstGeom prst="rect">
              <a:avLst/>
            </a:prstGeom>
            <a:noFill/>
            <a:ln w="9525">
              <a:noFill/>
              <a:miter lim="800000"/>
              <a:headEnd/>
              <a:tailEnd/>
            </a:ln>
          </p:spPr>
        </p:pic>
        <p:sp>
          <p:nvSpPr>
            <p:cNvPr id="3082" name="Rectangle 2"/>
            <p:cNvSpPr>
              <a:spLocks/>
            </p:cNvSpPr>
            <p:nvPr/>
          </p:nvSpPr>
          <p:spPr bwMode="auto">
            <a:xfrm>
              <a:off x="500" y="16"/>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sp>
          <p:nvSpPr>
            <p:cNvPr id="3083" name="Rectangle 3"/>
            <p:cNvSpPr>
              <a:spLocks/>
            </p:cNvSpPr>
            <p:nvPr/>
          </p:nvSpPr>
          <p:spPr bwMode="auto">
            <a:xfrm>
              <a:off x="500" y="508"/>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grpSp>
      <p:pic>
        <p:nvPicPr>
          <p:cNvPr id="3077" name="Picture 6"/>
          <p:cNvPicPr>
            <a:picLocks noChangeAspect="1" noChangeArrowheads="1"/>
          </p:cNvPicPr>
          <p:nvPr/>
        </p:nvPicPr>
        <p:blipFill>
          <a:blip r:embed="rId4" cstate="print"/>
          <a:srcRect/>
          <a:stretch>
            <a:fillRect/>
          </a:stretch>
        </p:blipFill>
        <p:spPr bwMode="auto">
          <a:xfrm>
            <a:off x="8026400" y="5010150"/>
            <a:ext cx="1092200" cy="857250"/>
          </a:xfrm>
          <a:prstGeom prst="rect">
            <a:avLst/>
          </a:prstGeom>
          <a:noFill/>
          <a:ln w="9525">
            <a:noFill/>
            <a:round/>
            <a:headEnd/>
            <a:tailEnd/>
          </a:ln>
        </p:spPr>
      </p:pic>
      <p:sp>
        <p:nvSpPr>
          <p:cNvPr id="3078" name="Rectangle 7"/>
          <p:cNvSpPr>
            <a:spLocks noChangeArrowheads="1"/>
          </p:cNvSpPr>
          <p:nvPr>
            <p:ph type="body" idx="1"/>
          </p:nvPr>
        </p:nvSpPr>
        <p:spPr>
          <a:xfrm>
            <a:off x="457200" y="723900"/>
            <a:ext cx="8229600" cy="6019800"/>
          </a:xfrm>
        </p:spPr>
        <p:txBody>
          <a:bodyPr rIns="132080"/>
          <a:lstStyle/>
          <a:p>
            <a:pPr eaLnBrk="1" hangingPunct="1"/>
            <a:r>
              <a:rPr lang="en-US" dirty="0" smtClean="0"/>
              <a:t>Experimental computer systems researcher</a:t>
            </a:r>
          </a:p>
          <a:p>
            <a:pPr marL="782638" lvl="1" eaLnBrk="1" hangingPunct="1"/>
            <a:r>
              <a:rPr lang="en-US" dirty="0" smtClean="0"/>
              <a:t>General focus on parallel and distributed systems</a:t>
            </a:r>
          </a:p>
          <a:p>
            <a:pPr marL="782638" lvl="1" eaLnBrk="1" hangingPunct="1"/>
            <a:endParaRPr lang="en-US" dirty="0" smtClean="0"/>
          </a:p>
          <a:p>
            <a:pPr eaLnBrk="1" hangingPunct="1"/>
            <a:r>
              <a:rPr lang="en-US" dirty="0" smtClean="0">
                <a:solidFill>
                  <a:srgbClr val="002D99"/>
                </a:solidFill>
              </a:rPr>
              <a:t>V3VEE Project: Virtualization</a:t>
            </a:r>
          </a:p>
          <a:p>
            <a:pPr marL="782638" lvl="1" eaLnBrk="1" hangingPunct="1"/>
            <a:r>
              <a:rPr lang="en-US" dirty="0" smtClean="0"/>
              <a:t>Created a new open-source virtual machine monitor</a:t>
            </a:r>
          </a:p>
          <a:p>
            <a:pPr marL="782638" lvl="1" eaLnBrk="1" hangingPunct="1"/>
            <a:r>
              <a:rPr lang="en-US" dirty="0" smtClean="0"/>
              <a:t>Used for supercomputing, systems, and architecture research</a:t>
            </a:r>
          </a:p>
          <a:p>
            <a:pPr marL="782638" lvl="1" eaLnBrk="1" hangingPunct="1"/>
            <a:r>
              <a:rPr lang="en-US" dirty="0" smtClean="0"/>
              <a:t>Previous research: adaptive </a:t>
            </a:r>
            <a:r>
              <a:rPr lang="en-US" dirty="0" err="1" smtClean="0"/>
              <a:t>IaaS</a:t>
            </a:r>
            <a:r>
              <a:rPr lang="en-US" dirty="0" smtClean="0"/>
              <a:t> cloud computing</a:t>
            </a:r>
            <a:br>
              <a:rPr lang="en-US" dirty="0" smtClean="0"/>
            </a:br>
            <a:endParaRPr lang="en-US" dirty="0" smtClean="0"/>
          </a:p>
          <a:p>
            <a:pPr eaLnBrk="1" hangingPunct="1"/>
            <a:r>
              <a:rPr lang="en-US" dirty="0" smtClean="0">
                <a:solidFill>
                  <a:srgbClr val="002D99"/>
                </a:solidFill>
              </a:rPr>
              <a:t>ABSYNTH Project: Sensor Network Programming</a:t>
            </a:r>
          </a:p>
          <a:p>
            <a:pPr marL="782638" lvl="1" eaLnBrk="1" hangingPunct="1"/>
            <a:r>
              <a:rPr lang="en-US" dirty="0" smtClean="0"/>
              <a:t>Enabling domain experts to build meaningful sensor network applications without requiring embedded systems expertise</a:t>
            </a:r>
            <a:br>
              <a:rPr lang="en-US" dirty="0" smtClean="0"/>
            </a:br>
            <a:endParaRPr lang="en-US" dirty="0" smtClean="0"/>
          </a:p>
          <a:p>
            <a:pPr eaLnBrk="1" hangingPunct="1"/>
            <a:r>
              <a:rPr lang="en-US" dirty="0" smtClean="0">
                <a:solidFill>
                  <a:srgbClr val="002D99"/>
                </a:solidFill>
              </a:rPr>
              <a:t>Empathic Systems Project: Systems Meets HCI</a:t>
            </a:r>
          </a:p>
          <a:p>
            <a:pPr marL="782638" lvl="1" eaLnBrk="1" hangingPunct="1"/>
            <a:r>
              <a:rPr lang="en-US" dirty="0" smtClean="0"/>
              <a:t>Gauging the individual user’s satisfaction with computer</a:t>
            </a:r>
            <a:br>
              <a:rPr lang="en-US" dirty="0" smtClean="0"/>
            </a:br>
            <a:r>
              <a:rPr lang="en-US" dirty="0" smtClean="0"/>
              <a:t>and network performance</a:t>
            </a:r>
          </a:p>
          <a:p>
            <a:pPr marL="782638" lvl="1" eaLnBrk="1" hangingPunct="1"/>
            <a:r>
              <a:rPr lang="en-US" dirty="0" smtClean="0"/>
              <a:t>Optimizing systems-level decision making with the user </a:t>
            </a:r>
            <a:br>
              <a:rPr lang="en-US" dirty="0" smtClean="0"/>
            </a:br>
            <a:r>
              <a:rPr lang="en-US" dirty="0" smtClean="0"/>
              <a:t>in the loop</a:t>
            </a:r>
          </a:p>
        </p:txBody>
      </p:sp>
      <p:sp>
        <p:nvSpPr>
          <p:cNvPr id="3079" name="Rectangle 8"/>
          <p:cNvSpPr>
            <a:spLocks noChangeArrowheads="1"/>
          </p:cNvSpPr>
          <p:nvPr>
            <p:ph type="title"/>
          </p:nvPr>
        </p:nvSpPr>
        <p:spPr>
          <a:xfrm>
            <a:off x="457200" y="90488"/>
            <a:ext cx="7404100" cy="433387"/>
          </a:xfrm>
        </p:spPr>
        <p:txBody>
          <a:bodyPr rIns="132080"/>
          <a:lstStyle/>
          <a:p>
            <a:pPr eaLnBrk="1" hangingPunct="1"/>
            <a:r>
              <a:rPr lang="en-US" sz="2400" b="1" dirty="0" smtClean="0">
                <a:solidFill>
                  <a:srgbClr val="3F691E"/>
                </a:solidFill>
              </a:rPr>
              <a:t>Peter Dinda, Northwestern University</a:t>
            </a:r>
            <a:r>
              <a:rPr lang="en-US" sz="2400" b="1" dirty="0" smtClean="0">
                <a:solidFill>
                  <a:srgbClr val="3F691E"/>
                </a:solidFill>
                <a:ea typeface="ヒラギノ角ゴ ProN W6" charset="0"/>
                <a:cs typeface="ヒラギノ角ゴ ProN W6" charset="0"/>
              </a:rPr>
              <a:t/>
            </a:r>
            <a:br>
              <a:rPr lang="en-US" sz="2400" b="1" dirty="0" smtClean="0">
                <a:solidFill>
                  <a:srgbClr val="3F691E"/>
                </a:solidFill>
                <a:ea typeface="ヒラギノ角ゴ ProN W6" charset="0"/>
                <a:cs typeface="ヒラギノ角ゴ ProN W6" charset="0"/>
              </a:rPr>
            </a:br>
            <a:r>
              <a:rPr lang="en-US" sz="2400" b="1" dirty="0" smtClean="0">
                <a:solidFill>
                  <a:srgbClr val="3F691E"/>
                </a:solidFill>
              </a:rPr>
              <a:t>pdinda.org</a:t>
            </a:r>
            <a:endParaRPr lang="en-US" sz="2400" b="1" dirty="0" smtClean="0">
              <a:solidFill>
                <a:srgbClr val="3F691E"/>
              </a:solidFill>
              <a:ea typeface="ヒラギノ角ゴ ProN W6" charset="0"/>
              <a:cs typeface="ヒラギノ角ゴ ProN W6" charset="0"/>
            </a:endParaRPr>
          </a:p>
        </p:txBody>
      </p:sp>
      <p:pic>
        <p:nvPicPr>
          <p:cNvPr id="3080" name="Picture 9"/>
          <p:cNvPicPr>
            <a:picLocks noChangeAspect="1" noChangeArrowheads="1"/>
          </p:cNvPicPr>
          <p:nvPr/>
        </p:nvPicPr>
        <p:blipFill>
          <a:blip r:embed="rId5" cstate="print"/>
          <a:srcRect/>
          <a:stretch>
            <a:fillRect/>
          </a:stretch>
        </p:blipFill>
        <p:spPr bwMode="auto">
          <a:xfrm>
            <a:off x="7554913" y="71438"/>
            <a:ext cx="1474787" cy="18415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pPr>
              <a:defRPr/>
            </a:pPr>
            <a:fld id="{91749A65-FA16-4D8D-AC89-EEB5CA271FF8}" type="slidenum">
              <a:rPr lang="en-US"/>
              <a:pPr>
                <a:defRPr/>
              </a:pPr>
              <a:t>4</a:t>
            </a:fld>
            <a:endParaRPr lang="en-US"/>
          </a:p>
        </p:txBody>
      </p:sp>
      <p:pic>
        <p:nvPicPr>
          <p:cNvPr id="4099" name="Picture 1"/>
          <p:cNvPicPr>
            <a:picLocks noChangeAspect="1" noChangeArrowheads="1"/>
          </p:cNvPicPr>
          <p:nvPr/>
        </p:nvPicPr>
        <p:blipFill>
          <a:blip r:embed="rId3" cstate="print"/>
          <a:srcRect/>
          <a:stretch>
            <a:fillRect/>
          </a:stretch>
        </p:blipFill>
        <p:spPr bwMode="auto">
          <a:xfrm>
            <a:off x="4749800" y="2474913"/>
            <a:ext cx="3848100" cy="1144587"/>
          </a:xfrm>
          <a:prstGeom prst="rect">
            <a:avLst/>
          </a:prstGeom>
          <a:noFill/>
          <a:ln w="9525">
            <a:noFill/>
            <a:round/>
            <a:headEnd/>
            <a:tailEnd/>
          </a:ln>
        </p:spPr>
      </p:pic>
      <p:sp>
        <p:nvSpPr>
          <p:cNvPr id="4100" name="Line 2"/>
          <p:cNvSpPr>
            <a:spLocks noChangeShapeType="1"/>
          </p:cNvSpPr>
          <p:nvPr/>
        </p:nvSpPr>
        <p:spPr bwMode="auto">
          <a:xfrm>
            <a:off x="4584700" y="774700"/>
            <a:ext cx="0" cy="561340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sp>
        <p:nvSpPr>
          <p:cNvPr id="4101" name="Line 3"/>
          <p:cNvSpPr>
            <a:spLocks noChangeShapeType="1"/>
          </p:cNvSpPr>
          <p:nvPr/>
        </p:nvSpPr>
        <p:spPr bwMode="auto">
          <a:xfrm flipH="1">
            <a:off x="469900" y="3517900"/>
            <a:ext cx="8242300" cy="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grpSp>
        <p:nvGrpSpPr>
          <p:cNvPr id="2" name="Group 7"/>
          <p:cNvGrpSpPr>
            <a:grpSpLocks/>
          </p:cNvGrpSpPr>
          <p:nvPr/>
        </p:nvGrpSpPr>
        <p:grpSpPr bwMode="auto">
          <a:xfrm>
            <a:off x="8088313" y="5868988"/>
            <a:ext cx="965200" cy="914400"/>
            <a:chOff x="0" y="0"/>
            <a:chExt cx="607" cy="576"/>
          </a:xfrm>
        </p:grpSpPr>
        <p:pic>
          <p:nvPicPr>
            <p:cNvPr id="4114" name="Picture 4"/>
            <p:cNvPicPr>
              <a:picLocks noChangeArrowheads="1"/>
            </p:cNvPicPr>
            <p:nvPr/>
          </p:nvPicPr>
          <p:blipFill>
            <a:blip r:embed="rId4" cstate="print"/>
            <a:srcRect r="77357" b="18866"/>
            <a:stretch>
              <a:fillRect/>
            </a:stretch>
          </p:blipFill>
          <p:spPr bwMode="auto">
            <a:xfrm>
              <a:off x="0" y="0"/>
              <a:ext cx="592" cy="576"/>
            </a:xfrm>
            <a:prstGeom prst="rect">
              <a:avLst/>
            </a:prstGeom>
            <a:noFill/>
            <a:ln w="9525">
              <a:noFill/>
              <a:miter lim="800000"/>
              <a:headEnd/>
              <a:tailEnd/>
            </a:ln>
          </p:spPr>
        </p:pic>
        <p:sp>
          <p:nvSpPr>
            <p:cNvPr id="4115" name="Rectangle 5"/>
            <p:cNvSpPr>
              <a:spLocks/>
            </p:cNvSpPr>
            <p:nvPr/>
          </p:nvSpPr>
          <p:spPr bwMode="auto">
            <a:xfrm>
              <a:off x="500" y="16"/>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sp>
          <p:nvSpPr>
            <p:cNvPr id="4116" name="Rectangle 6"/>
            <p:cNvSpPr>
              <a:spLocks/>
            </p:cNvSpPr>
            <p:nvPr/>
          </p:nvSpPr>
          <p:spPr bwMode="auto">
            <a:xfrm>
              <a:off x="500" y="508"/>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grpSp>
      <p:pic>
        <p:nvPicPr>
          <p:cNvPr id="4103" name="Picture 8"/>
          <p:cNvPicPr>
            <a:picLocks noChangeAspect="1" noChangeArrowheads="1"/>
          </p:cNvPicPr>
          <p:nvPr/>
        </p:nvPicPr>
        <p:blipFill>
          <a:blip r:embed="rId5" cstate="print"/>
          <a:srcRect/>
          <a:stretch>
            <a:fillRect/>
          </a:stretch>
        </p:blipFill>
        <p:spPr bwMode="auto">
          <a:xfrm>
            <a:off x="8026400" y="5010150"/>
            <a:ext cx="1092200" cy="857250"/>
          </a:xfrm>
          <a:prstGeom prst="rect">
            <a:avLst/>
          </a:prstGeom>
          <a:noFill/>
          <a:ln w="9525">
            <a:noFill/>
            <a:round/>
            <a:headEnd/>
            <a:tailEnd/>
          </a:ln>
        </p:spPr>
      </p:pic>
      <p:sp>
        <p:nvSpPr>
          <p:cNvPr id="4104" name="Rectangle 9"/>
          <p:cNvSpPr>
            <a:spLocks/>
          </p:cNvSpPr>
          <p:nvPr/>
        </p:nvSpPr>
        <p:spPr bwMode="auto">
          <a:xfrm>
            <a:off x="4749800" y="3505200"/>
            <a:ext cx="4406900" cy="3352800"/>
          </a:xfrm>
          <a:prstGeom prst="rect">
            <a:avLst/>
          </a:prstGeom>
          <a:noFill/>
          <a:ln w="12700">
            <a:noFill/>
            <a:miter lim="800000"/>
            <a:headEnd/>
            <a:tailEnd/>
          </a:ln>
        </p:spPr>
        <p:txBody>
          <a:bodyPr lIns="0" tIns="0" rIns="40639" bIns="0"/>
          <a:lstStyle/>
          <a:p>
            <a:pPr marL="39688"/>
            <a:r>
              <a:rPr lang="en-US" sz="1400" dirty="0">
                <a:solidFill>
                  <a:srgbClr val="000000"/>
                </a:solidFill>
                <a:latin typeface="Arial Bold" charset="0"/>
                <a:cs typeface="Arial Bold" charset="0"/>
                <a:sym typeface="Arial Bold" charset="0"/>
              </a:rPr>
              <a:t>Some of our own work using V3VEE Tools</a:t>
            </a:r>
            <a:br>
              <a:rPr lang="en-US" sz="1400" dirty="0">
                <a:solidFill>
                  <a:srgbClr val="000000"/>
                </a:solidFill>
                <a:latin typeface="Arial Bold" charset="0"/>
                <a:cs typeface="Arial Bold" charset="0"/>
                <a:sym typeface="Arial Bold" charset="0"/>
              </a:rPr>
            </a:br>
            <a:endParaRPr lang="en-US" sz="1400" dirty="0">
              <a:solidFill>
                <a:srgbClr val="000000"/>
              </a:solidFill>
              <a:latin typeface="Arial Bold" charset="0"/>
              <a:cs typeface="Arial Bold" charset="0"/>
              <a:sym typeface="Arial Bold" charset="0"/>
            </a:endParaRPr>
          </a:p>
          <a:p>
            <a:pPr marL="39688">
              <a:buSzPct val="125000"/>
              <a:buFont typeface="Arial" pitchFamily="34" charset="0"/>
              <a:buChar char="•"/>
            </a:pPr>
            <a:r>
              <a:rPr lang="en-US" sz="1400" dirty="0">
                <a:solidFill>
                  <a:srgbClr val="000000"/>
                </a:solidFill>
                <a:cs typeface="Arial" pitchFamily="34" charset="0"/>
                <a:sym typeface="Arial" pitchFamily="34" charset="0"/>
              </a:rPr>
              <a:t>Techniques for scalable, low-overhead virtualization of large-scale supercomputers running tightly coupled applications (top left)</a:t>
            </a:r>
          </a:p>
          <a:p>
            <a:pPr marL="39688">
              <a:buSzPct val="125000"/>
              <a:buFont typeface="Arial" pitchFamily="34" charset="0"/>
              <a:buChar char="•"/>
            </a:pPr>
            <a:endParaRPr lang="en-US" sz="1400" dirty="0">
              <a:solidFill>
                <a:srgbClr val="000000"/>
              </a:solidFill>
              <a:cs typeface="Arial" pitchFamily="34" charset="0"/>
              <a:sym typeface="Arial" pitchFamily="34" charset="0"/>
            </a:endParaRPr>
          </a:p>
          <a:p>
            <a:pPr marL="39688">
              <a:buSzPct val="125000"/>
              <a:buFont typeface="Arial" pitchFamily="34" charset="0"/>
              <a:buChar char="•"/>
            </a:pPr>
            <a:r>
              <a:rPr lang="en-US" sz="1400" dirty="0">
                <a:solidFill>
                  <a:srgbClr val="000000"/>
                </a:solidFill>
                <a:cs typeface="Arial" pitchFamily="34" charset="0"/>
                <a:sym typeface="Arial" pitchFamily="34" charset="0"/>
              </a:rPr>
              <a:t>Adaptive virtualization such as dynamic paging mode selection (bottom left)</a:t>
            </a:r>
          </a:p>
          <a:p>
            <a:pPr marL="39688">
              <a:buSzPct val="125000"/>
              <a:buFont typeface="Arial" pitchFamily="34" charset="0"/>
              <a:buChar char="•"/>
            </a:pPr>
            <a:endParaRPr lang="en-US" sz="1400" dirty="0">
              <a:solidFill>
                <a:srgbClr val="000000"/>
              </a:solidFill>
              <a:cs typeface="Arial" pitchFamily="34" charset="0"/>
              <a:sym typeface="Arial" pitchFamily="34" charset="0"/>
            </a:endParaRPr>
          </a:p>
          <a:p>
            <a:pPr marL="39688">
              <a:buSzPct val="125000"/>
              <a:buFont typeface="Arial" pitchFamily="34" charset="0"/>
              <a:buChar char="•"/>
            </a:pPr>
            <a:r>
              <a:rPr lang="en-US" sz="1400" dirty="0">
                <a:solidFill>
                  <a:srgbClr val="000000"/>
                </a:solidFill>
                <a:cs typeface="Arial" pitchFamily="34" charset="0"/>
                <a:sym typeface="Arial" pitchFamily="34" charset="0"/>
              </a:rPr>
              <a:t>Symbiotic virtualization: Rethinking </a:t>
            </a:r>
            <a:br>
              <a:rPr lang="en-US" sz="1400" dirty="0">
                <a:solidFill>
                  <a:srgbClr val="000000"/>
                </a:solidFill>
                <a:cs typeface="Arial" pitchFamily="34" charset="0"/>
                <a:sym typeface="Arial" pitchFamily="34" charset="0"/>
              </a:rPr>
            </a:br>
            <a:r>
              <a:rPr lang="en-US" sz="1400" dirty="0">
                <a:solidFill>
                  <a:srgbClr val="000000"/>
                </a:solidFill>
                <a:cs typeface="Arial" pitchFamily="34" charset="0"/>
                <a:sym typeface="Arial" pitchFamily="34" charset="0"/>
              </a:rPr>
              <a:t>the guest/VMM interface</a:t>
            </a:r>
          </a:p>
          <a:p>
            <a:pPr marL="39688">
              <a:buSzPct val="125000"/>
              <a:buFont typeface="Arial" pitchFamily="34" charset="0"/>
              <a:buChar char="•"/>
            </a:pPr>
            <a:endParaRPr lang="en-US" sz="1400" dirty="0">
              <a:solidFill>
                <a:srgbClr val="000000"/>
              </a:solidFill>
              <a:cs typeface="Arial" pitchFamily="34" charset="0"/>
              <a:sym typeface="Arial" pitchFamily="34" charset="0"/>
            </a:endParaRPr>
          </a:p>
          <a:p>
            <a:pPr marL="39688">
              <a:buSzPct val="125000"/>
              <a:buFont typeface="Arial" pitchFamily="34" charset="0"/>
              <a:buChar char="•"/>
            </a:pPr>
            <a:r>
              <a:rPr lang="en-US" sz="1400" dirty="0">
                <a:solidFill>
                  <a:srgbClr val="000000"/>
                </a:solidFill>
                <a:cs typeface="Arial" pitchFamily="34" charset="0"/>
                <a:sym typeface="Arial" pitchFamily="34" charset="0"/>
              </a:rPr>
              <a:t>Specialized guests for parallel run-times</a:t>
            </a:r>
          </a:p>
          <a:p>
            <a:pPr marL="39688">
              <a:buSzPct val="125000"/>
              <a:buFont typeface="Arial" pitchFamily="34" charset="0"/>
              <a:buChar char="•"/>
            </a:pPr>
            <a:endParaRPr lang="en-US" sz="1400" dirty="0">
              <a:solidFill>
                <a:srgbClr val="000000"/>
              </a:solidFill>
              <a:cs typeface="Arial" pitchFamily="34" charset="0"/>
              <a:sym typeface="Arial" pitchFamily="34" charset="0"/>
            </a:endParaRPr>
          </a:p>
          <a:p>
            <a:pPr marL="39688">
              <a:buSzPct val="125000"/>
              <a:buFont typeface="Arial" pitchFamily="34" charset="0"/>
              <a:buChar char="•"/>
            </a:pPr>
            <a:r>
              <a:rPr lang="en-US" sz="1400" dirty="0">
                <a:solidFill>
                  <a:srgbClr val="000000"/>
                </a:solidFill>
                <a:cs typeface="Arial" pitchFamily="34" charset="0"/>
                <a:sym typeface="Arial" pitchFamily="34" charset="0"/>
              </a:rPr>
              <a:t>Extending overlay networking into HPC</a:t>
            </a:r>
          </a:p>
          <a:p>
            <a:pPr marL="39688"/>
            <a:endParaRPr lang="en-US" sz="1400" dirty="0">
              <a:solidFill>
                <a:srgbClr val="000000"/>
              </a:solidFill>
              <a:ea typeface="Lucida Grande" charset="0"/>
              <a:cs typeface="Lucida Grande" charset="0"/>
              <a:sym typeface="Arial" pitchFamily="34" charset="0"/>
            </a:endParaRPr>
          </a:p>
          <a:p>
            <a:pPr marL="39688"/>
            <a:endParaRPr lang="en-US" sz="1400" dirty="0">
              <a:solidFill>
                <a:srgbClr val="000000"/>
              </a:solidFill>
              <a:ea typeface="Lucida Grande" charset="0"/>
              <a:cs typeface="Lucida Grande" charset="0"/>
              <a:sym typeface="Arial" pitchFamily="34" charset="0"/>
            </a:endParaRPr>
          </a:p>
          <a:p>
            <a:pPr marL="39688"/>
            <a:endParaRPr lang="en-US" sz="1400" dirty="0">
              <a:solidFill>
                <a:srgbClr val="000000"/>
              </a:solidFill>
              <a:ea typeface="Lucida Grande" charset="0"/>
              <a:cs typeface="Lucida Grande" charset="0"/>
              <a:sym typeface="Arial" pitchFamily="34" charset="0"/>
            </a:endParaRPr>
          </a:p>
          <a:p>
            <a:pPr marL="39688"/>
            <a:endParaRPr lang="en-US" sz="1400" dirty="0">
              <a:solidFill>
                <a:srgbClr val="000000"/>
              </a:solidFill>
              <a:ea typeface="Lucida Grande" charset="0"/>
              <a:cs typeface="Lucida Grande" charset="0"/>
              <a:sym typeface="Arial" pitchFamily="34" charset="0"/>
            </a:endParaRPr>
          </a:p>
        </p:txBody>
      </p:sp>
      <p:sp>
        <p:nvSpPr>
          <p:cNvPr id="4105" name="Rectangle 10"/>
          <p:cNvSpPr>
            <a:spLocks/>
          </p:cNvSpPr>
          <p:nvPr/>
        </p:nvSpPr>
        <p:spPr bwMode="auto">
          <a:xfrm>
            <a:off x="4749800" y="825500"/>
            <a:ext cx="4165600" cy="2133600"/>
          </a:xfrm>
          <a:prstGeom prst="rect">
            <a:avLst/>
          </a:prstGeom>
          <a:noFill/>
          <a:ln w="12700">
            <a:noFill/>
            <a:miter lim="800000"/>
            <a:headEnd/>
            <a:tailEnd/>
          </a:ln>
        </p:spPr>
        <p:txBody>
          <a:bodyPr lIns="0" tIns="0" rIns="40639" bIns="0"/>
          <a:lstStyle/>
          <a:p>
            <a:pPr marL="166688" indent="-127000">
              <a:buSzPct val="125000"/>
              <a:buFont typeface="Arial" pitchFamily="34" charset="0"/>
              <a:buChar char="•"/>
            </a:pPr>
            <a:r>
              <a:rPr lang="en-US" sz="1400">
                <a:solidFill>
                  <a:srgbClr val="000000"/>
                </a:solidFill>
                <a:cs typeface="Arial" pitchFamily="34" charset="0"/>
                <a:sym typeface="Arial" pitchFamily="34" charset="0"/>
              </a:rPr>
              <a:t>New, publicly available, BSD-licensed, open source virtual machine monitor for modern x86  architectures </a:t>
            </a:r>
          </a:p>
          <a:p>
            <a:pPr marL="166688" indent="-127000">
              <a:buSzPct val="125000"/>
              <a:buFont typeface="Arial" pitchFamily="34" charset="0"/>
              <a:buChar char="•"/>
            </a:pPr>
            <a:r>
              <a:rPr lang="en-US" sz="1400">
                <a:solidFill>
                  <a:srgbClr val="000000"/>
                </a:solidFill>
                <a:cs typeface="Arial" pitchFamily="34" charset="0"/>
                <a:sym typeface="Arial" pitchFamily="34" charset="0"/>
              </a:rPr>
              <a:t>Designed to support research in high performance computing and computer architecture, in addition to systems</a:t>
            </a:r>
          </a:p>
          <a:p>
            <a:pPr marL="166688" indent="-127000">
              <a:buSzPct val="125000"/>
              <a:buFont typeface="Arial" pitchFamily="34" charset="0"/>
              <a:buChar char="•"/>
            </a:pPr>
            <a:r>
              <a:rPr lang="en-US" sz="1400">
                <a:solidFill>
                  <a:srgbClr val="000000"/>
                </a:solidFill>
                <a:cs typeface="Arial" pitchFamily="34" charset="0"/>
                <a:sym typeface="Arial" pitchFamily="34" charset="0"/>
              </a:rPr>
              <a:t>Easily embedded into other OSes</a:t>
            </a:r>
          </a:p>
          <a:p>
            <a:pPr marL="166688" indent="-127000">
              <a:buSzPct val="125000"/>
              <a:buFont typeface="Arial" pitchFamily="34" charset="0"/>
              <a:buChar char="•"/>
            </a:pPr>
            <a:r>
              <a:rPr lang="en-US" sz="1400">
                <a:solidFill>
                  <a:srgbClr val="000000"/>
                </a:solidFill>
                <a:cs typeface="Arial" pitchFamily="34" charset="0"/>
                <a:sym typeface="Arial" pitchFamily="34" charset="0"/>
              </a:rPr>
              <a:t>Available from v3vee.org</a:t>
            </a:r>
          </a:p>
          <a:p>
            <a:pPr marL="166688" indent="-127000">
              <a:buSzPct val="125000"/>
              <a:buFont typeface="Arial" pitchFamily="34" charset="0"/>
              <a:buChar char="•"/>
            </a:pPr>
            <a:r>
              <a:rPr lang="en-US" sz="1400">
                <a:solidFill>
                  <a:srgbClr val="000000"/>
                </a:solidFill>
                <a:cs typeface="Arial" pitchFamily="34" charset="0"/>
                <a:sym typeface="Arial" pitchFamily="34" charset="0"/>
              </a:rPr>
              <a:t>Upcoming 4th release</a:t>
            </a:r>
          </a:p>
          <a:p>
            <a:pPr marL="166688" indent="-127000">
              <a:buSzPct val="125000"/>
              <a:buFont typeface="Arial" pitchFamily="34" charset="0"/>
              <a:buChar char="•"/>
            </a:pPr>
            <a:r>
              <a:rPr lang="en-US" sz="1400">
                <a:solidFill>
                  <a:srgbClr val="000000"/>
                </a:solidFill>
                <a:latin typeface="Arial Bold" charset="0"/>
                <a:cs typeface="Arial Bold" charset="0"/>
                <a:sym typeface="Arial Bold" charset="0"/>
              </a:rPr>
              <a:t>Contributors welcome!</a:t>
            </a:r>
          </a:p>
        </p:txBody>
      </p:sp>
      <p:sp>
        <p:nvSpPr>
          <p:cNvPr id="4106" name="Rectangle 11"/>
          <p:cNvSpPr>
            <a:spLocks/>
          </p:cNvSpPr>
          <p:nvPr/>
        </p:nvSpPr>
        <p:spPr bwMode="auto">
          <a:xfrm>
            <a:off x="469900" y="508000"/>
            <a:ext cx="8242300" cy="228600"/>
          </a:xfrm>
          <a:prstGeom prst="rect">
            <a:avLst/>
          </a:prstGeom>
          <a:noFill/>
          <a:ln w="12700">
            <a:noFill/>
            <a:miter lim="800000"/>
            <a:headEnd/>
            <a:tailEnd/>
          </a:ln>
        </p:spPr>
        <p:txBody>
          <a:bodyPr lIns="0" tIns="0" rIns="40639" bIns="0"/>
          <a:lstStyle/>
          <a:p>
            <a:pPr marL="39688" algn="ctr"/>
            <a:r>
              <a:rPr lang="en-US" sz="900">
                <a:solidFill>
                  <a:srgbClr val="000000"/>
                </a:solidFill>
                <a:cs typeface="Arial" pitchFamily="34" charset="0"/>
                <a:sym typeface="Arial" pitchFamily="34" charset="0"/>
              </a:rPr>
              <a:t>Peter Dinda (</a:t>
            </a:r>
            <a:r>
              <a:rPr lang="en-US" sz="900" u="sng">
                <a:solidFill>
                  <a:srgbClr val="000000"/>
                </a:solidFill>
                <a:cs typeface="Arial" pitchFamily="34" charset="0"/>
                <a:sym typeface="Arial" pitchFamily="34" charset="0"/>
                <a:hlinkClick r:id="rId6"/>
              </a:rPr>
              <a:t>pdinda@northwestern.edu</a:t>
            </a:r>
            <a:r>
              <a:rPr lang="en-US" sz="900">
                <a:solidFill>
                  <a:srgbClr val="000000"/>
                </a:solidFill>
                <a:cs typeface="Arial" pitchFamily="34" charset="0"/>
                <a:sym typeface="Arial" pitchFamily="34" charset="0"/>
              </a:rPr>
              <a:t>)  Collaborators at U. New Mexico, U.Pittsburgh, Sandia, and ORNL </a:t>
            </a:r>
          </a:p>
        </p:txBody>
      </p:sp>
      <p:sp>
        <p:nvSpPr>
          <p:cNvPr id="4107" name="Rectangle 12"/>
          <p:cNvSpPr>
            <a:spLocks noChangeArrowheads="1"/>
          </p:cNvSpPr>
          <p:nvPr>
            <p:ph type="title"/>
          </p:nvPr>
        </p:nvSpPr>
        <p:spPr/>
        <p:txBody>
          <a:bodyPr rIns="132080"/>
          <a:lstStyle/>
          <a:p>
            <a:pPr eaLnBrk="1" hangingPunct="1"/>
            <a:r>
              <a:rPr lang="en-US" smtClean="0"/>
              <a:t>V3VEE: A New Virtual Machine Monitor</a:t>
            </a:r>
          </a:p>
        </p:txBody>
      </p:sp>
      <p:sp>
        <p:nvSpPr>
          <p:cNvPr id="4108" name="Text Box 13"/>
          <p:cNvSpPr txBox="1">
            <a:spLocks noChangeArrowheads="1"/>
          </p:cNvSpPr>
          <p:nvPr/>
        </p:nvSpPr>
        <p:spPr bwMode="auto">
          <a:xfrm>
            <a:off x="7466013" y="6392863"/>
            <a:ext cx="306387" cy="292100"/>
          </a:xfrm>
          <a:prstGeom prst="rect">
            <a:avLst/>
          </a:prstGeom>
          <a:noFill/>
          <a:ln w="12700">
            <a:noFill/>
            <a:miter lim="800000"/>
            <a:headEnd/>
            <a:tailEnd/>
          </a:ln>
        </p:spPr>
        <p:txBody>
          <a:bodyPr wrap="none" anchor="ctr"/>
          <a:lstStyle/>
          <a:p>
            <a:pPr algn="ctr"/>
            <a:fld id="{0FA32378-5434-4CFC-9AFF-14E62BD5FF13}" type="slidenum">
              <a:rPr lang="en-US" sz="1200">
                <a:solidFill>
                  <a:srgbClr val="898989"/>
                </a:solidFill>
                <a:latin typeface="Lucida Grande" charset="0"/>
                <a:ea typeface="Lucida Grande" charset="0"/>
                <a:cs typeface="Lucida Grande" charset="0"/>
                <a:sym typeface="Lucida Grande" charset="0"/>
              </a:rPr>
              <a:pPr algn="ctr"/>
              <a:t>4</a:t>
            </a:fld>
            <a:endParaRPr lang="en-US" sz="1200">
              <a:solidFill>
                <a:srgbClr val="898989"/>
              </a:solidFill>
              <a:latin typeface="Lucida Grande" charset="0"/>
              <a:ea typeface="Lucida Grande" charset="0"/>
              <a:cs typeface="Lucida Grande" charset="0"/>
              <a:sym typeface="Lucida Grande" charset="0"/>
            </a:endParaRPr>
          </a:p>
        </p:txBody>
      </p:sp>
      <p:pic>
        <p:nvPicPr>
          <p:cNvPr id="4109" name="Picture 14"/>
          <p:cNvPicPr>
            <a:picLocks noChangeAspect="1" noChangeArrowheads="1"/>
          </p:cNvPicPr>
          <p:nvPr/>
        </p:nvPicPr>
        <p:blipFill>
          <a:blip r:embed="rId7" cstate="print"/>
          <a:srcRect/>
          <a:stretch>
            <a:fillRect/>
          </a:stretch>
        </p:blipFill>
        <p:spPr bwMode="auto">
          <a:xfrm>
            <a:off x="469900" y="812800"/>
            <a:ext cx="4038600" cy="2692400"/>
          </a:xfrm>
          <a:prstGeom prst="rect">
            <a:avLst/>
          </a:prstGeom>
          <a:noFill/>
          <a:ln w="9525">
            <a:noFill/>
            <a:round/>
            <a:headEnd/>
            <a:tailEnd/>
          </a:ln>
        </p:spPr>
      </p:pic>
      <p:sp>
        <p:nvSpPr>
          <p:cNvPr id="4110" name="Rectangle 15"/>
          <p:cNvSpPr>
            <a:spLocks/>
          </p:cNvSpPr>
          <p:nvPr/>
        </p:nvSpPr>
        <p:spPr bwMode="auto">
          <a:xfrm>
            <a:off x="1193800" y="1714500"/>
            <a:ext cx="2882900" cy="914400"/>
          </a:xfrm>
          <a:prstGeom prst="rect">
            <a:avLst/>
          </a:prstGeom>
          <a:noFill/>
          <a:ln w="12700">
            <a:noFill/>
            <a:miter lim="800000"/>
            <a:headEnd/>
            <a:tailEnd/>
          </a:ln>
        </p:spPr>
        <p:txBody>
          <a:bodyPr lIns="0" tIns="0" rIns="40639" bIns="0"/>
          <a:lstStyle/>
          <a:p>
            <a:pPr marL="39688"/>
            <a:r>
              <a:rPr lang="en-US" sz="1400">
                <a:solidFill>
                  <a:srgbClr val="000000"/>
                </a:solidFill>
                <a:cs typeface="Arial" pitchFamily="34" charset="0"/>
                <a:sym typeface="Arial" pitchFamily="34" charset="0"/>
              </a:rPr>
              <a:t>Palacios has &lt;3% overhead virtualizing a large scale supercomputer</a:t>
            </a:r>
          </a:p>
          <a:p>
            <a:pPr marL="39688"/>
            <a:r>
              <a:rPr lang="en-US" sz="1400">
                <a:solidFill>
                  <a:srgbClr val="000000"/>
                </a:solidFill>
                <a:cs typeface="Arial" pitchFamily="34" charset="0"/>
                <a:sym typeface="Arial" pitchFamily="34" charset="0"/>
              </a:rPr>
              <a:t>[Lange, et al, VEE 2011]</a:t>
            </a:r>
          </a:p>
        </p:txBody>
      </p:sp>
      <p:pic>
        <p:nvPicPr>
          <p:cNvPr id="4111" name="Picture 16"/>
          <p:cNvPicPr>
            <a:picLocks noChangeAspect="1" noChangeArrowheads="1"/>
          </p:cNvPicPr>
          <p:nvPr/>
        </p:nvPicPr>
        <p:blipFill>
          <a:blip r:embed="rId8" cstate="print"/>
          <a:srcRect/>
          <a:stretch>
            <a:fillRect/>
          </a:stretch>
        </p:blipFill>
        <p:spPr bwMode="auto">
          <a:xfrm>
            <a:off x="482600" y="3987800"/>
            <a:ext cx="4008438" cy="2667000"/>
          </a:xfrm>
          <a:prstGeom prst="rect">
            <a:avLst/>
          </a:prstGeom>
          <a:noFill/>
          <a:ln w="9525">
            <a:noFill/>
            <a:round/>
            <a:headEnd/>
            <a:tailEnd/>
          </a:ln>
        </p:spPr>
      </p:pic>
      <p:sp>
        <p:nvSpPr>
          <p:cNvPr id="4112" name="Rectangle 17"/>
          <p:cNvSpPr>
            <a:spLocks/>
          </p:cNvSpPr>
          <p:nvPr/>
        </p:nvSpPr>
        <p:spPr bwMode="auto">
          <a:xfrm>
            <a:off x="838200" y="3619500"/>
            <a:ext cx="3594100" cy="508000"/>
          </a:xfrm>
          <a:prstGeom prst="rect">
            <a:avLst/>
          </a:prstGeom>
          <a:noFill/>
          <a:ln w="12700">
            <a:noFill/>
            <a:miter lim="800000"/>
            <a:headEnd/>
            <a:tailEnd/>
          </a:ln>
        </p:spPr>
        <p:txBody>
          <a:bodyPr lIns="0" tIns="0" rIns="40639" bIns="0"/>
          <a:lstStyle/>
          <a:p>
            <a:pPr marL="39688"/>
            <a:r>
              <a:rPr lang="en-US" sz="1400">
                <a:solidFill>
                  <a:srgbClr val="000000"/>
                </a:solidFill>
                <a:cs typeface="Arial" pitchFamily="34" charset="0"/>
                <a:sym typeface="Arial" pitchFamily="34" charset="0"/>
              </a:rPr>
              <a:t>Adaptive paging provides the best of nested and shadow paging</a:t>
            </a:r>
          </a:p>
        </p:txBody>
      </p:sp>
      <p:sp>
        <p:nvSpPr>
          <p:cNvPr id="4113" name="Rectangle 18"/>
          <p:cNvSpPr>
            <a:spLocks/>
          </p:cNvSpPr>
          <p:nvPr/>
        </p:nvSpPr>
        <p:spPr bwMode="auto">
          <a:xfrm>
            <a:off x="2806700" y="4864100"/>
            <a:ext cx="1270000" cy="508000"/>
          </a:xfrm>
          <a:prstGeom prst="rect">
            <a:avLst/>
          </a:prstGeom>
          <a:noFill/>
          <a:ln w="12700">
            <a:noFill/>
            <a:miter lim="800000"/>
            <a:headEnd/>
            <a:tailEnd/>
          </a:ln>
        </p:spPr>
        <p:txBody>
          <a:bodyPr lIns="0" tIns="0" rIns="40639" bIns="0"/>
          <a:lstStyle/>
          <a:p>
            <a:pPr marL="39688"/>
            <a:r>
              <a:rPr lang="en-US" sz="1400">
                <a:solidFill>
                  <a:srgbClr val="000000"/>
                </a:solidFill>
                <a:cs typeface="Arial" pitchFamily="34" charset="0"/>
                <a:sym typeface="Arial" pitchFamily="34" charset="0"/>
              </a:rPr>
              <a:t>[Bae, et al, </a:t>
            </a:r>
          </a:p>
          <a:p>
            <a:pPr marL="39688"/>
            <a:r>
              <a:rPr lang="en-US" sz="1400">
                <a:solidFill>
                  <a:srgbClr val="000000"/>
                </a:solidFill>
                <a:cs typeface="Arial" pitchFamily="34" charset="0"/>
                <a:sym typeface="Arial" pitchFamily="34" charset="0"/>
              </a:rPr>
              <a:t>ICAC 2011]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p:txBody>
          <a:bodyPr/>
          <a:lstStyle/>
          <a:p>
            <a:pPr>
              <a:defRPr/>
            </a:pPr>
            <a:fld id="{E97416B7-8A05-4799-8788-58EF9B5EE8B8}" type="slidenum">
              <a:rPr lang="en-US"/>
              <a:pPr>
                <a:defRPr/>
              </a:pPr>
              <a:t>5</a:t>
            </a:fld>
            <a:endParaRPr lang="en-US"/>
          </a:p>
        </p:txBody>
      </p:sp>
      <p:sp>
        <p:nvSpPr>
          <p:cNvPr id="5123" name="Line 1"/>
          <p:cNvSpPr>
            <a:spLocks noChangeShapeType="1"/>
          </p:cNvSpPr>
          <p:nvPr/>
        </p:nvSpPr>
        <p:spPr bwMode="auto">
          <a:xfrm>
            <a:off x="4584700" y="774700"/>
            <a:ext cx="0" cy="561340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sp>
        <p:nvSpPr>
          <p:cNvPr id="5124" name="Line 2"/>
          <p:cNvSpPr>
            <a:spLocks noChangeShapeType="1"/>
          </p:cNvSpPr>
          <p:nvPr/>
        </p:nvSpPr>
        <p:spPr bwMode="auto">
          <a:xfrm flipH="1">
            <a:off x="469900" y="3517900"/>
            <a:ext cx="8242300" cy="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grpSp>
        <p:nvGrpSpPr>
          <p:cNvPr id="2" name="Group 6"/>
          <p:cNvGrpSpPr>
            <a:grpSpLocks/>
          </p:cNvGrpSpPr>
          <p:nvPr/>
        </p:nvGrpSpPr>
        <p:grpSpPr bwMode="auto">
          <a:xfrm>
            <a:off x="8088313" y="5868988"/>
            <a:ext cx="965200" cy="914400"/>
            <a:chOff x="0" y="0"/>
            <a:chExt cx="607" cy="576"/>
          </a:xfrm>
        </p:grpSpPr>
        <p:pic>
          <p:nvPicPr>
            <p:cNvPr id="5143" name="Picture 3"/>
            <p:cNvPicPr>
              <a:picLocks noChangeArrowheads="1"/>
            </p:cNvPicPr>
            <p:nvPr/>
          </p:nvPicPr>
          <p:blipFill>
            <a:blip r:embed="rId3" cstate="print"/>
            <a:srcRect r="77357" b="18866"/>
            <a:stretch>
              <a:fillRect/>
            </a:stretch>
          </p:blipFill>
          <p:spPr bwMode="auto">
            <a:xfrm>
              <a:off x="0" y="0"/>
              <a:ext cx="592" cy="576"/>
            </a:xfrm>
            <a:prstGeom prst="rect">
              <a:avLst/>
            </a:prstGeom>
            <a:noFill/>
            <a:ln w="9525">
              <a:noFill/>
              <a:miter lim="800000"/>
              <a:headEnd/>
              <a:tailEnd/>
            </a:ln>
          </p:spPr>
        </p:pic>
        <p:sp>
          <p:nvSpPr>
            <p:cNvPr id="5144" name="Rectangle 4"/>
            <p:cNvSpPr>
              <a:spLocks/>
            </p:cNvSpPr>
            <p:nvPr/>
          </p:nvSpPr>
          <p:spPr bwMode="auto">
            <a:xfrm>
              <a:off x="500" y="16"/>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sp>
          <p:nvSpPr>
            <p:cNvPr id="5145" name="Rectangle 5"/>
            <p:cNvSpPr>
              <a:spLocks/>
            </p:cNvSpPr>
            <p:nvPr/>
          </p:nvSpPr>
          <p:spPr bwMode="auto">
            <a:xfrm>
              <a:off x="500" y="508"/>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grpSp>
      <p:pic>
        <p:nvPicPr>
          <p:cNvPr id="5126" name="Picture 7"/>
          <p:cNvPicPr>
            <a:picLocks noChangeAspect="1" noChangeArrowheads="1"/>
          </p:cNvPicPr>
          <p:nvPr/>
        </p:nvPicPr>
        <p:blipFill>
          <a:blip r:embed="rId4" cstate="print"/>
          <a:srcRect/>
          <a:stretch>
            <a:fillRect/>
          </a:stretch>
        </p:blipFill>
        <p:spPr bwMode="auto">
          <a:xfrm>
            <a:off x="8026400" y="5010150"/>
            <a:ext cx="1092200" cy="857250"/>
          </a:xfrm>
          <a:prstGeom prst="rect">
            <a:avLst/>
          </a:prstGeom>
          <a:noFill/>
          <a:ln w="9525">
            <a:noFill/>
            <a:round/>
            <a:headEnd/>
            <a:tailEnd/>
          </a:ln>
        </p:spPr>
      </p:pic>
      <p:sp>
        <p:nvSpPr>
          <p:cNvPr id="5127" name="Rectangle 8"/>
          <p:cNvSpPr>
            <a:spLocks/>
          </p:cNvSpPr>
          <p:nvPr/>
        </p:nvSpPr>
        <p:spPr bwMode="auto">
          <a:xfrm>
            <a:off x="4660900" y="3606800"/>
            <a:ext cx="4038600" cy="31496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Sensor BASIC Node Programming Language</a:t>
            </a:r>
          </a:p>
          <a:p>
            <a:pPr marL="39688"/>
            <a:endParaRPr lang="en-US" sz="1400">
              <a:solidFill>
                <a:srgbClr val="000000"/>
              </a:solidFill>
              <a:ea typeface="Lucida Grande" charset="0"/>
              <a:cs typeface="Lucida Grande" charset="0"/>
              <a:sym typeface="Arial" pitchFamily="34" charset="0"/>
            </a:endParaRPr>
          </a:p>
          <a:p>
            <a:pPr marL="39688"/>
            <a:endParaRPr lang="en-US" sz="1400">
              <a:solidFill>
                <a:srgbClr val="000000"/>
              </a:solidFill>
              <a:ea typeface="Lucida Grande" charset="0"/>
              <a:cs typeface="Lucida Grande" charset="0"/>
              <a:sym typeface="Arial" pitchFamily="34" charset="0"/>
            </a:endParaRPr>
          </a:p>
          <a:p>
            <a:pPr marL="39688"/>
            <a:r>
              <a:rPr lang="en-US" sz="1400">
                <a:solidFill>
                  <a:srgbClr val="000000"/>
                </a:solidFill>
                <a:ea typeface="Lucida Grande" charset="0"/>
                <a:cs typeface="Lucida Grande" charset="0"/>
                <a:sym typeface="Arial" pitchFamily="34" charset="0"/>
              </a:rPr>
              <a:t>BASIC was highly successful at teaching naive users (children) how to program in the ‘70s-‘80s.</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Sensor BASIC is our extended BASIC</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After a 30 minute tutorial, 45-55% of </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subjects with no prior programming</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experience can write simple, </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power-efficient, node-oriented sensor</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network programs.    67-100% of those </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matched to typical domain scientist</a:t>
            </a:r>
            <a:br>
              <a:rPr lang="en-US" sz="1400">
                <a:solidFill>
                  <a:srgbClr val="000000"/>
                </a:solidFill>
                <a:ea typeface="Lucida Grande" charset="0"/>
                <a:cs typeface="Lucida Grande" charset="0"/>
                <a:sym typeface="Arial" pitchFamily="34" charset="0"/>
              </a:rPr>
            </a:br>
            <a:r>
              <a:rPr lang="en-US" sz="1400">
                <a:solidFill>
                  <a:srgbClr val="000000"/>
                </a:solidFill>
                <a:ea typeface="Lucida Grande" charset="0"/>
                <a:cs typeface="Lucida Grande" charset="0"/>
                <a:sym typeface="Arial" pitchFamily="34" charset="0"/>
              </a:rPr>
              <a:t>expertise can do so. </a:t>
            </a:r>
          </a:p>
        </p:txBody>
      </p:sp>
      <p:sp>
        <p:nvSpPr>
          <p:cNvPr id="5128" name="Rectangle 9"/>
          <p:cNvSpPr>
            <a:spLocks/>
          </p:cNvSpPr>
          <p:nvPr/>
        </p:nvSpPr>
        <p:spPr bwMode="auto">
          <a:xfrm rot="-36194">
            <a:off x="469900" y="3606800"/>
            <a:ext cx="4038600" cy="3048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WASP2 Archetype Language</a:t>
            </a:r>
          </a:p>
        </p:txBody>
      </p:sp>
      <p:sp>
        <p:nvSpPr>
          <p:cNvPr id="5129" name="Rectangle 10"/>
          <p:cNvSpPr>
            <a:spLocks/>
          </p:cNvSpPr>
          <p:nvPr/>
        </p:nvSpPr>
        <p:spPr bwMode="auto">
          <a:xfrm>
            <a:off x="2298700" y="876300"/>
            <a:ext cx="2336800" cy="23368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Problem: </a:t>
            </a:r>
            <a:r>
              <a:rPr lang="en-US" sz="1400">
                <a:solidFill>
                  <a:srgbClr val="000000"/>
                </a:solidFill>
                <a:cs typeface="Arial" pitchFamily="34" charset="0"/>
                <a:sym typeface="Arial" pitchFamily="34" charset="0"/>
              </a:rPr>
              <a:t>Using sensor networks  currently requires the programming, synthesis, and deployment skills of embedded systems experts or sensor network experts </a:t>
            </a:r>
          </a:p>
          <a:p>
            <a:pPr marL="39688"/>
            <a:endParaRPr lang="en-US" sz="1400">
              <a:solidFill>
                <a:srgbClr val="000000"/>
              </a:solidFill>
              <a:cs typeface="Arial" pitchFamily="34" charset="0"/>
              <a:sym typeface="Arial" pitchFamily="34" charset="0"/>
            </a:endParaRPr>
          </a:p>
          <a:p>
            <a:pPr marL="39688"/>
            <a:r>
              <a:rPr lang="en-US" sz="1400">
                <a:solidFill>
                  <a:srgbClr val="3B00A4"/>
                </a:solidFill>
                <a:latin typeface="Arial Italic" charset="0"/>
                <a:cs typeface="Arial Italic" charset="0"/>
                <a:sym typeface="Arial Italic" charset="0"/>
              </a:rPr>
              <a:t>How to we make sensor networks programmable by application scientists?</a:t>
            </a:r>
          </a:p>
        </p:txBody>
      </p:sp>
      <p:sp>
        <p:nvSpPr>
          <p:cNvPr id="5130" name="Rectangle 11"/>
          <p:cNvSpPr>
            <a:spLocks/>
          </p:cNvSpPr>
          <p:nvPr/>
        </p:nvSpPr>
        <p:spPr bwMode="auto">
          <a:xfrm>
            <a:off x="469900" y="508000"/>
            <a:ext cx="8242300" cy="228600"/>
          </a:xfrm>
          <a:prstGeom prst="rect">
            <a:avLst/>
          </a:prstGeom>
          <a:noFill/>
          <a:ln w="12700">
            <a:noFill/>
            <a:miter lim="800000"/>
            <a:headEnd/>
            <a:tailEnd/>
          </a:ln>
        </p:spPr>
        <p:txBody>
          <a:bodyPr lIns="0" tIns="0" rIns="40639" bIns="0"/>
          <a:lstStyle/>
          <a:p>
            <a:pPr marL="39688" algn="ctr"/>
            <a:r>
              <a:rPr lang="en-US" sz="900">
                <a:solidFill>
                  <a:srgbClr val="000000"/>
                </a:solidFill>
                <a:cs typeface="Arial" pitchFamily="34" charset="0"/>
                <a:sym typeface="Arial" pitchFamily="34" charset="0"/>
              </a:rPr>
              <a:t>Peter Dinda (</a:t>
            </a:r>
            <a:r>
              <a:rPr lang="en-US" sz="900" u="sng">
                <a:solidFill>
                  <a:srgbClr val="000000"/>
                </a:solidFill>
                <a:cs typeface="Arial" pitchFamily="34" charset="0"/>
                <a:sym typeface="Arial" pitchFamily="34" charset="0"/>
                <a:hlinkClick r:id="rId5"/>
              </a:rPr>
              <a:t>pdinda@northwestern.edu</a:t>
            </a:r>
            <a:r>
              <a:rPr lang="en-US" sz="900">
                <a:solidFill>
                  <a:srgbClr val="000000"/>
                </a:solidFill>
                <a:cs typeface="Arial" pitchFamily="34" charset="0"/>
                <a:sym typeface="Arial" pitchFamily="34" charset="0"/>
              </a:rPr>
              <a:t>), collaborator: Robert Dick (U.Michigan)</a:t>
            </a:r>
          </a:p>
        </p:txBody>
      </p:sp>
      <p:sp>
        <p:nvSpPr>
          <p:cNvPr id="5131" name="Rectangle 12"/>
          <p:cNvSpPr>
            <a:spLocks noChangeArrowheads="1"/>
          </p:cNvSpPr>
          <p:nvPr>
            <p:ph type="title"/>
          </p:nvPr>
        </p:nvSpPr>
        <p:spPr/>
        <p:txBody>
          <a:bodyPr rIns="132080"/>
          <a:lstStyle/>
          <a:p>
            <a:pPr eaLnBrk="1" hangingPunct="1"/>
            <a:r>
              <a:rPr lang="en-US" smtClean="0"/>
              <a:t>ABSYNTH: Sensor Network Programming For All</a:t>
            </a:r>
          </a:p>
        </p:txBody>
      </p:sp>
      <p:sp>
        <p:nvSpPr>
          <p:cNvPr id="5132" name="Text Box 13"/>
          <p:cNvSpPr txBox="1">
            <a:spLocks noChangeArrowheads="1"/>
          </p:cNvSpPr>
          <p:nvPr/>
        </p:nvSpPr>
        <p:spPr bwMode="auto">
          <a:xfrm>
            <a:off x="7526338" y="6392863"/>
            <a:ext cx="211137" cy="292100"/>
          </a:xfrm>
          <a:prstGeom prst="rect">
            <a:avLst/>
          </a:prstGeom>
          <a:noFill/>
          <a:ln w="12700">
            <a:noFill/>
            <a:miter lim="800000"/>
            <a:headEnd/>
            <a:tailEnd/>
          </a:ln>
        </p:spPr>
        <p:txBody>
          <a:bodyPr wrap="none" anchor="ctr"/>
          <a:lstStyle/>
          <a:p>
            <a:pPr algn="ctr"/>
            <a:fld id="{FB7819B4-6500-4EF4-92B9-C1D8BBF2C282}" type="slidenum">
              <a:rPr lang="en-US" sz="1200">
                <a:solidFill>
                  <a:srgbClr val="898989"/>
                </a:solidFill>
                <a:latin typeface="Lucida Grande" charset="0"/>
                <a:ea typeface="Lucida Grande" charset="0"/>
                <a:cs typeface="Lucida Grande" charset="0"/>
                <a:sym typeface="Lucida Grande" charset="0"/>
              </a:rPr>
              <a:pPr algn="ctr"/>
              <a:t>5</a:t>
            </a:fld>
            <a:endParaRPr lang="en-US" sz="1200">
              <a:solidFill>
                <a:srgbClr val="898989"/>
              </a:solidFill>
              <a:latin typeface="Lucida Grande" charset="0"/>
              <a:ea typeface="Lucida Grande" charset="0"/>
              <a:cs typeface="Lucida Grande" charset="0"/>
              <a:sym typeface="Lucida Grande" charset="0"/>
            </a:endParaRPr>
          </a:p>
        </p:txBody>
      </p:sp>
      <p:pic>
        <p:nvPicPr>
          <p:cNvPr id="5133" name="Picture 14"/>
          <p:cNvPicPr>
            <a:picLocks noChangeArrowheads="1"/>
          </p:cNvPicPr>
          <p:nvPr/>
        </p:nvPicPr>
        <p:blipFill>
          <a:blip r:embed="rId6" cstate="print"/>
          <a:srcRect/>
          <a:stretch>
            <a:fillRect/>
          </a:stretch>
        </p:blipFill>
        <p:spPr bwMode="auto">
          <a:xfrm>
            <a:off x="476250" y="750888"/>
            <a:ext cx="1714500" cy="2578100"/>
          </a:xfrm>
          <a:prstGeom prst="rect">
            <a:avLst/>
          </a:prstGeom>
          <a:noFill/>
          <a:ln w="9525">
            <a:noFill/>
            <a:miter lim="800000"/>
            <a:headEnd/>
            <a:tailEnd/>
          </a:ln>
        </p:spPr>
      </p:pic>
      <p:pic>
        <p:nvPicPr>
          <p:cNvPr id="5136" name="Picture 17"/>
          <p:cNvPicPr>
            <a:picLocks noChangeArrowheads="1"/>
          </p:cNvPicPr>
          <p:nvPr/>
        </p:nvPicPr>
        <p:blipFill>
          <a:blip r:embed="rId7" cstate="print"/>
          <a:srcRect/>
          <a:stretch>
            <a:fillRect/>
          </a:stretch>
        </p:blipFill>
        <p:spPr bwMode="auto">
          <a:xfrm>
            <a:off x="1284288" y="4989513"/>
            <a:ext cx="3124200" cy="1282700"/>
          </a:xfrm>
          <a:prstGeom prst="rect">
            <a:avLst/>
          </a:prstGeom>
          <a:noFill/>
          <a:ln w="9525">
            <a:noFill/>
            <a:miter lim="800000"/>
            <a:headEnd/>
            <a:tailEnd/>
          </a:ln>
        </p:spPr>
      </p:pic>
      <p:sp>
        <p:nvSpPr>
          <p:cNvPr id="5137" name="Line 18"/>
          <p:cNvSpPr>
            <a:spLocks noChangeShapeType="1"/>
          </p:cNvSpPr>
          <p:nvPr/>
        </p:nvSpPr>
        <p:spPr bwMode="auto">
          <a:xfrm>
            <a:off x="698500" y="6184900"/>
            <a:ext cx="685800" cy="1588"/>
          </a:xfrm>
          <a:prstGeom prst="line">
            <a:avLst/>
          </a:prstGeom>
          <a:noFill/>
          <a:ln w="66675">
            <a:solidFill>
              <a:srgbClr val="FF0000"/>
            </a:solidFill>
            <a:round/>
            <a:headEnd/>
            <a:tailEnd type="arrow" w="med" len="med"/>
          </a:ln>
        </p:spPr>
        <p:txBody>
          <a:bodyPr lIns="0" tIns="0" rIns="0" bIns="0"/>
          <a:lstStyle/>
          <a:p>
            <a:endParaRPr lang="en-US">
              <a:solidFill>
                <a:srgbClr val="000000"/>
              </a:solidFill>
              <a:sym typeface="Arial" pitchFamily="34" charset="0"/>
            </a:endParaRPr>
          </a:p>
        </p:txBody>
      </p:sp>
      <p:sp>
        <p:nvSpPr>
          <p:cNvPr id="5139" name="Rectangle 20"/>
          <p:cNvSpPr>
            <a:spLocks/>
          </p:cNvSpPr>
          <p:nvPr/>
        </p:nvSpPr>
        <p:spPr bwMode="auto">
          <a:xfrm>
            <a:off x="533400" y="3949700"/>
            <a:ext cx="3708400" cy="901700"/>
          </a:xfrm>
          <a:prstGeom prst="rect">
            <a:avLst/>
          </a:prstGeom>
          <a:noFill/>
          <a:ln w="12700">
            <a:noFill/>
            <a:miter lim="800000"/>
            <a:headEnd/>
            <a:tailEnd/>
          </a:ln>
        </p:spPr>
        <p:txBody>
          <a:bodyPr lIns="0" tIns="0" rIns="40639" bIns="0"/>
          <a:lstStyle/>
          <a:p>
            <a:pPr marL="39688"/>
            <a:r>
              <a:rPr lang="en-US" sz="1400">
                <a:solidFill>
                  <a:srgbClr val="000000"/>
                </a:solidFill>
                <a:latin typeface="Times New Roman Italic" charset="0"/>
                <a:cs typeface="Times New Roman Italic" charset="0"/>
                <a:sym typeface="Times New Roman Italic" charset="0"/>
              </a:rPr>
              <a:t>The proposed language for our first identified archetype has high success rate and low development time in user study comparing it to other languages</a:t>
            </a:r>
          </a:p>
        </p:txBody>
      </p:sp>
      <p:sp>
        <p:nvSpPr>
          <p:cNvPr id="5140" name="Rectangle 21"/>
          <p:cNvSpPr>
            <a:spLocks/>
          </p:cNvSpPr>
          <p:nvPr/>
        </p:nvSpPr>
        <p:spPr bwMode="auto">
          <a:xfrm>
            <a:off x="4660900" y="825500"/>
            <a:ext cx="4038600" cy="27432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Four insights</a:t>
            </a:r>
          </a:p>
          <a:p>
            <a:pPr marL="39688">
              <a:buSzPct val="125000"/>
              <a:buFont typeface="Arial" pitchFamily="34" charset="0"/>
              <a:buChar char="•"/>
            </a:pPr>
            <a:r>
              <a:rPr lang="en-US" sz="1400">
                <a:solidFill>
                  <a:srgbClr val="000000"/>
                </a:solidFill>
                <a:cs typeface="Arial" pitchFamily="34" charset="0"/>
                <a:sym typeface="Arial" pitchFamily="34" charset="0"/>
              </a:rPr>
              <a:t>Most sensor network applications fit into a small set of </a:t>
            </a:r>
            <a:r>
              <a:rPr lang="en-US" sz="1400">
                <a:solidFill>
                  <a:srgbClr val="000000"/>
                </a:solidFill>
                <a:latin typeface="Arial Bold" charset="0"/>
                <a:cs typeface="Arial Bold" charset="0"/>
                <a:sym typeface="Arial Bold" charset="0"/>
              </a:rPr>
              <a:t>archetypes</a:t>
            </a:r>
            <a:r>
              <a:rPr lang="en-US" sz="1400">
                <a:solidFill>
                  <a:srgbClr val="000000"/>
                </a:solidFill>
                <a:cs typeface="Arial" pitchFamily="34" charset="0"/>
                <a:sym typeface="Arial" pitchFamily="34" charset="0"/>
              </a:rPr>
              <a:t> for which we can design languages</a:t>
            </a:r>
          </a:p>
          <a:p>
            <a:pPr marL="39688">
              <a:buSzPct val="125000"/>
              <a:buFont typeface="Arial" pitchFamily="34" charset="0"/>
              <a:buChar char="•"/>
            </a:pPr>
            <a:r>
              <a:rPr lang="en-US" sz="1400">
                <a:solidFill>
                  <a:srgbClr val="000000"/>
                </a:solidFill>
                <a:cs typeface="Arial" pitchFamily="34" charset="0"/>
                <a:sym typeface="Arial" pitchFamily="34" charset="0"/>
              </a:rPr>
              <a:t>Revisiting </a:t>
            </a:r>
            <a:r>
              <a:rPr lang="en-US" sz="1400">
                <a:solidFill>
                  <a:srgbClr val="000000"/>
                </a:solidFill>
                <a:latin typeface="Arial Bold" charset="0"/>
                <a:cs typeface="Arial Bold" charset="0"/>
                <a:sym typeface="Arial Bold" charset="0"/>
              </a:rPr>
              <a:t>simple languages</a:t>
            </a:r>
            <a:r>
              <a:rPr lang="en-US" sz="1400">
                <a:solidFill>
                  <a:srgbClr val="000000"/>
                </a:solidFill>
                <a:cs typeface="Arial" pitchFamily="34" charset="0"/>
                <a:sym typeface="Arial" pitchFamily="34" charset="0"/>
              </a:rPr>
              <a:t> that were previously demonstrably successful in teaching simple programming makes a lot of sense here</a:t>
            </a:r>
          </a:p>
          <a:p>
            <a:pPr marL="39688">
              <a:buSzPct val="125000"/>
              <a:buFont typeface="Arial" pitchFamily="34" charset="0"/>
              <a:buChar char="•"/>
            </a:pPr>
            <a:r>
              <a:rPr lang="en-US" sz="1400">
                <a:solidFill>
                  <a:srgbClr val="000000"/>
                </a:solidFill>
                <a:cs typeface="Arial" pitchFamily="34" charset="0"/>
                <a:sym typeface="Arial" pitchFamily="34" charset="0"/>
              </a:rPr>
              <a:t>We can evaluate languages in </a:t>
            </a:r>
            <a:r>
              <a:rPr lang="en-US" sz="1400">
                <a:solidFill>
                  <a:srgbClr val="000000"/>
                </a:solidFill>
                <a:latin typeface="Arial Bold" charset="0"/>
                <a:cs typeface="Arial Bold" charset="0"/>
                <a:sym typeface="Arial Bold" charset="0"/>
              </a:rPr>
              <a:t>user studies</a:t>
            </a:r>
            <a:r>
              <a:rPr lang="en-US" sz="1400">
                <a:solidFill>
                  <a:srgbClr val="000000"/>
                </a:solidFill>
                <a:cs typeface="Arial" pitchFamily="34" charset="0"/>
                <a:sym typeface="Arial" pitchFamily="34" charset="0"/>
              </a:rPr>
              <a:t> employing application scientists or proxies</a:t>
            </a:r>
          </a:p>
          <a:p>
            <a:pPr marL="39688">
              <a:buSzPct val="125000"/>
              <a:buFont typeface="Arial" pitchFamily="34" charset="0"/>
              <a:buChar char="•"/>
            </a:pPr>
            <a:r>
              <a:rPr lang="en-US" sz="1400">
                <a:solidFill>
                  <a:srgbClr val="000000"/>
                </a:solidFill>
                <a:cs typeface="Arial" pitchFamily="34" charset="0"/>
                <a:sym typeface="Arial" pitchFamily="34" charset="0"/>
              </a:rPr>
              <a:t>These high-level languages facilitated </a:t>
            </a:r>
            <a:r>
              <a:rPr lang="en-US" sz="1400">
                <a:solidFill>
                  <a:srgbClr val="000000"/>
                </a:solidFill>
                <a:latin typeface="Arial Bold" charset="0"/>
                <a:cs typeface="Arial Bold" charset="0"/>
                <a:sym typeface="Arial Bold" charset="0"/>
              </a:rPr>
              <a:t>automated synthesis </a:t>
            </a:r>
            <a:r>
              <a:rPr lang="en-US" sz="1400">
                <a:solidFill>
                  <a:srgbClr val="000000"/>
                </a:solidFill>
                <a:cs typeface="Arial" pitchFamily="34" charset="0"/>
                <a:sym typeface="Arial" pitchFamily="34" charset="0"/>
              </a:rPr>
              <a:t>of sensor network designs</a:t>
            </a:r>
          </a:p>
        </p:txBody>
      </p:sp>
      <p:sp>
        <p:nvSpPr>
          <p:cNvPr id="5141" name="Rectangle 22"/>
          <p:cNvSpPr>
            <a:spLocks/>
          </p:cNvSpPr>
          <p:nvPr/>
        </p:nvSpPr>
        <p:spPr bwMode="auto">
          <a:xfrm>
            <a:off x="2044700" y="4559300"/>
            <a:ext cx="2095500" cy="304800"/>
          </a:xfrm>
          <a:prstGeom prst="rect">
            <a:avLst/>
          </a:prstGeom>
          <a:noFill/>
          <a:ln w="12700">
            <a:noFill/>
            <a:miter lim="800000"/>
            <a:headEnd/>
            <a:tailEnd/>
          </a:ln>
        </p:spPr>
        <p:txBody>
          <a:bodyPr lIns="0" tIns="0" rIns="40639" bIns="0"/>
          <a:lstStyle/>
          <a:p>
            <a:pPr marL="39688"/>
            <a:r>
              <a:rPr lang="en-US" sz="1400">
                <a:solidFill>
                  <a:srgbClr val="000000"/>
                </a:solidFill>
                <a:cs typeface="Arial" pitchFamily="34" charset="0"/>
                <a:sym typeface="Arial" pitchFamily="34" charset="0"/>
              </a:rPr>
              <a:t>[Bai, et al, IPSN 2009]</a:t>
            </a:r>
          </a:p>
        </p:txBody>
      </p:sp>
      <p:sp>
        <p:nvSpPr>
          <p:cNvPr id="5142" name="Rectangle 23"/>
          <p:cNvSpPr>
            <a:spLocks/>
          </p:cNvSpPr>
          <p:nvPr/>
        </p:nvSpPr>
        <p:spPr bwMode="auto">
          <a:xfrm>
            <a:off x="6565900" y="3822700"/>
            <a:ext cx="2425700" cy="304800"/>
          </a:xfrm>
          <a:prstGeom prst="rect">
            <a:avLst/>
          </a:prstGeom>
          <a:noFill/>
          <a:ln w="12700">
            <a:noFill/>
            <a:miter lim="800000"/>
            <a:headEnd/>
            <a:tailEnd/>
          </a:ln>
        </p:spPr>
        <p:txBody>
          <a:bodyPr lIns="0" tIns="0" rIns="40639" bIns="0"/>
          <a:lstStyle/>
          <a:p>
            <a:pPr marL="39688"/>
            <a:r>
              <a:rPr lang="en-US" sz="1400">
                <a:solidFill>
                  <a:srgbClr val="000000"/>
                </a:solidFill>
                <a:cs typeface="Arial" pitchFamily="34" charset="0"/>
                <a:sym typeface="Arial" pitchFamily="34" charset="0"/>
              </a:rPr>
              <a:t>[Miller, et al, SenSys 2009]</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pPr>
              <a:defRPr/>
            </a:pPr>
            <a:fld id="{B5C8B6BE-C7E1-4EE1-A518-538CB5D98C41}" type="slidenum">
              <a:rPr lang="en-US"/>
              <a:pPr>
                <a:defRPr/>
              </a:pPr>
              <a:t>6</a:t>
            </a:fld>
            <a:endParaRPr lang="en-US"/>
          </a:p>
        </p:txBody>
      </p:sp>
      <p:sp>
        <p:nvSpPr>
          <p:cNvPr id="6147" name="Line 1"/>
          <p:cNvSpPr>
            <a:spLocks noChangeShapeType="1"/>
          </p:cNvSpPr>
          <p:nvPr/>
        </p:nvSpPr>
        <p:spPr bwMode="auto">
          <a:xfrm>
            <a:off x="4584700" y="774700"/>
            <a:ext cx="0" cy="561340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sp>
        <p:nvSpPr>
          <p:cNvPr id="6148" name="Line 2"/>
          <p:cNvSpPr>
            <a:spLocks noChangeShapeType="1"/>
          </p:cNvSpPr>
          <p:nvPr/>
        </p:nvSpPr>
        <p:spPr bwMode="auto">
          <a:xfrm flipH="1">
            <a:off x="469900" y="3517900"/>
            <a:ext cx="8242300" cy="0"/>
          </a:xfrm>
          <a:prstGeom prst="line">
            <a:avLst/>
          </a:prstGeom>
          <a:noFill/>
          <a:ln w="9525">
            <a:solidFill>
              <a:schemeClr val="tx1"/>
            </a:solidFill>
            <a:round/>
            <a:headEnd/>
            <a:tailEnd/>
          </a:ln>
        </p:spPr>
        <p:txBody>
          <a:bodyPr lIns="0" tIns="0" rIns="0" bIns="0"/>
          <a:lstStyle/>
          <a:p>
            <a:endParaRPr lang="en-US">
              <a:solidFill>
                <a:srgbClr val="000000"/>
              </a:solidFill>
              <a:sym typeface="Arial" pitchFamily="34" charset="0"/>
            </a:endParaRPr>
          </a:p>
        </p:txBody>
      </p:sp>
      <p:grpSp>
        <p:nvGrpSpPr>
          <p:cNvPr id="2" name="Group 6"/>
          <p:cNvGrpSpPr>
            <a:grpSpLocks/>
          </p:cNvGrpSpPr>
          <p:nvPr/>
        </p:nvGrpSpPr>
        <p:grpSpPr bwMode="auto">
          <a:xfrm>
            <a:off x="8088313" y="5868988"/>
            <a:ext cx="965200" cy="914400"/>
            <a:chOff x="0" y="0"/>
            <a:chExt cx="607" cy="576"/>
          </a:xfrm>
        </p:grpSpPr>
        <p:pic>
          <p:nvPicPr>
            <p:cNvPr id="6162" name="Picture 3"/>
            <p:cNvPicPr>
              <a:picLocks noChangeArrowheads="1"/>
            </p:cNvPicPr>
            <p:nvPr/>
          </p:nvPicPr>
          <p:blipFill>
            <a:blip r:embed="rId3" cstate="print"/>
            <a:srcRect r="77357" b="18866"/>
            <a:stretch>
              <a:fillRect/>
            </a:stretch>
          </p:blipFill>
          <p:spPr bwMode="auto">
            <a:xfrm>
              <a:off x="0" y="0"/>
              <a:ext cx="592" cy="576"/>
            </a:xfrm>
            <a:prstGeom prst="rect">
              <a:avLst/>
            </a:prstGeom>
            <a:noFill/>
            <a:ln w="9525">
              <a:noFill/>
              <a:miter lim="800000"/>
              <a:headEnd/>
              <a:tailEnd/>
            </a:ln>
          </p:spPr>
        </p:pic>
        <p:sp>
          <p:nvSpPr>
            <p:cNvPr id="6163" name="Rectangle 4"/>
            <p:cNvSpPr>
              <a:spLocks/>
            </p:cNvSpPr>
            <p:nvPr/>
          </p:nvSpPr>
          <p:spPr bwMode="auto">
            <a:xfrm>
              <a:off x="500" y="16"/>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sp>
          <p:nvSpPr>
            <p:cNvPr id="6164" name="Rectangle 5"/>
            <p:cNvSpPr>
              <a:spLocks/>
            </p:cNvSpPr>
            <p:nvPr/>
          </p:nvSpPr>
          <p:spPr bwMode="auto">
            <a:xfrm>
              <a:off x="500" y="508"/>
              <a:ext cx="107" cy="51"/>
            </a:xfrm>
            <a:prstGeom prst="rect">
              <a:avLst/>
            </a:prstGeom>
            <a:solidFill>
              <a:srgbClr val="FFFFFF"/>
            </a:solidFill>
            <a:ln w="9525">
              <a:noFill/>
              <a:miter lim="800000"/>
              <a:headEnd/>
              <a:tailEnd/>
            </a:ln>
          </p:spPr>
          <p:txBody>
            <a:bodyPr lIns="0" tIns="0" rIns="0" bIns="0"/>
            <a:lstStyle/>
            <a:p>
              <a:endParaRPr lang="en-US">
                <a:solidFill>
                  <a:srgbClr val="000000"/>
                </a:solidFill>
                <a:sym typeface="Arial" pitchFamily="34" charset="0"/>
              </a:endParaRPr>
            </a:p>
          </p:txBody>
        </p:sp>
      </p:grpSp>
      <p:pic>
        <p:nvPicPr>
          <p:cNvPr id="6150" name="Picture 7"/>
          <p:cNvPicPr>
            <a:picLocks noChangeAspect="1" noChangeArrowheads="1"/>
          </p:cNvPicPr>
          <p:nvPr/>
        </p:nvPicPr>
        <p:blipFill>
          <a:blip r:embed="rId4" cstate="print"/>
          <a:srcRect/>
          <a:stretch>
            <a:fillRect/>
          </a:stretch>
        </p:blipFill>
        <p:spPr bwMode="auto">
          <a:xfrm>
            <a:off x="8026400" y="5010150"/>
            <a:ext cx="1092200" cy="857250"/>
          </a:xfrm>
          <a:prstGeom prst="rect">
            <a:avLst/>
          </a:prstGeom>
          <a:noFill/>
          <a:ln w="9525">
            <a:noFill/>
            <a:round/>
            <a:headEnd/>
            <a:tailEnd/>
          </a:ln>
        </p:spPr>
      </p:pic>
      <p:sp>
        <p:nvSpPr>
          <p:cNvPr id="6151" name="Rectangle 8"/>
          <p:cNvSpPr>
            <a:spLocks/>
          </p:cNvSpPr>
          <p:nvPr/>
        </p:nvSpPr>
        <p:spPr bwMode="auto">
          <a:xfrm>
            <a:off x="4660900" y="3581400"/>
            <a:ext cx="4140200" cy="23368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Gauging User Satisfaction With Low Overhead</a:t>
            </a:r>
          </a:p>
          <a:p>
            <a:pPr marL="39688"/>
            <a:endParaRPr lang="en-US" sz="1400">
              <a:solidFill>
                <a:srgbClr val="000000"/>
              </a:solidFill>
              <a:ea typeface="Lucida Grande" charset="0"/>
              <a:cs typeface="Lucida Grande" charset="0"/>
              <a:sym typeface="Arial" pitchFamily="34" charset="0"/>
            </a:endParaRPr>
          </a:p>
          <a:p>
            <a:pPr marL="39688"/>
            <a:r>
              <a:rPr lang="en-US" sz="1400">
                <a:solidFill>
                  <a:srgbClr val="000000"/>
                </a:solidFill>
                <a:ea typeface="Lucida Grande" charset="0"/>
                <a:cs typeface="Lucida Grande" charset="0"/>
                <a:sym typeface="Arial" pitchFamily="34" charset="0"/>
              </a:rPr>
              <a:t>Biometric Approaches [MICRO ’08, ongoing]</a:t>
            </a:r>
          </a:p>
          <a:p>
            <a:pPr marL="39688"/>
            <a:endParaRPr lang="en-US" sz="1400">
              <a:solidFill>
                <a:srgbClr val="000000"/>
              </a:solidFill>
              <a:ea typeface="Lucida Grande" charset="0"/>
              <a:cs typeface="Lucida Grande" charset="0"/>
              <a:sym typeface="Arial" pitchFamily="34" charset="0"/>
            </a:endParaRPr>
          </a:p>
          <a:p>
            <a:pPr marL="39688"/>
            <a:endParaRPr lang="en-US" sz="1400">
              <a:solidFill>
                <a:srgbClr val="000000"/>
              </a:solidFill>
              <a:ea typeface="Lucida Grande" charset="0"/>
              <a:cs typeface="Lucida Grande" charset="0"/>
              <a:sym typeface="Arial" pitchFamily="34" charset="0"/>
            </a:endParaRPr>
          </a:p>
          <a:p>
            <a:pPr marL="39688"/>
            <a:endParaRPr lang="en-US" sz="1400">
              <a:solidFill>
                <a:srgbClr val="000000"/>
              </a:solidFill>
              <a:ea typeface="Lucida Grande" charset="0"/>
              <a:cs typeface="Lucida Grande" charset="0"/>
              <a:sym typeface="Arial" pitchFamily="34" charset="0"/>
            </a:endParaRPr>
          </a:p>
          <a:p>
            <a:pPr marL="39688"/>
            <a:endParaRPr lang="en-US" sz="1400">
              <a:solidFill>
                <a:srgbClr val="000000"/>
              </a:solidFill>
              <a:ea typeface="Lucida Grande" charset="0"/>
              <a:cs typeface="Lucida Grande" charset="0"/>
              <a:sym typeface="Arial" pitchFamily="34" charset="0"/>
            </a:endParaRPr>
          </a:p>
          <a:p>
            <a:pPr marL="39688"/>
            <a:endParaRPr lang="en-US" sz="1400">
              <a:solidFill>
                <a:srgbClr val="000000"/>
              </a:solidFill>
              <a:ea typeface="Lucida Grande" charset="0"/>
              <a:cs typeface="Lucida Grande" charset="0"/>
              <a:sym typeface="Arial" pitchFamily="34" charset="0"/>
            </a:endParaRPr>
          </a:p>
          <a:p>
            <a:pPr marL="39688"/>
            <a:r>
              <a:rPr lang="en-US" sz="1400">
                <a:solidFill>
                  <a:srgbClr val="000000"/>
                </a:solidFill>
                <a:ea typeface="Lucida Grande" charset="0"/>
                <a:cs typeface="Lucida Grande" charset="0"/>
                <a:sym typeface="Arial" pitchFamily="34" charset="0"/>
              </a:rPr>
              <a:t>User Presence and Location </a:t>
            </a:r>
          </a:p>
          <a:p>
            <a:pPr marL="39688"/>
            <a:r>
              <a:rPr lang="en-US" sz="1400">
                <a:solidFill>
                  <a:srgbClr val="000000"/>
                </a:solidFill>
                <a:ea typeface="Lucida Grande" charset="0"/>
                <a:cs typeface="Lucida Grande" charset="0"/>
                <a:sym typeface="Arial" pitchFamily="34" charset="0"/>
              </a:rPr>
              <a:t>via Sound [UbiComp ’09, MobiSys ’11]</a:t>
            </a:r>
          </a:p>
          <a:p>
            <a:pPr marL="39688"/>
            <a:endParaRPr lang="en-US" sz="1400">
              <a:solidFill>
                <a:srgbClr val="000000"/>
              </a:solidFill>
              <a:ea typeface="Lucida Grande" charset="0"/>
              <a:cs typeface="Lucida Grande" charset="0"/>
              <a:sym typeface="Arial" pitchFamily="34" charset="0"/>
            </a:endParaRPr>
          </a:p>
        </p:txBody>
      </p:sp>
      <p:sp>
        <p:nvSpPr>
          <p:cNvPr id="6152" name="Rectangle 9"/>
          <p:cNvSpPr>
            <a:spLocks/>
          </p:cNvSpPr>
          <p:nvPr/>
        </p:nvSpPr>
        <p:spPr bwMode="auto">
          <a:xfrm>
            <a:off x="333375" y="3579813"/>
            <a:ext cx="4343400" cy="29972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Examples of User Feedback In Systems</a:t>
            </a:r>
          </a:p>
          <a:p>
            <a:pPr marL="39688"/>
            <a:endParaRPr lang="en-US" sz="1400">
              <a:solidFill>
                <a:srgbClr val="000000"/>
              </a:solidFill>
              <a:ea typeface="Lucida Grande" charset="0"/>
              <a:cs typeface="Lucida Grande" charset="0"/>
              <a:sym typeface="Arial" pitchFamily="34" charset="0"/>
            </a:endParaRPr>
          </a:p>
          <a:p>
            <a:pPr marL="39688">
              <a:buSzPct val="125000"/>
              <a:buFont typeface="Arial" pitchFamily="34" charset="0"/>
              <a:buChar char="•"/>
            </a:pPr>
            <a:r>
              <a:rPr lang="en-US" sz="1200">
                <a:solidFill>
                  <a:srgbClr val="000000"/>
                </a:solidFill>
                <a:latin typeface="Arial Bold" charset="0"/>
                <a:cs typeface="Arial Bold" charset="0"/>
                <a:sym typeface="Arial Bold" charset="0"/>
              </a:rPr>
              <a:t>Controlling DVFS hardware:</a:t>
            </a:r>
            <a:r>
              <a:rPr lang="en-US" sz="1200">
                <a:solidFill>
                  <a:srgbClr val="000000"/>
                </a:solidFill>
                <a:cs typeface="Arial" pitchFamily="34" charset="0"/>
                <a:sym typeface="Arial" pitchFamily="34" charset="0"/>
              </a:rPr>
              <a:t>  12-50% lower power than Windows [ISCA ’08, ASPLOS ’08, ISPASS ’09, MICRO ’08]</a:t>
            </a:r>
          </a:p>
          <a:p>
            <a:pPr marL="39688">
              <a:buSzPct val="125000"/>
              <a:buFont typeface="Arial" pitchFamily="34" charset="0"/>
              <a:buChar char="•"/>
            </a:pPr>
            <a:endParaRPr lang="en-US" sz="1200">
              <a:solidFill>
                <a:srgbClr val="000000"/>
              </a:solidFill>
              <a:cs typeface="Arial" pitchFamily="34" charset="0"/>
              <a:sym typeface="Arial" pitchFamily="34" charset="0"/>
            </a:endParaRPr>
          </a:p>
          <a:p>
            <a:pPr marL="39688">
              <a:buSzPct val="125000"/>
              <a:buFont typeface="Arial" pitchFamily="34" charset="0"/>
              <a:buChar char="•"/>
            </a:pPr>
            <a:r>
              <a:rPr lang="en-US" sz="1200">
                <a:solidFill>
                  <a:srgbClr val="000000"/>
                </a:solidFill>
                <a:latin typeface="Arial Bold" charset="0"/>
                <a:cs typeface="Arial Bold" charset="0"/>
                <a:sym typeface="Arial Bold" charset="0"/>
              </a:rPr>
              <a:t>Scheduling interactive and batch virtual machines:</a:t>
            </a:r>
            <a:r>
              <a:rPr lang="en-US" sz="1200">
                <a:solidFill>
                  <a:srgbClr val="000000"/>
                </a:solidFill>
                <a:cs typeface="Arial" pitchFamily="34" charset="0"/>
                <a:sym typeface="Arial" pitchFamily="34" charset="0"/>
              </a:rPr>
              <a:t> users can determine schedules that trade off cost and responsiveness [SC ’05, VTDC ’06, ICAC ’07, CC ’08]</a:t>
            </a:r>
          </a:p>
          <a:p>
            <a:pPr marL="39688">
              <a:buSzPct val="125000"/>
              <a:buFont typeface="Arial" pitchFamily="34" charset="0"/>
              <a:buChar char="•"/>
            </a:pPr>
            <a:endParaRPr lang="en-US" sz="1200">
              <a:solidFill>
                <a:srgbClr val="000000"/>
              </a:solidFill>
              <a:cs typeface="Arial" pitchFamily="34" charset="0"/>
              <a:sym typeface="Arial" pitchFamily="34" charset="0"/>
            </a:endParaRPr>
          </a:p>
          <a:p>
            <a:pPr marL="39688">
              <a:buSzPct val="125000"/>
              <a:buFont typeface="Arial" pitchFamily="34" charset="0"/>
              <a:buChar char="•"/>
            </a:pPr>
            <a:r>
              <a:rPr lang="en-US" sz="1200">
                <a:solidFill>
                  <a:srgbClr val="000000"/>
                </a:solidFill>
                <a:latin typeface="Arial Bold" charset="0"/>
                <a:cs typeface="Arial Bold" charset="0"/>
                <a:sym typeface="Arial Bold" charset="0"/>
              </a:rPr>
              <a:t>Speculative Remote Display:</a:t>
            </a:r>
            <a:r>
              <a:rPr lang="en-US" sz="1200">
                <a:solidFill>
                  <a:srgbClr val="000000"/>
                </a:solidFill>
                <a:cs typeface="Arial" pitchFamily="34" charset="0"/>
                <a:sym typeface="Arial" pitchFamily="34" charset="0"/>
              </a:rPr>
              <a:t> users can trade off between responsiveness and noise [Usenix ’08]</a:t>
            </a:r>
          </a:p>
          <a:p>
            <a:pPr marL="39688">
              <a:buSzPct val="125000"/>
              <a:buFont typeface="Arial" pitchFamily="34" charset="0"/>
              <a:buChar char="•"/>
            </a:pPr>
            <a:endParaRPr lang="en-US" sz="1200">
              <a:solidFill>
                <a:srgbClr val="000000"/>
              </a:solidFill>
              <a:cs typeface="Arial" pitchFamily="34" charset="0"/>
              <a:sym typeface="Arial" pitchFamily="34" charset="0"/>
            </a:endParaRPr>
          </a:p>
          <a:p>
            <a:pPr marL="39688">
              <a:buSzPct val="125000"/>
              <a:buFont typeface="Arial" pitchFamily="34" charset="0"/>
              <a:buChar char="•"/>
            </a:pPr>
            <a:r>
              <a:rPr lang="en-US" sz="1200">
                <a:solidFill>
                  <a:srgbClr val="000000"/>
                </a:solidFill>
                <a:latin typeface="Arial Bold" charset="0"/>
                <a:cs typeface="Arial Bold" charset="0"/>
                <a:sym typeface="Arial Bold" charset="0"/>
              </a:rPr>
              <a:t>Scheduling home networks:</a:t>
            </a:r>
            <a:r>
              <a:rPr lang="en-US" sz="1200">
                <a:solidFill>
                  <a:srgbClr val="000000"/>
                </a:solidFill>
                <a:cs typeface="Arial" pitchFamily="34" charset="0"/>
                <a:sym typeface="Arial" pitchFamily="34" charset="0"/>
              </a:rPr>
              <a:t> users can trade off cost and responsiveness [InfoCom ’10]</a:t>
            </a:r>
          </a:p>
          <a:p>
            <a:pPr marL="39688"/>
            <a:endParaRPr lang="en-US" sz="1200">
              <a:solidFill>
                <a:srgbClr val="000000"/>
              </a:solidFill>
              <a:ea typeface="Lucida Grande" charset="0"/>
              <a:cs typeface="Lucida Grande" charset="0"/>
              <a:sym typeface="Arial" pitchFamily="34" charset="0"/>
            </a:endParaRPr>
          </a:p>
          <a:p>
            <a:pPr marL="39688">
              <a:buSzPct val="125000"/>
              <a:buFont typeface="Arial" pitchFamily="34" charset="0"/>
              <a:buChar char="•"/>
            </a:pPr>
            <a:r>
              <a:rPr lang="en-US" sz="1200">
                <a:solidFill>
                  <a:srgbClr val="000000"/>
                </a:solidFill>
                <a:latin typeface="Arial Bold" charset="0"/>
                <a:cs typeface="Arial Bold" charset="0"/>
                <a:sym typeface="Arial Bold" charset="0"/>
              </a:rPr>
              <a:t>Display power management: </a:t>
            </a:r>
            <a:r>
              <a:rPr lang="en-US" sz="1200">
                <a:solidFill>
                  <a:srgbClr val="000000"/>
                </a:solidFill>
                <a:cs typeface="Arial" pitchFamily="34" charset="0"/>
                <a:sym typeface="Arial" pitchFamily="34" charset="0"/>
              </a:rPr>
              <a:t>10% improvement [ICAC ’11]</a:t>
            </a:r>
          </a:p>
        </p:txBody>
      </p:sp>
      <p:sp>
        <p:nvSpPr>
          <p:cNvPr id="6153" name="Rectangle 10"/>
          <p:cNvSpPr>
            <a:spLocks/>
          </p:cNvSpPr>
          <p:nvPr/>
        </p:nvSpPr>
        <p:spPr bwMode="auto">
          <a:xfrm>
            <a:off x="4660900" y="749300"/>
            <a:ext cx="4127500" cy="2946400"/>
          </a:xfrm>
          <a:prstGeom prst="rect">
            <a:avLst/>
          </a:prstGeom>
          <a:noFill/>
          <a:ln w="12700">
            <a:noFill/>
            <a:miter lim="800000"/>
            <a:headEnd/>
            <a:tailEnd/>
          </a:ln>
        </p:spPr>
        <p:txBody>
          <a:bodyPr lIns="0" tIns="0" rIns="40639" bIns="0"/>
          <a:lstStyle/>
          <a:p>
            <a:pPr marL="39688"/>
            <a:r>
              <a:rPr lang="en-US" sz="1400">
                <a:solidFill>
                  <a:srgbClr val="000000"/>
                </a:solidFill>
                <a:latin typeface="Arial Bold" charset="0"/>
                <a:cs typeface="Arial Bold" charset="0"/>
                <a:sym typeface="Arial Bold" charset="0"/>
              </a:rPr>
              <a:t>Insights</a:t>
            </a:r>
          </a:p>
          <a:p>
            <a:pPr marL="39688"/>
            <a:endParaRPr lang="en-US" sz="1400">
              <a:solidFill>
                <a:srgbClr val="000000"/>
              </a:solidFill>
              <a:ea typeface="Lucida Grande" charset="0"/>
              <a:cs typeface="Lucida Grande" charset="0"/>
              <a:sym typeface="Arial" pitchFamily="34" charset="0"/>
            </a:endParaRPr>
          </a:p>
          <a:p>
            <a:pPr marL="39688">
              <a:buSzPct val="125000"/>
              <a:buFont typeface="Arial" pitchFamily="34" charset="0"/>
              <a:buChar char="•"/>
            </a:pPr>
            <a:r>
              <a:rPr lang="en-US" sz="1400">
                <a:solidFill>
                  <a:srgbClr val="000000"/>
                </a:solidFill>
                <a:cs typeface="Arial" pitchFamily="34" charset="0"/>
                <a:sym typeface="Arial" pitchFamily="34" charset="0"/>
              </a:rPr>
              <a:t>Significant component of user satisfaction with any computing infrastructure depends on systems-level decisions (e.g. resource mgt.)</a:t>
            </a:r>
          </a:p>
          <a:p>
            <a:pPr marL="39688">
              <a:buSzPct val="125000"/>
              <a:buFont typeface="Arial" pitchFamily="34" charset="0"/>
              <a:buChar char="•"/>
            </a:pPr>
            <a:r>
              <a:rPr lang="en-US" sz="1400">
                <a:solidFill>
                  <a:srgbClr val="000000"/>
                </a:solidFill>
                <a:cs typeface="Arial" pitchFamily="34" charset="0"/>
                <a:sym typeface="Arial" pitchFamily="34" charset="0"/>
              </a:rPr>
              <a:t>User satisfaction with any given decision varies dramatically across users</a:t>
            </a:r>
          </a:p>
          <a:p>
            <a:pPr marL="39688">
              <a:buSzPct val="125000"/>
              <a:buFont typeface="Arial" pitchFamily="34" charset="0"/>
              <a:buChar char="•"/>
            </a:pPr>
            <a:r>
              <a:rPr lang="en-US" sz="1400">
                <a:solidFill>
                  <a:srgbClr val="000000"/>
                </a:solidFill>
                <a:cs typeface="Arial" pitchFamily="34" charset="0"/>
                <a:sym typeface="Arial" pitchFamily="34" charset="0"/>
              </a:rPr>
              <a:t>By incorporating global feedback about user satisfaction into the decision-making process we can enhance satisfaction at lower resource costs</a:t>
            </a:r>
          </a:p>
          <a:p>
            <a:pPr marL="39688"/>
            <a:endParaRPr lang="en-US" sz="1400">
              <a:solidFill>
                <a:srgbClr val="000000"/>
              </a:solidFill>
              <a:ea typeface="Lucida Grande" charset="0"/>
              <a:cs typeface="Lucida Grande" charset="0"/>
              <a:sym typeface="Arial" pitchFamily="34" charset="0"/>
            </a:endParaRPr>
          </a:p>
          <a:p>
            <a:pPr marL="39688"/>
            <a:r>
              <a:rPr lang="en-US" sz="1400">
                <a:solidFill>
                  <a:srgbClr val="003DCC"/>
                </a:solidFill>
                <a:latin typeface="Arial Bold" charset="0"/>
                <a:cs typeface="Arial Bold" charset="0"/>
                <a:sym typeface="Arial Bold" charset="0"/>
              </a:rPr>
              <a:t>Questions:</a:t>
            </a:r>
            <a:r>
              <a:rPr lang="en-US" sz="1400">
                <a:solidFill>
                  <a:srgbClr val="003DCC"/>
                </a:solidFill>
                <a:cs typeface="Arial" pitchFamily="34" charset="0"/>
                <a:sym typeface="Arial" pitchFamily="34" charset="0"/>
              </a:rPr>
              <a:t> how do we gauge user satisfaction and how do we use it in real systems?</a:t>
            </a:r>
          </a:p>
          <a:p>
            <a:pPr marL="39688"/>
            <a:endParaRPr lang="en-US" sz="1400">
              <a:solidFill>
                <a:srgbClr val="000000"/>
              </a:solidFill>
              <a:cs typeface="Arial" pitchFamily="34" charset="0"/>
              <a:sym typeface="Arial" pitchFamily="34" charset="0"/>
            </a:endParaRPr>
          </a:p>
        </p:txBody>
      </p:sp>
      <p:sp>
        <p:nvSpPr>
          <p:cNvPr id="6154" name="Rectangle 11"/>
          <p:cNvSpPr>
            <a:spLocks/>
          </p:cNvSpPr>
          <p:nvPr/>
        </p:nvSpPr>
        <p:spPr bwMode="auto">
          <a:xfrm>
            <a:off x="469900" y="508000"/>
            <a:ext cx="8242300" cy="228600"/>
          </a:xfrm>
          <a:prstGeom prst="rect">
            <a:avLst/>
          </a:prstGeom>
          <a:noFill/>
          <a:ln w="12700">
            <a:noFill/>
            <a:miter lim="800000"/>
            <a:headEnd/>
            <a:tailEnd/>
          </a:ln>
        </p:spPr>
        <p:txBody>
          <a:bodyPr lIns="0" tIns="0" rIns="40639" bIns="0"/>
          <a:lstStyle/>
          <a:p>
            <a:pPr marL="39688" algn="ctr"/>
            <a:r>
              <a:rPr lang="en-US" sz="900">
                <a:solidFill>
                  <a:srgbClr val="000000"/>
                </a:solidFill>
                <a:cs typeface="Arial" pitchFamily="34" charset="0"/>
                <a:sym typeface="Arial" pitchFamily="34" charset="0"/>
              </a:rPr>
              <a:t>Peter Dinda (</a:t>
            </a:r>
            <a:r>
              <a:rPr lang="en-US" sz="900" u="sng">
                <a:solidFill>
                  <a:srgbClr val="000000"/>
                </a:solidFill>
                <a:cs typeface="Arial" pitchFamily="34" charset="0"/>
                <a:sym typeface="Arial" pitchFamily="34" charset="0"/>
                <a:hlinkClick r:id="rId5"/>
              </a:rPr>
              <a:t>pdinda@northwestern.edu</a:t>
            </a:r>
            <a:r>
              <a:rPr lang="en-US" sz="900">
                <a:solidFill>
                  <a:srgbClr val="000000"/>
                </a:solidFill>
                <a:cs typeface="Arial" pitchFamily="34" charset="0"/>
                <a:sym typeface="Arial" pitchFamily="34" charset="0"/>
              </a:rPr>
              <a:t>), Collaborators:  Gokhan Memik (Northwestern), Robert Dick (U. Michigan)</a:t>
            </a:r>
          </a:p>
        </p:txBody>
      </p:sp>
      <p:sp>
        <p:nvSpPr>
          <p:cNvPr id="6155" name="Rectangle 12"/>
          <p:cNvSpPr>
            <a:spLocks noChangeArrowheads="1"/>
          </p:cNvSpPr>
          <p:nvPr>
            <p:ph type="title"/>
          </p:nvPr>
        </p:nvSpPr>
        <p:spPr/>
        <p:txBody>
          <a:bodyPr rIns="132080"/>
          <a:lstStyle/>
          <a:p>
            <a:pPr eaLnBrk="1" hangingPunct="1"/>
            <a:r>
              <a:rPr lang="en-US" smtClean="0"/>
              <a:t>Empathic Systems Project: Systems Meets HCI</a:t>
            </a:r>
          </a:p>
        </p:txBody>
      </p:sp>
      <p:pic>
        <p:nvPicPr>
          <p:cNvPr id="6156" name="Picture 13"/>
          <p:cNvPicPr>
            <a:picLocks noChangeAspect="1" noChangeArrowheads="1"/>
          </p:cNvPicPr>
          <p:nvPr/>
        </p:nvPicPr>
        <p:blipFill>
          <a:blip r:embed="rId6" cstate="print"/>
          <a:srcRect/>
          <a:stretch>
            <a:fillRect/>
          </a:stretch>
        </p:blipFill>
        <p:spPr bwMode="auto">
          <a:xfrm>
            <a:off x="114300" y="849313"/>
            <a:ext cx="4394200" cy="2617787"/>
          </a:xfrm>
          <a:prstGeom prst="rect">
            <a:avLst/>
          </a:prstGeom>
          <a:noFill/>
          <a:ln w="9525">
            <a:noFill/>
            <a:round/>
            <a:headEnd/>
            <a:tailEnd/>
          </a:ln>
        </p:spPr>
      </p:pic>
      <p:pic>
        <p:nvPicPr>
          <p:cNvPr id="6157" name="Picture 14"/>
          <p:cNvPicPr>
            <a:picLocks noChangeArrowheads="1"/>
          </p:cNvPicPr>
          <p:nvPr/>
        </p:nvPicPr>
        <p:blipFill>
          <a:blip r:embed="rId7" cstate="print"/>
          <a:srcRect l="9995" r="3838"/>
          <a:stretch>
            <a:fillRect/>
          </a:stretch>
        </p:blipFill>
        <p:spPr bwMode="auto">
          <a:xfrm>
            <a:off x="5575300" y="4318000"/>
            <a:ext cx="889000" cy="889000"/>
          </a:xfrm>
          <a:prstGeom prst="rect">
            <a:avLst/>
          </a:prstGeom>
          <a:noFill/>
          <a:ln w="25400">
            <a:solidFill>
              <a:schemeClr val="tx1"/>
            </a:solidFill>
            <a:miter lim="800000"/>
            <a:headEnd/>
            <a:tailEnd/>
          </a:ln>
        </p:spPr>
      </p:pic>
      <p:pic>
        <p:nvPicPr>
          <p:cNvPr id="6158" name="Picture 15"/>
          <p:cNvPicPr>
            <a:picLocks noChangeArrowheads="1"/>
          </p:cNvPicPr>
          <p:nvPr/>
        </p:nvPicPr>
        <p:blipFill>
          <a:blip r:embed="rId8" cstate="print"/>
          <a:srcRect l="21138" r="21205"/>
          <a:stretch>
            <a:fillRect/>
          </a:stretch>
        </p:blipFill>
        <p:spPr bwMode="auto">
          <a:xfrm>
            <a:off x="6400800" y="4318000"/>
            <a:ext cx="660400" cy="887413"/>
          </a:xfrm>
          <a:prstGeom prst="rect">
            <a:avLst/>
          </a:prstGeom>
          <a:noFill/>
          <a:ln w="25400">
            <a:solidFill>
              <a:schemeClr val="tx1"/>
            </a:solidFill>
            <a:miter lim="800000"/>
            <a:headEnd/>
            <a:tailEnd/>
          </a:ln>
        </p:spPr>
      </p:pic>
      <p:pic>
        <p:nvPicPr>
          <p:cNvPr id="6159" name="Picture 16"/>
          <p:cNvPicPr>
            <a:picLocks noChangeArrowheads="1"/>
          </p:cNvPicPr>
          <p:nvPr/>
        </p:nvPicPr>
        <p:blipFill>
          <a:blip r:embed="rId9" cstate="print"/>
          <a:srcRect l="3835" r="39825"/>
          <a:stretch>
            <a:fillRect/>
          </a:stretch>
        </p:blipFill>
        <p:spPr bwMode="auto">
          <a:xfrm>
            <a:off x="7073900" y="4318000"/>
            <a:ext cx="660400" cy="889000"/>
          </a:xfrm>
          <a:prstGeom prst="rect">
            <a:avLst/>
          </a:prstGeom>
          <a:noFill/>
          <a:ln w="25400">
            <a:solidFill>
              <a:schemeClr val="tx1"/>
            </a:solidFill>
            <a:miter lim="800000"/>
            <a:headEnd/>
            <a:tailEnd/>
          </a:ln>
        </p:spPr>
      </p:pic>
      <p:pic>
        <p:nvPicPr>
          <p:cNvPr id="6160" name="Picture 17"/>
          <p:cNvPicPr>
            <a:picLocks noChangeArrowheads="1"/>
          </p:cNvPicPr>
          <p:nvPr/>
        </p:nvPicPr>
        <p:blipFill>
          <a:blip r:embed="rId10" cstate="print"/>
          <a:srcRect/>
          <a:stretch>
            <a:fillRect/>
          </a:stretch>
        </p:blipFill>
        <p:spPr bwMode="auto">
          <a:xfrm>
            <a:off x="6130925" y="5829300"/>
            <a:ext cx="1574800" cy="889000"/>
          </a:xfrm>
          <a:prstGeom prst="rect">
            <a:avLst/>
          </a:prstGeom>
          <a:noFill/>
          <a:ln w="9525">
            <a:noFill/>
            <a:miter lim="800000"/>
            <a:headEnd/>
            <a:tailEnd/>
          </a:ln>
        </p:spPr>
      </p:pic>
      <p:pic>
        <p:nvPicPr>
          <p:cNvPr id="6161" name="Picture 18"/>
          <p:cNvPicPr>
            <a:picLocks noChangeAspect="1" noChangeArrowheads="1"/>
          </p:cNvPicPr>
          <p:nvPr/>
        </p:nvPicPr>
        <p:blipFill>
          <a:blip r:embed="rId11" cstate="print"/>
          <a:srcRect/>
          <a:stretch>
            <a:fillRect/>
          </a:stretch>
        </p:blipFill>
        <p:spPr bwMode="auto">
          <a:xfrm>
            <a:off x="4902200" y="5773738"/>
            <a:ext cx="990600" cy="982662"/>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idx="4294967295"/>
          </p:nvPr>
        </p:nvSpPr>
        <p:spPr>
          <a:xfrm>
            <a:off x="457200" y="228600"/>
            <a:ext cx="8229600" cy="762000"/>
          </a:xfrm>
        </p:spPr>
        <p:txBody>
          <a:bodyPr/>
          <a:lstStyle/>
          <a:p>
            <a:pPr eaLnBrk="1" hangingPunct="1"/>
            <a:r>
              <a:rPr lang="pt-BR" sz="2400" b="1" dirty="0" smtClean="0">
                <a:solidFill>
                  <a:srgbClr val="006600"/>
                </a:solidFill>
                <a:latin typeface="Myriad Pro" pitchFamily="34" charset="0"/>
              </a:rPr>
              <a:t>Renato Figueiredo - University of </a:t>
            </a:r>
            <a:r>
              <a:rPr lang="pt-BR" sz="2400" b="1" dirty="0" smtClean="0">
                <a:solidFill>
                  <a:srgbClr val="006600"/>
                </a:solidFill>
                <a:latin typeface="Myriad Pro" pitchFamily="34" charset="0"/>
              </a:rPr>
              <a:t>Florida</a:t>
            </a:r>
            <a:br>
              <a:rPr lang="pt-BR" sz="2400" b="1" dirty="0" smtClean="0">
                <a:solidFill>
                  <a:srgbClr val="006600"/>
                </a:solidFill>
                <a:latin typeface="Myriad Pro" pitchFamily="34" charset="0"/>
              </a:rPr>
            </a:br>
            <a:r>
              <a:rPr lang="pt-BR" sz="2400" b="1" dirty="0" smtClean="0">
                <a:solidFill>
                  <a:srgbClr val="006600"/>
                </a:solidFill>
                <a:latin typeface="Myriad Pro" pitchFamily="34" charset="0"/>
              </a:rPr>
              <a:t> byron.acis.ufl.edu/~renato</a:t>
            </a:r>
            <a:endParaRPr lang="en-US" sz="2400" b="1" dirty="0" smtClean="0">
              <a:solidFill>
                <a:srgbClr val="006600"/>
              </a:solidFill>
              <a:latin typeface="Myriad Pro" pitchFamily="34" charset="0"/>
            </a:endParaRPr>
          </a:p>
        </p:txBody>
      </p:sp>
      <p:sp>
        <p:nvSpPr>
          <p:cNvPr id="3075"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solidFill>
                <a:prstClr val="black"/>
              </a:solidFill>
              <a:latin typeface="Calibri" pitchFamily="34" charset="0"/>
              <a:ea typeface="+mn-ea"/>
            </a:endParaRPr>
          </a:p>
        </p:txBody>
      </p:sp>
      <p:sp>
        <p:nvSpPr>
          <p:cNvPr id="3076" name="Rectangle 3"/>
          <p:cNvSpPr txBox="1">
            <a:spLocks noChangeArrowheads="1"/>
          </p:cNvSpPr>
          <p:nvPr/>
        </p:nvSpPr>
        <p:spPr bwMode="auto">
          <a:xfrm>
            <a:off x="457200" y="1219200"/>
            <a:ext cx="8229600" cy="452596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2400" dirty="0">
                <a:solidFill>
                  <a:prstClr val="black"/>
                </a:solidFill>
                <a:latin typeface="Calibri" pitchFamily="34" charset="0"/>
                <a:ea typeface="+mn-ea"/>
              </a:rPr>
              <a:t>Internet-scale system architectures that integrate resource virtualization, autonomic computing, and social networking</a:t>
            </a:r>
          </a:p>
          <a:p>
            <a:pPr marL="342900" indent="-342900" eaLnBrk="0" hangingPunct="0">
              <a:spcBef>
                <a:spcPct val="20000"/>
              </a:spcBef>
              <a:buFont typeface="Arial" pitchFamily="34" charset="0"/>
              <a:buChar char="•"/>
            </a:pPr>
            <a:r>
              <a:rPr lang="en-US" sz="2400" dirty="0">
                <a:solidFill>
                  <a:prstClr val="black"/>
                </a:solidFill>
                <a:latin typeface="Calibri" pitchFamily="34" charset="0"/>
                <a:ea typeface="+mn-ea"/>
              </a:rPr>
              <a:t>Resource virtualization</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Virtual networks, virtual machines, virtual storage</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Distributed virtual environments; </a:t>
            </a:r>
            <a:r>
              <a:rPr lang="en-US" sz="2000" dirty="0" err="1">
                <a:solidFill>
                  <a:prstClr val="black"/>
                </a:solidFill>
                <a:latin typeface="Calibri" pitchFamily="34" charset="0"/>
                <a:ea typeface="+mn-ea"/>
              </a:rPr>
              <a:t>IaaS</a:t>
            </a:r>
            <a:r>
              <a:rPr lang="en-US" sz="2000" dirty="0">
                <a:solidFill>
                  <a:prstClr val="black"/>
                </a:solidFill>
                <a:latin typeface="Calibri" pitchFamily="34" charset="0"/>
                <a:ea typeface="+mn-ea"/>
              </a:rPr>
              <a:t> clouds</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Virtual appliances for software deployment</a:t>
            </a:r>
          </a:p>
          <a:p>
            <a:pPr marL="342900" indent="-342900" eaLnBrk="0" hangingPunct="0">
              <a:spcBef>
                <a:spcPct val="20000"/>
              </a:spcBef>
              <a:buFont typeface="Arial" pitchFamily="34" charset="0"/>
              <a:buChar char="•"/>
            </a:pPr>
            <a:r>
              <a:rPr lang="en-US" sz="2400" dirty="0">
                <a:solidFill>
                  <a:prstClr val="black"/>
                </a:solidFill>
                <a:latin typeface="Calibri" pitchFamily="34" charset="0"/>
                <a:ea typeface="+mn-ea"/>
              </a:rPr>
              <a:t>Autonomic computing systems</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Self-organizing, self-configuring, self-optimizing</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Peer-to-peer wide-area overlays</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Synergy with virtualization – IP overlays, </a:t>
            </a:r>
            <a:r>
              <a:rPr lang="en-US" sz="2000" dirty="0" err="1">
                <a:solidFill>
                  <a:prstClr val="black"/>
                </a:solidFill>
                <a:latin typeface="Calibri" pitchFamily="34" charset="0"/>
                <a:ea typeface="+mn-ea"/>
              </a:rPr>
              <a:t>BitTorrent</a:t>
            </a:r>
            <a:r>
              <a:rPr lang="en-US" sz="2000" dirty="0">
                <a:solidFill>
                  <a:prstClr val="black"/>
                </a:solidFill>
                <a:latin typeface="Calibri" pitchFamily="34" charset="0"/>
                <a:ea typeface="+mn-ea"/>
              </a:rPr>
              <a:t> virtual file systems</a:t>
            </a:r>
          </a:p>
          <a:p>
            <a:pPr marL="342900" indent="-342900" eaLnBrk="0" hangingPunct="0">
              <a:spcBef>
                <a:spcPct val="20000"/>
              </a:spcBef>
              <a:buFont typeface="Arial" pitchFamily="34" charset="0"/>
              <a:buChar char="•"/>
            </a:pPr>
            <a:r>
              <a:rPr lang="en-US" sz="2400" dirty="0">
                <a:solidFill>
                  <a:prstClr val="black"/>
                </a:solidFill>
                <a:latin typeface="Calibri" pitchFamily="34" charset="0"/>
                <a:ea typeface="+mn-ea"/>
              </a:rPr>
              <a:t>Social networking</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Configuration, deployment and management of distributed systems</a:t>
            </a:r>
          </a:p>
          <a:p>
            <a:pPr marL="742950" lvl="1" indent="-285750" eaLnBrk="0" hangingPunct="0">
              <a:spcBef>
                <a:spcPct val="20000"/>
              </a:spcBef>
              <a:buFont typeface="Arial" pitchFamily="34" charset="0"/>
              <a:buChar char="–"/>
            </a:pPr>
            <a:r>
              <a:rPr lang="en-US" sz="2000" dirty="0">
                <a:solidFill>
                  <a:prstClr val="black"/>
                </a:solidFill>
                <a:latin typeface="Calibri" pitchFamily="34" charset="0"/>
                <a:ea typeface="+mn-ea"/>
              </a:rPr>
              <a:t>Leveraging social networking trust for security configuration</a:t>
            </a:r>
          </a:p>
          <a:p>
            <a:pPr marL="742950" lvl="1" indent="-285750" eaLnBrk="0" hangingPunct="0">
              <a:spcBef>
                <a:spcPct val="20000"/>
              </a:spcBef>
              <a:buFont typeface="Arial" pitchFamily="34" charset="0"/>
              <a:buChar char="–"/>
            </a:pPr>
            <a:endParaRPr lang="en-US" sz="2400" dirty="0">
              <a:solidFill>
                <a:prstClr val="black"/>
              </a:solidFill>
              <a:latin typeface="Calibri" pitchFamily="34" charset="0"/>
              <a:ea typeface="+mn-ea"/>
            </a:endParaRPr>
          </a:p>
        </p:txBody>
      </p:sp>
      <p:pic>
        <p:nvPicPr>
          <p:cNvPr id="3077" name="Picture 13" descr="renato"/>
          <p:cNvPicPr>
            <a:picLocks noChangeAspect="1" noChangeArrowheads="1"/>
          </p:cNvPicPr>
          <p:nvPr/>
        </p:nvPicPr>
        <p:blipFill>
          <a:blip r:embed="rId3" cstate="print"/>
          <a:srcRect/>
          <a:stretch>
            <a:fillRect/>
          </a:stretch>
        </p:blipFill>
        <p:spPr bwMode="auto">
          <a:xfrm>
            <a:off x="6742113" y="2514600"/>
            <a:ext cx="2401887"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idx="4294967295"/>
          </p:nvPr>
        </p:nvSpPr>
        <p:spPr>
          <a:xfrm>
            <a:off x="457200" y="228600"/>
            <a:ext cx="8229600" cy="381000"/>
          </a:xfrm>
        </p:spPr>
        <p:txBody>
          <a:bodyPr/>
          <a:lstStyle/>
          <a:p>
            <a:pPr eaLnBrk="1" hangingPunct="1"/>
            <a:r>
              <a:rPr lang="en-US" sz="2400" b="1" smtClean="0">
                <a:solidFill>
                  <a:srgbClr val="006600"/>
                </a:solidFill>
                <a:latin typeface="Myriad Pro" pitchFamily="34" charset="0"/>
              </a:rPr>
              <a:t>Self-organizing IP-over-P2P Overlays</a:t>
            </a:r>
          </a:p>
        </p:txBody>
      </p:sp>
      <p:sp>
        <p:nvSpPr>
          <p:cNvPr id="4099" name="Content Placeholder 17"/>
          <p:cNvSpPr>
            <a:spLocks noGrp="1"/>
          </p:cNvSpPr>
          <p:nvPr>
            <p:ph sz="half" idx="4294967295"/>
          </p:nvPr>
        </p:nvSpPr>
        <p:spPr>
          <a:xfrm>
            <a:off x="228600" y="3581400"/>
            <a:ext cx="4114800" cy="2438400"/>
          </a:xfrm>
        </p:spPr>
        <p:txBody>
          <a:bodyPr/>
          <a:lstStyle/>
          <a:p>
            <a:pPr marL="176213" indent="-176213" eaLnBrk="1" hangingPunct="1">
              <a:lnSpc>
                <a:spcPct val="80000"/>
              </a:lnSpc>
              <a:buFontTx/>
              <a:buChar char="•"/>
            </a:pPr>
            <a:r>
              <a:rPr lang="en-US" sz="1400" b="1" smtClean="0">
                <a:latin typeface="Arial" pitchFamily="34" charset="0"/>
              </a:rPr>
              <a:t>Approach</a:t>
            </a:r>
            <a:r>
              <a:rPr lang="en-US" sz="1400" smtClean="0">
                <a:latin typeface="Arial" pitchFamily="34" charset="0"/>
              </a:rPr>
              <a:t>:</a:t>
            </a:r>
          </a:p>
          <a:p>
            <a:pPr marL="577850" lvl="1" indent="-241300" eaLnBrk="1" hangingPunct="1">
              <a:lnSpc>
                <a:spcPct val="80000"/>
              </a:lnSpc>
              <a:buFontTx/>
              <a:buChar char="•"/>
            </a:pPr>
            <a:r>
              <a:rPr lang="en-US" sz="1400" b="1" smtClean="0">
                <a:latin typeface="Arial" pitchFamily="34" charset="0"/>
              </a:rPr>
              <a:t>Core P2P overlay</a:t>
            </a:r>
            <a:r>
              <a:rPr lang="en-US" sz="1400" smtClean="0">
                <a:latin typeface="Arial" pitchFamily="34" charset="0"/>
              </a:rPr>
              <a:t>: self-organizing structured P2P system provides a basis for resource discovery, dynamic join/leave, message routing and object store (DHT)</a:t>
            </a:r>
          </a:p>
          <a:p>
            <a:pPr marL="577850" lvl="1" indent="-241300" eaLnBrk="1" hangingPunct="1">
              <a:lnSpc>
                <a:spcPct val="80000"/>
              </a:lnSpc>
              <a:buFontTx/>
              <a:buChar char="•"/>
            </a:pPr>
            <a:r>
              <a:rPr lang="en-US" sz="1400" b="1" smtClean="0">
                <a:latin typeface="Arial" pitchFamily="34" charset="0"/>
              </a:rPr>
              <a:t>Decentralized NAT traversal</a:t>
            </a:r>
            <a:r>
              <a:rPr lang="en-US" sz="1400" smtClean="0">
                <a:latin typeface="Arial" pitchFamily="34" charset="0"/>
              </a:rPr>
              <a:t>: provides a virtual IP address space and supports hosts behind NATs – UDP hole punching or through a relay</a:t>
            </a:r>
          </a:p>
          <a:p>
            <a:pPr marL="577850" lvl="1" indent="-241300" eaLnBrk="1" hangingPunct="1">
              <a:lnSpc>
                <a:spcPct val="80000"/>
              </a:lnSpc>
              <a:buFontTx/>
              <a:buChar char="•"/>
            </a:pPr>
            <a:r>
              <a:rPr lang="en-US" sz="1400" b="1" smtClean="0">
                <a:latin typeface="Arial" pitchFamily="34" charset="0"/>
              </a:rPr>
              <a:t>IP-over-P2P virtual network</a:t>
            </a:r>
            <a:r>
              <a:rPr lang="en-US" sz="1400" smtClean="0">
                <a:latin typeface="Arial" pitchFamily="34" charset="0"/>
              </a:rPr>
              <a:t>: seamlessly integrates with existing operating systems and TCP/IP application software: virtual devices, DHCP, DNS, multicast</a:t>
            </a:r>
          </a:p>
        </p:txBody>
      </p:sp>
      <p:sp>
        <p:nvSpPr>
          <p:cNvPr id="4100" name="Content Placeholder 18"/>
          <p:cNvSpPr>
            <a:spLocks noGrp="1"/>
          </p:cNvSpPr>
          <p:nvPr>
            <p:ph sz="quarter" idx="4294967295"/>
          </p:nvPr>
        </p:nvSpPr>
        <p:spPr>
          <a:xfrm>
            <a:off x="4572000" y="3581400"/>
            <a:ext cx="3581400" cy="2667000"/>
          </a:xfrm>
        </p:spPr>
        <p:txBody>
          <a:bodyPr/>
          <a:lstStyle/>
          <a:p>
            <a:pPr marL="176213" indent="-176213" eaLnBrk="1" hangingPunct="1">
              <a:lnSpc>
                <a:spcPct val="90000"/>
              </a:lnSpc>
            </a:pPr>
            <a:r>
              <a:rPr lang="en-US" sz="1400" b="1" smtClean="0">
                <a:latin typeface="Arial" pitchFamily="34" charset="0"/>
              </a:rPr>
              <a:t>Software</a:t>
            </a:r>
            <a:endParaRPr lang="en-US" sz="1400" smtClean="0">
              <a:latin typeface="Arial" pitchFamily="34" charset="0"/>
            </a:endParaRPr>
          </a:p>
          <a:p>
            <a:pPr marL="465138" lvl="1" indent="-120650" eaLnBrk="1" hangingPunct="1">
              <a:lnSpc>
                <a:spcPct val="90000"/>
              </a:lnSpc>
              <a:buFontTx/>
              <a:buChar char="•"/>
            </a:pPr>
            <a:r>
              <a:rPr lang="en-US" sz="1400" smtClean="0">
                <a:latin typeface="Arial" pitchFamily="34" charset="0"/>
              </a:rPr>
              <a:t>Open-source user-level C# P2P library (Brunet) and virtual network (IPOP) – since 2006</a:t>
            </a:r>
          </a:p>
          <a:p>
            <a:pPr marL="465138" lvl="1" indent="-120650" eaLnBrk="1" hangingPunct="1">
              <a:lnSpc>
                <a:spcPct val="90000"/>
              </a:lnSpc>
              <a:buFontTx/>
              <a:buChar char="•"/>
            </a:pPr>
            <a:r>
              <a:rPr lang="en-US" sz="1400" smtClean="0">
                <a:latin typeface="Arial" pitchFamily="34" charset="0"/>
                <a:hlinkClick r:id="rId3"/>
              </a:rPr>
              <a:t>http://ipop-project.org</a:t>
            </a:r>
            <a:endParaRPr lang="en-US" sz="1400" smtClean="0">
              <a:latin typeface="Arial" pitchFamily="34" charset="0"/>
            </a:endParaRPr>
          </a:p>
          <a:p>
            <a:pPr marL="465138" lvl="1" indent="-120650" eaLnBrk="1" hangingPunct="1">
              <a:lnSpc>
                <a:spcPct val="90000"/>
              </a:lnSpc>
              <a:buFontTx/>
              <a:buChar char="•"/>
            </a:pPr>
            <a:r>
              <a:rPr lang="en-US" sz="1400" smtClean="0">
                <a:latin typeface="Arial" pitchFamily="34" charset="0"/>
              </a:rPr>
              <a:t>Forms a basis for several systems: SocialVPN, GroupVPN, Grid Appliance, Archer,</a:t>
            </a:r>
          </a:p>
          <a:p>
            <a:pPr marL="465138" lvl="1" indent="-120650" eaLnBrk="1" hangingPunct="1">
              <a:lnSpc>
                <a:spcPct val="90000"/>
              </a:lnSpc>
              <a:buFontTx/>
              <a:buChar char="•"/>
            </a:pPr>
            <a:r>
              <a:rPr lang="en-US" sz="1400" smtClean="0">
                <a:latin typeface="Arial" pitchFamily="34" charset="0"/>
              </a:rPr>
              <a:t>Several external users and developers</a:t>
            </a:r>
          </a:p>
          <a:p>
            <a:pPr marL="465138" lvl="1" indent="-120650" eaLnBrk="1" hangingPunct="1">
              <a:lnSpc>
                <a:spcPct val="90000"/>
              </a:lnSpc>
              <a:buFontTx/>
              <a:buChar char="•"/>
            </a:pPr>
            <a:r>
              <a:rPr lang="en-US" sz="1400" smtClean="0">
                <a:latin typeface="Arial" pitchFamily="34" charset="0"/>
              </a:rPr>
              <a:t>Bootstrap overlay runs as a service on hundreds of PlanetLab resources</a:t>
            </a:r>
          </a:p>
        </p:txBody>
      </p:sp>
      <p:sp>
        <p:nvSpPr>
          <p:cNvPr id="4101" name="Content Placeholder 20"/>
          <p:cNvSpPr>
            <a:spLocks noGrp="1"/>
          </p:cNvSpPr>
          <p:nvPr>
            <p:ph sz="quarter" idx="4294967295"/>
          </p:nvPr>
        </p:nvSpPr>
        <p:spPr>
          <a:xfrm>
            <a:off x="4495800" y="1143000"/>
            <a:ext cx="4419600" cy="2133600"/>
          </a:xfrm>
        </p:spPr>
        <p:txBody>
          <a:bodyPr/>
          <a:lstStyle/>
          <a:p>
            <a:pPr indent="-230188" eaLnBrk="1" hangingPunct="1"/>
            <a:r>
              <a:rPr lang="en-US" sz="1400" b="1" dirty="0" smtClean="0">
                <a:latin typeface="Arial" pitchFamily="34" charset="0"/>
              </a:rPr>
              <a:t>Need</a:t>
            </a:r>
            <a:r>
              <a:rPr lang="en-US" sz="1400" dirty="0" smtClean="0">
                <a:latin typeface="Arial" pitchFamily="34" charset="0"/>
              </a:rPr>
              <a:t>: Secure VPN communication among Internet hosts is needed in several applications, but setup/management of VPNs is complex, costly for individuals small/medium businesses.</a:t>
            </a:r>
            <a:endParaRPr lang="en-US" sz="1200" dirty="0" smtClean="0">
              <a:latin typeface="Arial" pitchFamily="34" charset="0"/>
            </a:endParaRPr>
          </a:p>
          <a:p>
            <a:pPr indent="-230188" eaLnBrk="1" hangingPunct="1"/>
            <a:r>
              <a:rPr lang="en-US" sz="1400" b="1" dirty="0" smtClean="0">
                <a:latin typeface="Arial" pitchFamily="34" charset="0"/>
              </a:rPr>
              <a:t>Objective</a:t>
            </a:r>
            <a:r>
              <a:rPr lang="en-US" sz="1400" dirty="0" smtClean="0">
                <a:latin typeface="Arial" pitchFamily="34" charset="0"/>
              </a:rPr>
              <a:t>: A P2P architecture for scalable, robust, secure, </a:t>
            </a:r>
            <a:r>
              <a:rPr lang="en-US" sz="1400" dirty="0" smtClean="0">
                <a:latin typeface="Arial" pitchFamily="34" charset="0"/>
              </a:rPr>
              <a:t>simple-to-manage </a:t>
            </a:r>
            <a:r>
              <a:rPr lang="en-US" sz="1400" dirty="0" smtClean="0">
                <a:latin typeface="Arial" pitchFamily="34" charset="0"/>
              </a:rPr>
              <a:t>VPNs </a:t>
            </a:r>
            <a:r>
              <a:rPr lang="en-US" sz="1400" b="1" dirty="0" smtClean="0">
                <a:latin typeface="Arial" pitchFamily="34" charset="0"/>
              </a:rPr>
              <a:t>Potential Applications</a:t>
            </a:r>
            <a:r>
              <a:rPr lang="en-US" sz="1400" dirty="0" smtClean="0">
                <a:latin typeface="Arial" pitchFamily="34" charset="0"/>
              </a:rPr>
              <a:t>: Small/medium business VPNs; multi-institution collaborative research; private data sharing among trusted peers</a:t>
            </a:r>
            <a:endParaRPr lang="en-US" sz="1200" dirty="0" smtClean="0">
              <a:latin typeface="Arial" pitchFamily="34" charset="0"/>
            </a:endParaRPr>
          </a:p>
        </p:txBody>
      </p:sp>
      <p:sp>
        <p:nvSpPr>
          <p:cNvPr id="4102"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solidFill>
                <a:prstClr val="black"/>
              </a:solidFill>
              <a:latin typeface="Calibri" pitchFamily="34" charset="0"/>
              <a:ea typeface="+mn-ea"/>
            </a:endParaRPr>
          </a:p>
        </p:txBody>
      </p:sp>
      <p:sp>
        <p:nvSpPr>
          <p:cNvPr id="4103"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solidFill>
                <a:prstClr val="black"/>
              </a:solidFill>
              <a:ea typeface="+mn-ea"/>
            </a:endParaRPr>
          </a:p>
        </p:txBody>
      </p:sp>
      <p:sp>
        <p:nvSpPr>
          <p:cNvPr id="4104"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4105"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4106"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pic>
        <p:nvPicPr>
          <p:cNvPr id="4107" name="Picture 34" descr="Z:\Desktop\architecture.png"/>
          <p:cNvPicPr>
            <a:picLocks noChangeAspect="1" noChangeArrowheads="1"/>
          </p:cNvPicPr>
          <p:nvPr/>
        </p:nvPicPr>
        <p:blipFill>
          <a:blip r:embed="rId4" cstate="print"/>
          <a:srcRect/>
          <a:stretch>
            <a:fillRect/>
          </a:stretch>
        </p:blipFill>
        <p:spPr bwMode="auto">
          <a:xfrm>
            <a:off x="127000" y="981075"/>
            <a:ext cx="4292600" cy="2447925"/>
          </a:xfrm>
          <a:prstGeom prst="rect">
            <a:avLst/>
          </a:prstGeom>
          <a:noFill/>
          <a:ln w="9525">
            <a:noFill/>
            <a:miter lim="800000"/>
            <a:headEnd/>
            <a:tailEnd/>
          </a:ln>
        </p:spPr>
      </p:pic>
      <p:pic>
        <p:nvPicPr>
          <p:cNvPr id="4108" name="Picture 3" descr="plab_bootstrap5"/>
          <p:cNvPicPr>
            <a:picLocks noChangeAspect="1" noChangeArrowheads="1"/>
          </p:cNvPicPr>
          <p:nvPr/>
        </p:nvPicPr>
        <p:blipFill>
          <a:blip r:embed="rId5" cstate="print"/>
          <a:srcRect/>
          <a:stretch>
            <a:fillRect/>
          </a:stretch>
        </p:blipFill>
        <p:spPr bwMode="auto">
          <a:xfrm>
            <a:off x="7772400" y="4953000"/>
            <a:ext cx="1258888"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idx="4294967295"/>
          </p:nvPr>
        </p:nvSpPr>
        <p:spPr>
          <a:xfrm>
            <a:off x="457200" y="228600"/>
            <a:ext cx="8229600" cy="381000"/>
          </a:xfrm>
        </p:spPr>
        <p:txBody>
          <a:bodyPr/>
          <a:lstStyle/>
          <a:p>
            <a:pPr eaLnBrk="1" hangingPunct="1"/>
            <a:r>
              <a:rPr lang="en-US" sz="2400" b="1" smtClean="0">
                <a:solidFill>
                  <a:srgbClr val="006600"/>
                </a:solidFill>
                <a:latin typeface="Myriad Pro" pitchFamily="34" charset="0"/>
              </a:rPr>
              <a:t>Social Virtual Private Networks (SocialVPN)</a:t>
            </a:r>
          </a:p>
        </p:txBody>
      </p:sp>
      <p:sp>
        <p:nvSpPr>
          <p:cNvPr id="5123" name="Content Placeholder 17"/>
          <p:cNvSpPr>
            <a:spLocks noGrp="1"/>
          </p:cNvSpPr>
          <p:nvPr>
            <p:ph sz="half" idx="4294967295"/>
          </p:nvPr>
        </p:nvSpPr>
        <p:spPr>
          <a:xfrm>
            <a:off x="228600" y="3581400"/>
            <a:ext cx="4114800" cy="2438400"/>
          </a:xfrm>
        </p:spPr>
        <p:txBody>
          <a:bodyPr/>
          <a:lstStyle/>
          <a:p>
            <a:pPr marL="176213" indent="-176213" eaLnBrk="1" hangingPunct="1">
              <a:lnSpc>
                <a:spcPct val="80000"/>
              </a:lnSpc>
              <a:buFontTx/>
              <a:buChar char="•"/>
            </a:pPr>
            <a:r>
              <a:rPr lang="en-US" sz="1400" b="1" smtClean="0">
                <a:latin typeface="Arial" pitchFamily="34" charset="0"/>
              </a:rPr>
              <a:t>Approach</a:t>
            </a:r>
            <a:r>
              <a:rPr lang="en-US" sz="1400" smtClean="0">
                <a:latin typeface="Arial" pitchFamily="34" charset="0"/>
              </a:rPr>
              <a:t>:</a:t>
            </a:r>
          </a:p>
          <a:p>
            <a:pPr marL="577850" lvl="1" indent="-241300" eaLnBrk="1" hangingPunct="1">
              <a:lnSpc>
                <a:spcPct val="80000"/>
              </a:lnSpc>
              <a:buFontTx/>
              <a:buChar char="•"/>
            </a:pPr>
            <a:r>
              <a:rPr lang="en-US" sz="1400" b="1" smtClean="0">
                <a:latin typeface="Arial" pitchFamily="34" charset="0"/>
              </a:rPr>
              <a:t>IP-over-P2P virtual network</a:t>
            </a:r>
            <a:r>
              <a:rPr lang="en-US" sz="1400" smtClean="0">
                <a:latin typeface="Arial" pitchFamily="34" charset="0"/>
              </a:rPr>
              <a:t>: Build upon IPOP overlay for communication</a:t>
            </a:r>
          </a:p>
          <a:p>
            <a:pPr marL="577850" lvl="1" indent="-241300" eaLnBrk="1" hangingPunct="1">
              <a:lnSpc>
                <a:spcPct val="80000"/>
              </a:lnSpc>
              <a:buFontTx/>
              <a:buChar char="•"/>
            </a:pPr>
            <a:r>
              <a:rPr lang="en-US" sz="1400" b="1" smtClean="0">
                <a:latin typeface="Arial" pitchFamily="34" charset="0"/>
              </a:rPr>
              <a:t>XMPP messaging</a:t>
            </a:r>
            <a:r>
              <a:rPr lang="en-US" sz="1400" smtClean="0">
                <a:latin typeface="Arial" pitchFamily="34" charset="0"/>
              </a:rPr>
              <a:t>: Exchange of self-signed public key certificates; connections drawn from OSNs (e.g. Google) or ad-hoc</a:t>
            </a:r>
          </a:p>
          <a:p>
            <a:pPr marL="577850" lvl="1" indent="-241300" eaLnBrk="1" hangingPunct="1">
              <a:lnSpc>
                <a:spcPct val="80000"/>
              </a:lnSpc>
              <a:buFontTx/>
              <a:buChar char="•"/>
            </a:pPr>
            <a:r>
              <a:rPr lang="en-US" sz="1400" b="1" smtClean="0">
                <a:latin typeface="Arial" pitchFamily="34" charset="0"/>
              </a:rPr>
              <a:t>Dynamic private IPs, translation</a:t>
            </a:r>
            <a:r>
              <a:rPr lang="en-US" sz="1400" smtClean="0">
                <a:latin typeface="Arial" pitchFamily="34" charset="0"/>
              </a:rPr>
              <a:t>:  No need for dedicated IP addresses, avoid conflicts of private address spaces </a:t>
            </a:r>
          </a:p>
          <a:p>
            <a:pPr marL="577850" lvl="1" indent="-241300" eaLnBrk="1" hangingPunct="1">
              <a:lnSpc>
                <a:spcPct val="80000"/>
              </a:lnSpc>
              <a:buFontTx/>
              <a:buChar char="•"/>
            </a:pPr>
            <a:r>
              <a:rPr lang="en-US" sz="1400" b="1" smtClean="0">
                <a:latin typeface="Arial" pitchFamily="34" charset="0"/>
              </a:rPr>
              <a:t>Social DNS</a:t>
            </a:r>
            <a:r>
              <a:rPr lang="en-US" sz="1400" smtClean="0">
                <a:latin typeface="Arial" pitchFamily="34" charset="0"/>
              </a:rPr>
              <a:t>: Allow users to establish and disseminate resource name-IP-mappings within the context of their social network</a:t>
            </a:r>
          </a:p>
          <a:p>
            <a:pPr marL="577850" lvl="1" indent="-241300" eaLnBrk="1" hangingPunct="1">
              <a:lnSpc>
                <a:spcPct val="80000"/>
              </a:lnSpc>
              <a:buFontTx/>
              <a:buChar char="•"/>
            </a:pPr>
            <a:endParaRPr lang="en-US" sz="1400" smtClean="0">
              <a:latin typeface="Arial" pitchFamily="34" charset="0"/>
            </a:endParaRPr>
          </a:p>
        </p:txBody>
      </p:sp>
      <p:sp>
        <p:nvSpPr>
          <p:cNvPr id="3076" name="Content Placeholder 18"/>
          <p:cNvSpPr>
            <a:spLocks noGrp="1"/>
          </p:cNvSpPr>
          <p:nvPr>
            <p:ph sz="quarter" idx="4294967295"/>
          </p:nvPr>
        </p:nvSpPr>
        <p:spPr>
          <a:xfrm>
            <a:off x="4572000" y="3581400"/>
            <a:ext cx="3581400" cy="2667000"/>
          </a:xfrm>
        </p:spPr>
        <p:txBody>
          <a:bodyPr/>
          <a:lstStyle/>
          <a:p>
            <a:pPr marL="176213" indent="-176213" eaLnBrk="1" hangingPunct="1">
              <a:lnSpc>
                <a:spcPct val="90000"/>
              </a:lnSpc>
              <a:buFont typeface="Arial" charset="0"/>
              <a:buChar char="•"/>
              <a:defRPr/>
            </a:pPr>
            <a:r>
              <a:rPr lang="en-US" sz="1400" b="1" dirty="0" smtClean="0">
                <a:latin typeface="Arial" charset="0"/>
              </a:rPr>
              <a:t>Software</a:t>
            </a:r>
            <a:endParaRPr lang="en-US" sz="1400" dirty="0" smtClean="0">
              <a:latin typeface="Arial" charset="0"/>
            </a:endParaRPr>
          </a:p>
          <a:p>
            <a:pPr marL="465138" lvl="1" indent="-120650" eaLnBrk="1" hangingPunct="1">
              <a:lnSpc>
                <a:spcPct val="90000"/>
              </a:lnSpc>
              <a:buFontTx/>
              <a:buChar char="•"/>
              <a:defRPr/>
            </a:pPr>
            <a:r>
              <a:rPr lang="en-US" sz="1400" dirty="0" smtClean="0">
                <a:latin typeface="Arial" charset="0"/>
              </a:rPr>
              <a:t>Open-source user-level C# built upon IPOP; packaged for Windows, Linux</a:t>
            </a:r>
          </a:p>
          <a:p>
            <a:pPr marL="465138" lvl="1" indent="-120650" eaLnBrk="1" hangingPunct="1">
              <a:lnSpc>
                <a:spcPct val="90000"/>
              </a:lnSpc>
              <a:buFontTx/>
              <a:buChar char="•"/>
              <a:defRPr/>
            </a:pPr>
            <a:r>
              <a:rPr lang="en-US" sz="1400" dirty="0" err="1" smtClean="0">
                <a:latin typeface="Arial" charset="0"/>
              </a:rPr>
              <a:t>PlanetLab</a:t>
            </a:r>
            <a:r>
              <a:rPr lang="en-US" sz="1400" dirty="0" smtClean="0">
                <a:latin typeface="Arial" charset="0"/>
              </a:rPr>
              <a:t> bootstrap</a:t>
            </a:r>
          </a:p>
          <a:p>
            <a:pPr marL="465138" lvl="1" indent="-120650" eaLnBrk="1" hangingPunct="1">
              <a:lnSpc>
                <a:spcPct val="90000"/>
              </a:lnSpc>
              <a:buFontTx/>
              <a:buChar char="•"/>
              <a:defRPr/>
            </a:pPr>
            <a:r>
              <a:rPr lang="en-US" sz="1400" dirty="0" smtClean="0">
                <a:latin typeface="Arial" charset="0"/>
              </a:rPr>
              <a:t>Web-based user interface</a:t>
            </a:r>
          </a:p>
          <a:p>
            <a:pPr marL="465138" lvl="1" indent="-120650" eaLnBrk="1" hangingPunct="1">
              <a:lnSpc>
                <a:spcPct val="90000"/>
              </a:lnSpc>
              <a:buFontTx/>
              <a:buChar char="•"/>
              <a:defRPr/>
            </a:pPr>
            <a:r>
              <a:rPr lang="en-US" sz="1400" dirty="0" smtClean="0">
                <a:latin typeface="Arial" charset="0"/>
                <a:hlinkClick r:id="rId3"/>
              </a:rPr>
              <a:t>http://www.socialvpn.org</a:t>
            </a:r>
            <a:endParaRPr lang="en-US" sz="1400" dirty="0" smtClean="0">
              <a:latin typeface="Arial" charset="0"/>
            </a:endParaRPr>
          </a:p>
          <a:p>
            <a:pPr marL="465138" lvl="1" indent="-120650" eaLnBrk="1" hangingPunct="1">
              <a:lnSpc>
                <a:spcPct val="90000"/>
              </a:lnSpc>
              <a:buFontTx/>
              <a:buChar char="•"/>
              <a:defRPr/>
            </a:pPr>
            <a:r>
              <a:rPr lang="en-US" sz="1400" dirty="0" smtClean="0">
                <a:latin typeface="Arial" charset="0"/>
              </a:rPr>
              <a:t>XMPP bindings: Google chat, </a:t>
            </a:r>
          </a:p>
          <a:p>
            <a:pPr marL="344488" lvl="1" indent="0" eaLnBrk="1" hangingPunct="1">
              <a:lnSpc>
                <a:spcPct val="90000"/>
              </a:lnSpc>
              <a:buFont typeface="Arial" charset="0"/>
              <a:buNone/>
              <a:defRPr/>
            </a:pPr>
            <a:r>
              <a:rPr lang="en-US" sz="1400" dirty="0" smtClean="0">
                <a:latin typeface="Arial" charset="0"/>
              </a:rPr>
              <a:t>Jabber</a:t>
            </a:r>
          </a:p>
          <a:p>
            <a:pPr marL="465138" lvl="1" indent="-120650" eaLnBrk="1" hangingPunct="1">
              <a:lnSpc>
                <a:spcPct val="90000"/>
              </a:lnSpc>
              <a:buFontTx/>
              <a:buChar char="•"/>
              <a:defRPr/>
            </a:pPr>
            <a:r>
              <a:rPr lang="en-US" sz="1400" dirty="0" smtClean="0">
                <a:latin typeface="Arial" charset="0"/>
              </a:rPr>
              <a:t>1000s of downloads, 100s of concurrent users</a:t>
            </a:r>
          </a:p>
        </p:txBody>
      </p:sp>
      <p:sp>
        <p:nvSpPr>
          <p:cNvPr id="5125" name="Content Placeholder 20"/>
          <p:cNvSpPr>
            <a:spLocks noGrp="1"/>
          </p:cNvSpPr>
          <p:nvPr>
            <p:ph sz="quarter" idx="4294967295"/>
          </p:nvPr>
        </p:nvSpPr>
        <p:spPr>
          <a:xfrm>
            <a:off x="4495800" y="1143000"/>
            <a:ext cx="4419600" cy="2133600"/>
          </a:xfrm>
        </p:spPr>
        <p:txBody>
          <a:bodyPr/>
          <a:lstStyle/>
          <a:p>
            <a:pPr indent="-230188" eaLnBrk="1" hangingPunct="1"/>
            <a:r>
              <a:rPr lang="en-US" sz="1400" b="1" smtClean="0">
                <a:latin typeface="Arial" pitchFamily="34" charset="0"/>
              </a:rPr>
              <a:t>Need</a:t>
            </a:r>
            <a:r>
              <a:rPr lang="en-US" sz="1400" smtClean="0">
                <a:latin typeface="Arial" pitchFamily="34" charset="0"/>
              </a:rPr>
              <a:t>: Internet end-users can communicate with services, but end-to-end communication between clients is hindered by NATs and the difficulty to configure and manage VPN tunnels </a:t>
            </a:r>
            <a:endParaRPr lang="en-US" sz="1200" smtClean="0">
              <a:latin typeface="Arial" pitchFamily="34" charset="0"/>
            </a:endParaRPr>
          </a:p>
          <a:p>
            <a:pPr indent="-230188" eaLnBrk="1" hangingPunct="1"/>
            <a:r>
              <a:rPr lang="en-US" sz="1400" b="1" smtClean="0">
                <a:latin typeface="Arial" pitchFamily="34" charset="0"/>
              </a:rPr>
              <a:t>Objective</a:t>
            </a:r>
            <a:r>
              <a:rPr lang="en-US" sz="1400" smtClean="0">
                <a:latin typeface="Arial" pitchFamily="34" charset="0"/>
              </a:rPr>
              <a:t>: Automatically map relationships established in online social networking (OSN) infrastructures to end-to-end VPN links</a:t>
            </a:r>
          </a:p>
          <a:p>
            <a:pPr indent="-230188" eaLnBrk="1" hangingPunct="1"/>
            <a:r>
              <a:rPr lang="en-US" sz="1400" b="1" smtClean="0">
                <a:latin typeface="Arial" pitchFamily="34" charset="0"/>
              </a:rPr>
              <a:t>Potential Applications</a:t>
            </a:r>
            <a:r>
              <a:rPr lang="en-US" sz="1400" smtClean="0">
                <a:latin typeface="Arial" pitchFamily="34" charset="0"/>
              </a:rPr>
              <a:t>: collaborative environments, games, private data sharing, mobile-to-mobile applications</a:t>
            </a:r>
            <a:endParaRPr lang="en-US" sz="1200" smtClean="0">
              <a:latin typeface="Arial" pitchFamily="34" charset="0"/>
            </a:endParaRPr>
          </a:p>
        </p:txBody>
      </p:sp>
      <p:sp>
        <p:nvSpPr>
          <p:cNvPr id="5126" name="Content Placeholder 9"/>
          <p:cNvSpPr txBox="1">
            <a:spLocks/>
          </p:cNvSpPr>
          <p:nvPr/>
        </p:nvSpPr>
        <p:spPr bwMode="auto">
          <a:xfrm>
            <a:off x="0" y="1143000"/>
            <a:ext cx="4497388" cy="2544763"/>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2400">
              <a:solidFill>
                <a:prstClr val="black"/>
              </a:solidFill>
              <a:latin typeface="Calibri" pitchFamily="34" charset="0"/>
              <a:ea typeface="+mn-ea"/>
            </a:endParaRPr>
          </a:p>
        </p:txBody>
      </p:sp>
      <p:sp>
        <p:nvSpPr>
          <p:cNvPr id="5127" name="Line 2"/>
          <p:cNvSpPr>
            <a:spLocks noChangeShapeType="1"/>
          </p:cNvSpPr>
          <p:nvPr/>
        </p:nvSpPr>
        <p:spPr bwMode="auto">
          <a:xfrm>
            <a:off x="4452938" y="914400"/>
            <a:ext cx="0" cy="5257800"/>
          </a:xfrm>
          <a:prstGeom prst="line">
            <a:avLst/>
          </a:prstGeom>
          <a:noFill/>
          <a:ln w="12573">
            <a:solidFill>
              <a:srgbClr val="000000"/>
            </a:solidFill>
            <a:miter lim="800000"/>
            <a:headEnd/>
            <a:tailEnd/>
          </a:ln>
        </p:spPr>
        <p:txBody>
          <a:bodyPr/>
          <a:lstStyle/>
          <a:p>
            <a:endParaRPr lang="en-US">
              <a:solidFill>
                <a:prstClr val="black"/>
              </a:solidFill>
              <a:ea typeface="+mn-ea"/>
            </a:endParaRPr>
          </a:p>
        </p:txBody>
      </p:sp>
      <p:sp>
        <p:nvSpPr>
          <p:cNvPr id="5128" name="Line 1"/>
          <p:cNvSpPr>
            <a:spLocks noChangeShapeType="1"/>
          </p:cNvSpPr>
          <p:nvPr/>
        </p:nvSpPr>
        <p:spPr bwMode="auto">
          <a:xfrm>
            <a:off x="0" y="34290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5129" name="Line 1"/>
          <p:cNvSpPr>
            <a:spLocks noChangeShapeType="1"/>
          </p:cNvSpPr>
          <p:nvPr/>
        </p:nvSpPr>
        <p:spPr bwMode="auto">
          <a:xfrm>
            <a:off x="0" y="9144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sp>
        <p:nvSpPr>
          <p:cNvPr id="5130" name="Line 1"/>
          <p:cNvSpPr>
            <a:spLocks noChangeShapeType="1"/>
          </p:cNvSpPr>
          <p:nvPr/>
        </p:nvSpPr>
        <p:spPr bwMode="auto">
          <a:xfrm>
            <a:off x="0" y="6172200"/>
            <a:ext cx="9144000" cy="0"/>
          </a:xfrm>
          <a:prstGeom prst="line">
            <a:avLst/>
          </a:prstGeom>
          <a:noFill/>
          <a:ln w="12600">
            <a:solidFill>
              <a:srgbClr val="000000"/>
            </a:solidFill>
            <a:miter lim="800000"/>
            <a:headEnd/>
            <a:tailEnd/>
          </a:ln>
        </p:spPr>
        <p:txBody>
          <a:bodyPr/>
          <a:lstStyle/>
          <a:p>
            <a:endParaRPr lang="en-US">
              <a:solidFill>
                <a:prstClr val="black"/>
              </a:solidFill>
              <a:ea typeface="+mn-ea"/>
            </a:endParaRPr>
          </a:p>
        </p:txBody>
      </p:sp>
      <p:grpSp>
        <p:nvGrpSpPr>
          <p:cNvPr id="2" name="Group 12"/>
          <p:cNvGrpSpPr>
            <a:grpSpLocks/>
          </p:cNvGrpSpPr>
          <p:nvPr/>
        </p:nvGrpSpPr>
        <p:grpSpPr bwMode="auto">
          <a:xfrm>
            <a:off x="381000" y="1114425"/>
            <a:ext cx="3743325" cy="2162175"/>
            <a:chOff x="381000" y="1114425"/>
            <a:chExt cx="3743325" cy="2162175"/>
          </a:xfrm>
        </p:grpSpPr>
        <p:pic>
          <p:nvPicPr>
            <p:cNvPr id="5133" name="Picture 26" descr="j0195384"/>
            <p:cNvPicPr>
              <a:picLocks noChangeAspect="1" noChangeArrowheads="1"/>
            </p:cNvPicPr>
            <p:nvPr/>
          </p:nvPicPr>
          <p:blipFill>
            <a:blip r:embed="rId4" cstate="print"/>
            <a:srcRect/>
            <a:stretch>
              <a:fillRect/>
            </a:stretch>
          </p:blipFill>
          <p:spPr bwMode="auto">
            <a:xfrm>
              <a:off x="3508375" y="2057400"/>
              <a:ext cx="484188" cy="449263"/>
            </a:xfrm>
            <a:prstGeom prst="rect">
              <a:avLst/>
            </a:prstGeom>
            <a:noFill/>
            <a:ln w="9525">
              <a:noFill/>
              <a:miter lim="800000"/>
              <a:headEnd/>
              <a:tailEnd/>
            </a:ln>
          </p:spPr>
        </p:pic>
        <p:pic>
          <p:nvPicPr>
            <p:cNvPr id="5134" name="Picture 27" descr="j0292020"/>
            <p:cNvPicPr>
              <a:picLocks noChangeAspect="1" noChangeArrowheads="1"/>
            </p:cNvPicPr>
            <p:nvPr/>
          </p:nvPicPr>
          <p:blipFill>
            <a:blip r:embed="rId5" cstate="print"/>
            <a:srcRect/>
            <a:stretch>
              <a:fillRect/>
            </a:stretch>
          </p:blipFill>
          <p:spPr bwMode="auto">
            <a:xfrm>
              <a:off x="1455738" y="2482850"/>
              <a:ext cx="506412" cy="436563"/>
            </a:xfrm>
            <a:prstGeom prst="rect">
              <a:avLst/>
            </a:prstGeom>
            <a:noFill/>
            <a:ln w="9525">
              <a:noFill/>
              <a:miter lim="800000"/>
              <a:headEnd/>
              <a:tailEnd/>
            </a:ln>
          </p:spPr>
        </p:pic>
        <p:sp>
          <p:nvSpPr>
            <p:cNvPr id="5135" name="Text Box 28"/>
            <p:cNvSpPr txBox="1">
              <a:spLocks noChangeArrowheads="1"/>
            </p:cNvSpPr>
            <p:nvPr/>
          </p:nvSpPr>
          <p:spPr bwMode="auto">
            <a:xfrm>
              <a:off x="3576638" y="1754188"/>
              <a:ext cx="547687" cy="274637"/>
            </a:xfrm>
            <a:prstGeom prst="rect">
              <a:avLst/>
            </a:prstGeom>
            <a:noFill/>
            <a:ln w="9525">
              <a:noFill/>
              <a:miter lim="800000"/>
              <a:headEnd/>
              <a:tailEnd/>
            </a:ln>
          </p:spPr>
          <p:txBody>
            <a:bodyPr wrap="none">
              <a:spAutoFit/>
            </a:bodyPr>
            <a:lstStyle/>
            <a:p>
              <a:r>
                <a:rPr lang="en-US" sz="1200" b="1">
                  <a:solidFill>
                    <a:prstClr val="black"/>
                  </a:solidFill>
                  <a:ea typeface="+mn-ea"/>
                </a:rPr>
                <a:t>Alice</a:t>
              </a:r>
            </a:p>
          </p:txBody>
        </p:sp>
        <p:sp>
          <p:nvSpPr>
            <p:cNvPr id="5136" name="Text Box 29"/>
            <p:cNvSpPr txBox="1">
              <a:spLocks noChangeArrowheads="1"/>
            </p:cNvSpPr>
            <p:nvPr/>
          </p:nvSpPr>
          <p:spPr bwMode="auto">
            <a:xfrm>
              <a:off x="3473450" y="2717800"/>
              <a:ext cx="573088" cy="274638"/>
            </a:xfrm>
            <a:prstGeom prst="rect">
              <a:avLst/>
            </a:prstGeom>
            <a:noFill/>
            <a:ln w="9525">
              <a:noFill/>
              <a:miter lim="800000"/>
              <a:headEnd/>
              <a:tailEnd/>
            </a:ln>
          </p:spPr>
          <p:txBody>
            <a:bodyPr wrap="none">
              <a:spAutoFit/>
            </a:bodyPr>
            <a:lstStyle/>
            <a:p>
              <a:r>
                <a:rPr lang="en-US" sz="1200" b="1">
                  <a:solidFill>
                    <a:prstClr val="black"/>
                  </a:solidFill>
                  <a:ea typeface="+mn-ea"/>
                </a:rPr>
                <a:t>Carol</a:t>
              </a:r>
            </a:p>
          </p:txBody>
        </p:sp>
        <p:sp>
          <p:nvSpPr>
            <p:cNvPr id="5137" name="Text Box 30"/>
            <p:cNvSpPr txBox="1">
              <a:spLocks noChangeArrowheads="1"/>
            </p:cNvSpPr>
            <p:nvPr/>
          </p:nvSpPr>
          <p:spPr bwMode="auto">
            <a:xfrm>
              <a:off x="1611313" y="3001963"/>
              <a:ext cx="481012" cy="274637"/>
            </a:xfrm>
            <a:prstGeom prst="rect">
              <a:avLst/>
            </a:prstGeom>
            <a:noFill/>
            <a:ln w="9525">
              <a:noFill/>
              <a:miter lim="800000"/>
              <a:headEnd/>
              <a:tailEnd/>
            </a:ln>
          </p:spPr>
          <p:txBody>
            <a:bodyPr wrap="none">
              <a:spAutoFit/>
            </a:bodyPr>
            <a:lstStyle/>
            <a:p>
              <a:r>
                <a:rPr lang="en-US" sz="1200" b="1">
                  <a:solidFill>
                    <a:prstClr val="black"/>
                  </a:solidFill>
                  <a:ea typeface="+mn-ea"/>
                </a:rPr>
                <a:t>Bob</a:t>
              </a:r>
            </a:p>
          </p:txBody>
        </p:sp>
        <p:pic>
          <p:nvPicPr>
            <p:cNvPr id="5138" name="Picture 31" descr="MCj04121760000[1]"/>
            <p:cNvPicPr>
              <a:picLocks noChangeAspect="1" noChangeArrowheads="1"/>
            </p:cNvPicPr>
            <p:nvPr/>
          </p:nvPicPr>
          <p:blipFill>
            <a:blip r:embed="rId6" cstate="print"/>
            <a:srcRect/>
            <a:stretch>
              <a:fillRect/>
            </a:stretch>
          </p:blipFill>
          <p:spPr bwMode="auto">
            <a:xfrm>
              <a:off x="2954338" y="2482850"/>
              <a:ext cx="547687" cy="519113"/>
            </a:xfrm>
            <a:prstGeom prst="rect">
              <a:avLst/>
            </a:prstGeom>
            <a:noFill/>
            <a:ln w="9525">
              <a:noFill/>
              <a:miter lim="800000"/>
              <a:headEnd/>
              <a:tailEnd/>
            </a:ln>
          </p:spPr>
        </p:pic>
        <p:sp>
          <p:nvSpPr>
            <p:cNvPr id="5139" name="Rectangle 32"/>
            <p:cNvSpPr>
              <a:spLocks noChangeArrowheads="1"/>
            </p:cNvSpPr>
            <p:nvPr/>
          </p:nvSpPr>
          <p:spPr bwMode="auto">
            <a:xfrm>
              <a:off x="781050" y="2274888"/>
              <a:ext cx="415925" cy="612775"/>
            </a:xfrm>
            <a:prstGeom prst="rect">
              <a:avLst/>
            </a:prstGeom>
            <a:noFill/>
            <a:ln w="9525">
              <a:solidFill>
                <a:schemeClr val="tx1"/>
              </a:solidFill>
              <a:miter lim="800000"/>
              <a:headEnd/>
              <a:tailEnd/>
            </a:ln>
          </p:spPr>
          <p:txBody>
            <a:bodyPr wrap="none" anchor="ctr"/>
            <a:lstStyle/>
            <a:p>
              <a:endParaRPr lang="en-US">
                <a:solidFill>
                  <a:prstClr val="black"/>
                </a:solidFill>
                <a:ea typeface="+mn-ea"/>
              </a:endParaRPr>
            </a:p>
          </p:txBody>
        </p:sp>
        <p:sp>
          <p:nvSpPr>
            <p:cNvPr id="5140" name="Line 33"/>
            <p:cNvSpPr>
              <a:spLocks noChangeShapeType="1"/>
            </p:cNvSpPr>
            <p:nvPr/>
          </p:nvSpPr>
          <p:spPr bwMode="auto">
            <a:xfrm>
              <a:off x="1039813" y="2322513"/>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1" name="Line 34"/>
            <p:cNvSpPr>
              <a:spLocks noChangeShapeType="1"/>
            </p:cNvSpPr>
            <p:nvPr/>
          </p:nvSpPr>
          <p:spPr bwMode="auto">
            <a:xfrm>
              <a:off x="1039813" y="2370138"/>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2" name="Line 35"/>
            <p:cNvSpPr>
              <a:spLocks noChangeShapeType="1"/>
            </p:cNvSpPr>
            <p:nvPr/>
          </p:nvSpPr>
          <p:spPr bwMode="auto">
            <a:xfrm>
              <a:off x="1039813" y="2416175"/>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3" name="Line 36"/>
            <p:cNvSpPr>
              <a:spLocks noChangeShapeType="1"/>
            </p:cNvSpPr>
            <p:nvPr/>
          </p:nvSpPr>
          <p:spPr bwMode="auto">
            <a:xfrm>
              <a:off x="1039813" y="2463800"/>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4" name="Line 37"/>
            <p:cNvSpPr>
              <a:spLocks noChangeShapeType="1"/>
            </p:cNvSpPr>
            <p:nvPr/>
          </p:nvSpPr>
          <p:spPr bwMode="auto">
            <a:xfrm>
              <a:off x="1039813" y="2652713"/>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5" name="Line 38"/>
            <p:cNvSpPr>
              <a:spLocks noChangeShapeType="1"/>
            </p:cNvSpPr>
            <p:nvPr/>
          </p:nvSpPr>
          <p:spPr bwMode="auto">
            <a:xfrm>
              <a:off x="1039813" y="2700338"/>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6" name="Line 39"/>
            <p:cNvSpPr>
              <a:spLocks noChangeShapeType="1"/>
            </p:cNvSpPr>
            <p:nvPr/>
          </p:nvSpPr>
          <p:spPr bwMode="auto">
            <a:xfrm>
              <a:off x="1039813" y="2746375"/>
              <a:ext cx="10477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7" name="Line 40"/>
            <p:cNvSpPr>
              <a:spLocks noChangeShapeType="1"/>
            </p:cNvSpPr>
            <p:nvPr/>
          </p:nvSpPr>
          <p:spPr bwMode="auto">
            <a:xfrm>
              <a:off x="781050" y="2557463"/>
              <a:ext cx="415925"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8" name="Line 41"/>
            <p:cNvSpPr>
              <a:spLocks noChangeShapeType="1"/>
            </p:cNvSpPr>
            <p:nvPr/>
          </p:nvSpPr>
          <p:spPr bwMode="auto">
            <a:xfrm>
              <a:off x="936625" y="2557463"/>
              <a:ext cx="0" cy="33020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49" name="Rectangle 42"/>
            <p:cNvSpPr>
              <a:spLocks noChangeArrowheads="1"/>
            </p:cNvSpPr>
            <p:nvPr/>
          </p:nvSpPr>
          <p:spPr bwMode="auto">
            <a:xfrm>
              <a:off x="989013" y="2511425"/>
              <a:ext cx="414337" cy="612775"/>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ea typeface="+mn-ea"/>
              </a:endParaRPr>
            </a:p>
          </p:txBody>
        </p:sp>
        <p:grpSp>
          <p:nvGrpSpPr>
            <p:cNvPr id="3" name="Group 43"/>
            <p:cNvGrpSpPr>
              <a:grpSpLocks/>
            </p:cNvGrpSpPr>
            <p:nvPr/>
          </p:nvGrpSpPr>
          <p:grpSpPr bwMode="auto">
            <a:xfrm>
              <a:off x="989013" y="2511425"/>
              <a:ext cx="414337" cy="612775"/>
              <a:chOff x="1344" y="2352"/>
              <a:chExt cx="384" cy="624"/>
            </a:xfrm>
          </p:grpSpPr>
          <p:sp>
            <p:nvSpPr>
              <p:cNvPr id="5166" name="Line 44"/>
              <p:cNvSpPr>
                <a:spLocks noChangeShapeType="1"/>
              </p:cNvSpPr>
              <p:nvPr/>
            </p:nvSpPr>
            <p:spPr bwMode="auto">
              <a:xfrm>
                <a:off x="1584" y="2400"/>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67" name="Line 45"/>
              <p:cNvSpPr>
                <a:spLocks noChangeShapeType="1"/>
              </p:cNvSpPr>
              <p:nvPr/>
            </p:nvSpPr>
            <p:spPr bwMode="auto">
              <a:xfrm>
                <a:off x="1584" y="2448"/>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68" name="Line 46"/>
              <p:cNvSpPr>
                <a:spLocks noChangeShapeType="1"/>
              </p:cNvSpPr>
              <p:nvPr/>
            </p:nvSpPr>
            <p:spPr bwMode="auto">
              <a:xfrm>
                <a:off x="1584" y="2496"/>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69" name="Line 47"/>
              <p:cNvSpPr>
                <a:spLocks noChangeShapeType="1"/>
              </p:cNvSpPr>
              <p:nvPr/>
            </p:nvSpPr>
            <p:spPr bwMode="auto">
              <a:xfrm>
                <a:off x="1584" y="2544"/>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70" name="Line 48"/>
              <p:cNvSpPr>
                <a:spLocks noChangeShapeType="1"/>
              </p:cNvSpPr>
              <p:nvPr/>
            </p:nvSpPr>
            <p:spPr bwMode="auto">
              <a:xfrm>
                <a:off x="1584" y="2736"/>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71" name="Line 49"/>
              <p:cNvSpPr>
                <a:spLocks noChangeShapeType="1"/>
              </p:cNvSpPr>
              <p:nvPr/>
            </p:nvSpPr>
            <p:spPr bwMode="auto">
              <a:xfrm>
                <a:off x="1584" y="2784"/>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72" name="Line 50"/>
              <p:cNvSpPr>
                <a:spLocks noChangeShapeType="1"/>
              </p:cNvSpPr>
              <p:nvPr/>
            </p:nvSpPr>
            <p:spPr bwMode="auto">
              <a:xfrm>
                <a:off x="1584" y="2832"/>
                <a:ext cx="96"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73" name="Line 51"/>
              <p:cNvSpPr>
                <a:spLocks noChangeShapeType="1"/>
              </p:cNvSpPr>
              <p:nvPr/>
            </p:nvSpPr>
            <p:spPr bwMode="auto">
              <a:xfrm>
                <a:off x="1344" y="2640"/>
                <a:ext cx="384" cy="0"/>
              </a:xfrm>
              <a:prstGeom prst="line">
                <a:avLst/>
              </a:prstGeom>
              <a:noFill/>
              <a:ln w="9525">
                <a:solidFill>
                  <a:schemeClr val="tx1"/>
                </a:solidFill>
                <a:round/>
                <a:headEnd/>
                <a:tailEnd/>
              </a:ln>
            </p:spPr>
            <p:txBody>
              <a:bodyPr/>
              <a:lstStyle/>
              <a:p>
                <a:endParaRPr lang="en-US">
                  <a:solidFill>
                    <a:prstClr val="black"/>
                  </a:solidFill>
                  <a:ea typeface="+mn-ea"/>
                </a:endParaRPr>
              </a:p>
            </p:txBody>
          </p:sp>
          <p:sp>
            <p:nvSpPr>
              <p:cNvPr id="5174" name="Line 52"/>
              <p:cNvSpPr>
                <a:spLocks noChangeShapeType="1"/>
              </p:cNvSpPr>
              <p:nvPr/>
            </p:nvSpPr>
            <p:spPr bwMode="auto">
              <a:xfrm>
                <a:off x="1488" y="2640"/>
                <a:ext cx="0" cy="336"/>
              </a:xfrm>
              <a:prstGeom prst="line">
                <a:avLst/>
              </a:prstGeom>
              <a:noFill/>
              <a:ln w="9525">
                <a:solidFill>
                  <a:schemeClr val="tx1"/>
                </a:solidFill>
                <a:round/>
                <a:headEnd/>
                <a:tailEnd/>
              </a:ln>
            </p:spPr>
            <p:txBody>
              <a:bodyPr/>
              <a:lstStyle/>
              <a:p>
                <a:endParaRPr lang="en-US">
                  <a:solidFill>
                    <a:prstClr val="black"/>
                  </a:solidFill>
                  <a:ea typeface="+mn-ea"/>
                </a:endParaRPr>
              </a:p>
            </p:txBody>
          </p:sp>
          <p:pic>
            <p:nvPicPr>
              <p:cNvPr id="5175" name="Picture 53" descr="j0195384"/>
              <p:cNvPicPr>
                <a:picLocks noChangeAspect="1" noChangeArrowheads="1"/>
              </p:cNvPicPr>
              <p:nvPr/>
            </p:nvPicPr>
            <p:blipFill>
              <a:blip r:embed="rId4" cstate="print"/>
              <a:srcRect/>
              <a:stretch>
                <a:fillRect/>
              </a:stretch>
            </p:blipFill>
            <p:spPr bwMode="auto">
              <a:xfrm>
                <a:off x="1344" y="2352"/>
                <a:ext cx="188" cy="192"/>
              </a:xfrm>
              <a:prstGeom prst="rect">
                <a:avLst/>
              </a:prstGeom>
              <a:noFill/>
              <a:ln w="9525">
                <a:noFill/>
                <a:miter lim="800000"/>
                <a:headEnd/>
                <a:tailEnd/>
              </a:ln>
            </p:spPr>
          </p:pic>
        </p:grpSp>
        <p:pic>
          <p:nvPicPr>
            <p:cNvPr id="5151" name="Picture 54" descr="MCj04121760000[1]"/>
            <p:cNvPicPr>
              <a:picLocks noChangeAspect="1" noChangeArrowheads="1"/>
            </p:cNvPicPr>
            <p:nvPr/>
          </p:nvPicPr>
          <p:blipFill>
            <a:blip r:embed="rId6" cstate="print"/>
            <a:srcRect/>
            <a:stretch>
              <a:fillRect/>
            </a:stretch>
          </p:blipFill>
          <p:spPr bwMode="auto">
            <a:xfrm>
              <a:off x="781050" y="2274888"/>
              <a:ext cx="198438" cy="188912"/>
            </a:xfrm>
            <a:prstGeom prst="rect">
              <a:avLst/>
            </a:prstGeom>
            <a:noFill/>
            <a:ln w="9525">
              <a:noFill/>
              <a:miter lim="800000"/>
              <a:headEnd/>
              <a:tailEnd/>
            </a:ln>
          </p:spPr>
        </p:pic>
        <p:sp>
          <p:nvSpPr>
            <p:cNvPr id="5152" name="Text Box 55"/>
            <p:cNvSpPr txBox="1">
              <a:spLocks noChangeArrowheads="1"/>
            </p:cNvSpPr>
            <p:nvPr/>
          </p:nvSpPr>
          <p:spPr bwMode="auto">
            <a:xfrm>
              <a:off x="381000" y="1870075"/>
              <a:ext cx="184150" cy="274638"/>
            </a:xfrm>
            <a:prstGeom prst="rect">
              <a:avLst/>
            </a:prstGeom>
            <a:noFill/>
            <a:ln w="9525">
              <a:noFill/>
              <a:miter lim="800000"/>
              <a:headEnd/>
              <a:tailEnd/>
            </a:ln>
          </p:spPr>
          <p:txBody>
            <a:bodyPr>
              <a:spAutoFit/>
            </a:bodyPr>
            <a:lstStyle/>
            <a:p>
              <a:endParaRPr lang="en-US" sz="1200" b="1">
                <a:solidFill>
                  <a:prstClr val="black"/>
                </a:solidFill>
                <a:ea typeface="+mn-ea"/>
              </a:endParaRPr>
            </a:p>
          </p:txBody>
        </p:sp>
        <p:sp>
          <p:nvSpPr>
            <p:cNvPr id="5153" name="Cloud"/>
            <p:cNvSpPr>
              <a:spLocks noChangeAspect="1" noEditPoints="1" noChangeArrowheads="1"/>
            </p:cNvSpPr>
            <p:nvPr/>
          </p:nvSpPr>
          <p:spPr bwMode="auto">
            <a:xfrm>
              <a:off x="1922463" y="2198688"/>
              <a:ext cx="1090612" cy="663575"/>
            </a:xfrm>
            <a:custGeom>
              <a:avLst/>
              <a:gdLst>
                <a:gd name="T0" fmla="*/ 8624519 w 21600"/>
                <a:gd name="T1" fmla="*/ 313136158 h 21600"/>
                <a:gd name="T2" fmla="*/ 1390187313 w 21600"/>
                <a:gd name="T3" fmla="*/ 625604102 h 21600"/>
                <a:gd name="T4" fmla="*/ 2147483647 w 21600"/>
                <a:gd name="T5" fmla="*/ 313136158 h 21600"/>
                <a:gd name="T6" fmla="*/ 1390187313 w 21600"/>
                <a:gd name="T7" fmla="*/ 3580810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latin typeface="Arial" charset="0"/>
                <a:ea typeface="+mn-ea"/>
              </a:endParaRPr>
            </a:p>
          </p:txBody>
        </p:sp>
        <p:sp>
          <p:nvSpPr>
            <p:cNvPr id="5154" name="Text Box 57"/>
            <p:cNvSpPr txBox="1">
              <a:spLocks noChangeArrowheads="1"/>
            </p:cNvSpPr>
            <p:nvPr/>
          </p:nvSpPr>
          <p:spPr bwMode="auto">
            <a:xfrm>
              <a:off x="2027238" y="2406650"/>
              <a:ext cx="633412" cy="274638"/>
            </a:xfrm>
            <a:prstGeom prst="rect">
              <a:avLst/>
            </a:prstGeom>
            <a:noFill/>
            <a:ln w="9525">
              <a:noFill/>
              <a:miter lim="800000"/>
              <a:headEnd/>
              <a:tailEnd/>
            </a:ln>
          </p:spPr>
          <p:txBody>
            <a:bodyPr wrap="none">
              <a:spAutoFit/>
            </a:bodyPr>
            <a:lstStyle/>
            <a:p>
              <a:r>
                <a:rPr lang="en-US" sz="1200" b="1">
                  <a:solidFill>
                    <a:prstClr val="black"/>
                  </a:solidFill>
                  <a:ea typeface="+mn-ea"/>
                </a:rPr>
                <a:t>Social</a:t>
              </a:r>
            </a:p>
          </p:txBody>
        </p:sp>
        <p:sp>
          <p:nvSpPr>
            <p:cNvPr id="5155" name="Cloud"/>
            <p:cNvSpPr>
              <a:spLocks noChangeAspect="1" noEditPoints="1" noChangeArrowheads="1"/>
            </p:cNvSpPr>
            <p:nvPr/>
          </p:nvSpPr>
          <p:spPr bwMode="auto">
            <a:xfrm>
              <a:off x="1228725" y="1343025"/>
              <a:ext cx="1454150" cy="885825"/>
            </a:xfrm>
            <a:custGeom>
              <a:avLst/>
              <a:gdLst>
                <a:gd name="T0" fmla="*/ 20444810 w 21600"/>
                <a:gd name="T1" fmla="*/ 744915136 h 21600"/>
                <a:gd name="T2" fmla="*/ 2147483647 w 21600"/>
                <a:gd name="T3" fmla="*/ 1488242594 h 21600"/>
                <a:gd name="T4" fmla="*/ 2147483647 w 21600"/>
                <a:gd name="T5" fmla="*/ 744915136 h 21600"/>
                <a:gd name="T6" fmla="*/ 2147483647 w 21600"/>
                <a:gd name="T7" fmla="*/ 8518257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latin typeface="Arial" charset="0"/>
                <a:ea typeface="+mn-ea"/>
              </a:endParaRPr>
            </a:p>
          </p:txBody>
        </p:sp>
        <p:sp>
          <p:nvSpPr>
            <p:cNvPr id="5156" name="Text Box 59"/>
            <p:cNvSpPr txBox="1">
              <a:spLocks noChangeArrowheads="1"/>
            </p:cNvSpPr>
            <p:nvPr/>
          </p:nvSpPr>
          <p:spPr bwMode="auto">
            <a:xfrm>
              <a:off x="1766888" y="1727200"/>
              <a:ext cx="741362" cy="274638"/>
            </a:xfrm>
            <a:prstGeom prst="rect">
              <a:avLst/>
            </a:prstGeom>
            <a:noFill/>
            <a:ln w="9525">
              <a:noFill/>
              <a:miter lim="800000"/>
              <a:headEnd/>
              <a:tailEnd/>
            </a:ln>
          </p:spPr>
          <p:txBody>
            <a:bodyPr wrap="none">
              <a:spAutoFit/>
            </a:bodyPr>
            <a:lstStyle/>
            <a:p>
              <a:pPr algn="ctr"/>
              <a:r>
                <a:rPr lang="en-US" sz="1200" b="1">
                  <a:solidFill>
                    <a:prstClr val="black"/>
                  </a:solidFill>
                  <a:ea typeface="+mn-ea"/>
                </a:rPr>
                <a:t>Overlay</a:t>
              </a:r>
            </a:p>
          </p:txBody>
        </p:sp>
        <p:pic>
          <p:nvPicPr>
            <p:cNvPr id="5157" name="Picture 60" descr="MCj04247660000[1]"/>
            <p:cNvPicPr>
              <a:picLocks noChangeAspect="1" noChangeArrowheads="1"/>
            </p:cNvPicPr>
            <p:nvPr/>
          </p:nvPicPr>
          <p:blipFill>
            <a:blip r:embed="rId7" cstate="print"/>
            <a:srcRect/>
            <a:stretch>
              <a:fillRect/>
            </a:stretch>
          </p:blipFill>
          <p:spPr bwMode="auto">
            <a:xfrm>
              <a:off x="1047750" y="1727200"/>
              <a:ext cx="298450" cy="288925"/>
            </a:xfrm>
            <a:prstGeom prst="rect">
              <a:avLst/>
            </a:prstGeom>
            <a:noFill/>
            <a:ln w="9525">
              <a:noFill/>
              <a:miter lim="800000"/>
              <a:headEnd/>
              <a:tailEnd/>
            </a:ln>
          </p:spPr>
        </p:pic>
        <p:pic>
          <p:nvPicPr>
            <p:cNvPr id="5158" name="Picture 61" descr="MCj04247660000[1]"/>
            <p:cNvPicPr>
              <a:picLocks noChangeAspect="1" noChangeArrowheads="1"/>
            </p:cNvPicPr>
            <p:nvPr/>
          </p:nvPicPr>
          <p:blipFill>
            <a:blip r:embed="rId7" cstate="print"/>
            <a:srcRect/>
            <a:stretch>
              <a:fillRect/>
            </a:stretch>
          </p:blipFill>
          <p:spPr bwMode="auto">
            <a:xfrm>
              <a:off x="2916238" y="1963738"/>
              <a:ext cx="298450" cy="287337"/>
            </a:xfrm>
            <a:prstGeom prst="rect">
              <a:avLst/>
            </a:prstGeom>
            <a:noFill/>
            <a:ln w="9525">
              <a:noFill/>
              <a:miter lim="800000"/>
              <a:headEnd/>
              <a:tailEnd/>
            </a:ln>
          </p:spPr>
        </p:pic>
        <p:pic>
          <p:nvPicPr>
            <p:cNvPr id="5159" name="Picture 62" descr="MCj04247660000[1]"/>
            <p:cNvPicPr>
              <a:picLocks noChangeAspect="1" noChangeArrowheads="1"/>
            </p:cNvPicPr>
            <p:nvPr/>
          </p:nvPicPr>
          <p:blipFill>
            <a:blip r:embed="rId7" cstate="print"/>
            <a:srcRect/>
            <a:stretch>
              <a:fillRect/>
            </a:stretch>
          </p:blipFill>
          <p:spPr bwMode="auto">
            <a:xfrm>
              <a:off x="3332163" y="1681163"/>
              <a:ext cx="296862" cy="287337"/>
            </a:xfrm>
            <a:prstGeom prst="rect">
              <a:avLst/>
            </a:prstGeom>
            <a:noFill/>
            <a:ln w="9525">
              <a:noFill/>
              <a:miter lim="800000"/>
              <a:headEnd/>
              <a:tailEnd/>
            </a:ln>
          </p:spPr>
        </p:pic>
        <p:pic>
          <p:nvPicPr>
            <p:cNvPr id="5160" name="Picture 63" descr="MCj04247660000[1]"/>
            <p:cNvPicPr>
              <a:picLocks noChangeAspect="1" noChangeArrowheads="1"/>
            </p:cNvPicPr>
            <p:nvPr/>
          </p:nvPicPr>
          <p:blipFill>
            <a:blip r:embed="rId7" cstate="print"/>
            <a:srcRect/>
            <a:stretch>
              <a:fillRect/>
            </a:stretch>
          </p:blipFill>
          <p:spPr bwMode="auto">
            <a:xfrm>
              <a:off x="2865438" y="1350963"/>
              <a:ext cx="296862" cy="287337"/>
            </a:xfrm>
            <a:prstGeom prst="rect">
              <a:avLst/>
            </a:prstGeom>
            <a:noFill/>
            <a:ln w="9525">
              <a:noFill/>
              <a:miter lim="800000"/>
              <a:headEnd/>
              <a:tailEnd/>
            </a:ln>
          </p:spPr>
        </p:pic>
        <p:pic>
          <p:nvPicPr>
            <p:cNvPr id="5161" name="Picture 64" descr="MCj04247660000[1]"/>
            <p:cNvPicPr>
              <a:picLocks noChangeAspect="1" noChangeArrowheads="1"/>
            </p:cNvPicPr>
            <p:nvPr/>
          </p:nvPicPr>
          <p:blipFill>
            <a:blip r:embed="rId7" cstate="print"/>
            <a:srcRect/>
            <a:stretch>
              <a:fillRect/>
            </a:stretch>
          </p:blipFill>
          <p:spPr bwMode="auto">
            <a:xfrm>
              <a:off x="2085975" y="1114425"/>
              <a:ext cx="296863" cy="287338"/>
            </a:xfrm>
            <a:prstGeom prst="rect">
              <a:avLst/>
            </a:prstGeom>
            <a:noFill/>
            <a:ln w="9525">
              <a:noFill/>
              <a:miter lim="800000"/>
              <a:headEnd/>
              <a:tailEnd/>
            </a:ln>
          </p:spPr>
        </p:pic>
        <p:sp>
          <p:nvSpPr>
            <p:cNvPr id="5162" name="Freeform 65"/>
            <p:cNvSpPr>
              <a:spLocks/>
            </p:cNvSpPr>
            <p:nvPr/>
          </p:nvSpPr>
          <p:spPr bwMode="auto">
            <a:xfrm>
              <a:off x="3033713" y="1624013"/>
              <a:ext cx="312737" cy="179387"/>
            </a:xfrm>
            <a:custGeom>
              <a:avLst/>
              <a:gdLst>
                <a:gd name="T0" fmla="*/ 2147483647 w 288"/>
                <a:gd name="T1" fmla="*/ 2147483647 h 183"/>
                <a:gd name="T2" fmla="*/ 2147483647 w 288"/>
                <a:gd name="T3" fmla="*/ 2147483647 h 183"/>
                <a:gd name="T4" fmla="*/ 2147483647 w 288"/>
                <a:gd name="T5" fmla="*/ 2147483647 h 183"/>
                <a:gd name="T6" fmla="*/ 0 w 288"/>
                <a:gd name="T7" fmla="*/ 0 h 183"/>
                <a:gd name="T8" fmla="*/ 0 60000 65536"/>
                <a:gd name="T9" fmla="*/ 0 60000 65536"/>
                <a:gd name="T10" fmla="*/ 0 60000 65536"/>
                <a:gd name="T11" fmla="*/ 0 60000 65536"/>
                <a:gd name="T12" fmla="*/ 0 w 288"/>
                <a:gd name="T13" fmla="*/ 0 h 183"/>
                <a:gd name="T14" fmla="*/ 288 w 288"/>
                <a:gd name="T15" fmla="*/ 183 h 183"/>
              </a:gdLst>
              <a:ahLst/>
              <a:cxnLst>
                <a:cxn ang="T8">
                  <a:pos x="T0" y="T1"/>
                </a:cxn>
                <a:cxn ang="T9">
                  <a:pos x="T2" y="T3"/>
                </a:cxn>
                <a:cxn ang="T10">
                  <a:pos x="T4" y="T5"/>
                </a:cxn>
                <a:cxn ang="T11">
                  <a:pos x="T6" y="T7"/>
                </a:cxn>
              </a:cxnLst>
              <a:rect l="T12" t="T13" r="T14" b="T15"/>
              <a:pathLst>
                <a:path w="288" h="183">
                  <a:moveTo>
                    <a:pt x="288" y="173"/>
                  </a:moveTo>
                  <a:cubicBezTo>
                    <a:pt x="274" y="178"/>
                    <a:pt x="260" y="183"/>
                    <a:pt x="231" y="173"/>
                  </a:cubicBezTo>
                  <a:cubicBezTo>
                    <a:pt x="202" y="163"/>
                    <a:pt x="153" y="144"/>
                    <a:pt x="115" y="115"/>
                  </a:cubicBezTo>
                  <a:cubicBezTo>
                    <a:pt x="77" y="86"/>
                    <a:pt x="38" y="43"/>
                    <a:pt x="0" y="0"/>
                  </a:cubicBezTo>
                </a:path>
              </a:pathLst>
            </a:custGeom>
            <a:noFill/>
            <a:ln w="9525">
              <a:solidFill>
                <a:schemeClr val="tx1"/>
              </a:solidFill>
              <a:prstDash val="dash"/>
              <a:round/>
              <a:headEnd/>
              <a:tailEnd type="triangle" w="med" len="med"/>
            </a:ln>
          </p:spPr>
          <p:txBody>
            <a:bodyPr/>
            <a:lstStyle/>
            <a:p>
              <a:endParaRPr lang="en-US">
                <a:solidFill>
                  <a:prstClr val="black"/>
                </a:solidFill>
                <a:ea typeface="+mn-ea"/>
              </a:endParaRPr>
            </a:p>
          </p:txBody>
        </p:sp>
        <p:sp>
          <p:nvSpPr>
            <p:cNvPr id="5163" name="Freeform 66"/>
            <p:cNvSpPr>
              <a:spLocks/>
            </p:cNvSpPr>
            <p:nvPr/>
          </p:nvSpPr>
          <p:spPr bwMode="auto">
            <a:xfrm>
              <a:off x="2349500" y="1282700"/>
              <a:ext cx="498475" cy="180975"/>
            </a:xfrm>
            <a:custGeom>
              <a:avLst/>
              <a:gdLst>
                <a:gd name="T0" fmla="*/ 2147483647 w 288"/>
                <a:gd name="T1" fmla="*/ 2147483647 h 183"/>
                <a:gd name="T2" fmla="*/ 2147483647 w 288"/>
                <a:gd name="T3" fmla="*/ 2147483647 h 183"/>
                <a:gd name="T4" fmla="*/ 2147483647 w 288"/>
                <a:gd name="T5" fmla="*/ 2147483647 h 183"/>
                <a:gd name="T6" fmla="*/ 0 w 288"/>
                <a:gd name="T7" fmla="*/ 0 h 183"/>
                <a:gd name="T8" fmla="*/ 0 60000 65536"/>
                <a:gd name="T9" fmla="*/ 0 60000 65536"/>
                <a:gd name="T10" fmla="*/ 0 60000 65536"/>
                <a:gd name="T11" fmla="*/ 0 60000 65536"/>
                <a:gd name="T12" fmla="*/ 0 w 288"/>
                <a:gd name="T13" fmla="*/ 0 h 183"/>
                <a:gd name="T14" fmla="*/ 288 w 288"/>
                <a:gd name="T15" fmla="*/ 183 h 183"/>
              </a:gdLst>
              <a:ahLst/>
              <a:cxnLst>
                <a:cxn ang="T8">
                  <a:pos x="T0" y="T1"/>
                </a:cxn>
                <a:cxn ang="T9">
                  <a:pos x="T2" y="T3"/>
                </a:cxn>
                <a:cxn ang="T10">
                  <a:pos x="T4" y="T5"/>
                </a:cxn>
                <a:cxn ang="T11">
                  <a:pos x="T6" y="T7"/>
                </a:cxn>
              </a:cxnLst>
              <a:rect l="T12" t="T13" r="T14" b="T15"/>
              <a:pathLst>
                <a:path w="288" h="183">
                  <a:moveTo>
                    <a:pt x="288" y="173"/>
                  </a:moveTo>
                  <a:cubicBezTo>
                    <a:pt x="274" y="178"/>
                    <a:pt x="260" y="183"/>
                    <a:pt x="231" y="173"/>
                  </a:cubicBezTo>
                  <a:cubicBezTo>
                    <a:pt x="202" y="163"/>
                    <a:pt x="153" y="144"/>
                    <a:pt x="115" y="115"/>
                  </a:cubicBezTo>
                  <a:cubicBezTo>
                    <a:pt x="77" y="86"/>
                    <a:pt x="38" y="43"/>
                    <a:pt x="0" y="0"/>
                  </a:cubicBezTo>
                </a:path>
              </a:pathLst>
            </a:custGeom>
            <a:noFill/>
            <a:ln w="9525">
              <a:solidFill>
                <a:schemeClr val="tx1"/>
              </a:solidFill>
              <a:prstDash val="dash"/>
              <a:round/>
              <a:headEnd/>
              <a:tailEnd type="triangle" w="med" len="med"/>
            </a:ln>
          </p:spPr>
          <p:txBody>
            <a:bodyPr/>
            <a:lstStyle/>
            <a:p>
              <a:endParaRPr lang="en-US">
                <a:solidFill>
                  <a:prstClr val="black"/>
                </a:solidFill>
                <a:ea typeface="+mn-ea"/>
              </a:endParaRPr>
            </a:p>
          </p:txBody>
        </p:sp>
        <p:sp>
          <p:nvSpPr>
            <p:cNvPr id="5164" name="Freeform 67"/>
            <p:cNvSpPr>
              <a:spLocks/>
            </p:cNvSpPr>
            <p:nvPr/>
          </p:nvSpPr>
          <p:spPr bwMode="auto">
            <a:xfrm flipV="1">
              <a:off x="1352550" y="1339850"/>
              <a:ext cx="747713" cy="396875"/>
            </a:xfrm>
            <a:custGeom>
              <a:avLst/>
              <a:gdLst>
                <a:gd name="T0" fmla="*/ 2147483647 w 288"/>
                <a:gd name="T1" fmla="*/ 2147483647 h 183"/>
                <a:gd name="T2" fmla="*/ 2147483647 w 288"/>
                <a:gd name="T3" fmla="*/ 2147483647 h 183"/>
                <a:gd name="T4" fmla="*/ 2147483647 w 288"/>
                <a:gd name="T5" fmla="*/ 2147483647 h 183"/>
                <a:gd name="T6" fmla="*/ 0 w 288"/>
                <a:gd name="T7" fmla="*/ 0 h 183"/>
                <a:gd name="T8" fmla="*/ 0 60000 65536"/>
                <a:gd name="T9" fmla="*/ 0 60000 65536"/>
                <a:gd name="T10" fmla="*/ 0 60000 65536"/>
                <a:gd name="T11" fmla="*/ 0 60000 65536"/>
                <a:gd name="T12" fmla="*/ 0 w 288"/>
                <a:gd name="T13" fmla="*/ 0 h 183"/>
                <a:gd name="T14" fmla="*/ 288 w 288"/>
                <a:gd name="T15" fmla="*/ 183 h 183"/>
              </a:gdLst>
              <a:ahLst/>
              <a:cxnLst>
                <a:cxn ang="T8">
                  <a:pos x="T0" y="T1"/>
                </a:cxn>
                <a:cxn ang="T9">
                  <a:pos x="T2" y="T3"/>
                </a:cxn>
                <a:cxn ang="T10">
                  <a:pos x="T4" y="T5"/>
                </a:cxn>
                <a:cxn ang="T11">
                  <a:pos x="T6" y="T7"/>
                </a:cxn>
              </a:cxnLst>
              <a:rect l="T12" t="T13" r="T14" b="T15"/>
              <a:pathLst>
                <a:path w="288" h="183">
                  <a:moveTo>
                    <a:pt x="288" y="173"/>
                  </a:moveTo>
                  <a:cubicBezTo>
                    <a:pt x="274" y="178"/>
                    <a:pt x="260" y="183"/>
                    <a:pt x="231" y="173"/>
                  </a:cubicBezTo>
                  <a:cubicBezTo>
                    <a:pt x="202" y="163"/>
                    <a:pt x="153" y="144"/>
                    <a:pt x="115" y="115"/>
                  </a:cubicBezTo>
                  <a:cubicBezTo>
                    <a:pt x="77" y="86"/>
                    <a:pt x="38" y="43"/>
                    <a:pt x="0" y="0"/>
                  </a:cubicBezTo>
                </a:path>
              </a:pathLst>
            </a:custGeom>
            <a:noFill/>
            <a:ln w="9525">
              <a:solidFill>
                <a:schemeClr val="tx1"/>
              </a:solidFill>
              <a:prstDash val="dash"/>
              <a:round/>
              <a:headEnd/>
              <a:tailEnd type="triangle" w="med" len="med"/>
            </a:ln>
          </p:spPr>
          <p:txBody>
            <a:bodyPr/>
            <a:lstStyle/>
            <a:p>
              <a:endParaRPr lang="en-US">
                <a:solidFill>
                  <a:prstClr val="black"/>
                </a:solidFill>
                <a:ea typeface="+mn-ea"/>
              </a:endParaRPr>
            </a:p>
          </p:txBody>
        </p:sp>
        <p:sp>
          <p:nvSpPr>
            <p:cNvPr id="5165" name="Freeform 68"/>
            <p:cNvSpPr>
              <a:spLocks/>
            </p:cNvSpPr>
            <p:nvPr/>
          </p:nvSpPr>
          <p:spPr bwMode="auto">
            <a:xfrm flipH="1" flipV="1">
              <a:off x="2973388" y="1624013"/>
              <a:ext cx="123825" cy="282575"/>
            </a:xfrm>
            <a:custGeom>
              <a:avLst/>
              <a:gdLst>
                <a:gd name="T0" fmla="*/ 2147483647 w 288"/>
                <a:gd name="T1" fmla="*/ 2147483647 h 183"/>
                <a:gd name="T2" fmla="*/ 2147483647 w 288"/>
                <a:gd name="T3" fmla="*/ 2147483647 h 183"/>
                <a:gd name="T4" fmla="*/ 2147483647 w 288"/>
                <a:gd name="T5" fmla="*/ 2147483647 h 183"/>
                <a:gd name="T6" fmla="*/ 0 w 288"/>
                <a:gd name="T7" fmla="*/ 0 h 183"/>
                <a:gd name="T8" fmla="*/ 0 60000 65536"/>
                <a:gd name="T9" fmla="*/ 0 60000 65536"/>
                <a:gd name="T10" fmla="*/ 0 60000 65536"/>
                <a:gd name="T11" fmla="*/ 0 60000 65536"/>
                <a:gd name="T12" fmla="*/ 0 w 288"/>
                <a:gd name="T13" fmla="*/ 0 h 183"/>
                <a:gd name="T14" fmla="*/ 288 w 288"/>
                <a:gd name="T15" fmla="*/ 183 h 183"/>
              </a:gdLst>
              <a:ahLst/>
              <a:cxnLst>
                <a:cxn ang="T8">
                  <a:pos x="T0" y="T1"/>
                </a:cxn>
                <a:cxn ang="T9">
                  <a:pos x="T2" y="T3"/>
                </a:cxn>
                <a:cxn ang="T10">
                  <a:pos x="T4" y="T5"/>
                </a:cxn>
                <a:cxn ang="T11">
                  <a:pos x="T6" y="T7"/>
                </a:cxn>
              </a:cxnLst>
              <a:rect l="T12" t="T13" r="T14" b="T15"/>
              <a:pathLst>
                <a:path w="288" h="183">
                  <a:moveTo>
                    <a:pt x="288" y="173"/>
                  </a:moveTo>
                  <a:cubicBezTo>
                    <a:pt x="274" y="178"/>
                    <a:pt x="260" y="183"/>
                    <a:pt x="231" y="173"/>
                  </a:cubicBezTo>
                  <a:cubicBezTo>
                    <a:pt x="202" y="163"/>
                    <a:pt x="153" y="144"/>
                    <a:pt x="115" y="115"/>
                  </a:cubicBezTo>
                  <a:cubicBezTo>
                    <a:pt x="77" y="86"/>
                    <a:pt x="38" y="43"/>
                    <a:pt x="0" y="0"/>
                  </a:cubicBezTo>
                </a:path>
              </a:pathLst>
            </a:custGeom>
            <a:noFill/>
            <a:ln w="9525">
              <a:solidFill>
                <a:schemeClr val="tx1"/>
              </a:solidFill>
              <a:prstDash val="dash"/>
              <a:round/>
              <a:headEnd/>
              <a:tailEnd type="triangle" w="med" len="med"/>
            </a:ln>
          </p:spPr>
          <p:txBody>
            <a:bodyPr/>
            <a:lstStyle/>
            <a:p>
              <a:endParaRPr lang="en-US">
                <a:solidFill>
                  <a:prstClr val="black"/>
                </a:solidFill>
                <a:ea typeface="+mn-ea"/>
              </a:endParaRPr>
            </a:p>
          </p:txBody>
        </p:sp>
      </p:grpSp>
      <p:pic>
        <p:nvPicPr>
          <p:cNvPr id="5132" name="Picture 5" descr="LinuxUserMagCover"/>
          <p:cNvPicPr>
            <a:picLocks noChangeAspect="1" noChangeArrowheads="1"/>
          </p:cNvPicPr>
          <p:nvPr/>
        </p:nvPicPr>
        <p:blipFill>
          <a:blip r:embed="rId8" cstate="print"/>
          <a:srcRect/>
          <a:stretch>
            <a:fillRect/>
          </a:stretch>
        </p:blipFill>
        <p:spPr bwMode="auto">
          <a:xfrm>
            <a:off x="7543800" y="4724400"/>
            <a:ext cx="1277938" cy="132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verview">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verview">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ver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ad">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Quad">
      <a:majorFont>
        <a:latin typeface="Lucida Grande"/>
        <a:ea typeface="ヒラギノ角ゴ ProN W6"/>
        <a:cs typeface="ヒラギノ角ゴ ProN W6"/>
      </a:majorFont>
      <a:minorFont>
        <a:latin typeface="Lucida Grande"/>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Qu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hina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4773</TotalTime>
  <Words>7726</Words>
  <Application>Microsoft Office PowerPoint</Application>
  <PresentationFormat>On-screen Show (4:3)</PresentationFormat>
  <Paragraphs>722</Paragraphs>
  <Slides>24</Slides>
  <Notes>19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24</vt:i4>
      </vt:variant>
    </vt:vector>
  </HeadingPairs>
  <TitlesOfParts>
    <vt:vector size="38" baseType="lpstr">
      <vt:lpstr>Arial</vt:lpstr>
      <vt:lpstr>ＭＳ Ｐゴシック</vt:lpstr>
      <vt:lpstr>Calibri</vt:lpstr>
      <vt:lpstr>Myriad Pro</vt:lpstr>
      <vt:lpstr>Times New Roman</vt:lpstr>
      <vt:lpstr>MS Mincho</vt:lpstr>
      <vt:lpstr>DejaVu Sans</vt:lpstr>
      <vt:lpstr>Office Theme</vt:lpstr>
      <vt:lpstr>Overview</vt:lpstr>
      <vt:lpstr>Quad</vt:lpstr>
      <vt:lpstr>1_Office Theme</vt:lpstr>
      <vt:lpstr>2_Office Theme</vt:lpstr>
      <vt:lpstr>3_Office Theme</vt:lpstr>
      <vt:lpstr>ChinaTemplate</vt:lpstr>
      <vt:lpstr>Slide 1</vt:lpstr>
      <vt:lpstr>Slide 2</vt:lpstr>
      <vt:lpstr>Peter Dinda, Northwestern University pdinda.org</vt:lpstr>
      <vt:lpstr>V3VEE: A New Virtual Machine Monitor</vt:lpstr>
      <vt:lpstr>ABSYNTH: Sensor Network Programming For All</vt:lpstr>
      <vt:lpstr>Empathic Systems Project: Systems Meets HCI</vt:lpstr>
      <vt:lpstr>Renato Figueiredo - University of Florida  byron.acis.ufl.edu/~renato</vt:lpstr>
      <vt:lpstr>Self-organizing IP-over-P2P Overlays</vt:lpstr>
      <vt:lpstr>Social Virtual Private Networks (SocialVPN)</vt:lpstr>
      <vt:lpstr>Grid Appliances – Plug-and-play Virtual Clusters</vt:lpstr>
      <vt:lpstr>Manish Parashar nsfcac.rutgers.edu/people/parashar/</vt:lpstr>
      <vt:lpstr>RUSpaces: Addressing Data Challenges at Extreme Scale</vt:lpstr>
      <vt:lpstr>CometCloud: Enabling Science and Engineering Workflows on Dynamically Federated Cloud Infrastructure</vt:lpstr>
      <vt:lpstr>Green High Performance Computing (GreenHPC@RU)</vt:lpstr>
      <vt:lpstr>Slide 15</vt:lpstr>
      <vt:lpstr>Slide 16</vt:lpstr>
      <vt:lpstr>Slide 17</vt:lpstr>
      <vt:lpstr>Slide 18</vt:lpstr>
      <vt:lpstr>Slide 19</vt:lpstr>
      <vt:lpstr>José Fortes - University of Florida</vt:lpstr>
      <vt:lpstr>Center for Autonomic Computing</vt:lpstr>
      <vt:lpstr>FutureGrid – Intercloud communication</vt:lpstr>
      <vt:lpstr>iDigBio - Collections Computational Cloud</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line title of project/date(mm/yy)</dc:title>
  <dc:creator>fortes</dc:creator>
  <cp:lastModifiedBy>jf</cp:lastModifiedBy>
  <cp:revision>142</cp:revision>
  <dcterms:created xsi:type="dcterms:W3CDTF">2009-07-22T18:04:23Z</dcterms:created>
  <dcterms:modified xsi:type="dcterms:W3CDTF">2011-09-27T09:03:44Z</dcterms:modified>
</cp:coreProperties>
</file>