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0" r:id="rId4"/>
    <p:sldId id="257" r:id="rId5"/>
    <p:sldId id="258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74" r:id="rId14"/>
    <p:sldId id="271" r:id="rId15"/>
    <p:sldId id="266" r:id="rId16"/>
    <p:sldId id="267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439D0-919D-4DE2-B8F6-9CDDF788F811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558CD-1663-4815-A104-65EFCE0C3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E7E14-EB10-4001-8AEF-C2C94F97AF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0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E7E14-EB10-4001-8AEF-C2C94F97AF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B2320-D0B3-4A4B-B2D1-406F1A93ABEC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E9A75-6A10-484F-8902-3990D5DFF5A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E9A75-6A10-484F-8902-3990D5DFF5A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E9A75-6A10-484F-8902-3990D5DFF5A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E9A75-6A10-484F-8902-3990D5DFF5A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2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1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0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3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6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8724-43E4-48E7-A6F2-14771029B24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CCF7-179C-42BF-B927-9B539123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8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1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 Theory, Mechanism Design, Differential Privacy (and you).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Aaron Roth</a:t>
            </a:r>
          </a:p>
          <a:p>
            <a:endParaRPr lang="en-US" dirty="0" smtClean="0"/>
          </a:p>
          <a:p>
            <a:r>
              <a:rPr lang="en-US" dirty="0" smtClean="0"/>
              <a:t>DIMACS Workshop on Differential Privacy</a:t>
            </a:r>
          </a:p>
          <a:p>
            <a:r>
              <a:rPr lang="en-US" dirty="0" smtClean="0"/>
              <a:t>October 24</a:t>
            </a:r>
            <a:endParaRPr lang="en-US" dirty="0"/>
          </a:p>
        </p:txBody>
      </p:sp>
      <p:pic>
        <p:nvPicPr>
          <p:cNvPr id="4" name="Picture 2" descr="http://www.sas.upenn.edu/~marcmere/pictures/penn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4419600"/>
            <a:ext cx="1572491" cy="5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Playout</a:t>
            </a:r>
            <a:r>
              <a:rPr lang="en-US" dirty="0" smtClean="0"/>
              <a:t> of a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/>
                  <a:t>A (mixed) </a:t>
                </a:r>
                <a:r>
                  <a:rPr lang="en-US" i="1" dirty="0" smtClean="0"/>
                  <a:t>strategy</a:t>
                </a:r>
                <a:r>
                  <a:rPr lang="en-US" dirty="0" smtClean="0"/>
                  <a:t> for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Write: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 </a:t>
                </a:r>
                <a:r>
                  <a:rPr lang="en-US" dirty="0" smtClean="0"/>
                  <a:t>for a </a:t>
                </a:r>
                <a:r>
                  <a:rPr lang="en-US" i="1" dirty="0" smtClean="0"/>
                  <a:t>joint strategy profile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Write: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the joint strategy profile excluding agent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5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Playout</a:t>
            </a:r>
            <a:r>
              <a:rPr lang="en-US" dirty="0" smtClean="0"/>
              <a:t> of a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Simultaniously, each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Each agent derives (expected) utility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E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chemeClr val="accent4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Agents “Behave so as to Maximize Their Utility”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88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Aaron\AppData\Local\Microsoft\Windows\Temporary Internet Files\Content.IE5\D46ME2JN\MP9004309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133600" cy="19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Predictions?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Sometimes relatively simple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an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-approximate) dominant strategy if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and for every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Predictions?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Sometimes relatively simple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 joint action profile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a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a(n) 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-approximate) dominant strategy equilibrium if for every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∈[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/>
                  <a:t>is an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-</a:t>
                </a:r>
                <a:r>
                  <a:rPr lang="en-US" dirty="0" smtClean="0"/>
                  <a:t>approximate) dominant strategy.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6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Predictions?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strategies don’t always exist…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476625"/>
            <a:ext cx="4381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657600" y="2133600"/>
            <a:ext cx="4953000" cy="1143000"/>
          </a:xfrm>
          <a:prstGeom prst="cloudCallout">
            <a:avLst>
              <a:gd name="adj1" fmla="val -7298"/>
              <a:gd name="adj2" fmla="val 70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Good </a:t>
            </a:r>
            <a:r>
              <a:rPr lang="en-US" sz="2800" dirty="0" err="1" smtClean="0"/>
              <a:t>ol</a:t>
            </a:r>
            <a:r>
              <a:rPr lang="en-US" sz="2800" dirty="0" smtClean="0"/>
              <a:t>’ rock. </a:t>
            </a:r>
            <a:r>
              <a:rPr lang="en-US" sz="2800" dirty="0" err="1" smtClean="0"/>
              <a:t>Nuthin</a:t>
            </a:r>
            <a:r>
              <a:rPr lang="en-US" sz="2800" dirty="0" smtClean="0"/>
              <a:t> beats that!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34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Predictions?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Difficult in general. </a:t>
                </a:r>
              </a:p>
              <a:p>
                <a:r>
                  <a:rPr lang="en-US" dirty="0" smtClean="0"/>
                  <a:t>Can at least identify ‘stable’ solutions: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 joint strategy profile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×…×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a(n)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-approximate) Nash Equilibrium if for every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∈[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and for every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7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Nash Equilibrium always exists (may require randomization)</a:t>
            </a:r>
            <a:endParaRPr lang="en-US" dirty="0"/>
          </a:p>
        </p:txBody>
      </p:sp>
      <p:pic>
        <p:nvPicPr>
          <p:cNvPr id="4" name="Picture 2" descr="C:\Users\Aaron\AppData\Local\Microsoft\Windows\Temporary Internet Files\Content.IE5\D46ME2JN\MP90043096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29050"/>
            <a:ext cx="42672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37732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33%      33%      33%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88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Design a “mechanism”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which elicits reports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/>
                  <a:t>from agents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∈[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/>
                  <a:t>and chooses some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𝑜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/>
                  <a:t>based on the reports. </a:t>
                </a:r>
              </a:p>
              <a:p>
                <a:r>
                  <a:rPr lang="en-US" dirty="0" smtClean="0"/>
                  <a:t>Agents have valuations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𝒪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→[0,1]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r>
                  <a:rPr lang="en-US" dirty="0" smtClean="0"/>
                  <a:t>Mechanism may charge </a:t>
                </a:r>
                <a:r>
                  <a:rPr lang="en-US" i="1" dirty="0" smtClean="0"/>
                  <a:t>prices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each agent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→[0,1]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Or </a:t>
                </a:r>
                <a:r>
                  <a:rPr lang="en-US" i="1" dirty="0" smtClean="0"/>
                  <a:t>we may be in a setting in which exchange of money is not allowed.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778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5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This defines a game: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𝑀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r>
                  <a:rPr lang="en-US" dirty="0" smtClean="0"/>
                  <a:t>The ``Revelation Principle’’</a:t>
                </a:r>
              </a:p>
              <a:p>
                <a:pPr lvl="1"/>
                <a:r>
                  <a:rPr lang="en-US" dirty="0" smtClean="0"/>
                  <a:t>We may without loss of generality take: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={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feasible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 smtClean="0"/>
                  <a:t>i.e. the mechanism just asks you to report your valuation function. </a:t>
                </a:r>
              </a:p>
              <a:p>
                <a:pPr lvl="2"/>
                <a:r>
                  <a:rPr lang="en-US" dirty="0" smtClean="0"/>
                  <a:t>Still – it might not be in your best interest to tell the truth!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3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could design the mechanism to optimize our objective given the reports</a:t>
                </a:r>
              </a:p>
              <a:p>
                <a:pPr lvl="1"/>
                <a:r>
                  <a:rPr lang="en-US" dirty="0" smtClean="0"/>
                  <a:t>But if we don’t incentivize truth telling, then we are probably optimizing with respect to the wrong data.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Definition: A mechanism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is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-approximately) dominant strategy truthful if for every agent, reporting her true valuation function is an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approximate) dominant strategy.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1630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2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vs.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control the whole system, we can just design an algorithm. </a:t>
            </a:r>
            <a:endParaRPr lang="en-US" dirty="0"/>
          </a:p>
        </p:txBody>
      </p:sp>
      <p:sp>
        <p:nvSpPr>
          <p:cNvPr id="4" name="AutoShape 2" descr="http://riversidedc.org/wp-content/uploads/2010/12/clockwo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4191000" cy="334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can privacy help?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-differentially private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r>
                  <a:rPr lang="en-US" dirty="0" smtClean="0"/>
                  <a:t>, and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differing in a single coordinate: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2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/>
                      </a:rPr>
                      <m:t>𝑀</m:t>
                    </m:r>
                    <m:r>
                      <a:rPr lang="en-US" i="1" smtClean="0">
                        <a:solidFill>
                          <a:schemeClr val="accent4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→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-differentially private </a:t>
                </a:r>
                <a:r>
                  <a:rPr lang="en-US" dirty="0" smtClean="0"/>
                  <a:t>if for every </a:t>
                </a:r>
                <a:r>
                  <a:rPr lang="en-US" i="1" dirty="0" smtClean="0"/>
                  <a:t>valuation function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→[0,1]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for every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differing in a single coordinate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𝑜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∼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exp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𝑜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∼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8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-differentially private mechanism is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-approximately dominant strategy truthful [</a:t>
                </a:r>
                <a:r>
                  <a:rPr lang="en-US" dirty="0" err="1" smtClean="0"/>
                  <a:t>McSherry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Talwar</a:t>
                </a:r>
                <a:r>
                  <a:rPr lang="en-US" dirty="0" smtClean="0"/>
                  <a:t> 07]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i="1" dirty="0" smtClean="0"/>
                  <a:t>(Naturally resistant to collusion!)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(</a:t>
                </a:r>
                <a:r>
                  <a:rPr lang="en-US" i="1" dirty="0" smtClean="0"/>
                  <a:t>no payments required!)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(Good guarantees even for complex settings!)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(Privacy Preserving!)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7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are the research questions?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Can differential privacy be used as a tool to design exactly truthful mechanisms?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With payments or </a:t>
                </a:r>
                <a:r>
                  <a:rPr lang="en-US" i="1" dirty="0" smtClean="0"/>
                  <a:t>without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Maybe maintaining nice collusion properties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Can differential privacy help build mechanisms under weaker assumptions?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What if the mechanism cannot enforce an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𝑜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r>
                  <a:rPr lang="en-US" dirty="0" smtClean="0"/>
                  <a:t>, but can only suggest actions?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 smtClean="0"/>
                  <a:t>What if agents have the option to play in the game </a:t>
                </a:r>
                <a:r>
                  <a:rPr lang="en-US" i="1" dirty="0" smtClean="0"/>
                  <a:t>independently</a:t>
                </a:r>
                <a:r>
                  <a:rPr lang="en-US" dirty="0" smtClean="0"/>
                  <a:t> of the mechanism?</a:t>
                </a:r>
              </a:p>
              <a:p>
                <a:pPr marL="914400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914400" lvl="1" indent="-514350">
                  <a:buFont typeface="+mj-lt"/>
                  <a:buAutoNum type="arabicPeriod"/>
                </a:pPr>
                <a:endParaRPr lang="en-US" i="1" dirty="0" smtClean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0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we designing mechanisms which preserve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Presumably because agents </a:t>
            </a:r>
            <a:r>
              <a:rPr lang="en-US" i="1" dirty="0" smtClean="0"/>
              <a:t>care</a:t>
            </a:r>
            <a:r>
              <a:rPr lang="en-US" dirty="0" smtClean="0"/>
              <a:t> about the privacy of their type.</a:t>
            </a:r>
          </a:p>
          <a:p>
            <a:pPr lvl="1"/>
            <a:r>
              <a:rPr lang="en-US" dirty="0" smtClean="0"/>
              <a:t>Because it is based on medical, financial, or sensitive personal information?</a:t>
            </a:r>
          </a:p>
          <a:p>
            <a:pPr lvl="1"/>
            <a:r>
              <a:rPr lang="en-US" dirty="0" smtClean="0"/>
              <a:t>Because there is some </a:t>
            </a:r>
            <a:r>
              <a:rPr lang="en-US" i="1" dirty="0" smtClean="0"/>
              <a:t>future</a:t>
            </a:r>
            <a:r>
              <a:rPr lang="en-US" dirty="0" smtClean="0"/>
              <a:t> interaction in which other players could exploit type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so far this is </a:t>
            </a:r>
            <a:r>
              <a:rPr lang="en-US" dirty="0" err="1" smtClean="0"/>
              <a:t>unmodeled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</a:t>
            </a:r>
            <a:r>
              <a:rPr lang="en-US" i="1" dirty="0" smtClean="0"/>
              <a:t>explicitly</a:t>
            </a:r>
            <a:r>
              <a:rPr lang="en-US" dirty="0" smtClean="0"/>
              <a:t> encode a cost for privacy in agent utility functions.</a:t>
            </a:r>
          </a:p>
          <a:p>
            <a:pPr lvl="1"/>
            <a:r>
              <a:rPr lang="en-US" dirty="0" smtClean="0"/>
              <a:t>How should we model this?</a:t>
            </a:r>
          </a:p>
          <a:p>
            <a:pPr lvl="2"/>
            <a:r>
              <a:rPr lang="en-US" dirty="0" smtClean="0"/>
              <a:t>Differential privacy provides a way to quantify a worst-case upper bound on such costs</a:t>
            </a:r>
          </a:p>
          <a:p>
            <a:pPr lvl="2"/>
            <a:r>
              <a:rPr lang="en-US" dirty="0" smtClean="0"/>
              <a:t>But may be too strong in general.</a:t>
            </a:r>
          </a:p>
          <a:p>
            <a:pPr lvl="2"/>
            <a:r>
              <a:rPr lang="en-US" dirty="0" smtClean="0"/>
              <a:t>Many good ideas! [Xiao11, GR11, NOS12, CCKMV12, FL12, LR12, …]</a:t>
            </a:r>
          </a:p>
          <a:p>
            <a:pPr lvl="2"/>
            <a:r>
              <a:rPr lang="en-US" dirty="0" smtClean="0"/>
              <a:t>Still an open area that needs clever modeling.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might mechanism design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standards of mechanism design may </a:t>
            </a:r>
            <a:r>
              <a:rPr lang="en-US" i="1" dirty="0" smtClean="0"/>
              <a:t>no longer hold</a:t>
            </a:r>
            <a:endParaRPr lang="en-US" dirty="0" smtClean="0"/>
          </a:p>
          <a:p>
            <a:pPr lvl="1"/>
            <a:r>
              <a:rPr lang="en-US" dirty="0" smtClean="0"/>
              <a:t>i.e. the revelation principle: asking for your type is maximally </a:t>
            </a:r>
            <a:r>
              <a:rPr lang="en-US" dirty="0" err="1" smtClean="0"/>
              <a:t>disclosive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Example: The (usually </a:t>
            </a:r>
            <a:r>
              <a:rPr lang="en-US" dirty="0" err="1" smtClean="0"/>
              <a:t>unmodeled</a:t>
            </a:r>
            <a:r>
              <a:rPr lang="en-US" dirty="0" smtClean="0"/>
              <a:t>) first step in any data analysis task: collecting the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Basic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01728" y="3352800"/>
            <a:ext cx="2389472" cy="1317307"/>
            <a:chOff x="277528" y="2738197"/>
            <a:chExt cx="3693770" cy="2036362"/>
          </a:xfrm>
        </p:grpSpPr>
        <p:pic>
          <p:nvPicPr>
            <p:cNvPr id="4" name="Picture 2" descr="C:\Documents and Settings\Aaron Roth\Local Settings\Temporary Internet Files\Content.IE5\E57VP9AL\MCj0319486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699" y="2738197"/>
              <a:ext cx="3460599" cy="2036362"/>
            </a:xfrm>
            <a:prstGeom prst="rect">
              <a:avLst/>
            </a:prstGeom>
            <a:noFill/>
          </p:spPr>
        </p:pic>
        <p:pic>
          <p:nvPicPr>
            <p:cNvPr id="5" name="Picture 3" descr="C:\Documents and Settings\Aaron Roth\Local Settings\Temporary Internet Files\Content.IE5\XNWW5496\MCj0411406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528" y="2814397"/>
              <a:ext cx="773043" cy="745936"/>
            </a:xfrm>
            <a:prstGeom prst="rect">
              <a:avLst/>
            </a:prstGeom>
            <a:noFill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52800"/>
            <a:ext cx="8905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12928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2868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09668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2" y="5257800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54936" y="2842027"/>
            <a:ext cx="2485290" cy="2585137"/>
            <a:chOff x="1154936" y="2842027"/>
            <a:chExt cx="2485290" cy="2585137"/>
          </a:xfrm>
        </p:grpSpPr>
        <p:sp>
          <p:nvSpPr>
            <p:cNvPr id="8" name="Right Arrow 7"/>
            <p:cNvSpPr/>
            <p:nvPr/>
          </p:nvSpPr>
          <p:spPr>
            <a:xfrm rot="1312164">
              <a:off x="1154936" y="2842027"/>
              <a:ext cx="2264070" cy="501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03052">
              <a:off x="1232001" y="3525762"/>
              <a:ext cx="1985074" cy="501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21128605">
              <a:off x="1281793" y="4251096"/>
              <a:ext cx="2028617" cy="501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20288042">
              <a:off x="1221891" y="4925658"/>
              <a:ext cx="2418335" cy="501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12332" y="3065629"/>
            <a:ext cx="1631468" cy="1212392"/>
            <a:chOff x="5912332" y="3065629"/>
            <a:chExt cx="1631468" cy="1212392"/>
          </a:xfrm>
        </p:grpSpPr>
        <p:sp>
          <p:nvSpPr>
            <p:cNvPr id="17" name="Right Arrow 16"/>
            <p:cNvSpPr/>
            <p:nvPr/>
          </p:nvSpPr>
          <p:spPr>
            <a:xfrm>
              <a:off x="5912332" y="3776515"/>
              <a:ext cx="1631468" cy="501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478" y="3065629"/>
              <a:ext cx="772928" cy="772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824">
            <a:off x="5604159" y="3061362"/>
            <a:ext cx="2247814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54936" y="2842027"/>
            <a:ext cx="2485290" cy="2585137"/>
            <a:chOff x="1154936" y="2842027"/>
            <a:chExt cx="2485290" cy="2585137"/>
          </a:xfrm>
        </p:grpSpPr>
        <p:sp>
          <p:nvSpPr>
            <p:cNvPr id="8" name="Right Arrow 7"/>
            <p:cNvSpPr/>
            <p:nvPr/>
          </p:nvSpPr>
          <p:spPr>
            <a:xfrm rot="1312164">
              <a:off x="1154936" y="2842027"/>
              <a:ext cx="2264070" cy="501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03052">
              <a:off x="1232001" y="3525762"/>
              <a:ext cx="1985074" cy="501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21128605">
              <a:off x="1281793" y="4251096"/>
              <a:ext cx="2028617" cy="501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20288042">
              <a:off x="1221891" y="4925658"/>
              <a:ext cx="2418335" cy="501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52800"/>
            <a:ext cx="8905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94" y="3604274"/>
            <a:ext cx="8967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Solution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12928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2868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09668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2" y="5257800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5912332" y="3776515"/>
            <a:ext cx="1631468" cy="501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2" descr="http://t2.gstatic.com/images?q=tbn:ANd9GcQdXAan_sCQ5P0h7njkQLt4We0MLgJj6pLiLmaIVbeqOCebAlIjCQ&amp;t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http://t2.gstatic.com/images?q=tbn:ANd9GcQdXAan_sCQ5P0h7njkQLt4We0MLgJj6pLiLmaIVbeqOCebAlIjCQ&amp;t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7" descr="http://www.bethany.edu/images/money_clipart_banknote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9" descr="http://www.bethany.edu/images/money_clipart_banknote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22" y="3418428"/>
            <a:ext cx="559388" cy="39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28" y="3688847"/>
            <a:ext cx="559388" cy="39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28" y="3924403"/>
            <a:ext cx="559388" cy="39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84" y="3973525"/>
            <a:ext cx="559388" cy="39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01728" y="3352800"/>
            <a:ext cx="2389472" cy="1317307"/>
            <a:chOff x="277528" y="2738197"/>
            <a:chExt cx="3693770" cy="2036362"/>
          </a:xfrm>
        </p:grpSpPr>
        <p:pic>
          <p:nvPicPr>
            <p:cNvPr id="4" name="Picture 2" descr="C:\Documents and Settings\Aaron Roth\Local Settings\Temporary Internet Files\Content.IE5\E57VP9AL\MCj0319486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699" y="2738197"/>
              <a:ext cx="3460599" cy="2036362"/>
            </a:xfrm>
            <a:prstGeom prst="rect">
              <a:avLst/>
            </a:prstGeom>
            <a:noFill/>
          </p:spPr>
        </p:pic>
        <p:pic>
          <p:nvPicPr>
            <p:cNvPr id="5" name="Picture 3" descr="C:\Documents and Settings\Aaron Roth\Local Settings\Temporary Internet Files\Content.IE5\XNWW5496\MCj04114060000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7528" y="2814397"/>
              <a:ext cx="773043" cy="7459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716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2546 L -0.11059 -0.0951 C -0.13351 -0.11106 -0.16823 -0.11893 -0.20434 -0.11893 C -0.24514 -0.11893 -0.27813 -0.11106 -0.30104 -0.0951 L -0.41077 -0.02546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4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4817E-6 L -0.31632 -0.171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85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239E-6 L -0.33333 -0.055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7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239E-6 L -0.35 0.088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44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2087E-7 L -0.31146 0.18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9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Market for Private Data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8905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0" y="1143000"/>
            <a:ext cx="2590800" cy="1752600"/>
          </a:xfrm>
          <a:prstGeom prst="wedgeRectCallout">
            <a:avLst>
              <a:gd name="adj1" fmla="val -16360"/>
              <a:gd name="adj2" fmla="val 9189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Who wants $1 for their STD Status?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162800" y="4038600"/>
            <a:ext cx="1524000" cy="533400"/>
          </a:xfrm>
          <a:prstGeom prst="wedgeRectCallout">
            <a:avLst>
              <a:gd name="adj1" fmla="val -68678"/>
              <a:gd name="adj2" fmla="val 12998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Me! Me!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3429000"/>
            <a:ext cx="89154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charset="0"/>
              <a:buNone/>
              <a:defRPr/>
            </a:pPr>
            <a:r>
              <a:rPr lang="en-US" sz="2800" dirty="0" smtClean="0"/>
              <a:t>The wrong price leads to </a:t>
            </a:r>
            <a:r>
              <a:rPr lang="en-US" sz="2800" i="1" dirty="0" smtClean="0"/>
              <a:t>response bias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67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vs.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Otherwise, we have to design the </a:t>
            </a:r>
            <a:r>
              <a:rPr lang="en-US" i="1" dirty="0" smtClean="0"/>
              <a:t>constraints</a:t>
            </a:r>
            <a:r>
              <a:rPr lang="en-US" dirty="0" smtClean="0"/>
              <a:t> and </a:t>
            </a:r>
            <a:r>
              <a:rPr lang="en-US" i="1" dirty="0" smtClean="0"/>
              <a:t>incentives</a:t>
            </a:r>
            <a:r>
              <a:rPr lang="en-US" dirty="0" smtClean="0"/>
              <a:t> so that agents in the system work to achieve our goals. </a:t>
            </a:r>
            <a:endParaRPr lang="en-US" dirty="0"/>
          </a:p>
        </p:txBody>
      </p:sp>
      <p:sp>
        <p:nvSpPr>
          <p:cNvPr id="4" name="AutoShape 2" descr="http://riversidedc.org/wp-content/uploads/2010/12/clockwo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200400"/>
            <a:ext cx="287655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6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Question in Game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is the right price?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Standard answer: </a:t>
            </a:r>
          </a:p>
          <a:p>
            <a:pPr marL="0" indent="0" algn="ctr">
              <a:buNone/>
            </a:pPr>
            <a:r>
              <a:rPr lang="en-US" dirty="0" smtClean="0"/>
              <a:t>Design a truthful </a:t>
            </a:r>
            <a:r>
              <a:rPr lang="en-US" i="1" dirty="0" smtClean="0"/>
              <a:t>direct revelation mechanism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Auction for Private Data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8905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568958" cy="6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0" y="1143000"/>
            <a:ext cx="2590800" cy="1752600"/>
          </a:xfrm>
          <a:prstGeom prst="wedgeRectCallout">
            <a:avLst>
              <a:gd name="adj1" fmla="val -16360"/>
              <a:gd name="adj2" fmla="val 9189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 much for your STD Status?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819400" y="3733800"/>
            <a:ext cx="1524000" cy="533400"/>
          </a:xfrm>
          <a:prstGeom prst="wedgeRectCallout">
            <a:avLst>
              <a:gd name="adj1" fmla="val -34030"/>
              <a:gd name="adj2" fmla="val 11067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$1.50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162800" y="4038600"/>
            <a:ext cx="1524000" cy="533400"/>
          </a:xfrm>
          <a:prstGeom prst="wedgeRectCallout">
            <a:avLst>
              <a:gd name="adj1" fmla="val -68678"/>
              <a:gd name="adj2" fmla="val 12998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$0.62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334000" y="1600200"/>
            <a:ext cx="1524000" cy="533400"/>
          </a:xfrm>
          <a:prstGeom prst="wedgeRectCallout">
            <a:avLst>
              <a:gd name="adj1" fmla="val 20900"/>
              <a:gd name="adj2" fmla="val 12998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$1.25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2895600" y="1676400"/>
            <a:ext cx="1905000" cy="533400"/>
          </a:xfrm>
          <a:prstGeom prst="wedgeRectCallout">
            <a:avLst>
              <a:gd name="adj1" fmla="val 43717"/>
              <a:gd name="adj2" fmla="val 23381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$9999999.99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0" y="1143000"/>
            <a:ext cx="2590800" cy="1752600"/>
          </a:xfrm>
          <a:prstGeom prst="wedgeRectCallout">
            <a:avLst>
              <a:gd name="adj1" fmla="val -16360"/>
              <a:gd name="adj2" fmla="val 9189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Hmmmm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Problem: </a:t>
            </a:r>
            <a:r>
              <a:rPr lang="en-US" sz="3600" i="1" dirty="0" smtClean="0"/>
              <a:t>Values</a:t>
            </a:r>
            <a:r>
              <a:rPr lang="en-US" sz="3600" dirty="0" smtClean="0"/>
              <a:t> for privacy are themselves correlated with private data!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3505200"/>
            <a:ext cx="89154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charset="0"/>
              <a:buNone/>
              <a:defRPr/>
            </a:pPr>
            <a:r>
              <a:rPr lang="en-US" sz="2800" dirty="0" smtClean="0"/>
              <a:t>Upshot: No truthful direct revelation mechanism can guarantee non-trivial accuracy and finite payments. [GR11]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5029200"/>
            <a:ext cx="89154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charset="0"/>
              <a:buNone/>
              <a:defRPr/>
            </a:pPr>
            <a:r>
              <a:rPr lang="en-US" sz="2800" dirty="0" smtClean="0"/>
              <a:t>There are ways around this by changing the cost model and abandoning direct revelation mechanisms [FL12,LR12]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50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analysis of private data has </a:t>
                </a:r>
                <a:r>
                  <a:rPr lang="en-US" i="1" dirty="0" smtClean="0"/>
                  <a:t>value</a:t>
                </a:r>
                <a:r>
                  <a:rPr lang="en-US" dirty="0" smtClean="0"/>
                  <a:t> for data analysts, and </a:t>
                </a:r>
                <a:r>
                  <a:rPr lang="en-US" i="1" dirty="0" smtClean="0"/>
                  <a:t>costs</a:t>
                </a:r>
                <a:r>
                  <a:rPr lang="en-US" dirty="0" smtClean="0"/>
                  <a:t> for participants, can we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using market forces?</a:t>
                </a:r>
              </a:p>
              <a:p>
                <a:pPr lvl="1"/>
                <a:r>
                  <a:rPr lang="en-US" dirty="0" smtClean="0"/>
                  <a:t>Recall we still need to ensure unbiased samples.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Aaron\AppData\Local\Microsoft\Windows\Temporary Internet Files\Content.IE5\2EM958OF\MP90038749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44112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Privacy and game theory both deal with the </a:t>
            </a:r>
            <a:r>
              <a:rPr lang="en-US" i="1" dirty="0" smtClean="0"/>
              <a:t>same problem</a:t>
            </a:r>
            <a:endParaRPr lang="en-US" dirty="0" smtClean="0"/>
          </a:p>
          <a:p>
            <a:pPr lvl="1"/>
            <a:r>
              <a:rPr lang="en-US" dirty="0" smtClean="0"/>
              <a:t>How to compute while managing agent utilities</a:t>
            </a:r>
          </a:p>
          <a:p>
            <a:r>
              <a:rPr lang="en-US" dirty="0" smtClean="0"/>
              <a:t>Tools from privacy are useful in mechanism design by providing tools for managing sensitivity and noise. </a:t>
            </a:r>
          </a:p>
          <a:p>
            <a:pPr lvl="1"/>
            <a:r>
              <a:rPr lang="en-US" dirty="0" smtClean="0"/>
              <a:t>We’ll see some of this in the next session. </a:t>
            </a:r>
          </a:p>
          <a:p>
            <a:r>
              <a:rPr lang="en-US" dirty="0" smtClean="0"/>
              <a:t>Tools from privacy may be useful for </a:t>
            </a:r>
            <a:r>
              <a:rPr lang="en-US" i="1" dirty="0" smtClean="0"/>
              <a:t>modeling privacy costs</a:t>
            </a:r>
            <a:r>
              <a:rPr lang="en-US" dirty="0" smtClean="0"/>
              <a:t> in mechanism design</a:t>
            </a:r>
          </a:p>
          <a:p>
            <a:pPr lvl="1"/>
            <a:r>
              <a:rPr lang="en-US" dirty="0" smtClean="0"/>
              <a:t>We’ll see some of this in the next session</a:t>
            </a:r>
          </a:p>
          <a:p>
            <a:pPr lvl="1"/>
            <a:r>
              <a:rPr lang="en-US" dirty="0" smtClean="0"/>
              <a:t>May involve rethinking major parts of mechanism design. </a:t>
            </a:r>
          </a:p>
          <a:p>
            <a:r>
              <a:rPr lang="en-US" dirty="0" smtClean="0"/>
              <a:t>Can ideas from game theory be used in privacy?</a:t>
            </a:r>
          </a:p>
          <a:p>
            <a:pPr lvl="1"/>
            <a:r>
              <a:rPr lang="en-US" dirty="0" smtClean="0"/>
              <a:t>“Rational Privacy”?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Privacy and game theory both deal with the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same problem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How to compute while managing agent utilities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Tools from privacy are useful in mechanism design by providing tools for managing sensitivity and noise. 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We’ll see some of this in the next session. 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Tools from privacy may be useful for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modeling privacy costs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in mechanism design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We’ll see some of this in the next session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May involve rethinking major parts of mechanism design. 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Can ideas from game theory be used in privacy?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“Rational Privacy”?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743200"/>
            <a:ext cx="701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You!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5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the incentives of </a:t>
            </a:r>
            <a:r>
              <a:rPr lang="en-US" i="1" dirty="0" smtClean="0"/>
              <a:t>rational, self interested</a:t>
            </a:r>
            <a:r>
              <a:rPr lang="en-US" dirty="0" smtClean="0"/>
              <a:t> agents in some fixed interaction, and predict their behavior. </a:t>
            </a:r>
            <a:endParaRPr lang="en-US" dirty="0"/>
          </a:p>
        </p:txBody>
      </p:sp>
      <p:pic>
        <p:nvPicPr>
          <p:cNvPr id="1026" name="Picture 2" descr="C:\Users\Aaron\AppData\Local\Microsoft\Windows\Temporary Internet Files\Content.IE5\D46ME2JN\MP90043096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2672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the incentives of </a:t>
            </a:r>
            <a:r>
              <a:rPr lang="en-US" i="1" dirty="0" smtClean="0"/>
              <a:t>rational, self interested</a:t>
            </a:r>
            <a:r>
              <a:rPr lang="en-US" dirty="0" smtClean="0"/>
              <a:t> agents, and </a:t>
            </a:r>
            <a:r>
              <a:rPr lang="en-US" i="1" dirty="0" smtClean="0"/>
              <a:t>design the rules of the game</a:t>
            </a:r>
            <a:r>
              <a:rPr lang="en-US" dirty="0" smtClean="0"/>
              <a:t> to shape their behavior.</a:t>
            </a:r>
          </a:p>
          <a:p>
            <a:r>
              <a:rPr lang="en-US" dirty="0" smtClean="0"/>
              <a:t>Can be thought of as “reverse game theory”</a:t>
            </a:r>
            <a:endParaRPr lang="en-US" dirty="0"/>
          </a:p>
        </p:txBody>
      </p:sp>
      <p:pic>
        <p:nvPicPr>
          <p:cNvPr id="2050" name="Picture 2" descr="C:\Users\Aaron\AppData\Local\Microsoft\Windows\Temporary Internet Files\Content.IE5\I1NJ2ZAF\MC9000555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49" y="3962400"/>
            <a:ext cx="2658701" cy="248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“Morally” similar to private algorithm design.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56171"/>
              </p:ext>
            </p:extLst>
          </p:nvPr>
        </p:nvGraphicFramePr>
        <p:xfrm>
          <a:off x="457200" y="2743198"/>
          <a:ext cx="8229600" cy="281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0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 Algorithm Design</a:t>
                      </a:r>
                      <a:endParaRPr lang="en-US" dirty="0"/>
                    </a:p>
                  </a:txBody>
                  <a:tcPr/>
                </a:tc>
              </a:tr>
              <a:tr h="463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data ‘belongs’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Individuals</a:t>
                      </a:r>
                      <a:endParaRPr lang="en-US" dirty="0"/>
                    </a:p>
                  </a:txBody>
                  <a:tcPr/>
                </a:tc>
              </a:tr>
              <a:tr h="463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Individuals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Utility as a function of the 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as a function of (consequences of) the outcome</a:t>
                      </a:r>
                      <a:endParaRPr lang="en-US" dirty="0"/>
                    </a:p>
                  </a:txBody>
                  <a:tcPr/>
                </a:tc>
              </a:tr>
              <a:tr h="463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Must incentivize individuals to participate?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Privacy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Tools from differential privacy can be brought to bear to solve problems in game theory.</a:t>
                </a:r>
              </a:p>
              <a:p>
                <a:pPr lvl="1"/>
                <a:r>
                  <a:rPr lang="en-US" dirty="0" smtClean="0"/>
                  <a:t>We’ll see some of this in the first session</a:t>
                </a:r>
              </a:p>
              <a:p>
                <a:pPr lvl="1"/>
                <a:r>
                  <a:rPr lang="en-US" dirty="0" smtClean="0"/>
                  <a:t>[MT07,NST10,Xiao11,NOS12,CCKMV12,KPRU12,…]</a:t>
                </a:r>
              </a:p>
              <a:p>
                <a:r>
                  <a:rPr lang="en-US" dirty="0" smtClean="0"/>
                  <a:t>Tools/concepts from differential privacy can be brought to bear to </a:t>
                </a:r>
                <a:r>
                  <a:rPr lang="en-US" i="1" dirty="0" smtClean="0"/>
                  <a:t>model</a:t>
                </a:r>
                <a:r>
                  <a:rPr lang="en-US" dirty="0" smtClean="0"/>
                  <a:t> costs for privacy in mechanism design</a:t>
                </a:r>
              </a:p>
              <a:p>
                <a:pPr lvl="1"/>
                <a:r>
                  <a:rPr lang="en-US" dirty="0" smtClean="0"/>
                  <a:t>We’ll see some of this in the first session</a:t>
                </a:r>
              </a:p>
              <a:p>
                <a:pPr lvl="1"/>
                <a:r>
                  <a:rPr lang="en-US" dirty="0" smtClean="0"/>
                  <a:t>[Xiao11,GR11,NOS12,CCKMV12,FL12,LR12,…]</a:t>
                </a:r>
              </a:p>
              <a:p>
                <a:r>
                  <a:rPr lang="en-US" dirty="0" smtClean="0"/>
                  <a:t>Tools from game theory can be brought to bear to solve problems in differential privacy?</a:t>
                </a:r>
              </a:p>
              <a:p>
                <a:pPr lvl="1"/>
                <a:r>
                  <a:rPr lang="en-US" dirty="0" smtClean="0"/>
                  <a:t>How to collect the data? [GR11,FL12,LR12,RS12,DFS12,…]</a:t>
                </a:r>
              </a:p>
              <a:p>
                <a:pPr lvl="1"/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200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7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of a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A game is specified by: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 set of players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 set of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∈[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 utility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→[0,1]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∈[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3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Rock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43175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/>
                <a:latin typeface="Times" charset="0"/>
                <a:ea typeface="ＭＳ Ｐゴシック" charset="-128"/>
                <a:cs typeface="ＭＳ Ｐゴシック" charset="-128"/>
              </a:rPr>
              <a:t>Specification of a Game</a:t>
            </a:r>
            <a:endParaRPr lang="en-US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7380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292"/>
              </p:ext>
            </p:extLst>
          </p:nvPr>
        </p:nvGraphicFramePr>
        <p:xfrm>
          <a:off x="2209800" y="2414588"/>
          <a:ext cx="6553200" cy="3376613"/>
        </p:xfrm>
        <a:graphic>
          <a:graphicData uri="http://schemas.openxmlformats.org/drawingml/2006/table">
            <a:tbl>
              <a:tblPr/>
              <a:tblGrid>
                <a:gridCol w="2362200"/>
                <a:gridCol w="2209800"/>
                <a:gridCol w="19812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BEFF"/>
                          </a:solidFill>
                          <a:effectLst/>
                          <a:latin typeface="Times New Roman" charset="0"/>
                        </a:rPr>
                        <a:t>0,0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BEFF"/>
                          </a:solidFill>
                          <a:effectLst/>
                          <a:latin typeface="Times New Roman" charset="0"/>
                        </a:rPr>
                        <a:t>-1,1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BEFF"/>
                          </a:solidFill>
                          <a:effectLst/>
                          <a:latin typeface="Times New Roman" charset="0"/>
                        </a:rPr>
                        <a:t> 1,-1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BEFF"/>
                          </a:solidFill>
                          <a:effectLst/>
                          <a:latin typeface="Times New Roman" charset="0"/>
                        </a:rPr>
                        <a:t>1,-1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BEFF"/>
                          </a:solidFill>
                          <a:effectLst/>
                          <a:latin typeface="Times New Roman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3BEFF"/>
                          </a:solidFill>
                          <a:effectLst/>
                          <a:latin typeface="Times New Roman" charset="0"/>
                        </a:rPr>
                        <a:t>-1 , 1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BEFF"/>
                          </a:solidFill>
                          <a:effectLst/>
                          <a:latin typeface="Times New Roman" charset="0"/>
                        </a:rPr>
                        <a:t>-1,1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BEFF"/>
                          </a:solidFill>
                          <a:effectLst/>
                          <a:latin typeface="Times New Roman" charset="0"/>
                        </a:rPr>
                        <a:t>1 , 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BEFF"/>
                          </a:solidFill>
                          <a:effectLst/>
                          <a:latin typeface="Times New Roman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79" name="Picture 18" descr="scissor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76800"/>
            <a:ext cx="1828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19" descr="paper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733800"/>
            <a:ext cx="1828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20" descr="Rock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24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1" descr="paper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0"/>
            <a:ext cx="1828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22" descr="scissor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524000"/>
            <a:ext cx="1828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6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1795</Words>
  <Application>Microsoft Office PowerPoint</Application>
  <PresentationFormat>On-screen Show (4:3)</PresentationFormat>
  <Paragraphs>202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Game Theory, Mechanism Design, Differential Privacy (and you). </vt:lpstr>
      <vt:lpstr>Algorithms vs. Games</vt:lpstr>
      <vt:lpstr>Algorithms vs. Games</vt:lpstr>
      <vt:lpstr>Game Theory</vt:lpstr>
      <vt:lpstr>Mechanism Design</vt:lpstr>
      <vt:lpstr>Relationship to Privacy</vt:lpstr>
      <vt:lpstr>Relationship to Privacy</vt:lpstr>
      <vt:lpstr>Specification of a Game</vt:lpstr>
      <vt:lpstr>Specification of a Game</vt:lpstr>
      <vt:lpstr>Playout of a game</vt:lpstr>
      <vt:lpstr>Playout of a game</vt:lpstr>
      <vt:lpstr>Behavioral Predictions?</vt:lpstr>
      <vt:lpstr>Behavioral Predictions?</vt:lpstr>
      <vt:lpstr>Behavioral Predictions?</vt:lpstr>
      <vt:lpstr>Behavioral Predictions?</vt:lpstr>
      <vt:lpstr>Behavioral Predictions</vt:lpstr>
      <vt:lpstr>Mechanism Design</vt:lpstr>
      <vt:lpstr>Mechanism Design</vt:lpstr>
      <vt:lpstr>Mechanism Design</vt:lpstr>
      <vt:lpstr>So how can privacy help?</vt:lpstr>
      <vt:lpstr>Equivalently</vt:lpstr>
      <vt:lpstr>Therefore</vt:lpstr>
      <vt:lpstr>So what are the research questions?</vt:lpstr>
      <vt:lpstr>Why are we designing mechanisms which preserve privacy</vt:lpstr>
      <vt:lpstr>But so far this is unmodeled</vt:lpstr>
      <vt:lpstr>How might mechanism design change?</vt:lpstr>
      <vt:lpstr>A Basic Problem</vt:lpstr>
      <vt:lpstr>A Better Solution</vt:lpstr>
      <vt:lpstr>A Market for Private Data</vt:lpstr>
      <vt:lpstr>Standard Question in Game Theory</vt:lpstr>
      <vt:lpstr>An Auction for Private Data</vt:lpstr>
      <vt:lpstr>PowerPoint Presentation</vt:lpstr>
      <vt:lpstr>What is ϵ?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Theory, Mechanism Design, Differential Privacy (and you).</dc:title>
  <dc:creator>Aaron</dc:creator>
  <cp:lastModifiedBy>Linda Casals</cp:lastModifiedBy>
  <cp:revision>54</cp:revision>
  <dcterms:created xsi:type="dcterms:W3CDTF">2012-10-19T15:03:49Z</dcterms:created>
  <dcterms:modified xsi:type="dcterms:W3CDTF">2012-11-06T14:45:54Z</dcterms:modified>
</cp:coreProperties>
</file>