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5"/>
  </p:notesMasterIdLst>
  <p:sldIdLst>
    <p:sldId id="256" r:id="rId2"/>
    <p:sldId id="298" r:id="rId3"/>
    <p:sldId id="307" r:id="rId4"/>
    <p:sldId id="302" r:id="rId5"/>
    <p:sldId id="259" r:id="rId6"/>
    <p:sldId id="281" r:id="rId7"/>
    <p:sldId id="264" r:id="rId8"/>
    <p:sldId id="369" r:id="rId9"/>
    <p:sldId id="370" r:id="rId10"/>
    <p:sldId id="272" r:id="rId11"/>
    <p:sldId id="360" r:id="rId12"/>
    <p:sldId id="365" r:id="rId13"/>
    <p:sldId id="364" r:id="rId14"/>
    <p:sldId id="366" r:id="rId15"/>
    <p:sldId id="273" r:id="rId16"/>
    <p:sldId id="367" r:id="rId17"/>
    <p:sldId id="347" r:id="rId18"/>
    <p:sldId id="306" r:id="rId19"/>
    <p:sldId id="362" r:id="rId20"/>
    <p:sldId id="261" r:id="rId21"/>
    <p:sldId id="274" r:id="rId22"/>
    <p:sldId id="275" r:id="rId23"/>
    <p:sldId id="373" r:id="rId24"/>
    <p:sldId id="276" r:id="rId25"/>
    <p:sldId id="368" r:id="rId26"/>
    <p:sldId id="318" r:id="rId27"/>
    <p:sldId id="319" r:id="rId28"/>
    <p:sldId id="304" r:id="rId29"/>
    <p:sldId id="348" r:id="rId30"/>
    <p:sldId id="349" r:id="rId31"/>
    <p:sldId id="350" r:id="rId32"/>
    <p:sldId id="371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85714" autoAdjust="0"/>
  </p:normalViewPr>
  <p:slideViewPr>
    <p:cSldViewPr>
      <p:cViewPr>
        <p:scale>
          <a:sx n="116" d="100"/>
          <a:sy n="116" d="100"/>
        </p:scale>
        <p:origin x="-234" y="20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eophilus%20Benson\My%20Documents\presentations\imc10\appclas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eophilus%20Benson\My%20Documents\presentations\imc10\appclas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appclass!$B$1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appclass!$B$2:$B$8</c:f>
              <c:numCache>
                <c:formatCode>General</c:formatCode>
                <c:ptCount val="7"/>
                <c:pt idx="0">
                  <c:v>53</c:v>
                </c:pt>
                <c:pt idx="1">
                  <c:v>27</c:v>
                </c:pt>
                <c:pt idx="2">
                  <c:v>13</c:v>
                </c:pt>
                <c:pt idx="3">
                  <c:v>93</c:v>
                </c:pt>
                <c:pt idx="4">
                  <c:v>38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appclass!$C$1</c:f>
              <c:strCache>
                <c:ptCount val="1"/>
                <c:pt idx="0">
                  <c:v>HTTP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appclass!$C$2:$C$8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84</c:v>
                </c:pt>
                <c:pt idx="3">
                  <c:v>0</c:v>
                </c:pt>
                <c:pt idx="4">
                  <c:v>47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appclass!$D$1</c:f>
              <c:strCache>
                <c:ptCount val="1"/>
                <c:pt idx="0">
                  <c:v>HTTPS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appclass!$D$2:$D$8</c:f>
              <c:numCache>
                <c:formatCode>General</c:formatCode>
                <c:ptCount val="7"/>
                <c:pt idx="0">
                  <c:v>0</c:v>
                </c:pt>
                <c:pt idx="1">
                  <c:v>46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appclass!$E$1</c:f>
              <c:strCache>
                <c:ptCount val="1"/>
                <c:pt idx="0">
                  <c:v>LDAP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appclass!$E$2:$E$8</c:f>
              <c:numCache>
                <c:formatCode>General</c:formatCode>
                <c:ptCount val="7"/>
                <c:pt idx="0">
                  <c:v>43</c:v>
                </c:pt>
                <c:pt idx="1">
                  <c:v>22</c:v>
                </c:pt>
                <c:pt idx="2">
                  <c:v>1</c:v>
                </c:pt>
                <c:pt idx="3">
                  <c:v>4.2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appclass!$F$1</c:f>
              <c:strCache>
                <c:ptCount val="1"/>
                <c:pt idx="0">
                  <c:v>SMB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appclass!$F$2:$F$8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1.8</c:v>
                </c:pt>
                <c:pt idx="4">
                  <c:v>10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appclass!$G$1</c:f>
              <c:strCache>
                <c:ptCount val="1"/>
                <c:pt idx="0">
                  <c:v>NCP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appclass!$G$2:$G$8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74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appclass!$H$1</c:f>
              <c:strCache>
                <c:ptCount val="1"/>
                <c:pt idx="0">
                  <c:v>AFS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40277504"/>
        <c:axId val="35071680"/>
      </c:barChart>
      <c:catAx>
        <c:axId val="4027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071680"/>
        <c:crosses val="autoZero"/>
        <c:auto val="1"/>
        <c:lblAlgn val="ctr"/>
        <c:lblOffset val="100"/>
        <c:noMultiLvlLbl val="0"/>
      </c:catAx>
      <c:valAx>
        <c:axId val="350716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0277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Inter-Rack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EDU1</c:v>
                </c:pt>
                <c:pt idx="1">
                  <c:v>EDU2</c:v>
                </c:pt>
                <c:pt idx="2">
                  <c:v>EDU3</c:v>
                </c:pt>
                <c:pt idx="3">
                  <c:v>PRV1</c:v>
                </c:pt>
                <c:pt idx="4">
                  <c:v>PRV2</c:v>
                </c:pt>
                <c:pt idx="5">
                  <c:v>CLD1</c:v>
                </c:pt>
                <c:pt idx="6">
                  <c:v>CLD2</c:v>
                </c:pt>
                <c:pt idx="7">
                  <c:v>CLD3</c:v>
                </c:pt>
                <c:pt idx="8">
                  <c:v>CLD4</c:v>
                </c:pt>
                <c:pt idx="9">
                  <c:v>CLD5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</c:v>
                </c:pt>
                <c:pt idx="1">
                  <c:v>41</c:v>
                </c:pt>
                <c:pt idx="2">
                  <c:v>41</c:v>
                </c:pt>
                <c:pt idx="3">
                  <c:v>44</c:v>
                </c:pt>
                <c:pt idx="4">
                  <c:v>51</c:v>
                </c:pt>
                <c:pt idx="5">
                  <c:v>76</c:v>
                </c:pt>
                <c:pt idx="6">
                  <c:v>77</c:v>
                </c:pt>
                <c:pt idx="7">
                  <c:v>70</c:v>
                </c:pt>
                <c:pt idx="8">
                  <c:v>73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Extra-Rack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EDU1</c:v>
                </c:pt>
                <c:pt idx="1">
                  <c:v>EDU2</c:v>
                </c:pt>
                <c:pt idx="2">
                  <c:v>EDU3</c:v>
                </c:pt>
                <c:pt idx="3">
                  <c:v>PRV1</c:v>
                </c:pt>
                <c:pt idx="4">
                  <c:v>PRV2</c:v>
                </c:pt>
                <c:pt idx="5">
                  <c:v>CLD1</c:v>
                </c:pt>
                <c:pt idx="6">
                  <c:v>CLD2</c:v>
                </c:pt>
                <c:pt idx="7">
                  <c:v>CLD3</c:v>
                </c:pt>
                <c:pt idx="8">
                  <c:v>CLD4</c:v>
                </c:pt>
                <c:pt idx="9">
                  <c:v>CLD5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89</c:v>
                </c:pt>
                <c:pt idx="1">
                  <c:v>59</c:v>
                </c:pt>
                <c:pt idx="2">
                  <c:v>59</c:v>
                </c:pt>
                <c:pt idx="3">
                  <c:v>56</c:v>
                </c:pt>
                <c:pt idx="4">
                  <c:v>49</c:v>
                </c:pt>
                <c:pt idx="5">
                  <c:v>24</c:v>
                </c:pt>
                <c:pt idx="6">
                  <c:v>23</c:v>
                </c:pt>
                <c:pt idx="7">
                  <c:v>30</c:v>
                </c:pt>
                <c:pt idx="8">
                  <c:v>27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44832256"/>
        <c:axId val="35103872"/>
      </c:barChart>
      <c:catAx>
        <c:axId val="4483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103872"/>
        <c:crosses val="autoZero"/>
        <c:auto val="1"/>
        <c:lblAlgn val="ctr"/>
        <c:lblOffset val="100"/>
        <c:noMultiLvlLbl val="0"/>
      </c:catAx>
      <c:valAx>
        <c:axId val="35103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832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B6DC-19F9-43AB-B7B6-1568C981760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1EFD3-F11D-4E73-9841-05782987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intra-rack  - traffic within</a:t>
            </a:r>
          </a:p>
          <a:p>
            <a:r>
              <a:rPr lang="en-US" baseline="0" dirty="0" smtClean="0"/>
              <a:t>extra-rack – traffic leaving</a:t>
            </a:r>
          </a:p>
          <a:p>
            <a:r>
              <a:rPr lang="en-US" baseline="0" dirty="0" smtClean="0"/>
              <a:t>Use equation to show how derived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9CCC-A81D-49E5-9421-1575E7BA3D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10 date centers --  5 clouds,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, 2 enterprise</a:t>
            </a:r>
          </a:p>
          <a:p>
            <a:r>
              <a:rPr lang="en-US" baseline="0" dirty="0" smtClean="0"/>
              <a:t>Big data centers used for clouds</a:t>
            </a:r>
          </a:p>
          <a:p>
            <a:r>
              <a:rPr lang="en-US" baseline="0" dirty="0" smtClean="0"/>
              <a:t>Enterprise/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data located closer to premise of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mix found in the dc impact the results</a:t>
            </a:r>
            <a:r>
              <a:rPr lang="en-US" baseline="0" dirty="0" smtClean="0"/>
              <a:t> we look at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for understanding effective assumptions and types of techniques that can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are you curvingfitting for log normal parameters or the actual distributions</a:t>
            </a:r>
          </a:p>
          <a:p>
            <a:endParaRPr lang="en-US" dirty="0"/>
          </a:p>
          <a:p>
            <a:r>
              <a:rPr lang="en-US" dirty="0"/>
              <a:t>Not fit == different </a:t>
            </a:r>
          </a:p>
          <a:p>
            <a:endParaRPr lang="en-US" dirty="0"/>
          </a:p>
          <a:p>
            <a:r>
              <a:rPr lang="en-US" dirty="0"/>
              <a:t>We == conventionally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664A9-792C-8B46-9F98-55AC354D5492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27D2-2918-455A-9A18-F14468FB378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48F1-CEBA-4FA4-A0F8-BFF63DB7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fontAlgn="base"/>
            <a:r>
              <a:rPr lang="en-US" b="1" dirty="0" smtClean="0">
                <a:latin typeface="Arial" pitchFamily="34" charset="0"/>
                <a:cs typeface="Arial" pitchFamily="34" charset="0"/>
              </a:rPr>
              <a:t>Demystifying and Controlling the Performance of Big Data Jobs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Theophilus Benson</a:t>
            </a:r>
          </a:p>
          <a:p>
            <a:r>
              <a:rPr lang="en-US" sz="2800" dirty="0" smtClean="0"/>
              <a:t>Duke University</a:t>
            </a:r>
            <a:endParaRPr lang="en-US" sz="2800" dirty="0"/>
          </a:p>
        </p:txBody>
      </p:sp>
    </p:spTree>
  </p:cSld>
  <p:clrMapOvr>
    <a:masterClrMapping/>
  </p:clrMapOvr>
  <p:transition advTm="122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Analyzing Packet Traces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Transmission patterns of the applications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Properties of packet crucial for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effectiveness of techniques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ON-OFF traffic at edges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Binned in 15 and 100 m. secs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We observe that ON-OFF persists</a:t>
            </a: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6DAF3-5605-4485-BB25-FA76DB0BFE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pic>
        <p:nvPicPr>
          <p:cNvPr id="20484" name="Picture 3" descr="C:\Documents and Settings\Administrator\My Documents\5_timeseries_15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038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Administrator\My Documents\5_timeseries_100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263" y="2665412"/>
            <a:ext cx="46053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819400"/>
            <a:ext cx="85344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Routing must react quickly to overcome bursts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</a:t>
            </a:r>
            <a:r>
              <a:rPr lang="en-US" dirty="0" err="1" smtClean="0"/>
              <a:t>Burstiness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level: TCP delayed ACK</a:t>
            </a:r>
          </a:p>
          <a:p>
            <a:pPr lvl="1"/>
            <a:r>
              <a:rPr lang="en-US" dirty="0" smtClean="0"/>
              <a:t>Ideal: one ACK release one data packet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50292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Ack</a:t>
            </a:r>
            <a:r>
              <a:rPr lang="en-US" sz="2400" dirty="0" smtClean="0">
                <a:solidFill>
                  <a:schemeClr val="tx1"/>
                </a:solidFill>
              </a:rPr>
              <a:t>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14400" y="4876800"/>
            <a:ext cx="6858000" cy="762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16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50292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Ack</a:t>
            </a:r>
            <a:r>
              <a:rPr lang="en-US" sz="2400" dirty="0" smtClean="0">
                <a:solidFill>
                  <a:schemeClr val="tx1"/>
                </a:solidFill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58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1143000" cy="1143000"/>
          </a:xfrm>
          <a:prstGeom prst="rect">
            <a:avLst/>
          </a:prstGeom>
          <a:noFill/>
        </p:spPr>
      </p:pic>
      <p:pic>
        <p:nvPicPr>
          <p:cNvPr id="16" name="Picture 158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1143000" cy="1143000"/>
          </a:xfrm>
          <a:prstGeom prst="rect">
            <a:avLst/>
          </a:prstGeom>
          <a:noFill/>
        </p:spPr>
      </p:pic>
      <p:pic>
        <p:nvPicPr>
          <p:cNvPr id="17" name="Picture 158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4196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95E-7 3.12067E-6 L -0.59958 3.1206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95E-7 3.12067E-6 L -0.59958 3.1206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</a:t>
            </a:r>
            <a:r>
              <a:rPr lang="en-US" dirty="0" err="1" smtClean="0"/>
              <a:t>Burstiness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level: TCP delayed ACK</a:t>
            </a:r>
          </a:p>
          <a:p>
            <a:pPr lvl="1"/>
            <a:r>
              <a:rPr lang="en-US" dirty="0" smtClean="0"/>
              <a:t>Reality: one ACK release multiple packets</a:t>
            </a:r>
          </a:p>
          <a:p>
            <a:pPr lvl="1"/>
            <a:r>
              <a:rPr lang="en-US" dirty="0" smtClean="0"/>
              <a:t>Delayed ACK phenomenon</a:t>
            </a:r>
          </a:p>
          <a:p>
            <a:pPr lvl="2"/>
            <a:r>
              <a:rPr lang="en-US" dirty="0" smtClean="0"/>
              <a:t>Optimization to reduce network load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14400" y="4876800"/>
            <a:ext cx="6858000" cy="762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16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51816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Ack</a:t>
            </a:r>
            <a:r>
              <a:rPr lang="en-US" sz="2400" dirty="0" smtClean="0">
                <a:solidFill>
                  <a:schemeClr val="tx1"/>
                </a:solidFill>
              </a:rPr>
              <a:t> 1 &amp;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62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58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1143000" cy="1143000"/>
          </a:xfrm>
          <a:prstGeom prst="rect">
            <a:avLst/>
          </a:prstGeom>
          <a:noFill/>
        </p:spPr>
      </p:pic>
      <p:pic>
        <p:nvPicPr>
          <p:cNvPr id="14" name="Picture 158" descr="MCj04316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4196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3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95E-7 3.12067E-6 L -0.59958 3.1206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2.92649E-6 L 0.5746 2.9264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2" grpId="0" animBg="1"/>
      <p:bldP spid="1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</a:t>
            </a:r>
            <a:r>
              <a:rPr lang="en-US" dirty="0" err="1" smtClean="0"/>
              <a:t>Burstiness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level: Interrupt Coalescing</a:t>
            </a:r>
          </a:p>
          <a:p>
            <a:pPr lvl="1"/>
            <a:r>
              <a:rPr lang="en-US" dirty="0" smtClean="0"/>
              <a:t>Ideal: each packet is processed when it comes in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2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OS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733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Driver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2971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Application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2004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686524"/>
            <a:ext cx="2667000" cy="11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371600" y="46482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NIC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374E-6 -3.61997E-6 L -2.21374E-6 0.46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</a:t>
            </a:r>
            <a:r>
              <a:rPr lang="en-US" dirty="0" err="1" smtClean="0"/>
              <a:t>Burstiness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Physical level: Interrupt Coalescing</a:t>
            </a:r>
          </a:p>
          <a:p>
            <a:pPr lvl="1"/>
            <a:r>
              <a:rPr lang="en-US" dirty="0" smtClean="0"/>
              <a:t>Reality: O.S. batches packets to network card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371600" y="3352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OS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3733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Driver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2971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Application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2004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686524"/>
            <a:ext cx="2667000" cy="11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371600" y="46482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NIC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32004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32004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1.33148E-6 L -4.86468E-6 0.216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1.33148E-6 L -4.86468E-6 0.18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1.33148E-6 L -4.86468E-6 0.149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0.21636 L -4.86468E-6 0.42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0.21637 L -4.86468E-6 0.416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68E-6 0.21637 L -4.86468E-6 0.421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Data-Center Traffic is Bursty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Understanding arrival process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Range of acceptable models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arrival process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Heavy-tail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3 distributions</a:t>
            </a:r>
          </a:p>
          <a:p>
            <a:pPr lvl="2"/>
            <a:r>
              <a:rPr lang="en-US" sz="1654" dirty="0" smtClean="0">
                <a:latin typeface="Arial" pitchFamily="34" charset="0"/>
                <a:cs typeface="Arial" pitchFamily="34" charset="0"/>
              </a:rPr>
              <a:t>ON, OFF times, Inter-arrival,</a:t>
            </a:r>
          </a:p>
          <a:p>
            <a:pPr lvl="1"/>
            <a:r>
              <a:rPr lang="en-US" sz="2054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Lognormal</a:t>
            </a:r>
            <a:r>
              <a:rPr lang="en-US" sz="2054" dirty="0" smtClean="0">
                <a:latin typeface="Arial" pitchFamily="34" charset="0"/>
                <a:cs typeface="Arial" pitchFamily="34" charset="0"/>
              </a:rPr>
              <a:t> across all data centers</a:t>
            </a:r>
            <a:br>
              <a:rPr lang="en-US" sz="2054" dirty="0" smtClean="0">
                <a:latin typeface="Arial" pitchFamily="34" charset="0"/>
                <a:cs typeface="Arial" pitchFamily="34" charset="0"/>
              </a:rPr>
            </a:br>
            <a:endParaRPr lang="en-US" sz="2054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54" dirty="0" smtClean="0">
                <a:latin typeface="Arial" pitchFamily="34" charset="0"/>
                <a:cs typeface="Arial" pitchFamily="34" charset="0"/>
              </a:rPr>
              <a:t>Different from Pareto of WAN</a:t>
            </a:r>
          </a:p>
          <a:p>
            <a:pPr lvl="1"/>
            <a:r>
              <a:rPr lang="en-US" sz="2054" dirty="0" smtClean="0">
                <a:latin typeface="Arial" pitchFamily="34" charset="0"/>
                <a:cs typeface="Arial" pitchFamily="34" charset="0"/>
              </a:rPr>
              <a:t>Need new models</a:t>
            </a:r>
            <a:br>
              <a:rPr lang="en-US" sz="2054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B76CC59-C2AE-4942-8E98-13D8FD7837B4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21508" name="Picture 4" descr="C:\Documents and Settings\Administrator\My Documents\07_onperiod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13410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Administrator\My Documents\09_interarri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76800"/>
            <a:ext cx="3131931" cy="17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Administrator\My Documents\09_offperiode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352800"/>
            <a:ext cx="31319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200" y="2133600"/>
          <a:ext cx="3886199" cy="242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956602"/>
                <a:gridCol w="1016391"/>
                <a:gridCol w="1135966"/>
              </a:tblGrid>
              <a:tr h="3963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Off Period</a:t>
                      </a:r>
                    </a:p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periods</a:t>
                      </a:r>
                    </a:p>
                    <a:p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Inter-arrival</a:t>
                      </a:r>
                    </a:p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91200" y="2057400"/>
            <a:ext cx="99060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2819400"/>
            <a:ext cx="85344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Need new models to generate traffic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for Heavy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files in a file system</a:t>
            </a:r>
          </a:p>
          <a:p>
            <a:pPr lvl="1"/>
            <a:r>
              <a:rPr lang="en-US" dirty="0" smtClean="0"/>
              <a:t>NFS </a:t>
            </a:r>
            <a:r>
              <a:rPr lang="en-US" dirty="0" smtClean="0">
                <a:sym typeface="Wingdings"/>
              </a:rPr>
              <a:t> Log-Normal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Distribution of files on the web</a:t>
            </a:r>
          </a:p>
          <a:p>
            <a:pPr lvl="1"/>
            <a:r>
              <a:rPr lang="en-US" dirty="0" smtClean="0"/>
              <a:t>HTTP files </a:t>
            </a:r>
            <a:r>
              <a:rPr lang="en-US" dirty="0" smtClean="0">
                <a:sym typeface="Wingdings"/>
              </a:rPr>
              <a:t> Log-Normal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Lognormal V. Pareto</a:t>
            </a:r>
          </a:p>
          <a:p>
            <a:pPr lvl="1"/>
            <a:r>
              <a:rPr lang="en-US" dirty="0" smtClean="0"/>
              <a:t>Both heavy tail distributions</a:t>
            </a:r>
          </a:p>
          <a:p>
            <a:pPr lvl="1"/>
            <a:r>
              <a:rPr lang="en-US" dirty="0" smtClean="0"/>
              <a:t>Differences is in</a:t>
            </a:r>
            <a:r>
              <a:rPr lang="en-US" dirty="0" smtClean="0">
                <a:solidFill>
                  <a:srgbClr val="FF0000"/>
                </a:solidFill>
              </a:rPr>
              <a:t> length of tail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 percentile used to determine SLA</a:t>
            </a:r>
          </a:p>
          <a:p>
            <a:pPr lvl="1"/>
            <a:r>
              <a:rPr lang="en-US" dirty="0" smtClean="0"/>
              <a:t>Length of tail impacts 99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lvl="1"/>
            <a:r>
              <a:rPr lang="en-US" dirty="0" smtClean="0"/>
              <a:t>Modeling with wrong distribution </a:t>
            </a:r>
            <a:r>
              <a:rPr lang="en-US" dirty="0" smtClean="0">
                <a:sym typeface="Wingdings"/>
              </a:rPr>
              <a:t> SLA violations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Interconnect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locality exists in data centers?</a:t>
            </a:r>
          </a:p>
          <a:p>
            <a:endParaRPr lang="en-US" dirty="0"/>
          </a:p>
          <a:p>
            <a:r>
              <a:rPr lang="en-US" dirty="0" smtClean="0"/>
              <a:t>What does utilization at the core look like?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are Data Centers Important?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Internal users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Line-of-Business apps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Production test beds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External users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Web portals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Web services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Multimedia applications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Chat/IM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29173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43151"/>
            <a:ext cx="838200" cy="17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witter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810000"/>
            <a:ext cx="533400" cy="533400"/>
          </a:xfrm>
          <a:prstGeom prst="rect">
            <a:avLst/>
          </a:prstGeom>
        </p:spPr>
      </p:pic>
      <p:pic>
        <p:nvPicPr>
          <p:cNvPr id="13" name="Picture 12" descr="2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3733800"/>
            <a:ext cx="609600" cy="609600"/>
          </a:xfrm>
          <a:prstGeom prst="rect">
            <a:avLst/>
          </a:prstGeom>
        </p:spPr>
      </p:pic>
      <p:pic>
        <p:nvPicPr>
          <p:cNvPr id="15" name="Picture 14" descr="Msn-Messenger-2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4267200"/>
            <a:ext cx="990600" cy="990600"/>
          </a:xfrm>
          <a:prstGeom prst="rect">
            <a:avLst/>
          </a:prstGeom>
        </p:spPr>
      </p:pic>
      <p:pic>
        <p:nvPicPr>
          <p:cNvPr id="16" name="Picture 15" descr="youtube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4495800"/>
            <a:ext cx="838200" cy="838200"/>
          </a:xfrm>
          <a:prstGeom prst="rect">
            <a:avLst/>
          </a:prstGeom>
        </p:spPr>
      </p:pic>
      <p:pic>
        <p:nvPicPr>
          <p:cNvPr id="18" name="Picture 17" descr="goog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4826101"/>
            <a:ext cx="812699" cy="812699"/>
          </a:xfrm>
          <a:prstGeom prst="rect">
            <a:avLst/>
          </a:prstGeom>
        </p:spPr>
      </p:pic>
      <p:pic>
        <p:nvPicPr>
          <p:cNvPr id="19" name="Picture 18" descr="Google-gMail-2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3000" y="4038600"/>
            <a:ext cx="838200" cy="838200"/>
          </a:xfrm>
          <a:prstGeom prst="rect">
            <a:avLst/>
          </a:prstGeom>
        </p:spPr>
      </p:pic>
      <p:pic>
        <p:nvPicPr>
          <p:cNvPr id="20" name="Picture 19" descr="Android-Market-12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29600" y="4419600"/>
            <a:ext cx="914400" cy="91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Intra-Rack Versus Extra-Rack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Quantify amount of traffic using interconnect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Perspective for interconnect analysis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3236893"/>
            <a:ext cx="622300" cy="5461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550" y="3160693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endCxn id="7" idx="2"/>
          </p:cNvCxnSpPr>
          <p:nvPr/>
        </p:nvCxnSpPr>
        <p:spPr>
          <a:xfrm flipV="1">
            <a:off x="2940053" y="3782993"/>
            <a:ext cx="558797" cy="500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2"/>
          </p:cNvCxnSpPr>
          <p:nvPr/>
        </p:nvCxnSpPr>
        <p:spPr>
          <a:xfrm rot="10800000">
            <a:off x="3498850" y="3782993"/>
            <a:ext cx="844550" cy="444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2"/>
          </p:cNvCxnSpPr>
          <p:nvPr/>
        </p:nvCxnSpPr>
        <p:spPr>
          <a:xfrm flipV="1">
            <a:off x="5270501" y="3706793"/>
            <a:ext cx="711199" cy="6053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 rot="10800000">
            <a:off x="5981701" y="3706794"/>
            <a:ext cx="812801" cy="5763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7"/>
          <p:cNvSpPr txBox="1">
            <a:spLocks noChangeArrowheads="1"/>
          </p:cNvSpPr>
          <p:nvPr/>
        </p:nvSpPr>
        <p:spPr bwMode="auto">
          <a:xfrm>
            <a:off x="7086600" y="3084493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20" name="TextBox 113"/>
          <p:cNvSpPr txBox="1">
            <a:spLocks noChangeArrowheads="1"/>
          </p:cNvSpPr>
          <p:nvPr/>
        </p:nvSpPr>
        <p:spPr bwMode="auto">
          <a:xfrm>
            <a:off x="6629400" y="3998893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3846493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0"/>
          </p:cNvCxnSpPr>
          <p:nvPr/>
        </p:nvCxnSpPr>
        <p:spPr>
          <a:xfrm rot="5400000" flipH="1" flipV="1">
            <a:off x="3197225" y="2928918"/>
            <a:ext cx="609600" cy="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73725" y="2852718"/>
            <a:ext cx="609600" cy="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152400" y="2971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07"/>
          <p:cNvSpPr txBox="1">
            <a:spLocks noChangeArrowheads="1"/>
          </p:cNvSpPr>
          <p:nvPr/>
        </p:nvSpPr>
        <p:spPr bwMode="auto">
          <a:xfrm>
            <a:off x="228600" y="41148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Intra-Rack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07"/>
          <p:cNvSpPr txBox="1">
            <a:spLocks noChangeArrowheads="1"/>
          </p:cNvSpPr>
          <p:nvPr/>
        </p:nvSpPr>
        <p:spPr bwMode="auto">
          <a:xfrm>
            <a:off x="533400" y="5562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Sum of Uplinks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07"/>
          <p:cNvSpPr txBox="1">
            <a:spLocks noChangeArrowheads="1"/>
          </p:cNvSpPr>
          <p:nvPr/>
        </p:nvSpPr>
        <p:spPr bwMode="auto">
          <a:xfrm>
            <a:off x="533400" y="60960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Intra-Rack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Sum of Server Links –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</a:p>
        </p:txBody>
      </p:sp>
      <p:pic>
        <p:nvPicPr>
          <p:cNvPr id="24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151293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51293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27493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27493"/>
            <a:ext cx="457200" cy="457200"/>
          </a:xfrm>
          <a:prstGeom prst="rect">
            <a:avLst/>
          </a:prstGeom>
          <a:noFill/>
        </p:spPr>
      </p:pic>
      <p:sp>
        <p:nvSpPr>
          <p:cNvPr id="34" name="Curved Down Arrow 33"/>
          <p:cNvSpPr/>
          <p:nvPr/>
        </p:nvSpPr>
        <p:spPr>
          <a:xfrm>
            <a:off x="2895600" y="3617893"/>
            <a:ext cx="1447800" cy="60960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6617122" flipV="1">
            <a:off x="2421923" y="3285292"/>
            <a:ext cx="1682992" cy="60904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/>
      <p:bldP spid="34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Intra-Rack Versus Extra-Rack Results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Clouds: most traffic stays within a rack (75%)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Colocation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apps and dependent components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 DCs: &gt; 50% leaves the rack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Un-optimized placement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524000"/>
          <a:ext cx="731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362200"/>
            <a:ext cx="5791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00" y="1524000"/>
            <a:ext cx="2743200" cy="2667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524000"/>
            <a:ext cx="2743200" cy="2667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175E-6 L -3.33333E-6 0.044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Extra-Rack Traffic on DC Interconnect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2087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Utilization: core 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&gt; edge</a:t>
            </a:r>
          </a:p>
          <a:p>
            <a:pPr lvl="1"/>
            <a:r>
              <a:rPr lang="en-US" sz="2000" dirty="0" smtClean="0"/>
              <a:t>Aggregation of many unto few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Tail of core utilization differs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Hot-spots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links with &gt; 70%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util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Prevalence of hot-spots differs across data centers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reuti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7213600" cy="541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eutil_zoo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7239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Extra-Rack Traffic on DC Interconnect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2087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Utilization: core 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&gt; edge</a:t>
            </a:r>
          </a:p>
          <a:p>
            <a:pPr lvl="1"/>
            <a:r>
              <a:rPr lang="en-US" sz="2000" dirty="0" smtClean="0"/>
              <a:t>Aggregation of many unto few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Tail of core utilization differs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Hot-spots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links with &gt; 70%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util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Prevalence of hot-spots differs across data centers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2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Persistence of Core Hot-Spots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Low persistence: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PRV2, EDU1, EDU2, EDU3, CLD1, CLD3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 persistence/low prevalence: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PRV1, CLD2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2-8% are hotspots &gt; 50%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 persistence/high prevalence: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CLD4, CLD5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15% are hotspots &gt; 50%</a:t>
            </a:r>
          </a:p>
        </p:txBody>
      </p:sp>
      <p:pic>
        <p:nvPicPr>
          <p:cNvPr id="5" name="Picture 4" descr="corehot_nofreq_zoo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"/>
            <a:ext cx="7010400" cy="5200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524000"/>
            <a:ext cx="1676400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133600"/>
            <a:ext cx="12954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819400"/>
            <a:ext cx="12954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3276600"/>
            <a:ext cx="1295400" cy="457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981200"/>
            <a:ext cx="1676400" cy="762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015069">
            <a:off x="2335895" y="2418405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5157383">
            <a:off x="2300524" y="3254276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015069">
            <a:off x="1954896" y="1504006"/>
            <a:ext cx="4572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157383">
            <a:off x="1919523" y="2035077"/>
            <a:ext cx="4572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Matrix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2590800"/>
            <a:ext cx="3441700" cy="1657349"/>
            <a:chOff x="749300" y="2686050"/>
            <a:chExt cx="5289550" cy="2901951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487680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274320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70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68605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570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255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655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9300" y="491490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3300" y="491490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5100" y="489585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stCxn id="8" idx="2"/>
              <a:endCxn id="9" idx="0"/>
            </p:cNvCxnSpPr>
            <p:nvPr/>
          </p:nvCxnSpPr>
          <p:spPr>
            <a:xfrm rot="5400000">
              <a:off x="3103563" y="2947988"/>
              <a:ext cx="730251" cy="1463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2"/>
              <a:endCxn id="7" idx="0"/>
            </p:cNvCxnSpPr>
            <p:nvPr/>
          </p:nvCxnSpPr>
          <p:spPr>
            <a:xfrm rot="5400000">
              <a:off x="2341563" y="2185988"/>
              <a:ext cx="730251" cy="2987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2"/>
              <a:endCxn id="10" idx="0"/>
            </p:cNvCxnSpPr>
            <p:nvPr/>
          </p:nvCxnSpPr>
          <p:spPr>
            <a:xfrm rot="16200000" flipH="1">
              <a:off x="3836987" y="3678237"/>
              <a:ext cx="73025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  <a:endCxn id="11" idx="0"/>
            </p:cNvCxnSpPr>
            <p:nvPr/>
          </p:nvCxnSpPr>
          <p:spPr>
            <a:xfrm rot="16200000" flipH="1">
              <a:off x="3865562" y="2182812"/>
              <a:ext cx="673101" cy="3051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</p:cNvCxnSpPr>
            <p:nvPr/>
          </p:nvCxnSpPr>
          <p:spPr>
            <a:xfrm rot="5400000">
              <a:off x="1600201" y="2981326"/>
              <a:ext cx="685801" cy="14668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6" idx="2"/>
            </p:cNvCxnSpPr>
            <p:nvPr/>
          </p:nvCxnSpPr>
          <p:spPr>
            <a:xfrm rot="16200000" flipV="1">
              <a:off x="2362201" y="3686175"/>
              <a:ext cx="685801" cy="5715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rot="10800000">
              <a:off x="2676526" y="3371851"/>
              <a:ext cx="1523999" cy="68580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8" idx="2"/>
            </p:cNvCxnSpPr>
            <p:nvPr/>
          </p:nvCxnSpPr>
          <p:spPr>
            <a:xfrm rot="10800000">
              <a:off x="4200525" y="3314701"/>
              <a:ext cx="1524002" cy="74295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965154" y="4849815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489154" y="4849815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920067" y="4861985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444067" y="4832930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09600" y="43434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0" y="4343400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7000" y="4343400"/>
            <a:ext cx="34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81400" y="4343400"/>
            <a:ext cx="37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09503"/>
              </p:ext>
            </p:extLst>
          </p:nvPr>
        </p:nvGraphicFramePr>
        <p:xfrm>
          <a:off x="4419600" y="1600200"/>
          <a:ext cx="28956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/>
                <a:gridCol w="579120"/>
                <a:gridCol w="579120"/>
                <a:gridCol w="579120"/>
                <a:gridCol w="579120"/>
              </a:tblGrid>
              <a:tr h="314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1219200" y="5486400"/>
            <a:ext cx="6096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Predictability:</a:t>
            </a:r>
          </a:p>
          <a:p>
            <a:pPr algn="ctr"/>
            <a:r>
              <a:rPr lang="en-US" sz="2400" b="1" dirty="0" smtClean="0"/>
              <a:t> 5% difference across a set of time periods</a:t>
            </a:r>
            <a:endParaRPr lang="en-US" sz="2400" b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41212"/>
              </p:ext>
            </p:extLst>
          </p:nvPr>
        </p:nvGraphicFramePr>
        <p:xfrm>
          <a:off x="5562600" y="2133600"/>
          <a:ext cx="2286000" cy="2286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4196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Is Data Center Traffic Predictable?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3276600"/>
            <a:ext cx="2133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257800" y="2057400"/>
            <a:ext cx="762000" cy="609600"/>
          </a:xfrm>
          <a:prstGeom prst="wedgeRectCallout">
            <a:avLst>
              <a:gd name="adj1" fmla="val 63167"/>
              <a:gd name="adj2" fmla="val 10107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99%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6248400" cy="37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514600" y="2667000"/>
            <a:ext cx="3886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3048000" y="1752600"/>
            <a:ext cx="762000" cy="609600"/>
          </a:xfrm>
          <a:prstGeom prst="wedgeRectCallout">
            <a:avLst>
              <a:gd name="adj1" fmla="val 63167"/>
              <a:gd name="adj2" fmla="val 101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27%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3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How Long is Traffic Predictable?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486400"/>
            <a:ext cx="8229600" cy="914400"/>
          </a:xfrm>
          <a:noFill/>
        </p:spPr>
        <p:txBody>
          <a:bodyPr>
            <a:norm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Different patterns of predictability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second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of historical data able to predict future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5486400"/>
            <a:ext cx="8229600" cy="6858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91200" y="2514600"/>
            <a:ext cx="1143000" cy="457200"/>
          </a:xfrm>
          <a:prstGeom prst="wedgeRectCallout">
            <a:avLst>
              <a:gd name="adj1" fmla="val -139118"/>
              <a:gd name="adj2" fmla="val -8035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1.5 – 5.0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086600" cy="41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9"/>
          <p:cNvSpPr/>
          <p:nvPr/>
        </p:nvSpPr>
        <p:spPr>
          <a:xfrm>
            <a:off x="5257800" y="3200400"/>
            <a:ext cx="1066800" cy="457200"/>
          </a:xfrm>
          <a:prstGeom prst="wedgeRectCallout">
            <a:avLst>
              <a:gd name="adj1" fmla="val -77712"/>
              <a:gd name="adj2" fmla="val -147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1.6 - 2.5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1447800"/>
            <a:ext cx="2286000" cy="129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5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animBg="1"/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Links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utils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low at edge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Core most utilized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Hot-spots exists (&gt; 70% utilization)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&lt; 25% links are hotspots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Loss occurs on less utilized links (&lt; 70%)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Implicating momentary bursts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Time-of-Day variations exists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Variation an order of magnitude larger at core </a:t>
            </a:r>
          </a:p>
          <a:p>
            <a:r>
              <a:rPr lang="en-US" dirty="0" smtClean="0"/>
              <a:t>Packet sizes follow a bimodal distribution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age of data center networks</a:t>
            </a:r>
          </a:p>
          <a:p>
            <a:pPr lvl="1"/>
            <a:r>
              <a:rPr lang="en-US" dirty="0" smtClean="0"/>
              <a:t>Bing deploying Clos style networks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Why are Data Centers Important?</a:t>
            </a:r>
            <a:endParaRPr lang="en-US" sz="4000" dirty="0"/>
          </a:p>
        </p:txBody>
      </p:sp>
      <p:grpSp>
        <p:nvGrpSpPr>
          <p:cNvPr id="3" name="Group 3"/>
          <p:cNvGrpSpPr/>
          <p:nvPr/>
        </p:nvGrpSpPr>
        <p:grpSpPr>
          <a:xfrm>
            <a:off x="381000" y="1676400"/>
            <a:ext cx="8534399" cy="2971800"/>
            <a:chOff x="72373" y="3976562"/>
            <a:chExt cx="8677275" cy="243184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73" y="3976562"/>
              <a:ext cx="8677275" cy="24318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98388" y="5805363"/>
              <a:ext cx="12192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229600" cy="1371600"/>
          </a:xfrm>
          <a:noFill/>
          <a:ln w="381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Poor performance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loss of revenue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Understanding traffic is crucial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Traffic engineering is crucial</a:t>
            </a:r>
          </a:p>
          <a:p>
            <a:pPr lvl="1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109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Data Center Networks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86400" y="2514600"/>
            <a:ext cx="3460750" cy="1905001"/>
            <a:chOff x="2711450" y="1904999"/>
            <a:chExt cx="5289550" cy="29527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4350" y="1962149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3850" y="3263900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8350" y="1904999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7850" y="3263900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4700" y="3263900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8700" y="3263900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1450" y="413385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5450" y="413385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3250" y="418465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7250" y="411480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>
              <a:stCxn id="7" idx="2"/>
              <a:endCxn id="9" idx="0"/>
            </p:cNvCxnSpPr>
            <p:nvPr/>
          </p:nvCxnSpPr>
          <p:spPr>
            <a:xfrm rot="5400000">
              <a:off x="5065713" y="2166937"/>
              <a:ext cx="730251" cy="1463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6" idx="0"/>
            </p:cNvCxnSpPr>
            <p:nvPr/>
          </p:nvCxnSpPr>
          <p:spPr>
            <a:xfrm rot="5400000">
              <a:off x="4303713" y="1404937"/>
              <a:ext cx="730251" cy="2987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 rot="16200000" flipH="1">
              <a:off x="5799137" y="2897186"/>
              <a:ext cx="73025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2"/>
              <a:endCxn id="11" idx="0"/>
            </p:cNvCxnSpPr>
            <p:nvPr/>
          </p:nvCxnSpPr>
          <p:spPr>
            <a:xfrm rot="16200000" flipH="1">
              <a:off x="5827712" y="1401761"/>
              <a:ext cx="673101" cy="3051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2"/>
            </p:cNvCxnSpPr>
            <p:nvPr/>
          </p:nvCxnSpPr>
          <p:spPr>
            <a:xfrm rot="5400000">
              <a:off x="3562351" y="2200275"/>
              <a:ext cx="685801" cy="14668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4" idx="2"/>
            </p:cNvCxnSpPr>
            <p:nvPr/>
          </p:nvCxnSpPr>
          <p:spPr>
            <a:xfrm rot="16200000" flipV="1">
              <a:off x="4324351" y="2905124"/>
              <a:ext cx="685801" cy="5715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4" idx="2"/>
            </p:cNvCxnSpPr>
            <p:nvPr/>
          </p:nvCxnSpPr>
          <p:spPr>
            <a:xfrm rot="10800000">
              <a:off x="4638676" y="2590800"/>
              <a:ext cx="1523999" cy="68580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7" idx="2"/>
            </p:cNvCxnSpPr>
            <p:nvPr/>
          </p:nvCxnSpPr>
          <p:spPr>
            <a:xfrm rot="10800000">
              <a:off x="6162675" y="2533650"/>
              <a:ext cx="1524002" cy="74295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927304" y="4068764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4451304" y="4068764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882217" y="4080934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7406217" y="4051879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05740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205740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Connector 34"/>
            <p:cNvCxnSpPr>
              <a:stCxn id="30" idx="2"/>
              <a:endCxn id="6" idx="0"/>
            </p:cNvCxnSpPr>
            <p:nvPr/>
          </p:nvCxnSpPr>
          <p:spPr>
            <a:xfrm flipH="1">
              <a:off x="3175000" y="2686050"/>
              <a:ext cx="34925" cy="57785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2"/>
              <a:endCxn id="9" idx="0"/>
            </p:cNvCxnSpPr>
            <p:nvPr/>
          </p:nvCxnSpPr>
          <p:spPr>
            <a:xfrm>
              <a:off x="3209925" y="2686050"/>
              <a:ext cx="1489075" cy="57785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1" idx="0"/>
              <a:endCxn id="32" idx="2"/>
            </p:cNvCxnSpPr>
            <p:nvPr/>
          </p:nvCxnSpPr>
          <p:spPr>
            <a:xfrm flipH="1" flipV="1">
              <a:off x="7324725" y="2686050"/>
              <a:ext cx="365125" cy="57785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2"/>
              <a:endCxn id="10" idx="0"/>
            </p:cNvCxnSpPr>
            <p:nvPr/>
          </p:nvCxnSpPr>
          <p:spPr>
            <a:xfrm flipH="1">
              <a:off x="6165850" y="2686050"/>
              <a:ext cx="1158875" cy="57785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49300" y="2686051"/>
            <a:ext cx="3441700" cy="1657349"/>
            <a:chOff x="749300" y="2686050"/>
            <a:chExt cx="5289550" cy="2901951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876800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274320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170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2686050"/>
              <a:ext cx="6286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570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255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6550" y="4044951"/>
              <a:ext cx="6223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300" y="491490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3300" y="491490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5100" y="4895851"/>
              <a:ext cx="71755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47"/>
            <p:cNvCxnSpPr>
              <a:stCxn id="40" idx="2"/>
              <a:endCxn id="42" idx="0"/>
            </p:cNvCxnSpPr>
            <p:nvPr/>
          </p:nvCxnSpPr>
          <p:spPr>
            <a:xfrm rot="5400000">
              <a:off x="3103563" y="2947988"/>
              <a:ext cx="730251" cy="1463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2"/>
              <a:endCxn id="39" idx="0"/>
            </p:cNvCxnSpPr>
            <p:nvPr/>
          </p:nvCxnSpPr>
          <p:spPr>
            <a:xfrm rot="5400000">
              <a:off x="2341563" y="2185988"/>
              <a:ext cx="730251" cy="29876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0" idx="2"/>
              <a:endCxn id="43" idx="0"/>
            </p:cNvCxnSpPr>
            <p:nvPr/>
          </p:nvCxnSpPr>
          <p:spPr>
            <a:xfrm rot="16200000" flipH="1">
              <a:off x="3836987" y="3678237"/>
              <a:ext cx="73025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2"/>
              <a:endCxn id="44" idx="0"/>
            </p:cNvCxnSpPr>
            <p:nvPr/>
          </p:nvCxnSpPr>
          <p:spPr>
            <a:xfrm rot="16200000" flipH="1">
              <a:off x="3865562" y="2182812"/>
              <a:ext cx="673101" cy="3051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7" idx="2"/>
            </p:cNvCxnSpPr>
            <p:nvPr/>
          </p:nvCxnSpPr>
          <p:spPr>
            <a:xfrm rot="5400000">
              <a:off x="1600201" y="2981326"/>
              <a:ext cx="685801" cy="14668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7" idx="2"/>
            </p:cNvCxnSpPr>
            <p:nvPr/>
          </p:nvCxnSpPr>
          <p:spPr>
            <a:xfrm rot="16200000" flipV="1">
              <a:off x="2362201" y="3686175"/>
              <a:ext cx="685801" cy="5715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37" idx="2"/>
            </p:cNvCxnSpPr>
            <p:nvPr/>
          </p:nvCxnSpPr>
          <p:spPr>
            <a:xfrm rot="10800000">
              <a:off x="2676526" y="3371851"/>
              <a:ext cx="1523999" cy="68580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0" idx="2"/>
            </p:cNvCxnSpPr>
            <p:nvPr/>
          </p:nvCxnSpPr>
          <p:spPr>
            <a:xfrm rot="10800000">
              <a:off x="4200525" y="3314701"/>
              <a:ext cx="1524002" cy="74295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965154" y="4849815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2489154" y="4849815"/>
              <a:ext cx="504921" cy="31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3920067" y="4861985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5444067" y="4832930"/>
              <a:ext cx="54186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>
            <a:off x="4419600" y="32004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ular Callout 61"/>
          <p:cNvSpPr/>
          <p:nvPr/>
        </p:nvSpPr>
        <p:spPr>
          <a:xfrm>
            <a:off x="1600200" y="4724400"/>
            <a:ext cx="6019800" cy="838200"/>
          </a:xfrm>
          <a:prstGeom prst="wedgeRectCallout">
            <a:avLst>
              <a:gd name="adj1" fmla="val -50001"/>
              <a:gd name="adj2" fmla="val 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Larger bisection</a:t>
            </a:r>
            <a:r>
              <a:rPr lang="en-US" dirty="0" smtClean="0">
                <a:sym typeface="Wingdings"/>
              </a:rPr>
              <a:t> less contention for network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1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New age of data center networks</a:t>
            </a:r>
          </a:p>
          <a:p>
            <a:pPr lvl="1"/>
            <a:r>
              <a:rPr lang="en-US" dirty="0" smtClean="0"/>
              <a:t>Bing deploying Clos style networks</a:t>
            </a:r>
          </a:p>
          <a:p>
            <a:pPr lvl="1"/>
            <a:r>
              <a:rPr lang="en-US" dirty="0" smtClean="0"/>
              <a:t>Server links </a:t>
            </a:r>
            <a:r>
              <a:rPr lang="en-US" dirty="0" smtClean="0">
                <a:sym typeface="Wingdings"/>
              </a:rPr>
              <a:t> 10Gig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Implications for results:</a:t>
            </a:r>
          </a:p>
          <a:p>
            <a:pPr lvl="1"/>
            <a:r>
              <a:rPr lang="en-US" dirty="0" err="1" smtClean="0"/>
              <a:t>Burstiness</a:t>
            </a:r>
            <a:r>
              <a:rPr lang="en-US" dirty="0" smtClean="0"/>
              <a:t> at edge holds:</a:t>
            </a:r>
            <a:r>
              <a:rPr lang="en-US" dirty="0" smtClean="0">
                <a:solidFill>
                  <a:srgbClr val="FF0000"/>
                </a:solidFill>
              </a:rPr>
              <a:t> perhaps grows</a:t>
            </a:r>
          </a:p>
          <a:p>
            <a:pPr lvl="1"/>
            <a:r>
              <a:rPr lang="en-US" dirty="0" smtClean="0"/>
              <a:t>Flow characteristics remain unchanged</a:t>
            </a:r>
          </a:p>
          <a:p>
            <a:pPr lvl="1"/>
            <a:r>
              <a:rPr lang="en-US" dirty="0" smtClean="0"/>
              <a:t>Core utilization likely to change</a:t>
            </a:r>
          </a:p>
          <a:p>
            <a:pPr lvl="2"/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evenly distributed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7239000" y="3657600"/>
            <a:ext cx="1905000" cy="609600"/>
          </a:xfrm>
          <a:prstGeom prst="wedgeRectCallout">
            <a:avLst>
              <a:gd name="adj1" fmla="val -50001"/>
              <a:gd name="adj2" fmla="val 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 are still the same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934200" y="5257800"/>
            <a:ext cx="2209800" cy="838200"/>
          </a:xfrm>
          <a:prstGeom prst="wedgeRectCallout">
            <a:avLst>
              <a:gd name="adj1" fmla="val -19643"/>
              <a:gd name="adj2" fmla="val 503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Traffic more evenly distributed across core layers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239000" y="4267200"/>
            <a:ext cx="1905000" cy="609600"/>
          </a:xfrm>
          <a:prstGeom prst="wedgeRectCallout">
            <a:avLst>
              <a:gd name="adj1" fmla="val -50001"/>
              <a:gd name="adj2" fmla="val 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NIC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Insights Gained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75% of traffic stays within a rack (Clouds)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Applications are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uniformly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placed</a:t>
            </a:r>
          </a:p>
          <a:p>
            <a:pPr eaLnBrk="1" hangingPunct="1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At most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25% of core links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highly utilized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Data center traffic is partially predictable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6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Talk!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turn around and proceed to a safe part of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3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1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9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26670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1910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562600" y="54864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3716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61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Dataset: Data Centers Studied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524000"/>
          <a:ext cx="496741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78"/>
                <a:gridCol w="869758"/>
                <a:gridCol w="1496572"/>
                <a:gridCol w="1112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 Role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Number Devices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Universities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Private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Enterprise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Commercial Clouds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562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763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US-East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S. America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S. America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1" y="4038600"/>
            <a:ext cx="4952999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1" y="2133600"/>
            <a:ext cx="4952999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133600"/>
            <a:ext cx="2590799" cy="19050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4038600"/>
            <a:ext cx="2590799" cy="18288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038600"/>
            <a:ext cx="4953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2133600"/>
            <a:ext cx="495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276600"/>
            <a:ext cx="4953000" cy="762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775191"/>
            <a:ext cx="8229600" cy="4778009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data centers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 classes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Universities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Private enterprise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Internal users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Small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Local to campus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External users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Globally diverse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 animBg="1"/>
      <p:bldP spid="6" grpId="1" animBg="1"/>
      <p:bldP spid="7" grpId="0" animBg="1"/>
      <p:bldP spid="7" grpId="1" animBg="1"/>
      <p:bldP spid="9" grpId="0" animBg="1"/>
      <p:bldP spid="11" grpId="0" animBg="1"/>
      <p:bldP spid="11" grpId="1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Dataset: Collection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SNMP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Poll SNMP MIBs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Bytes-in/bytes-out/discards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&gt; 10 Days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Averaged over 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Packet Traces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Cisco port span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12 hours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Topology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Cisco Discovery Protocol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800600" y="1752600"/>
          <a:ext cx="413194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58"/>
                <a:gridCol w="889686"/>
                <a:gridCol w="963827"/>
                <a:gridCol w="1408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Packet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Traces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Topology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1" y="1752600"/>
            <a:ext cx="9144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752600"/>
            <a:ext cx="9906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1752600"/>
            <a:ext cx="13716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 rot="5400000">
            <a:off x="6983150" y="3053694"/>
            <a:ext cx="381000" cy="13716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191250" y="3219451"/>
            <a:ext cx="2286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3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1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9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3200400" y="3200400"/>
            <a:ext cx="2286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3273503" flipH="1">
            <a:off x="2032818" y="3219449"/>
            <a:ext cx="3048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 rot="3273503" flipH="1">
            <a:off x="5004618" y="3220851"/>
            <a:ext cx="3048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848600" y="3352800"/>
            <a:ext cx="1330814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Packet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Sniffers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49" grpId="0" animBg="1"/>
      <p:bldP spid="50" grpId="0" animBg="1"/>
      <p:bldP spid="51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5400000" flipH="1" flipV="1">
            <a:off x="1447802" y="1676398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29718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4196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59436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66294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Start at bottom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Analyze running applications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Use packet traces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BroID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tool for identification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Quantify amount of traffic from each app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1511254" y="2709864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996386" y="25995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470" y="34226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270" y="33464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0" y="33464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470" y="34226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700" y="34226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070" y="33464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300" y="33464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endCxn id="4" idx="2"/>
          </p:cNvCxnSpPr>
          <p:nvPr/>
        </p:nvCxnSpPr>
        <p:spPr>
          <a:xfrm rot="16200000" flipV="1">
            <a:off x="1673178" y="2536873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2"/>
          </p:cNvCxnSpPr>
          <p:nvPr/>
        </p:nvCxnSpPr>
        <p:spPr>
          <a:xfrm rot="16200000" flipV="1">
            <a:off x="3181351" y="25527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2100" y="2889249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500" y="2889249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6700" y="2889249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900" y="2889249"/>
            <a:ext cx="457200" cy="45720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4444186" y="25233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4629151" y="24765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900" y="2813049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300" y="2813049"/>
            <a:ext cx="457200" cy="457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 rot="5400000" flipH="1" flipV="1">
            <a:off x="5968186" y="25233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6153151" y="24765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900" y="2813049"/>
            <a:ext cx="457200" cy="457200"/>
          </a:xfrm>
          <a:prstGeom prst="rect">
            <a:avLst/>
          </a:prstGeom>
          <a:noFill/>
        </p:spPr>
      </p:pic>
      <p:pic>
        <p:nvPicPr>
          <p:cNvPr id="30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7300" y="2813049"/>
            <a:ext cx="457200" cy="457200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2603500" y="31940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27500" y="31940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99100" y="31178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19200" y="3276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/>
          <p:nvPr/>
        </p:nvCxnSpPr>
        <p:spPr>
          <a:xfrm>
            <a:off x="6705600" y="5486400"/>
            <a:ext cx="213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019800" y="48006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86600" y="4648200"/>
            <a:ext cx="381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24800" y="4419600"/>
            <a:ext cx="381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96200" y="5943600"/>
            <a:ext cx="838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1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2837"/>
            <a:ext cx="8229600" cy="178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CLD4, CLD5</a:t>
            </a:r>
          </a:p>
          <a:p>
            <a:pPr lvl="1"/>
            <a:r>
              <a:rPr lang="en-US" dirty="0"/>
              <a:t>Map-Reduce applications</a:t>
            </a:r>
          </a:p>
          <a:p>
            <a:r>
              <a:rPr lang="en-US" dirty="0"/>
              <a:t>CLD1, CLD2, CLD3</a:t>
            </a:r>
          </a:p>
          <a:p>
            <a:pPr lvl="1"/>
            <a:r>
              <a:rPr lang="en-US" dirty="0"/>
              <a:t>MSN, Mail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493837"/>
          <a:ext cx="6858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1722437"/>
            <a:ext cx="533400" cy="2362200"/>
          </a:xfrm>
          <a:prstGeom prst="rect">
            <a:avLst/>
          </a:prstGeom>
          <a:noFill/>
          <a:ln w="635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408237"/>
            <a:ext cx="609600" cy="1295400"/>
          </a:xfrm>
          <a:prstGeom prst="rect">
            <a:avLst/>
          </a:prstGeom>
          <a:noFill/>
          <a:ln w="635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495800"/>
            <a:ext cx="2971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495800"/>
            <a:ext cx="6096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4495800"/>
            <a:ext cx="6096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4495800"/>
            <a:ext cx="6858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7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2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1|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0.1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.7|19.1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8|3.5|3.9|10.4|2.5|3.7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9|2.2|7|10.9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9.2|11.2|15.8|14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4|8.5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24280</TotalTime>
  <Words>1162</Words>
  <Application>Microsoft Office PowerPoint</Application>
  <PresentationFormat>On-screen Show (4:3)</PresentationFormat>
  <Paragraphs>413</Paragraphs>
  <Slides>33</Slides>
  <Notes>11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Demystifying and Controlling the Performance of Big Data Jobs</vt:lpstr>
      <vt:lpstr>Why are Data Centers Important?</vt:lpstr>
      <vt:lpstr>Why are Data Centers Important?</vt:lpstr>
      <vt:lpstr>Canonical Data Center Architecture</vt:lpstr>
      <vt:lpstr>Dataset: Data Centers Studied</vt:lpstr>
      <vt:lpstr>Dataset: Collection </vt:lpstr>
      <vt:lpstr>Canonical Data Center Architecture</vt:lpstr>
      <vt:lpstr>Applications</vt:lpstr>
      <vt:lpstr>Applications</vt:lpstr>
      <vt:lpstr>Analyzing Packet Traces</vt:lpstr>
      <vt:lpstr>Possible Causes of Burstiness</vt:lpstr>
      <vt:lpstr>Possible Causes of Burstiness</vt:lpstr>
      <vt:lpstr>Possible Causes of Burstiness</vt:lpstr>
      <vt:lpstr>Possible Causes of Burstiness</vt:lpstr>
      <vt:lpstr>Data-Center Traffic is Bursty</vt:lpstr>
      <vt:lpstr>Possible Causes for Heavy Tail</vt:lpstr>
      <vt:lpstr>Implications of distribution</vt:lpstr>
      <vt:lpstr>Canonical Data Center Architecture</vt:lpstr>
      <vt:lpstr>Data Center Interconnect Questions</vt:lpstr>
      <vt:lpstr>Intra-Rack Versus Extra-Rack</vt:lpstr>
      <vt:lpstr>Intra-Rack Versus Extra-Rack Results</vt:lpstr>
      <vt:lpstr>Extra-Rack Traffic on DC Interconnect</vt:lpstr>
      <vt:lpstr>Extra-Rack Traffic on DC Interconnect</vt:lpstr>
      <vt:lpstr>Persistence of Core Hot-Spots</vt:lpstr>
      <vt:lpstr>Traffic Matrix Analysis</vt:lpstr>
      <vt:lpstr>Is Data Center Traffic Predictable?</vt:lpstr>
      <vt:lpstr>How Long is Traffic Predictable?</vt:lpstr>
      <vt:lpstr>Observations from Study</vt:lpstr>
      <vt:lpstr>Retrospective Remarks</vt:lpstr>
      <vt:lpstr>Future Data Center Networks</vt:lpstr>
      <vt:lpstr>Retrospective Remarks</vt:lpstr>
      <vt:lpstr>Insights Gained</vt:lpstr>
      <vt:lpstr>End of the Talk! </vt:lpstr>
    </vt:vector>
  </TitlesOfParts>
  <Company>wisc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Traffic Characteristics of Data Centers in the Wild</dc:title>
  <dc:creator>Theophilus Benson</dc:creator>
  <cp:lastModifiedBy>Linda Casals</cp:lastModifiedBy>
  <cp:revision>268</cp:revision>
  <dcterms:created xsi:type="dcterms:W3CDTF">2010-10-02T14:21:22Z</dcterms:created>
  <dcterms:modified xsi:type="dcterms:W3CDTF">2014-04-14T18:18:53Z</dcterms:modified>
</cp:coreProperties>
</file>