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747" r:id="rId1"/>
    <p:sldMasterId id="2147483948" r:id="rId2"/>
  </p:sldMasterIdLst>
  <p:notesMasterIdLst>
    <p:notesMasterId r:id="rId76"/>
  </p:notesMasterIdLst>
  <p:handoutMasterIdLst>
    <p:handoutMasterId r:id="rId77"/>
  </p:handoutMasterIdLst>
  <p:sldIdLst>
    <p:sldId id="1128" r:id="rId3"/>
    <p:sldId id="1249" r:id="rId4"/>
    <p:sldId id="1250" r:id="rId5"/>
    <p:sldId id="1251" r:id="rId6"/>
    <p:sldId id="1252" r:id="rId7"/>
    <p:sldId id="1253" r:id="rId8"/>
    <p:sldId id="1254" r:id="rId9"/>
    <p:sldId id="1152" r:id="rId10"/>
    <p:sldId id="1153" r:id="rId11"/>
    <p:sldId id="1138" r:id="rId12"/>
    <p:sldId id="1139" r:id="rId13"/>
    <p:sldId id="1140" r:id="rId14"/>
    <p:sldId id="1141" r:id="rId15"/>
    <p:sldId id="1142" r:id="rId16"/>
    <p:sldId id="1143" r:id="rId17"/>
    <p:sldId id="1144" r:id="rId18"/>
    <p:sldId id="1145" r:id="rId19"/>
    <p:sldId id="1146" r:id="rId20"/>
    <p:sldId id="1147" r:id="rId21"/>
    <p:sldId id="1148" r:id="rId22"/>
    <p:sldId id="1154" r:id="rId23"/>
    <p:sldId id="1155" r:id="rId24"/>
    <p:sldId id="1156" r:id="rId25"/>
    <p:sldId id="1157" r:id="rId26"/>
    <p:sldId id="1158" r:id="rId27"/>
    <p:sldId id="1159" r:id="rId28"/>
    <p:sldId id="1160" r:id="rId29"/>
    <p:sldId id="1162" r:id="rId30"/>
    <p:sldId id="1164" r:id="rId31"/>
    <p:sldId id="1165" r:id="rId32"/>
    <p:sldId id="1163" r:id="rId33"/>
    <p:sldId id="1166" r:id="rId34"/>
    <p:sldId id="1197" r:id="rId35"/>
    <p:sldId id="1167" r:id="rId36"/>
    <p:sldId id="1207" r:id="rId37"/>
    <p:sldId id="1208" r:id="rId38"/>
    <p:sldId id="1209" r:id="rId39"/>
    <p:sldId id="1201" r:id="rId40"/>
    <p:sldId id="1205" r:id="rId41"/>
    <p:sldId id="1202" r:id="rId42"/>
    <p:sldId id="1203" r:id="rId43"/>
    <p:sldId id="1204" r:id="rId44"/>
    <p:sldId id="1206" r:id="rId45"/>
    <p:sldId id="1248" r:id="rId46"/>
    <p:sldId id="1210" r:id="rId47"/>
    <p:sldId id="1211" r:id="rId48"/>
    <p:sldId id="1212" r:id="rId49"/>
    <p:sldId id="1213" r:id="rId50"/>
    <p:sldId id="1214" r:id="rId51"/>
    <p:sldId id="1215" r:id="rId52"/>
    <p:sldId id="1216" r:id="rId53"/>
    <p:sldId id="1218" r:id="rId54"/>
    <p:sldId id="1219" r:id="rId55"/>
    <p:sldId id="1220" r:id="rId56"/>
    <p:sldId id="1221" r:id="rId57"/>
    <p:sldId id="1222" r:id="rId58"/>
    <p:sldId id="1223" r:id="rId59"/>
    <p:sldId id="1224" r:id="rId60"/>
    <p:sldId id="1232" r:id="rId61"/>
    <p:sldId id="1233" r:id="rId62"/>
    <p:sldId id="1234" r:id="rId63"/>
    <p:sldId id="1235" r:id="rId64"/>
    <p:sldId id="1236" r:id="rId65"/>
    <p:sldId id="1237" r:id="rId66"/>
    <p:sldId id="1238" r:id="rId67"/>
    <p:sldId id="1239" r:id="rId68"/>
    <p:sldId id="1240" r:id="rId69"/>
    <p:sldId id="1241" r:id="rId70"/>
    <p:sldId id="1242" r:id="rId71"/>
    <p:sldId id="1243" r:id="rId72"/>
    <p:sldId id="1244" r:id="rId73"/>
    <p:sldId id="1245" r:id="rId74"/>
    <p:sldId id="1247" r:id="rId75"/>
  </p:sldIdLst>
  <p:sldSz cx="9144000" cy="6858000" type="screen4x3"/>
  <p:notesSz cx="7010400" cy="9296400"/>
  <p:custDataLst>
    <p:tags r:id="rId79"/>
  </p:custDataLst>
  <p:defaultTextStyle>
    <a:defPPr>
      <a:defRPr lang="ko-K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A26"/>
    <a:srgbClr val="009900"/>
    <a:srgbClr val="FF3300"/>
    <a:srgbClr val="FFFFFF"/>
    <a:srgbClr val="FF9933"/>
    <a:srgbClr val="FF00FF"/>
    <a:srgbClr val="00FFFF"/>
    <a:srgbClr val="0000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0" autoAdjust="0"/>
    <p:restoredTop sz="94660"/>
  </p:normalViewPr>
  <p:slideViewPr>
    <p:cSldViewPr>
      <p:cViewPr>
        <p:scale>
          <a:sx n="100" d="100"/>
          <a:sy n="100" d="100"/>
        </p:scale>
        <p:origin x="-592" y="-8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980" y="-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notesMaster" Target="notesMasters/notesMaster1.xml"/><Relationship Id="rId77" Type="http://schemas.openxmlformats.org/officeDocument/2006/relationships/handoutMaster" Target="handoutMasters/handoutMaster1.xml"/><Relationship Id="rId78" Type="http://schemas.openxmlformats.org/officeDocument/2006/relationships/printerSettings" Target="printerSettings/printerSettings1.bin"/><Relationship Id="rId79" Type="http://schemas.openxmlformats.org/officeDocument/2006/relationships/tags" Target="tags/tag1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t" anchorCtr="0" compatLnSpc="1">
            <a:prstTxWarp prst="textNoShape">
              <a:avLst/>
            </a:prstTxWarp>
          </a:bodyPr>
          <a:lstStyle>
            <a:lvl1pPr defTabSz="930275" latinLnBrk="1">
              <a:defRPr kumimoji="1" sz="1200">
                <a:latin typeface="Gulim" pitchFamily="34" charset="-127"/>
                <a:ea typeface="Gulim" pitchFamily="34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9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t" anchorCtr="0" compatLnSpc="1">
            <a:prstTxWarp prst="textNoShape">
              <a:avLst/>
            </a:prstTxWarp>
          </a:bodyPr>
          <a:lstStyle>
            <a:lvl1pPr algn="r" defTabSz="930275" latinLnBrk="1">
              <a:defRPr kumimoji="1" sz="1200">
                <a:latin typeface="Gulim" pitchFamily="34" charset="-127"/>
                <a:ea typeface="Gulim" pitchFamily="34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9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b" anchorCtr="0" compatLnSpc="1">
            <a:prstTxWarp prst="textNoShape">
              <a:avLst/>
            </a:prstTxWarp>
          </a:bodyPr>
          <a:lstStyle>
            <a:lvl1pPr defTabSz="930275" latinLnBrk="1">
              <a:defRPr kumimoji="1" sz="1200">
                <a:latin typeface="Gulim" pitchFamily="34" charset="-127"/>
                <a:ea typeface="Gulim" pitchFamily="34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9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b" anchorCtr="0" compatLnSpc="1">
            <a:prstTxWarp prst="textNoShape">
              <a:avLst/>
            </a:prstTxWarp>
          </a:bodyPr>
          <a:lstStyle>
            <a:lvl1pPr algn="r" defTabSz="930275" latinLnBrk="1">
              <a:defRPr kumimoji="1" sz="1200">
                <a:latin typeface="Gulim" charset="0"/>
                <a:ea typeface="Gulim" charset="0"/>
                <a:cs typeface="Gulim" charset="0"/>
              </a:defRPr>
            </a:lvl1pPr>
          </a:lstStyle>
          <a:p>
            <a:fld id="{E03BE597-E983-2D48-BB17-5D2D5AC7871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74220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1" rIns="93160" bIns="46581" numCol="1" anchor="t" anchorCtr="0" compatLnSpc="1">
            <a:prstTxWarp prst="textNoShape">
              <a:avLst/>
            </a:prstTxWarp>
          </a:bodyPr>
          <a:lstStyle>
            <a:lvl1pPr defTabSz="930275" latinLnBrk="1">
              <a:defRPr kumimoji="1" sz="1200">
                <a:latin typeface="Gulim" pitchFamily="34" charset="-127"/>
                <a:ea typeface="Gulim" pitchFamily="34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1" rIns="93160" bIns="46581" numCol="1" anchor="t" anchorCtr="0" compatLnSpc="1">
            <a:prstTxWarp prst="textNoShape">
              <a:avLst/>
            </a:prstTxWarp>
          </a:bodyPr>
          <a:lstStyle>
            <a:lvl1pPr algn="r" defTabSz="930275" latinLnBrk="1">
              <a:defRPr kumimoji="1" sz="1200">
                <a:latin typeface="Gulim" pitchFamily="34" charset="-127"/>
                <a:ea typeface="Gulim" pitchFamily="34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4838"/>
            <a:ext cx="56102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1" rIns="93160" bIns="46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1" rIns="93160" bIns="46581" numCol="1" anchor="b" anchorCtr="0" compatLnSpc="1">
            <a:prstTxWarp prst="textNoShape">
              <a:avLst/>
            </a:prstTxWarp>
          </a:bodyPr>
          <a:lstStyle>
            <a:lvl1pPr defTabSz="930275" latinLnBrk="1">
              <a:defRPr kumimoji="1" sz="1200">
                <a:latin typeface="Gulim" pitchFamily="34" charset="-127"/>
                <a:ea typeface="Gulim" pitchFamily="34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1" rIns="93160" bIns="46581" numCol="1" anchor="b" anchorCtr="0" compatLnSpc="1">
            <a:prstTxWarp prst="textNoShape">
              <a:avLst/>
            </a:prstTxWarp>
          </a:bodyPr>
          <a:lstStyle>
            <a:lvl1pPr algn="r" defTabSz="930275" latinLnBrk="1">
              <a:defRPr kumimoji="1" sz="1200">
                <a:latin typeface="Gulim" charset="0"/>
                <a:ea typeface="Gulim" charset="0"/>
                <a:cs typeface="Gulim" charset="0"/>
              </a:defRPr>
            </a:lvl1pPr>
          </a:lstStyle>
          <a:p>
            <a:fld id="{BA97C136-73F2-8143-B661-2759D39B21A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58299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Gulim" charset="0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Gulim" charset="0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Gulim" charset="0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Gulim" charset="0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Gulim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A09C81-E107-AA45-8C20-58113F319320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This is another example a code with n=4, k=2. In the right we have a good erasure code (any 2 suffice). Notice that </a:t>
            </a:r>
          </a:p>
          <a:p>
            <a:r>
              <a:rPr lang="en-US">
                <a:latin typeface="Arial" charset="0"/>
              </a:rPr>
              <a:t>2 is the minimum number of packets required to have any hope of recovering so in that sense good-erasure codes introduce redundancy in an optimal way. Here, we compare it to replication. Now assume we store each packet on a storage node. If we lose each node with probability ½ , we can calculate the probability that we cannot recover the data. It is clear the erasure codes outperform repetition. 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Reed-Solomon, LT codes and Raptor codes are all good erasure codes that have numerous applications. </a:t>
            </a:r>
          </a:p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A09C81-E107-AA45-8C20-58113F319320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This is another example a code with n=4, k=2. In the right we have a good erasure code (any 2 suffice). Notice that </a:t>
            </a:r>
          </a:p>
          <a:p>
            <a:r>
              <a:rPr lang="en-US">
                <a:latin typeface="Arial" charset="0"/>
              </a:rPr>
              <a:t>2 is the minimum number of packets required to have any hope of recovering so in that sense good-erasure codes introduce redundancy in an optimal way. Here, we compare it to replication. Now assume we store each packet on a storage node. If we lose each node with probability ½ , we can calculate the probability that we cannot recover the data. It is clear the erasure codes outperform repetition. 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Reed-Solomon, LT codes and Raptor codes are all good erasure codes that have numerous applications. </a:t>
            </a:r>
          </a:p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A09C81-E107-AA45-8C20-58113F319320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This is another example a code with n=4, k=2. In the right we have a good erasure code (any 2 suffice). Notice that </a:t>
            </a:r>
          </a:p>
          <a:p>
            <a:r>
              <a:rPr lang="en-US">
                <a:latin typeface="Arial" charset="0"/>
              </a:rPr>
              <a:t>2 is the minimum number of packets required to have any hope of recovering so in that sense good-erasure codes introduce redundancy in an optimal way. Here, we compare it to replication. Now assume we store each packet on a storage node. If we lose each node with probability ½ , we can calculate the probability that we cannot recover the data. It is clear the erasure codes outperform repetition. 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Reed-Solomon, LT codes and Raptor codes are all good erasure codes that have numerous applications. </a:t>
            </a:r>
          </a:p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A09C81-E107-AA45-8C20-58113F319320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This is another example a code with n=4, k=2. In the right we have a good erasure code (any 2 suffice). Notice that </a:t>
            </a:r>
          </a:p>
          <a:p>
            <a:r>
              <a:rPr lang="en-US">
                <a:latin typeface="Arial" charset="0"/>
              </a:rPr>
              <a:t>2 is the minimum number of packets required to have any hope of recovering so in that sense good-erasure codes introduce redundancy in an optimal way. Here, we compare it to replication. Now assume we store each packet on a storage node. If we lose each node with probability ½ , we can calculate the probability that we cannot recover the data. It is clear the erasure codes outperform repetition. 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Reed-Solomon, LT codes and Raptor codes are all good erasure codes that have numerous applications. </a:t>
            </a:r>
          </a:p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AA2D1F-105E-5940-A3B7-9BC95A864F6A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This is another example a code with n=4, k=2. In the right we have a good erasure code (any 2 suffice). Notice that </a:t>
            </a:r>
          </a:p>
          <a:p>
            <a:r>
              <a:rPr lang="en-US">
                <a:latin typeface="Arial" charset="0"/>
              </a:rPr>
              <a:t>2 is the minimum number of packets required to have any hope of recovering so in that sense good-erasure codes introduce redundancy in an optimal way. Here, we compare it to replication. Now assume we store each packet on a storage node. If we lose each node with probability ½ , we can calculate the probability that we cannot recover the data. It is clear the erasure codes outperform repetition. 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Reed-Solomon, LT codes and Raptor codes are all good erasure codes that have numerous applications. </a:t>
            </a:r>
          </a:p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762500" y="6629400"/>
            <a:ext cx="4381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b"/>
          <a:lstStyle/>
          <a:p>
            <a:pPr algn="r"/>
            <a:endParaRPr lang="en-US" altLang="ko-KR" sz="1200" b="1">
              <a:solidFill>
                <a:schemeClr val="accent2"/>
              </a:solidFill>
              <a:ea typeface="Gulim" charset="0"/>
              <a:cs typeface="Gulim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4800" y="5029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endParaRPr lang="en-US" altLang="ko-KR" sz="2400" smtClean="0">
              <a:latin typeface="Times New Roman" charset="0"/>
              <a:ea typeface="굴림" charset="0"/>
              <a:cs typeface="굴림" charset="0"/>
            </a:endParaRPr>
          </a:p>
        </p:txBody>
      </p:sp>
      <p:sp>
        <p:nvSpPr>
          <p:cNvPr id="1196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609600"/>
            <a:ext cx="777240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</a:p>
        </p:txBody>
      </p:sp>
      <p:sp>
        <p:nvSpPr>
          <p:cNvPr id="1196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514600"/>
            <a:ext cx="5257800" cy="2209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800000"/>
                </a:solidFill>
              </a:defRPr>
            </a:lvl1pPr>
          </a:lstStyle>
          <a:p>
            <a:r>
              <a:rPr lang="en-US" altLang="ko-KR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85601208"/>
      </p:ext>
    </p:extLst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AB5FF9-B4F7-FF4C-A7DA-0010A89B531C}" type="datetimeFigureOut">
              <a:rPr lang="en-US"/>
              <a:pPr/>
              <a:t>12/16/13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5F1D5-6589-8841-B74D-E8FB6A87C6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1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569C4B-15DB-1748-9315-D9BD242116DE}" type="datetimeFigureOut">
              <a:rPr lang="en-US"/>
              <a:pPr/>
              <a:t>12/16/13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63493-E605-594D-A235-B9B312C313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59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A29297-5FDD-5844-BF0C-CD96BB28B15F}" type="datetimeFigureOut">
              <a:rPr lang="en-US"/>
              <a:pPr/>
              <a:t>12/16/13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114F1-0273-FD4C-9FA4-42A8C16B49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84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421507-493F-4949-89B3-20B38977CBB8}" type="datetimeFigureOut">
              <a:rPr lang="en-US"/>
              <a:pPr/>
              <a:t>12/16/13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A2B1E-6135-0442-959F-650E7CF6AA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12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8346A7-3111-EE46-8D82-822286AF1096}" type="datetimeFigureOut">
              <a:rPr lang="en-US"/>
              <a:pPr/>
              <a:t>12/16/13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E0176-243E-6F4A-AD75-33B7B79D0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39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AA84DE-C2FB-D843-8371-E3458CF8D53D}" type="datetimeFigureOut">
              <a:rPr lang="en-US"/>
              <a:pPr/>
              <a:t>12/16/13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1EF79-A3FA-C443-AD2D-3936D5007A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1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59C8D4-2AEE-0B45-8B21-B7201CB7C18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6973416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A80FE-08EE-E84F-9582-AAC99CE8386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35556485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EF07D-EAAB-0D4D-A6AE-1EC8685E5AE2}" type="datetime1">
              <a:rPr lang="en-US"/>
              <a:pPr>
                <a:defRPr/>
              </a:pPr>
              <a:t>12/16/13</a:t>
            </a:fld>
            <a:r>
              <a:rPr lang="en-US"/>
              <a:t>25 May 2005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9564A-C75E-1A4B-8622-3D015599C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4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53A428-11B7-4942-944D-DD1E78434745}" type="datetimeFigureOut">
              <a:rPr lang="en-US"/>
              <a:pPr/>
              <a:t>12/16/13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7209A-7788-0240-8CFD-BB0F03E0A4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60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7D4423-C3B2-2E48-8F99-F5273F15E548}" type="datetimeFigureOut">
              <a:rPr lang="en-US"/>
              <a:pPr/>
              <a:t>12/16/13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832DD-6920-BD4E-8A25-A0DA1149D0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6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FF86FC-CE7D-A141-8024-1130A2641EB7}" type="datetimeFigureOut">
              <a:rPr lang="en-US"/>
              <a:pPr/>
              <a:t>12/16/13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A6EE1-D483-0A47-A11B-177A17663C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5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FF2E55-BC79-2443-A709-A52484FA82CF}" type="datetimeFigureOut">
              <a:rPr lang="en-US"/>
              <a:pPr/>
              <a:t>12/16/13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D6678-10AC-DB45-A92B-DB9F17B8D0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81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C1013-1DB3-F74F-B3E8-AABB5D058525}" type="datetimeFigureOut">
              <a:rPr lang="en-US"/>
              <a:pPr/>
              <a:t>12/16/13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AB7A0-FDD4-0B44-B1E0-229B3C3AD0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8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740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50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8150" y="6426200"/>
            <a:ext cx="213360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351" tIns="41175" rIns="82351" bIns="41175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 sz="1300" b="1">
                <a:ea typeface="Gulim" charset="0"/>
                <a:cs typeface="Gulim" charset="0"/>
              </a:defRPr>
            </a:lvl1pPr>
          </a:lstStyle>
          <a:p>
            <a:fld id="{64B1BD32-F512-D441-80FA-BABD9A2CD04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30" r:id="rId2"/>
    <p:sldLayoutId id="2147484031" r:id="rId3"/>
    <p:sldLayoutId id="2147484045" r:id="rId4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venir Light"/>
          <a:ea typeface="ＭＳ Ｐゴシック" charset="0"/>
          <a:cs typeface="Avenir Light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venir Light"/>
          <a:ea typeface="ＭＳ Ｐゴシック" charset="0"/>
          <a:cs typeface="Avenir Light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venir Light"/>
          <a:ea typeface="Arial" charset="0"/>
          <a:cs typeface="Avenir Ligh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venir Light"/>
          <a:ea typeface="Arial" charset="0"/>
          <a:cs typeface="Avenir Ligh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venir Light"/>
          <a:ea typeface="Arial" charset="0"/>
          <a:cs typeface="Avenir Ligh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venir Light"/>
          <a:ea typeface="Arial" charset="0"/>
          <a:cs typeface="Avenir Ligh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00360C90-986C-B94E-A88D-68294E8025FB}" type="datetimeFigureOut">
              <a:rPr lang="en-US"/>
              <a:pPr/>
              <a:t>12/16/13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2F7DD5C-6BC3-9740-94C2-0AAB9DF55D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algun Gothic" pitchFamily="34" charset="-127"/>
          <a:cs typeface="Malgun 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algun Gothic" pitchFamily="34" charset="-127"/>
          <a:cs typeface="Malgun 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algun Gothic" pitchFamily="34" charset="-127"/>
          <a:cs typeface="Malgun 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algun Gothic" pitchFamily="34" charset="-127"/>
          <a:cs typeface="Malgun 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algun Gothic" pitchFamily="34" charset="-127"/>
          <a:cs typeface="Malgun 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algun Gothic" pitchFamily="34" charset="-127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algun Gothic" pitchFamily="34" charset="-127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algun Gothic" pitchFamily="34" charset="-127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algun Gothic" pitchFamily="34" charset="-127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algun Gothic" pitchFamily="34" charset="-127"/>
          <a:cs typeface="Malgun 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algun Gothic" pitchFamily="34" charset="-127"/>
          <a:cs typeface="Malgun 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algun Gothic" pitchFamily="34" charset="-127"/>
          <a:cs typeface="Malgun 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algun Gothic" pitchFamily="34" charset="-127"/>
          <a:cs typeface="Malgun 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algun Gothic" pitchFamily="34" charset="-127"/>
          <a:cs typeface="Malgun 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10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3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gi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tif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jp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1470025"/>
          </a:xfrm>
        </p:spPr>
        <p:txBody>
          <a:bodyPr/>
          <a:lstStyle/>
          <a:p>
            <a:pPr algn="ctr"/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Coding for Distributed Storage</a:t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2000" b="0" dirty="0" smtClean="0"/>
              <a:t>Alex </a:t>
            </a:r>
            <a:r>
              <a:rPr lang="en-US" sz="2000" b="0" dirty="0" err="1" smtClean="0"/>
              <a:t>Dimakis</a:t>
            </a:r>
            <a:r>
              <a:rPr lang="en-US" sz="2000" b="0" dirty="0" smtClean="0"/>
              <a:t> (UT Austin)</a:t>
            </a:r>
            <a:br>
              <a:rPr lang="en-US" sz="2000" b="0" dirty="0" smtClean="0"/>
            </a:br>
            <a:endParaRPr lang="en-US" sz="2000" b="0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187624" y="4653136"/>
            <a:ext cx="7704856" cy="1752600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Joint work with</a:t>
            </a:r>
          </a:p>
          <a:p>
            <a:endParaRPr lang="nl-NL" sz="1600" dirty="0" smtClean="0">
              <a:solidFill>
                <a:schemeClr val="tx1"/>
              </a:solidFill>
            </a:endParaRPr>
          </a:p>
          <a:p>
            <a:r>
              <a:rPr lang="nl-NL" sz="1600" dirty="0" err="1" smtClean="0">
                <a:solidFill>
                  <a:schemeClr val="tx1"/>
                </a:solidFill>
              </a:rPr>
              <a:t>Mahesh</a:t>
            </a:r>
            <a:r>
              <a:rPr lang="nl-NL" sz="1600" dirty="0" smtClean="0">
                <a:solidFill>
                  <a:schemeClr val="tx1"/>
                </a:solidFill>
              </a:rPr>
              <a:t> </a:t>
            </a:r>
            <a:r>
              <a:rPr lang="nl-NL" sz="1600" dirty="0" err="1" smtClean="0">
                <a:solidFill>
                  <a:schemeClr val="tx1"/>
                </a:solidFill>
              </a:rPr>
              <a:t>Sathiamoorthy</a:t>
            </a:r>
            <a:r>
              <a:rPr lang="nl-NL" sz="1600" dirty="0" smtClean="0">
                <a:solidFill>
                  <a:schemeClr val="tx1"/>
                </a:solidFill>
              </a:rPr>
              <a:t> (USC)</a:t>
            </a:r>
          </a:p>
          <a:p>
            <a:r>
              <a:rPr lang="nl-NL" sz="1600" dirty="0" err="1" smtClean="0">
                <a:solidFill>
                  <a:schemeClr val="tx1"/>
                </a:solidFill>
              </a:rPr>
              <a:t>Megasthenis</a:t>
            </a:r>
            <a:r>
              <a:rPr lang="nl-NL" sz="1600" dirty="0" smtClean="0">
                <a:solidFill>
                  <a:schemeClr val="tx1"/>
                </a:solidFill>
              </a:rPr>
              <a:t> </a:t>
            </a:r>
            <a:r>
              <a:rPr lang="nl-NL" sz="1600" dirty="0" err="1">
                <a:solidFill>
                  <a:schemeClr val="tx1"/>
                </a:solidFill>
              </a:rPr>
              <a:t>Asteris</a:t>
            </a:r>
            <a:r>
              <a:rPr lang="nl-NL" sz="1600" dirty="0">
                <a:solidFill>
                  <a:schemeClr val="tx1"/>
                </a:solidFill>
              </a:rPr>
              <a:t>, </a:t>
            </a:r>
            <a:r>
              <a:rPr lang="nl-NL" sz="1600" dirty="0" err="1">
                <a:solidFill>
                  <a:schemeClr val="tx1"/>
                </a:solidFill>
              </a:rPr>
              <a:t>Dimitris</a:t>
            </a:r>
            <a:r>
              <a:rPr lang="nl-NL" sz="1600" dirty="0">
                <a:solidFill>
                  <a:schemeClr val="tx1"/>
                </a:solidFill>
              </a:rPr>
              <a:t> </a:t>
            </a:r>
            <a:r>
              <a:rPr lang="nl-NL" sz="1600" dirty="0" err="1" smtClean="0">
                <a:solidFill>
                  <a:schemeClr val="tx1"/>
                </a:solidFill>
              </a:rPr>
              <a:t>Papailipoulos</a:t>
            </a:r>
            <a:r>
              <a:rPr lang="nl-NL" sz="1600" dirty="0" smtClean="0">
                <a:solidFill>
                  <a:schemeClr val="tx1"/>
                </a:solidFill>
              </a:rPr>
              <a:t>  (UT Austin)</a:t>
            </a:r>
          </a:p>
          <a:p>
            <a:r>
              <a:rPr lang="nl-NL" sz="1600" dirty="0" err="1" smtClean="0">
                <a:solidFill>
                  <a:schemeClr val="tx1"/>
                </a:solidFill>
              </a:rPr>
              <a:t>Ramkumar</a:t>
            </a:r>
            <a:r>
              <a:rPr lang="nl-NL" sz="1600" dirty="0" smtClean="0">
                <a:solidFill>
                  <a:schemeClr val="tx1"/>
                </a:solidFill>
              </a:rPr>
              <a:t> </a:t>
            </a:r>
            <a:r>
              <a:rPr lang="nl-NL" sz="1600" dirty="0" err="1" smtClean="0">
                <a:solidFill>
                  <a:schemeClr val="tx1"/>
                </a:solidFill>
              </a:rPr>
              <a:t>Vadali</a:t>
            </a:r>
            <a:r>
              <a:rPr lang="nl-NL" sz="1600" dirty="0" smtClean="0">
                <a:solidFill>
                  <a:schemeClr val="tx1"/>
                </a:solidFill>
              </a:rPr>
              <a:t>, Scott </a:t>
            </a:r>
            <a:r>
              <a:rPr lang="nl-NL" sz="1600" dirty="0">
                <a:solidFill>
                  <a:schemeClr val="tx1"/>
                </a:solidFill>
              </a:rPr>
              <a:t>Chen, </a:t>
            </a:r>
            <a:r>
              <a:rPr lang="nl-NL" sz="1600" dirty="0" err="1" smtClean="0">
                <a:solidFill>
                  <a:schemeClr val="tx1"/>
                </a:solidFill>
              </a:rPr>
              <a:t>Dhruba</a:t>
            </a:r>
            <a:r>
              <a:rPr lang="nl-NL" sz="1600" dirty="0" smtClean="0">
                <a:solidFill>
                  <a:schemeClr val="tx1"/>
                </a:solidFill>
              </a:rPr>
              <a:t> </a:t>
            </a:r>
            <a:r>
              <a:rPr lang="nl-NL" sz="1600" dirty="0" err="1" smtClean="0">
                <a:solidFill>
                  <a:schemeClr val="tx1"/>
                </a:solidFill>
              </a:rPr>
              <a:t>Borthakur</a:t>
            </a:r>
            <a:r>
              <a:rPr lang="nl-NL" sz="1600" dirty="0" smtClean="0">
                <a:solidFill>
                  <a:schemeClr val="tx1"/>
                </a:solidFill>
              </a:rPr>
              <a:t> (</a:t>
            </a:r>
            <a:r>
              <a:rPr lang="nl-NL" sz="1600" dirty="0" err="1" smtClean="0">
                <a:solidFill>
                  <a:schemeClr val="tx1"/>
                </a:solidFill>
              </a:rPr>
              <a:t>Facebook</a:t>
            </a:r>
            <a:r>
              <a:rPr lang="nl-NL" sz="1600" dirty="0" smtClean="0">
                <a:solidFill>
                  <a:schemeClr val="tx1"/>
                </a:solidFill>
              </a:rPr>
              <a:t>)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0"/>
            <a:ext cx="8494712" cy="1143000"/>
          </a:xfrm>
        </p:spPr>
        <p:txBody>
          <a:bodyPr/>
          <a:lstStyle/>
          <a:p>
            <a:r>
              <a:rPr lang="en-US" sz="3200" dirty="0" smtClean="0"/>
              <a:t>how to store using erasure codes</a:t>
            </a:r>
          </a:p>
        </p:txBody>
      </p:sp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2678113" y="1957388"/>
            <a:ext cx="722312" cy="5667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A</a:t>
            </a: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2689225" y="3268663"/>
            <a:ext cx="722313" cy="5667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B</a:t>
            </a:r>
          </a:p>
        </p:txBody>
      </p:sp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4495800" y="1676400"/>
            <a:ext cx="722313" cy="566738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36902" name="Rectangle 6"/>
          <p:cNvSpPr>
            <a:spLocks noChangeArrowheads="1"/>
          </p:cNvSpPr>
          <p:nvPr/>
        </p:nvSpPr>
        <p:spPr bwMode="auto">
          <a:xfrm>
            <a:off x="4495800" y="2667000"/>
            <a:ext cx="722313" cy="566738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36903" name="Rectangle 7"/>
          <p:cNvSpPr>
            <a:spLocks noChangeArrowheads="1"/>
          </p:cNvSpPr>
          <p:nvPr/>
        </p:nvSpPr>
        <p:spPr bwMode="auto">
          <a:xfrm>
            <a:off x="4495800" y="3733800"/>
            <a:ext cx="722313" cy="566738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A+B</a:t>
            </a:r>
          </a:p>
        </p:txBody>
      </p:sp>
      <p:sp>
        <p:nvSpPr>
          <p:cNvPr id="24588" name="AutoShape 11"/>
          <p:cNvSpPr>
            <a:spLocks noChangeArrowheads="1"/>
          </p:cNvSpPr>
          <p:nvPr/>
        </p:nvSpPr>
        <p:spPr bwMode="auto">
          <a:xfrm>
            <a:off x="3498850" y="2265363"/>
            <a:ext cx="808038" cy="1458912"/>
          </a:xfrm>
          <a:prstGeom prst="rightArrow">
            <a:avLst>
              <a:gd name="adj1" fmla="val 49944"/>
              <a:gd name="adj2" fmla="val 44597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24591" name="Rectangle 22"/>
          <p:cNvSpPr>
            <a:spLocks noChangeArrowheads="1"/>
          </p:cNvSpPr>
          <p:nvPr/>
        </p:nvSpPr>
        <p:spPr bwMode="auto">
          <a:xfrm>
            <a:off x="550863" y="2576513"/>
            <a:ext cx="722312" cy="5667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A</a:t>
            </a:r>
          </a:p>
        </p:txBody>
      </p:sp>
      <p:sp>
        <p:nvSpPr>
          <p:cNvPr id="24592" name="Rectangle 23"/>
          <p:cNvSpPr>
            <a:spLocks noChangeArrowheads="1"/>
          </p:cNvSpPr>
          <p:nvPr/>
        </p:nvSpPr>
        <p:spPr bwMode="auto">
          <a:xfrm>
            <a:off x="1277938" y="2578100"/>
            <a:ext cx="722312" cy="5667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B</a:t>
            </a:r>
          </a:p>
        </p:txBody>
      </p:sp>
      <p:sp>
        <p:nvSpPr>
          <p:cNvPr id="24593" name="Line 24"/>
          <p:cNvSpPr>
            <a:spLocks noChangeShapeType="1"/>
          </p:cNvSpPr>
          <p:nvPr/>
        </p:nvSpPr>
        <p:spPr bwMode="auto">
          <a:xfrm flipV="1">
            <a:off x="2030413" y="2355850"/>
            <a:ext cx="585787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4" name="Line 25"/>
          <p:cNvSpPr>
            <a:spLocks noChangeShapeType="1"/>
          </p:cNvSpPr>
          <p:nvPr/>
        </p:nvSpPr>
        <p:spPr bwMode="auto">
          <a:xfrm>
            <a:off x="2041525" y="2941638"/>
            <a:ext cx="574675" cy="608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038600" y="4619625"/>
            <a:ext cx="16605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(3,2) MDS code, (single parity) used in RAID 5</a:t>
            </a:r>
          </a:p>
        </p:txBody>
      </p:sp>
      <p:sp>
        <p:nvSpPr>
          <p:cNvPr id="24597" name="Text Box 12"/>
          <p:cNvSpPr txBox="1">
            <a:spLocks noChangeArrowheads="1"/>
          </p:cNvSpPr>
          <p:nvPr/>
        </p:nvSpPr>
        <p:spPr bwMode="auto">
          <a:xfrm>
            <a:off x="2357438" y="1617663"/>
            <a:ext cx="1304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k=2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4217988" y="1312863"/>
            <a:ext cx="1304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n=3</a:t>
            </a:r>
          </a:p>
        </p:txBody>
      </p:sp>
      <p:sp>
        <p:nvSpPr>
          <p:cNvPr id="24600" name="TextBox 27"/>
          <p:cNvSpPr txBox="1">
            <a:spLocks noChangeArrowheads="1"/>
          </p:cNvSpPr>
          <p:nvPr/>
        </p:nvSpPr>
        <p:spPr bwMode="auto">
          <a:xfrm>
            <a:off x="769938" y="1812925"/>
            <a:ext cx="10207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File or data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3202692"/>
      </p:ext>
    </p:extLst>
  </p:cSld>
  <p:clrMapOvr>
    <a:masterClrMapping/>
  </p:clrMapOvr>
  <p:transition xmlns:p14="http://schemas.microsoft.com/office/powerpoint/2010/main" advTm="122208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0"/>
            <a:ext cx="8494712" cy="1143000"/>
          </a:xfrm>
        </p:spPr>
        <p:txBody>
          <a:bodyPr/>
          <a:lstStyle/>
          <a:p>
            <a:r>
              <a:rPr lang="en-US" sz="3200" dirty="0" smtClean="0"/>
              <a:t>how to store using erasure codes</a:t>
            </a:r>
          </a:p>
        </p:txBody>
      </p:sp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2678113" y="1957388"/>
            <a:ext cx="722312" cy="5667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A</a:t>
            </a: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2689225" y="3268663"/>
            <a:ext cx="722313" cy="5667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B</a:t>
            </a:r>
          </a:p>
        </p:txBody>
      </p:sp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4495800" y="1676400"/>
            <a:ext cx="722313" cy="566738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36902" name="Rectangle 6"/>
          <p:cNvSpPr>
            <a:spLocks noChangeArrowheads="1"/>
          </p:cNvSpPr>
          <p:nvPr/>
        </p:nvSpPr>
        <p:spPr bwMode="auto">
          <a:xfrm>
            <a:off x="4495800" y="2667000"/>
            <a:ext cx="722313" cy="566738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36903" name="Rectangle 7"/>
          <p:cNvSpPr>
            <a:spLocks noChangeArrowheads="1"/>
          </p:cNvSpPr>
          <p:nvPr/>
        </p:nvSpPr>
        <p:spPr bwMode="auto">
          <a:xfrm>
            <a:off x="4495800" y="3733800"/>
            <a:ext cx="722313" cy="566738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A+B</a:t>
            </a:r>
          </a:p>
        </p:txBody>
      </p:sp>
      <p:sp>
        <p:nvSpPr>
          <p:cNvPr id="24588" name="AutoShape 11"/>
          <p:cNvSpPr>
            <a:spLocks noChangeArrowheads="1"/>
          </p:cNvSpPr>
          <p:nvPr/>
        </p:nvSpPr>
        <p:spPr bwMode="auto">
          <a:xfrm>
            <a:off x="3498850" y="2265363"/>
            <a:ext cx="808038" cy="1458912"/>
          </a:xfrm>
          <a:prstGeom prst="rightArrow">
            <a:avLst>
              <a:gd name="adj1" fmla="val 49944"/>
              <a:gd name="adj2" fmla="val 44597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24591" name="Rectangle 22"/>
          <p:cNvSpPr>
            <a:spLocks noChangeArrowheads="1"/>
          </p:cNvSpPr>
          <p:nvPr/>
        </p:nvSpPr>
        <p:spPr bwMode="auto">
          <a:xfrm>
            <a:off x="550863" y="2576513"/>
            <a:ext cx="722312" cy="5667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A</a:t>
            </a:r>
          </a:p>
        </p:txBody>
      </p:sp>
      <p:sp>
        <p:nvSpPr>
          <p:cNvPr id="24592" name="Rectangle 23"/>
          <p:cNvSpPr>
            <a:spLocks noChangeArrowheads="1"/>
          </p:cNvSpPr>
          <p:nvPr/>
        </p:nvSpPr>
        <p:spPr bwMode="auto">
          <a:xfrm>
            <a:off x="1277938" y="2578100"/>
            <a:ext cx="722312" cy="5667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B</a:t>
            </a:r>
          </a:p>
        </p:txBody>
      </p:sp>
      <p:sp>
        <p:nvSpPr>
          <p:cNvPr id="24593" name="Line 24"/>
          <p:cNvSpPr>
            <a:spLocks noChangeShapeType="1"/>
          </p:cNvSpPr>
          <p:nvPr/>
        </p:nvSpPr>
        <p:spPr bwMode="auto">
          <a:xfrm flipV="1">
            <a:off x="2030413" y="2355850"/>
            <a:ext cx="585787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4" name="Line 25"/>
          <p:cNvSpPr>
            <a:spLocks noChangeShapeType="1"/>
          </p:cNvSpPr>
          <p:nvPr/>
        </p:nvSpPr>
        <p:spPr bwMode="auto">
          <a:xfrm>
            <a:off x="2041525" y="2941638"/>
            <a:ext cx="574675" cy="608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038600" y="4619625"/>
            <a:ext cx="16605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(3,2) MDS code, (single parity) used in RAID 5</a:t>
            </a:r>
          </a:p>
        </p:txBody>
      </p:sp>
      <p:sp>
        <p:nvSpPr>
          <p:cNvPr id="24597" name="Text Box 12"/>
          <p:cNvSpPr txBox="1">
            <a:spLocks noChangeArrowheads="1"/>
          </p:cNvSpPr>
          <p:nvPr/>
        </p:nvSpPr>
        <p:spPr bwMode="auto">
          <a:xfrm>
            <a:off x="2357438" y="1617663"/>
            <a:ext cx="1304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k=2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4217988" y="1312863"/>
            <a:ext cx="1304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n=3</a:t>
            </a:r>
          </a:p>
        </p:txBody>
      </p:sp>
      <p:sp>
        <p:nvSpPr>
          <p:cNvPr id="24600" name="TextBox 27"/>
          <p:cNvSpPr txBox="1">
            <a:spLocks noChangeArrowheads="1"/>
          </p:cNvSpPr>
          <p:nvPr/>
        </p:nvSpPr>
        <p:spPr bwMode="auto">
          <a:xfrm>
            <a:off x="769938" y="1812925"/>
            <a:ext cx="10207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File or data object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499534" y="4722859"/>
            <a:ext cx="3356649" cy="372534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A= 0 1 0 1 1 1 0 1 …       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497994" y="5221623"/>
            <a:ext cx="3356649" cy="372534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B= 1 1 0 0 0 1 1 1 …     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500303" y="5704993"/>
            <a:ext cx="3378970" cy="372534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A+B =  1 0 0 1 1 0 1 0     …… </a:t>
            </a:r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2" name="Group 34"/>
          <p:cNvGrpSpPr/>
          <p:nvPr/>
        </p:nvGrpSpPr>
        <p:grpSpPr>
          <a:xfrm>
            <a:off x="1454727" y="4464241"/>
            <a:ext cx="152400" cy="1614825"/>
            <a:chOff x="1454727" y="4464241"/>
            <a:chExt cx="152400" cy="1614825"/>
          </a:xfrm>
        </p:grpSpPr>
        <p:cxnSp>
          <p:nvCxnSpPr>
            <p:cNvPr id="33" name="Straight Connector 32"/>
            <p:cNvCxnSpPr/>
            <p:nvPr/>
          </p:nvCxnSpPr>
          <p:spPr>
            <a:xfrm rot="16200000" flipH="1">
              <a:off x="654242" y="5264726"/>
              <a:ext cx="1608667" cy="7697"/>
            </a:xfrm>
            <a:prstGeom prst="line">
              <a:avLst/>
            </a:prstGeom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798945" y="5270884"/>
              <a:ext cx="1608667" cy="7697"/>
            </a:xfrm>
            <a:prstGeom prst="line">
              <a:avLst/>
            </a:prstGeom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6"/>
          <p:cNvGrpSpPr/>
          <p:nvPr/>
        </p:nvGrpSpPr>
        <p:grpSpPr>
          <a:xfrm>
            <a:off x="1838036" y="4478096"/>
            <a:ext cx="152400" cy="1614825"/>
            <a:chOff x="1454727" y="4464241"/>
            <a:chExt cx="152400" cy="1614825"/>
          </a:xfrm>
        </p:grpSpPr>
        <p:cxnSp>
          <p:nvCxnSpPr>
            <p:cNvPr id="38" name="Straight Connector 37"/>
            <p:cNvCxnSpPr/>
            <p:nvPr/>
          </p:nvCxnSpPr>
          <p:spPr>
            <a:xfrm rot="16200000" flipH="1">
              <a:off x="654242" y="5264726"/>
              <a:ext cx="1608667" cy="7697"/>
            </a:xfrm>
            <a:prstGeom prst="line">
              <a:avLst/>
            </a:prstGeom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798945" y="5270884"/>
              <a:ext cx="1608667" cy="7697"/>
            </a:xfrm>
            <a:prstGeom prst="line">
              <a:avLst/>
            </a:prstGeom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53643032"/>
      </p:ext>
    </p:extLst>
  </p:cSld>
  <p:clrMapOvr>
    <a:masterClrMapping/>
  </p:clrMapOvr>
  <p:transition xmlns:p14="http://schemas.microsoft.com/office/powerpoint/2010/main" advTm="122208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0"/>
            <a:ext cx="8494712" cy="1143000"/>
          </a:xfrm>
        </p:spPr>
        <p:txBody>
          <a:bodyPr/>
          <a:lstStyle/>
          <a:p>
            <a:r>
              <a:rPr lang="en-US" sz="3200" dirty="0" smtClean="0"/>
              <a:t>how to store using erasure codes</a:t>
            </a:r>
          </a:p>
        </p:txBody>
      </p:sp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2678113" y="1957388"/>
            <a:ext cx="722312" cy="5667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A</a:t>
            </a: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2689225" y="3268663"/>
            <a:ext cx="722313" cy="5667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B</a:t>
            </a:r>
          </a:p>
        </p:txBody>
      </p:sp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4495800" y="1676400"/>
            <a:ext cx="722313" cy="566738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36902" name="Rectangle 6"/>
          <p:cNvSpPr>
            <a:spLocks noChangeArrowheads="1"/>
          </p:cNvSpPr>
          <p:nvPr/>
        </p:nvSpPr>
        <p:spPr bwMode="auto">
          <a:xfrm>
            <a:off x="4495800" y="2667000"/>
            <a:ext cx="722313" cy="566738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36903" name="Rectangle 7"/>
          <p:cNvSpPr>
            <a:spLocks noChangeArrowheads="1"/>
          </p:cNvSpPr>
          <p:nvPr/>
        </p:nvSpPr>
        <p:spPr bwMode="auto">
          <a:xfrm>
            <a:off x="4495800" y="3733800"/>
            <a:ext cx="722313" cy="566738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A+B</a:t>
            </a:r>
          </a:p>
        </p:txBody>
      </p:sp>
      <p:sp>
        <p:nvSpPr>
          <p:cNvPr id="336905" name="Rectangle 9"/>
          <p:cNvSpPr>
            <a:spLocks noChangeArrowheads="1"/>
          </p:cNvSpPr>
          <p:nvPr/>
        </p:nvSpPr>
        <p:spPr bwMode="auto">
          <a:xfrm>
            <a:off x="6019800" y="2667000"/>
            <a:ext cx="722313" cy="566738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36906" name="Rectangle 10"/>
          <p:cNvSpPr>
            <a:spLocks noChangeArrowheads="1"/>
          </p:cNvSpPr>
          <p:nvPr/>
        </p:nvSpPr>
        <p:spPr bwMode="auto">
          <a:xfrm>
            <a:off x="6019800" y="4648200"/>
            <a:ext cx="722313" cy="566738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A+2B</a:t>
            </a:r>
          </a:p>
        </p:txBody>
      </p:sp>
      <p:sp>
        <p:nvSpPr>
          <p:cNvPr id="24588" name="AutoShape 11"/>
          <p:cNvSpPr>
            <a:spLocks noChangeArrowheads="1"/>
          </p:cNvSpPr>
          <p:nvPr/>
        </p:nvSpPr>
        <p:spPr bwMode="auto">
          <a:xfrm>
            <a:off x="3498850" y="2265363"/>
            <a:ext cx="808038" cy="1458912"/>
          </a:xfrm>
          <a:prstGeom prst="rightArrow">
            <a:avLst>
              <a:gd name="adj1" fmla="val 49944"/>
              <a:gd name="adj2" fmla="val 44597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336909" name="Rectangle 13"/>
          <p:cNvSpPr>
            <a:spLocks noChangeArrowheads="1"/>
          </p:cNvSpPr>
          <p:nvPr/>
        </p:nvSpPr>
        <p:spPr bwMode="auto">
          <a:xfrm>
            <a:off x="6019800" y="1676400"/>
            <a:ext cx="722313" cy="566738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36910" name="Rectangle 14"/>
          <p:cNvSpPr>
            <a:spLocks noChangeArrowheads="1"/>
          </p:cNvSpPr>
          <p:nvPr/>
        </p:nvSpPr>
        <p:spPr bwMode="auto">
          <a:xfrm>
            <a:off x="6019800" y="3733800"/>
            <a:ext cx="722313" cy="566738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A+B</a:t>
            </a:r>
          </a:p>
        </p:txBody>
      </p:sp>
      <p:sp>
        <p:nvSpPr>
          <p:cNvPr id="24591" name="Rectangle 22"/>
          <p:cNvSpPr>
            <a:spLocks noChangeArrowheads="1"/>
          </p:cNvSpPr>
          <p:nvPr/>
        </p:nvSpPr>
        <p:spPr bwMode="auto">
          <a:xfrm>
            <a:off x="550863" y="2576513"/>
            <a:ext cx="722312" cy="5667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A</a:t>
            </a:r>
          </a:p>
        </p:txBody>
      </p:sp>
      <p:sp>
        <p:nvSpPr>
          <p:cNvPr id="24592" name="Rectangle 23"/>
          <p:cNvSpPr>
            <a:spLocks noChangeArrowheads="1"/>
          </p:cNvSpPr>
          <p:nvPr/>
        </p:nvSpPr>
        <p:spPr bwMode="auto">
          <a:xfrm>
            <a:off x="1277938" y="2578100"/>
            <a:ext cx="722312" cy="5667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B</a:t>
            </a:r>
          </a:p>
        </p:txBody>
      </p:sp>
      <p:sp>
        <p:nvSpPr>
          <p:cNvPr id="24593" name="Line 24"/>
          <p:cNvSpPr>
            <a:spLocks noChangeShapeType="1"/>
          </p:cNvSpPr>
          <p:nvPr/>
        </p:nvSpPr>
        <p:spPr bwMode="auto">
          <a:xfrm flipV="1">
            <a:off x="2030413" y="2355850"/>
            <a:ext cx="585787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4" name="Line 25"/>
          <p:cNvSpPr>
            <a:spLocks noChangeShapeType="1"/>
          </p:cNvSpPr>
          <p:nvPr/>
        </p:nvSpPr>
        <p:spPr bwMode="auto">
          <a:xfrm>
            <a:off x="2041525" y="2941638"/>
            <a:ext cx="574675" cy="608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038600" y="4619625"/>
            <a:ext cx="16605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(3,2) MDS code, (single parity) used in RAID 5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5688013" y="5365750"/>
            <a:ext cx="1411287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(4,2) MDS code. Tolerates any 2 failures</a:t>
            </a:r>
          </a:p>
          <a:p>
            <a:pPr algn="ctr">
              <a:spcBef>
                <a:spcPct val="50000"/>
              </a:spcBef>
            </a:pPr>
            <a:r>
              <a:rPr lang="en-US" sz="1400"/>
              <a:t>Used in RAID 6</a:t>
            </a:r>
          </a:p>
        </p:txBody>
      </p:sp>
      <p:sp>
        <p:nvSpPr>
          <p:cNvPr id="24597" name="Text Box 12"/>
          <p:cNvSpPr txBox="1">
            <a:spLocks noChangeArrowheads="1"/>
          </p:cNvSpPr>
          <p:nvPr/>
        </p:nvSpPr>
        <p:spPr bwMode="auto">
          <a:xfrm>
            <a:off x="2357438" y="1617663"/>
            <a:ext cx="1304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k=2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4217988" y="1312863"/>
            <a:ext cx="1304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n=3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5722938" y="1319213"/>
            <a:ext cx="1304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n=4</a:t>
            </a:r>
          </a:p>
        </p:txBody>
      </p:sp>
      <p:sp>
        <p:nvSpPr>
          <p:cNvPr id="24600" name="TextBox 27"/>
          <p:cNvSpPr txBox="1">
            <a:spLocks noChangeArrowheads="1"/>
          </p:cNvSpPr>
          <p:nvPr/>
        </p:nvSpPr>
        <p:spPr bwMode="auto">
          <a:xfrm>
            <a:off x="769938" y="1812925"/>
            <a:ext cx="10207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File or data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8569544"/>
      </p:ext>
    </p:extLst>
  </p:cSld>
  <p:clrMapOvr>
    <a:masterClrMapping/>
  </p:clrMapOvr>
  <p:transition xmlns:p14="http://schemas.microsoft.com/office/powerpoint/2010/main" advTm="122208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0"/>
            <a:ext cx="8494712" cy="1143000"/>
          </a:xfrm>
        </p:spPr>
        <p:txBody>
          <a:bodyPr/>
          <a:lstStyle/>
          <a:p>
            <a:r>
              <a:rPr lang="en-US" sz="3200" dirty="0" smtClean="0"/>
              <a:t>how to store using erasure codes</a:t>
            </a:r>
          </a:p>
        </p:txBody>
      </p:sp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2678113" y="1957388"/>
            <a:ext cx="722312" cy="5667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A</a:t>
            </a: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2689225" y="3268663"/>
            <a:ext cx="722313" cy="5667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B</a:t>
            </a:r>
          </a:p>
        </p:txBody>
      </p:sp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4495800" y="1676400"/>
            <a:ext cx="722313" cy="566738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36902" name="Rectangle 6"/>
          <p:cNvSpPr>
            <a:spLocks noChangeArrowheads="1"/>
          </p:cNvSpPr>
          <p:nvPr/>
        </p:nvSpPr>
        <p:spPr bwMode="auto">
          <a:xfrm>
            <a:off x="4495800" y="2667000"/>
            <a:ext cx="722313" cy="566738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36903" name="Rectangle 7"/>
          <p:cNvSpPr>
            <a:spLocks noChangeArrowheads="1"/>
          </p:cNvSpPr>
          <p:nvPr/>
        </p:nvSpPr>
        <p:spPr bwMode="auto">
          <a:xfrm>
            <a:off x="4495800" y="3733800"/>
            <a:ext cx="722313" cy="566738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A+B</a:t>
            </a:r>
          </a:p>
        </p:txBody>
      </p:sp>
      <p:sp>
        <p:nvSpPr>
          <p:cNvPr id="336905" name="Rectangle 9"/>
          <p:cNvSpPr>
            <a:spLocks noChangeArrowheads="1"/>
          </p:cNvSpPr>
          <p:nvPr/>
        </p:nvSpPr>
        <p:spPr bwMode="auto">
          <a:xfrm>
            <a:off x="6019800" y="2667000"/>
            <a:ext cx="722313" cy="566738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36906" name="Rectangle 10"/>
          <p:cNvSpPr>
            <a:spLocks noChangeArrowheads="1"/>
          </p:cNvSpPr>
          <p:nvPr/>
        </p:nvSpPr>
        <p:spPr bwMode="auto">
          <a:xfrm>
            <a:off x="6019800" y="4648200"/>
            <a:ext cx="722313" cy="566738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A+2B</a:t>
            </a:r>
          </a:p>
        </p:txBody>
      </p:sp>
      <p:sp>
        <p:nvSpPr>
          <p:cNvPr id="24588" name="AutoShape 11"/>
          <p:cNvSpPr>
            <a:spLocks noChangeArrowheads="1"/>
          </p:cNvSpPr>
          <p:nvPr/>
        </p:nvSpPr>
        <p:spPr bwMode="auto">
          <a:xfrm>
            <a:off x="3498850" y="2265363"/>
            <a:ext cx="808038" cy="1458912"/>
          </a:xfrm>
          <a:prstGeom prst="rightArrow">
            <a:avLst>
              <a:gd name="adj1" fmla="val 49944"/>
              <a:gd name="adj2" fmla="val 44597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336909" name="Rectangle 13"/>
          <p:cNvSpPr>
            <a:spLocks noChangeArrowheads="1"/>
          </p:cNvSpPr>
          <p:nvPr/>
        </p:nvSpPr>
        <p:spPr bwMode="auto">
          <a:xfrm>
            <a:off x="6019800" y="1676400"/>
            <a:ext cx="722313" cy="566738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36910" name="Rectangle 14"/>
          <p:cNvSpPr>
            <a:spLocks noChangeArrowheads="1"/>
          </p:cNvSpPr>
          <p:nvPr/>
        </p:nvSpPr>
        <p:spPr bwMode="auto">
          <a:xfrm>
            <a:off x="6019800" y="3733800"/>
            <a:ext cx="722313" cy="566738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A+B</a:t>
            </a:r>
          </a:p>
        </p:txBody>
      </p:sp>
      <p:sp>
        <p:nvSpPr>
          <p:cNvPr id="24591" name="Rectangle 22"/>
          <p:cNvSpPr>
            <a:spLocks noChangeArrowheads="1"/>
          </p:cNvSpPr>
          <p:nvPr/>
        </p:nvSpPr>
        <p:spPr bwMode="auto">
          <a:xfrm>
            <a:off x="550863" y="2576513"/>
            <a:ext cx="722312" cy="5667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A</a:t>
            </a:r>
          </a:p>
        </p:txBody>
      </p:sp>
      <p:sp>
        <p:nvSpPr>
          <p:cNvPr id="24592" name="Rectangle 23"/>
          <p:cNvSpPr>
            <a:spLocks noChangeArrowheads="1"/>
          </p:cNvSpPr>
          <p:nvPr/>
        </p:nvSpPr>
        <p:spPr bwMode="auto">
          <a:xfrm>
            <a:off x="1277938" y="2578100"/>
            <a:ext cx="722312" cy="5667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B</a:t>
            </a:r>
          </a:p>
        </p:txBody>
      </p:sp>
      <p:sp>
        <p:nvSpPr>
          <p:cNvPr id="24593" name="Line 24"/>
          <p:cNvSpPr>
            <a:spLocks noChangeShapeType="1"/>
          </p:cNvSpPr>
          <p:nvPr/>
        </p:nvSpPr>
        <p:spPr bwMode="auto">
          <a:xfrm flipV="1">
            <a:off x="2030413" y="2355850"/>
            <a:ext cx="585787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4" name="Line 25"/>
          <p:cNvSpPr>
            <a:spLocks noChangeShapeType="1"/>
          </p:cNvSpPr>
          <p:nvPr/>
        </p:nvSpPr>
        <p:spPr bwMode="auto">
          <a:xfrm>
            <a:off x="2041525" y="2941638"/>
            <a:ext cx="574675" cy="608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038600" y="4619625"/>
            <a:ext cx="16605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(3,2) MDS code, (single parity) used in RAID 5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5688013" y="5365750"/>
            <a:ext cx="1411287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(4,2) MDS code. Tolerates any 2 failures</a:t>
            </a:r>
          </a:p>
          <a:p>
            <a:pPr algn="ctr">
              <a:spcBef>
                <a:spcPct val="50000"/>
              </a:spcBef>
            </a:pPr>
            <a:r>
              <a:rPr lang="en-US" sz="1400"/>
              <a:t>Used in RAID 6</a:t>
            </a:r>
          </a:p>
        </p:txBody>
      </p:sp>
      <p:sp>
        <p:nvSpPr>
          <p:cNvPr id="24597" name="Text Box 12"/>
          <p:cNvSpPr txBox="1">
            <a:spLocks noChangeArrowheads="1"/>
          </p:cNvSpPr>
          <p:nvPr/>
        </p:nvSpPr>
        <p:spPr bwMode="auto">
          <a:xfrm>
            <a:off x="2357438" y="1617663"/>
            <a:ext cx="1304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k=2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4217988" y="1312863"/>
            <a:ext cx="1304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n=3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5722938" y="1319213"/>
            <a:ext cx="1304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n=4</a:t>
            </a:r>
          </a:p>
        </p:txBody>
      </p:sp>
      <p:sp>
        <p:nvSpPr>
          <p:cNvPr id="24600" name="TextBox 27"/>
          <p:cNvSpPr txBox="1">
            <a:spLocks noChangeArrowheads="1"/>
          </p:cNvSpPr>
          <p:nvPr/>
        </p:nvSpPr>
        <p:spPr bwMode="auto">
          <a:xfrm>
            <a:off x="769938" y="1812925"/>
            <a:ext cx="10207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File or data object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499534" y="4722859"/>
            <a:ext cx="3356649" cy="372534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A= 0 1 0 1 1 1 0 1 …       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497994" y="5221623"/>
            <a:ext cx="3356649" cy="372534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B= 1 1 0 0 0 1 1 1 …     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500303" y="5704993"/>
            <a:ext cx="3378970" cy="372534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A+2B =  0 0 0 1 1 0 1 0       …… </a:t>
            </a:r>
            <a:endParaRPr lang="en-US" sz="1800" b="1" dirty="0">
              <a:solidFill>
                <a:schemeClr val="bg1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16200000" flipH="1">
            <a:off x="654242" y="5264726"/>
            <a:ext cx="1608667" cy="7697"/>
          </a:xfrm>
          <a:prstGeom prst="line">
            <a:avLst/>
          </a:prstGeom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999066" y="5263187"/>
            <a:ext cx="1608667" cy="7697"/>
          </a:xfrm>
          <a:prstGeom prst="line">
            <a:avLst/>
          </a:prstGeom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1407006" y="5270883"/>
            <a:ext cx="1608667" cy="7697"/>
          </a:xfrm>
          <a:prstGeom prst="line">
            <a:avLst/>
          </a:prstGeom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1751830" y="5269344"/>
            <a:ext cx="1608667" cy="7697"/>
          </a:xfrm>
          <a:prstGeom prst="line">
            <a:avLst/>
          </a:prstGeom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80098828"/>
      </p:ext>
    </p:extLst>
  </p:cSld>
  <p:clrMapOvr>
    <a:masterClrMapping/>
  </p:clrMapOvr>
  <p:transition xmlns:p14="http://schemas.microsoft.com/office/powerpoint/2010/main" advTm="122208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0"/>
            <a:ext cx="8494712" cy="1143000"/>
          </a:xfrm>
        </p:spPr>
        <p:txBody>
          <a:bodyPr/>
          <a:lstStyle/>
          <a:p>
            <a:r>
              <a:rPr lang="en-US" sz="3200"/>
              <a:t>erasure codes are reliable</a:t>
            </a:r>
          </a:p>
        </p:txBody>
      </p:sp>
      <p:sp>
        <p:nvSpPr>
          <p:cNvPr id="26629" name="Rectangle 3"/>
          <p:cNvSpPr>
            <a:spLocks noChangeArrowheads="1"/>
          </p:cNvSpPr>
          <p:nvPr/>
        </p:nvSpPr>
        <p:spPr bwMode="auto">
          <a:xfrm>
            <a:off x="2678113" y="1957388"/>
            <a:ext cx="722312" cy="5667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A</a:t>
            </a:r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2689225" y="3268663"/>
            <a:ext cx="722313" cy="5667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B</a:t>
            </a:r>
          </a:p>
        </p:txBody>
      </p:sp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4495800" y="1676400"/>
            <a:ext cx="722313" cy="566738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36902" name="Rectangle 6"/>
          <p:cNvSpPr>
            <a:spLocks noChangeArrowheads="1"/>
          </p:cNvSpPr>
          <p:nvPr/>
        </p:nvSpPr>
        <p:spPr bwMode="auto">
          <a:xfrm>
            <a:off x="4495800" y="2667000"/>
            <a:ext cx="722313" cy="566738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36903" name="Rectangle 7"/>
          <p:cNvSpPr>
            <a:spLocks noChangeArrowheads="1"/>
          </p:cNvSpPr>
          <p:nvPr/>
        </p:nvSpPr>
        <p:spPr bwMode="auto">
          <a:xfrm>
            <a:off x="4495800" y="3733800"/>
            <a:ext cx="722313" cy="566738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36904" name="Rectangle 8"/>
          <p:cNvSpPr>
            <a:spLocks noChangeArrowheads="1"/>
          </p:cNvSpPr>
          <p:nvPr/>
        </p:nvSpPr>
        <p:spPr bwMode="auto">
          <a:xfrm>
            <a:off x="4495800" y="4648200"/>
            <a:ext cx="722313" cy="566738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36905" name="Rectangle 9"/>
          <p:cNvSpPr>
            <a:spLocks noChangeArrowheads="1"/>
          </p:cNvSpPr>
          <p:nvPr/>
        </p:nvSpPr>
        <p:spPr bwMode="auto">
          <a:xfrm>
            <a:off x="6042025" y="3708400"/>
            <a:ext cx="722313" cy="566738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A+B</a:t>
            </a:r>
          </a:p>
        </p:txBody>
      </p:sp>
      <p:sp>
        <p:nvSpPr>
          <p:cNvPr id="336906" name="Rectangle 10"/>
          <p:cNvSpPr>
            <a:spLocks noChangeArrowheads="1"/>
          </p:cNvSpPr>
          <p:nvPr/>
        </p:nvSpPr>
        <p:spPr bwMode="auto">
          <a:xfrm>
            <a:off x="6019800" y="4648200"/>
            <a:ext cx="722313" cy="566738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A+2B</a:t>
            </a:r>
          </a:p>
        </p:txBody>
      </p:sp>
      <p:sp>
        <p:nvSpPr>
          <p:cNvPr id="26637" name="AutoShape 11"/>
          <p:cNvSpPr>
            <a:spLocks noChangeArrowheads="1"/>
          </p:cNvSpPr>
          <p:nvPr/>
        </p:nvSpPr>
        <p:spPr bwMode="auto">
          <a:xfrm>
            <a:off x="3498850" y="2265363"/>
            <a:ext cx="808038" cy="1458912"/>
          </a:xfrm>
          <a:prstGeom prst="rightArrow">
            <a:avLst>
              <a:gd name="adj1" fmla="val 49944"/>
              <a:gd name="adj2" fmla="val 44597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336908" name="Text Box 12"/>
          <p:cNvSpPr txBox="1">
            <a:spLocks noChangeArrowheads="1"/>
          </p:cNvSpPr>
          <p:nvPr/>
        </p:nvSpPr>
        <p:spPr bwMode="auto">
          <a:xfrm>
            <a:off x="5389563" y="1084263"/>
            <a:ext cx="2528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(4,2) MDS erasure code                 (any 2 suffice to recover)</a:t>
            </a:r>
          </a:p>
        </p:txBody>
      </p:sp>
      <p:sp>
        <p:nvSpPr>
          <p:cNvPr id="336909" name="Rectangle 13"/>
          <p:cNvSpPr>
            <a:spLocks noChangeArrowheads="1"/>
          </p:cNvSpPr>
          <p:nvPr/>
        </p:nvSpPr>
        <p:spPr bwMode="auto">
          <a:xfrm>
            <a:off x="6019800" y="1676400"/>
            <a:ext cx="722313" cy="566738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36910" name="Rectangle 14"/>
          <p:cNvSpPr>
            <a:spLocks noChangeArrowheads="1"/>
          </p:cNvSpPr>
          <p:nvPr/>
        </p:nvSpPr>
        <p:spPr bwMode="auto">
          <a:xfrm>
            <a:off x="6019800" y="2659063"/>
            <a:ext cx="722313" cy="566737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6643" name="Text Box 21"/>
          <p:cNvSpPr txBox="1">
            <a:spLocks noChangeArrowheads="1"/>
          </p:cNvSpPr>
          <p:nvPr/>
        </p:nvSpPr>
        <p:spPr bwMode="auto">
          <a:xfrm>
            <a:off x="5345113" y="3136900"/>
            <a:ext cx="7048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vs</a:t>
            </a:r>
          </a:p>
        </p:txBody>
      </p:sp>
      <p:sp>
        <p:nvSpPr>
          <p:cNvPr id="26644" name="Rectangle 22"/>
          <p:cNvSpPr>
            <a:spLocks noChangeArrowheads="1"/>
          </p:cNvSpPr>
          <p:nvPr/>
        </p:nvSpPr>
        <p:spPr bwMode="auto">
          <a:xfrm>
            <a:off x="550863" y="2576513"/>
            <a:ext cx="722312" cy="5667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26645" name="Rectangle 23"/>
          <p:cNvSpPr>
            <a:spLocks noChangeArrowheads="1"/>
          </p:cNvSpPr>
          <p:nvPr/>
        </p:nvSpPr>
        <p:spPr bwMode="auto">
          <a:xfrm>
            <a:off x="1277938" y="2578100"/>
            <a:ext cx="722312" cy="5667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26646" name="Line 24"/>
          <p:cNvSpPr>
            <a:spLocks noChangeShapeType="1"/>
          </p:cNvSpPr>
          <p:nvPr/>
        </p:nvSpPr>
        <p:spPr bwMode="auto">
          <a:xfrm flipV="1">
            <a:off x="2030413" y="2355850"/>
            <a:ext cx="585787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7" name="Line 25"/>
          <p:cNvSpPr>
            <a:spLocks noChangeShapeType="1"/>
          </p:cNvSpPr>
          <p:nvPr/>
        </p:nvSpPr>
        <p:spPr bwMode="auto">
          <a:xfrm>
            <a:off x="2041525" y="2941638"/>
            <a:ext cx="574675" cy="608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183063" y="1236663"/>
            <a:ext cx="1304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Replication</a:t>
            </a:r>
          </a:p>
        </p:txBody>
      </p:sp>
      <p:sp>
        <p:nvSpPr>
          <p:cNvPr id="26651" name="TextBox 27"/>
          <p:cNvSpPr txBox="1">
            <a:spLocks noChangeArrowheads="1"/>
          </p:cNvSpPr>
          <p:nvPr/>
        </p:nvSpPr>
        <p:spPr bwMode="auto">
          <a:xfrm>
            <a:off x="769938" y="1812925"/>
            <a:ext cx="10207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File or data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9058491"/>
      </p:ext>
    </p:extLst>
  </p:cSld>
  <p:clrMapOvr>
    <a:masterClrMapping/>
  </p:clrMapOvr>
  <p:transition xmlns:p14="http://schemas.microsoft.com/office/powerpoint/2010/main" advTm="122208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with an (</a:t>
            </a:r>
            <a:r>
              <a:rPr lang="en-US" dirty="0" err="1" smtClean="0"/>
              <a:t>n,k</a:t>
            </a:r>
            <a:r>
              <a:rPr lang="en-US" dirty="0" smtClean="0"/>
              <a:t>)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 smtClean="0"/>
              <a:t>An (</a:t>
            </a:r>
            <a:r>
              <a:rPr lang="en-US" sz="2000" dirty="0" err="1" smtClean="0"/>
              <a:t>n,k</a:t>
            </a:r>
            <a:r>
              <a:rPr lang="en-US" sz="2000" dirty="0" smtClean="0"/>
              <a:t>) erasure code provides a way to: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Take </a:t>
            </a:r>
            <a:r>
              <a:rPr lang="en-US" sz="2000" dirty="0" err="1" smtClean="0"/>
              <a:t>k</a:t>
            </a:r>
            <a:r>
              <a:rPr lang="en-US" sz="2000" dirty="0" smtClean="0"/>
              <a:t> packets and generate </a:t>
            </a:r>
            <a:r>
              <a:rPr lang="en-US" sz="2000" dirty="0" err="1" smtClean="0"/>
              <a:t>n</a:t>
            </a:r>
            <a:r>
              <a:rPr lang="en-US" sz="2000" dirty="0" smtClean="0"/>
              <a:t> packets </a:t>
            </a:r>
            <a:r>
              <a:rPr lang="en-US" sz="2000" i="1" dirty="0" smtClean="0">
                <a:solidFill>
                  <a:srgbClr val="FF6600"/>
                </a:solidFill>
              </a:rPr>
              <a:t>of the same size </a:t>
            </a:r>
            <a:r>
              <a:rPr lang="en-US" sz="2000" dirty="0" smtClean="0"/>
              <a:t>such that</a:t>
            </a:r>
          </a:p>
          <a:p>
            <a:pPr>
              <a:defRPr/>
            </a:pPr>
            <a:r>
              <a:rPr lang="en-US" sz="2000" dirty="0" smtClean="0"/>
              <a:t>Any </a:t>
            </a:r>
            <a:r>
              <a:rPr lang="en-US" sz="2000" dirty="0" err="1" smtClean="0"/>
              <a:t>k</a:t>
            </a:r>
            <a:r>
              <a:rPr lang="en-US" sz="2000" dirty="0" smtClean="0"/>
              <a:t> out of </a:t>
            </a:r>
            <a:r>
              <a:rPr lang="en-US" sz="2000" dirty="0" err="1" smtClean="0"/>
              <a:t>n</a:t>
            </a:r>
            <a:r>
              <a:rPr lang="en-US" sz="2000" dirty="0" smtClean="0"/>
              <a:t> suffice to reconstruct the original </a:t>
            </a:r>
            <a:r>
              <a:rPr lang="en-US" sz="2000" dirty="0" err="1" smtClean="0"/>
              <a:t>k</a:t>
            </a: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Optimal reliability for that given redundancy. Well-known and used frequently, e.g. Reed-Solomon codes, Array codes, LDPC and Turbo codes. 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Each packet is stored at a different node,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distributed </a:t>
            </a:r>
            <a:r>
              <a:rPr lang="en-US" sz="2000" dirty="0" smtClean="0"/>
              <a:t>in a network. 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D2A510BD-CEF6-204C-A177-600B934DDB4D}" type="slidenum">
              <a:rPr lang="en-US" smtClean="0">
                <a:latin typeface="Arial" charset="0"/>
              </a:rPr>
              <a:pPr/>
              <a:t>14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6524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255" y="2397617"/>
            <a:ext cx="590568" cy="491257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83681" y="2397617"/>
            <a:ext cx="590568" cy="491257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16337" y="2397617"/>
            <a:ext cx="590568" cy="491257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2921" y="2397617"/>
            <a:ext cx="590568" cy="491257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901906" y="2397617"/>
            <a:ext cx="590568" cy="491257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789331" y="2397617"/>
            <a:ext cx="590568" cy="491257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648316" y="2397617"/>
            <a:ext cx="590568" cy="491257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467800" y="2397617"/>
            <a:ext cx="590568" cy="491257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326785" y="2397617"/>
            <a:ext cx="590568" cy="491257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69753" y="2397617"/>
            <a:ext cx="590568" cy="491257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grpSp>
        <p:nvGrpSpPr>
          <p:cNvPr id="2" name="Group 70"/>
          <p:cNvGrpSpPr/>
          <p:nvPr/>
        </p:nvGrpSpPr>
        <p:grpSpPr>
          <a:xfrm>
            <a:off x="468255" y="3077856"/>
            <a:ext cx="8192066" cy="491257"/>
            <a:chOff x="468255" y="3077856"/>
            <a:chExt cx="8192066" cy="491257"/>
          </a:xfrm>
        </p:grpSpPr>
        <p:sp>
          <p:nvSpPr>
            <p:cNvPr id="34" name="Rectangle 33"/>
            <p:cNvSpPr/>
            <p:nvPr/>
          </p:nvSpPr>
          <p:spPr>
            <a:xfrm>
              <a:off x="468255" y="3077856"/>
              <a:ext cx="590568" cy="491257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383681" y="3077856"/>
              <a:ext cx="590568" cy="491257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216337" y="3077856"/>
              <a:ext cx="590568" cy="491257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042921" y="3077856"/>
              <a:ext cx="590568" cy="491257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901906" y="3077856"/>
              <a:ext cx="590568" cy="491257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789331" y="3077856"/>
              <a:ext cx="590568" cy="491257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648316" y="3077856"/>
              <a:ext cx="590568" cy="491257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467800" y="3077856"/>
              <a:ext cx="590568" cy="491257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326785" y="3077856"/>
              <a:ext cx="590568" cy="491257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069753" y="3077856"/>
              <a:ext cx="590568" cy="491257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3" name="Group 71"/>
          <p:cNvGrpSpPr/>
          <p:nvPr/>
        </p:nvGrpSpPr>
        <p:grpSpPr>
          <a:xfrm>
            <a:off x="468255" y="3742417"/>
            <a:ext cx="8192066" cy="491257"/>
            <a:chOff x="468255" y="3742417"/>
            <a:chExt cx="8192066" cy="491257"/>
          </a:xfrm>
        </p:grpSpPr>
        <p:sp>
          <p:nvSpPr>
            <p:cNvPr id="44" name="Rectangle 43"/>
            <p:cNvSpPr/>
            <p:nvPr/>
          </p:nvSpPr>
          <p:spPr>
            <a:xfrm>
              <a:off x="468255" y="3742417"/>
              <a:ext cx="590568" cy="491257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383681" y="3742417"/>
              <a:ext cx="590568" cy="491257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216337" y="3742417"/>
              <a:ext cx="590568" cy="491257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042921" y="3742417"/>
              <a:ext cx="590568" cy="491257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901906" y="3742417"/>
              <a:ext cx="590568" cy="491257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789331" y="3742417"/>
              <a:ext cx="590568" cy="491257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648316" y="3742417"/>
              <a:ext cx="590568" cy="491257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467800" y="3742417"/>
              <a:ext cx="590568" cy="491257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26785" y="3742417"/>
              <a:ext cx="590568" cy="491257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069753" y="3742417"/>
              <a:ext cx="590568" cy="491257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10</a:t>
              </a:r>
              <a:endParaRPr lang="en-US" dirty="0"/>
            </a:p>
          </p:txBody>
        </p:sp>
      </p:grpSp>
      <p:sp>
        <p:nvSpPr>
          <p:cNvPr id="68" name="Title 1"/>
          <p:cNvSpPr>
            <a:spLocks noGrp="1"/>
          </p:cNvSpPr>
          <p:nvPr>
            <p:ph type="title"/>
          </p:nvPr>
        </p:nvSpPr>
        <p:spPr>
          <a:xfrm>
            <a:off x="281173" y="0"/>
            <a:ext cx="8229600" cy="1143000"/>
          </a:xfrm>
        </p:spPr>
        <p:txBody>
          <a:bodyPr/>
          <a:lstStyle/>
          <a:p>
            <a:r>
              <a:rPr lang="en-US" dirty="0" smtClean="0"/>
              <a:t>current default </a:t>
            </a:r>
            <a:r>
              <a:rPr lang="en-US" dirty="0" err="1" smtClean="0"/>
              <a:t>hadoop</a:t>
            </a:r>
            <a:r>
              <a:rPr lang="en-US" dirty="0" smtClean="0"/>
              <a:t> architecture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69774" y="1405707"/>
            <a:ext cx="5615747" cy="491257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640 MB file =&gt; 10 blocks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553229" y="4652689"/>
            <a:ext cx="8059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3x replication is HDFS current default. </a:t>
            </a:r>
          </a:p>
          <a:p>
            <a:r>
              <a:rPr lang="en-US" sz="2000" dirty="0" smtClean="0"/>
              <a:t>Very large storage overhead.</a:t>
            </a:r>
          </a:p>
          <a:p>
            <a:r>
              <a:rPr lang="en-US" sz="2000" dirty="0" smtClean="0"/>
              <a:t>Very costly for BIG data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25710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255" y="2397617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83681" y="2397617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16337" y="2397617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2921" y="2397617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901906" y="2397617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789331" y="2397617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648316" y="2397617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467800" y="2397617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326785" y="2397617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69753" y="2397617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468255" y="3077856"/>
            <a:ext cx="3165234" cy="491257"/>
            <a:chOff x="468255" y="3077856"/>
            <a:chExt cx="3165234" cy="491257"/>
          </a:xfrm>
          <a:solidFill>
            <a:schemeClr val="accent4">
              <a:lumMod val="50000"/>
              <a:lumOff val="50000"/>
            </a:schemeClr>
          </a:solidFill>
        </p:grpSpPr>
        <p:sp>
          <p:nvSpPr>
            <p:cNvPr id="34" name="Rectangle 33"/>
            <p:cNvSpPr/>
            <p:nvPr/>
          </p:nvSpPr>
          <p:spPr>
            <a:xfrm>
              <a:off x="468255" y="3077856"/>
              <a:ext cx="590568" cy="491257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P1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383681" y="3077856"/>
              <a:ext cx="590568" cy="491257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P2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216337" y="3077856"/>
              <a:ext cx="590568" cy="491257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P3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042921" y="3077856"/>
              <a:ext cx="590568" cy="491257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P4</a:t>
              </a:r>
              <a:endParaRPr lang="en-US" dirty="0"/>
            </a:p>
          </p:txBody>
        </p:sp>
      </p:grpSp>
      <p:sp>
        <p:nvSpPr>
          <p:cNvPr id="68" name="Title 1"/>
          <p:cNvSpPr>
            <a:spLocks noGrp="1"/>
          </p:cNvSpPr>
          <p:nvPr>
            <p:ph type="title"/>
          </p:nvPr>
        </p:nvSpPr>
        <p:spPr>
          <a:xfrm>
            <a:off x="281173" y="0"/>
            <a:ext cx="8229600" cy="1143000"/>
          </a:xfrm>
        </p:spPr>
        <p:txBody>
          <a:bodyPr/>
          <a:lstStyle/>
          <a:p>
            <a:r>
              <a:rPr lang="en-US" sz="3600" dirty="0" err="1" smtClean="0"/>
              <a:t>facebook</a:t>
            </a:r>
            <a:r>
              <a:rPr lang="en-US" sz="3600" dirty="0" smtClean="0"/>
              <a:t> introduced Reed-Solomon (HDFS RAID)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69774" y="1405707"/>
            <a:ext cx="5615747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640 MB file =&gt; 10 blocks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377201" y="3973648"/>
            <a:ext cx="8059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Older files are switched from 3-replication to (14,10) Reed Solomon.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083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0828" y="1353906"/>
            <a:ext cx="590568" cy="491257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96254" y="1353906"/>
            <a:ext cx="590568" cy="491257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28910" y="1353906"/>
            <a:ext cx="590568" cy="491257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55494" y="1353906"/>
            <a:ext cx="590568" cy="491257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914479" y="1353906"/>
            <a:ext cx="590568" cy="491257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801904" y="1353906"/>
            <a:ext cx="590568" cy="491257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660889" y="1353906"/>
            <a:ext cx="590568" cy="491257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480373" y="1353906"/>
            <a:ext cx="590568" cy="491257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339358" y="1353906"/>
            <a:ext cx="590568" cy="491257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82326" y="1353906"/>
            <a:ext cx="590568" cy="491257"/>
          </a:xfrm>
          <a:prstGeom prst="rect">
            <a:avLst/>
          </a:prstGeom>
          <a:solidFill>
            <a:srgbClr val="33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80828" y="2034145"/>
            <a:ext cx="590568" cy="491257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396254" y="2034145"/>
            <a:ext cx="590568" cy="491257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228910" y="2034145"/>
            <a:ext cx="590568" cy="491257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055494" y="2034145"/>
            <a:ext cx="590568" cy="491257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914479" y="2034145"/>
            <a:ext cx="590568" cy="491257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801904" y="2034145"/>
            <a:ext cx="590568" cy="491257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5660889" y="2034145"/>
            <a:ext cx="590568" cy="491257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480373" y="2034145"/>
            <a:ext cx="590568" cy="491257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7339358" y="2034145"/>
            <a:ext cx="590568" cy="491257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082326" y="2034145"/>
            <a:ext cx="590568" cy="491257"/>
          </a:xfrm>
          <a:prstGeom prst="rect">
            <a:avLst/>
          </a:prstGeom>
          <a:solidFill>
            <a:srgbClr val="33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80828" y="2698706"/>
            <a:ext cx="590568" cy="491257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1396254" y="2698706"/>
            <a:ext cx="590568" cy="491257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228910" y="2698706"/>
            <a:ext cx="590568" cy="491257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055494" y="2698706"/>
            <a:ext cx="590568" cy="491257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3914479" y="2698706"/>
            <a:ext cx="590568" cy="491257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801904" y="2698706"/>
            <a:ext cx="590568" cy="491257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5660889" y="2698706"/>
            <a:ext cx="590568" cy="491257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6480373" y="2698706"/>
            <a:ext cx="590568" cy="491257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7339358" y="2698706"/>
            <a:ext cx="590568" cy="491257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082326" y="2698706"/>
            <a:ext cx="590568" cy="491257"/>
          </a:xfrm>
          <a:prstGeom prst="rect">
            <a:avLst/>
          </a:prstGeom>
          <a:solidFill>
            <a:srgbClr val="33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74" name="Rounded Rectangular Callout 73"/>
          <p:cNvSpPr/>
          <p:nvPr/>
        </p:nvSpPr>
        <p:spPr>
          <a:xfrm>
            <a:off x="1072421" y="247143"/>
            <a:ext cx="5998519" cy="766728"/>
          </a:xfrm>
          <a:prstGeom prst="wedgeRoundRectCallout">
            <a:avLst>
              <a:gd name="adj1" fmla="val -10919"/>
              <a:gd name="adj2" fmla="val 94536"/>
              <a:gd name="adj3" fmla="val 16667"/>
            </a:avLst>
          </a:prstGeom>
          <a:solidFill>
            <a:srgbClr val="33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Tolerates 2 missing blocks, Storage cost 3x </a:t>
            </a:r>
            <a:endParaRPr lang="en-US" dirty="0"/>
          </a:p>
        </p:txBody>
      </p:sp>
      <p:grpSp>
        <p:nvGrpSpPr>
          <p:cNvPr id="3" name="Group 76"/>
          <p:cNvGrpSpPr/>
          <p:nvPr/>
        </p:nvGrpSpPr>
        <p:grpSpPr>
          <a:xfrm>
            <a:off x="480828" y="3514498"/>
            <a:ext cx="8192066" cy="2250775"/>
            <a:chOff x="480828" y="3514498"/>
            <a:chExt cx="8192066" cy="2250775"/>
          </a:xfrm>
        </p:grpSpPr>
        <p:sp>
          <p:nvSpPr>
            <p:cNvPr id="54" name="Rectangle 53"/>
            <p:cNvSpPr/>
            <p:nvPr/>
          </p:nvSpPr>
          <p:spPr>
            <a:xfrm>
              <a:off x="480828" y="4564943"/>
              <a:ext cx="590568" cy="491257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396254" y="4564943"/>
              <a:ext cx="590568" cy="491257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228910" y="4564943"/>
              <a:ext cx="590568" cy="491257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055494" y="4564943"/>
              <a:ext cx="590568" cy="491257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914479" y="4564943"/>
              <a:ext cx="590568" cy="491257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801904" y="4564943"/>
              <a:ext cx="590568" cy="491257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660889" y="4564943"/>
              <a:ext cx="590568" cy="491257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480373" y="4564943"/>
              <a:ext cx="590568" cy="491257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339358" y="4564943"/>
              <a:ext cx="590568" cy="491257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082326" y="4564943"/>
              <a:ext cx="590568" cy="491257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80828" y="5274016"/>
              <a:ext cx="590568" cy="491257"/>
            </a:xfrm>
            <a:prstGeom prst="rect">
              <a:avLst/>
            </a:prstGeom>
            <a:solidFill>
              <a:srgbClr val="7F7F7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P1</a:t>
              </a:r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396254" y="5274016"/>
              <a:ext cx="590568" cy="491257"/>
            </a:xfrm>
            <a:prstGeom prst="rect">
              <a:avLst/>
            </a:prstGeom>
            <a:solidFill>
              <a:srgbClr val="7F7F7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P2</a:t>
              </a:r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228910" y="5274016"/>
              <a:ext cx="590568" cy="491257"/>
            </a:xfrm>
            <a:prstGeom prst="rect">
              <a:avLst/>
            </a:prstGeom>
            <a:solidFill>
              <a:srgbClr val="7F7F7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P3</a:t>
              </a:r>
              <a:endParaRPr lang="en-US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055494" y="5274016"/>
              <a:ext cx="590568" cy="491257"/>
            </a:xfrm>
            <a:prstGeom prst="rect">
              <a:avLst/>
            </a:prstGeom>
            <a:solidFill>
              <a:srgbClr val="7F7F7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75" name="Rounded Rectangular Callout 74"/>
            <p:cNvSpPr/>
            <p:nvPr/>
          </p:nvSpPr>
          <p:spPr>
            <a:xfrm>
              <a:off x="1141201" y="3514498"/>
              <a:ext cx="5998519" cy="766728"/>
            </a:xfrm>
            <a:prstGeom prst="wedgeRoundRectCallout">
              <a:avLst>
                <a:gd name="adj1" fmla="val -10919"/>
                <a:gd name="adj2" fmla="val 94536"/>
                <a:gd name="adj3" fmla="val 16667"/>
              </a:avLst>
            </a:prstGeom>
            <a:solidFill>
              <a:srgbClr val="33339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Tolerates 4 missing blocks, Storage cost 1.4x </a:t>
              </a:r>
              <a:endParaRPr lang="en-US" dirty="0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30440" y="5931235"/>
            <a:ext cx="5303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HDFS RAID</a:t>
            </a:r>
            <a:r>
              <a:rPr lang="en-US" sz="1800" dirty="0" smtClean="0"/>
              <a:t>. Uses Reed-Solomon Erasure Codes </a:t>
            </a:r>
            <a:endParaRPr lang="en-US" sz="1800" dirty="0"/>
          </a:p>
        </p:txBody>
      </p:sp>
      <p:sp>
        <p:nvSpPr>
          <p:cNvPr id="68" name="TextBox 67"/>
          <p:cNvSpPr txBox="1"/>
          <p:nvPr/>
        </p:nvSpPr>
        <p:spPr>
          <a:xfrm>
            <a:off x="431364" y="6341382"/>
            <a:ext cx="583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 smtClean="0">
                <a:solidFill>
                  <a:schemeClr val="bg1">
                    <a:lumMod val="50000"/>
                  </a:schemeClr>
                </a:solidFill>
              </a:rPr>
              <a:t>Diskreduce</a:t>
            </a:r>
            <a:r>
              <a:rPr lang="en-US" sz="1800" dirty="0" smtClean="0"/>
              <a:t> (B. Fan, W. </a:t>
            </a:r>
            <a:r>
              <a:rPr lang="en-US" sz="1800" dirty="0" err="1" smtClean="0"/>
              <a:t>Tantisiriroj</a:t>
            </a:r>
            <a:r>
              <a:rPr lang="en-US" sz="1800" dirty="0" smtClean="0"/>
              <a:t>, L. Xiao, G. Gibson)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980015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67" y="0"/>
            <a:ext cx="8229600" cy="1143000"/>
          </a:xfrm>
        </p:spPr>
        <p:txBody>
          <a:bodyPr/>
          <a:lstStyle/>
          <a:p>
            <a:r>
              <a:rPr lang="en-US" dirty="0" smtClean="0"/>
              <a:t>erasure codes save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07CDB20-95D2-1143-81F0-F223C662353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 descr="Screen Shot 2013-05-17 at 12.58.3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731387"/>
            <a:ext cx="7157091" cy="410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341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n 26"/>
          <p:cNvSpPr/>
          <p:nvPr/>
        </p:nvSpPr>
        <p:spPr>
          <a:xfrm>
            <a:off x="2516909" y="3479030"/>
            <a:ext cx="892849" cy="2262907"/>
          </a:xfrm>
          <a:prstGeom prst="can">
            <a:avLst/>
          </a:prstGeom>
          <a:solidFill>
            <a:srgbClr val="D9D9D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an 30"/>
          <p:cNvSpPr/>
          <p:nvPr/>
        </p:nvSpPr>
        <p:spPr>
          <a:xfrm>
            <a:off x="3900824" y="3523673"/>
            <a:ext cx="892849" cy="2262907"/>
          </a:xfrm>
          <a:prstGeom prst="can">
            <a:avLst/>
          </a:prstGeom>
          <a:solidFill>
            <a:srgbClr val="D9D9D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an 32"/>
          <p:cNvSpPr/>
          <p:nvPr/>
        </p:nvSpPr>
        <p:spPr>
          <a:xfrm>
            <a:off x="5293976" y="3485188"/>
            <a:ext cx="892849" cy="2262907"/>
          </a:xfrm>
          <a:prstGeom prst="can">
            <a:avLst/>
          </a:prstGeom>
          <a:solidFill>
            <a:srgbClr val="D9D9D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n 34"/>
          <p:cNvSpPr/>
          <p:nvPr/>
        </p:nvSpPr>
        <p:spPr>
          <a:xfrm>
            <a:off x="6610157" y="3477491"/>
            <a:ext cx="892849" cy="2262907"/>
          </a:xfrm>
          <a:prstGeom prst="can">
            <a:avLst/>
          </a:prstGeom>
          <a:solidFill>
            <a:srgbClr val="D9D9D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1173" y="0"/>
            <a:ext cx="8229600" cy="1143000"/>
          </a:xfrm>
        </p:spPr>
        <p:txBody>
          <a:bodyPr/>
          <a:lstStyle/>
          <a:p>
            <a:r>
              <a:rPr lang="en-US" dirty="0" smtClean="0"/>
              <a:t>current </a:t>
            </a:r>
            <a:r>
              <a:rPr lang="en-US" dirty="0" err="1" smtClean="0"/>
              <a:t>hadoop</a:t>
            </a:r>
            <a:r>
              <a:rPr lang="en-US" dirty="0" smtClean="0"/>
              <a:t> architecture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431031" y="1454727"/>
            <a:ext cx="1270000" cy="346364"/>
          </a:xfrm>
          <a:prstGeom prst="rect">
            <a:avLst/>
          </a:prstGeom>
          <a:solidFill>
            <a:srgbClr val="33339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file 1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7188" y="1999672"/>
            <a:ext cx="1779539" cy="3463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file 2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346" y="2606193"/>
            <a:ext cx="1503987" cy="34636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file 3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00157" y="1453188"/>
            <a:ext cx="247842" cy="346364"/>
          </a:xfrm>
          <a:prstGeom prst="rect">
            <a:avLst/>
          </a:prstGeom>
          <a:solidFill>
            <a:srgbClr val="33339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1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1889" y="1451649"/>
            <a:ext cx="247842" cy="346364"/>
          </a:xfrm>
          <a:prstGeom prst="rect">
            <a:avLst/>
          </a:prstGeom>
          <a:solidFill>
            <a:srgbClr val="33339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2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45163" y="1459346"/>
            <a:ext cx="247842" cy="346364"/>
          </a:xfrm>
          <a:prstGeom prst="rect">
            <a:avLst/>
          </a:prstGeom>
          <a:solidFill>
            <a:srgbClr val="33339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3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66895" y="1457807"/>
            <a:ext cx="247842" cy="346364"/>
          </a:xfrm>
          <a:prstGeom prst="rect">
            <a:avLst/>
          </a:prstGeom>
          <a:solidFill>
            <a:srgbClr val="33339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4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98618" y="1998133"/>
            <a:ext cx="247842" cy="3463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1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20350" y="1996594"/>
            <a:ext cx="247842" cy="3463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2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43624" y="2004291"/>
            <a:ext cx="247842" cy="3463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3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65356" y="2002752"/>
            <a:ext cx="247842" cy="3463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4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80933" y="2002751"/>
            <a:ext cx="247842" cy="3463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5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02665" y="2001212"/>
            <a:ext cx="247842" cy="3463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6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06316" y="2598497"/>
            <a:ext cx="247842" cy="34636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1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8048" y="2596958"/>
            <a:ext cx="247842" cy="34636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2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51322" y="2604655"/>
            <a:ext cx="247842" cy="34636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3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3054" y="2603116"/>
            <a:ext cx="247842" cy="34636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4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2401455" y="1477819"/>
            <a:ext cx="284787" cy="29248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2399916" y="2030461"/>
            <a:ext cx="284787" cy="29248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2398376" y="2652376"/>
            <a:ext cx="284787" cy="29248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6545" y="4518121"/>
            <a:ext cx="992909" cy="892849"/>
          </a:xfrm>
          <a:prstGeom prst="rect">
            <a:avLst/>
          </a:prstGeom>
          <a:solidFill>
            <a:srgbClr val="D9D9D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69575" y="5434061"/>
            <a:ext cx="1293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NameNode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376824" y="5704433"/>
            <a:ext cx="1293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DataNode</a:t>
            </a:r>
            <a:r>
              <a:rPr lang="en-US" sz="1600" dirty="0" smtClean="0"/>
              <a:t> 1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3760739" y="5710591"/>
            <a:ext cx="1293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DataNode</a:t>
            </a:r>
            <a:r>
              <a:rPr lang="en-US" sz="1600" dirty="0" smtClean="0"/>
              <a:t> 2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5153891" y="5710591"/>
            <a:ext cx="1293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DataNode</a:t>
            </a:r>
            <a:r>
              <a:rPr lang="en-US" sz="1600" dirty="0" smtClean="0"/>
              <a:t> 3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6470072" y="5702894"/>
            <a:ext cx="1293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DataNode</a:t>
            </a:r>
            <a:r>
              <a:rPr lang="en-US" sz="1600" dirty="0" smtClean="0"/>
              <a:t> 4</a:t>
            </a:r>
            <a:endParaRPr lang="en-US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7704668" y="4602226"/>
            <a:ext cx="66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…</a:t>
            </a:r>
            <a:endParaRPr lang="en-US" sz="2000" dirty="0"/>
          </a:p>
        </p:txBody>
      </p:sp>
      <p:sp>
        <p:nvSpPr>
          <p:cNvPr id="81" name="Rectangle 80"/>
          <p:cNvSpPr/>
          <p:nvPr/>
        </p:nvSpPr>
        <p:spPr>
          <a:xfrm>
            <a:off x="4079394" y="2601577"/>
            <a:ext cx="247842" cy="34636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5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012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67" y="0"/>
            <a:ext cx="8229600" cy="1143000"/>
          </a:xfrm>
        </p:spPr>
        <p:txBody>
          <a:bodyPr/>
          <a:lstStyle/>
          <a:p>
            <a:r>
              <a:rPr lang="en-US" dirty="0" smtClean="0"/>
              <a:t>erasure codes save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07CDB20-95D2-1143-81F0-F223C662353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 descr="Screen Shot 2013-05-17 at 12.58.4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33" y="1598105"/>
            <a:ext cx="7019483" cy="437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02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classical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only 8% of </a:t>
            </a:r>
            <a:r>
              <a:rPr lang="en-US" dirty="0" err="1" smtClean="0"/>
              <a:t>facebook’s</a:t>
            </a:r>
            <a:r>
              <a:rPr lang="en-US" dirty="0" smtClean="0"/>
              <a:t> data is Reed-Solomon encoded. </a:t>
            </a:r>
          </a:p>
          <a:p>
            <a:r>
              <a:rPr lang="en-US" dirty="0"/>
              <a:t>G</a:t>
            </a:r>
            <a:r>
              <a:rPr lang="en-US" dirty="0" smtClean="0"/>
              <a:t>oal: Move to 50-60% encoded data</a:t>
            </a:r>
          </a:p>
          <a:p>
            <a:r>
              <a:rPr lang="en-US" dirty="0" smtClean="0"/>
              <a:t>(Save petabytes)</a:t>
            </a:r>
          </a:p>
          <a:p>
            <a:r>
              <a:rPr lang="en-US" dirty="0" smtClean="0"/>
              <a:t>Bottleneck: Repair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C8D4-2AEE-0B45-8B21-B7201CB7C186}" type="slidenum">
              <a:rPr lang="en-US" altLang="ko-KR" smtClean="0"/>
              <a:pPr/>
              <a:t>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737865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0967" y="1203006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7879" y="1844325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6356" y="2447916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02509" y="3013784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56796" y="3818572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55033" y="4648513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002032" y="5050906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192845" y="1203008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938670" y="1529953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90689" y="2133545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171535" y="2813786"/>
            <a:ext cx="590568" cy="491257"/>
          </a:xfrm>
          <a:prstGeom prst="rect">
            <a:avLst/>
          </a:prstGeom>
          <a:solidFill>
            <a:srgbClr val="7F7F7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156530" y="3455102"/>
            <a:ext cx="590568" cy="491257"/>
          </a:xfrm>
          <a:prstGeom prst="rect">
            <a:avLst/>
          </a:prstGeom>
          <a:solidFill>
            <a:srgbClr val="7F7F7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021035" y="4096418"/>
            <a:ext cx="590568" cy="491257"/>
          </a:xfrm>
          <a:prstGeom prst="rect">
            <a:avLst/>
          </a:prstGeom>
          <a:solidFill>
            <a:srgbClr val="7F7F7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816601" y="4762885"/>
            <a:ext cx="590568" cy="491257"/>
          </a:xfrm>
          <a:prstGeom prst="rect">
            <a:avLst/>
          </a:prstGeom>
          <a:solidFill>
            <a:srgbClr val="7F7F7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sp>
        <p:nvSpPr>
          <p:cNvPr id="68" name="Title 1"/>
          <p:cNvSpPr>
            <a:spLocks noGrp="1"/>
          </p:cNvSpPr>
          <p:nvPr>
            <p:ph type="title"/>
          </p:nvPr>
        </p:nvSpPr>
        <p:spPr>
          <a:xfrm>
            <a:off x="281173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The repair problem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274954" y="1144311"/>
            <a:ext cx="463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Great, we can tolerate </a:t>
            </a:r>
            <a:r>
              <a:rPr lang="en-US" dirty="0" err="1" smtClean="0"/>
              <a:t>n-k</a:t>
            </a:r>
            <a:r>
              <a:rPr lang="en-US" dirty="0" smtClean="0"/>
              <a:t>=4 node failures.</a:t>
            </a:r>
            <a:endParaRPr lang="en-US" dirty="0"/>
          </a:p>
        </p:txBody>
      </p:sp>
      <p:cxnSp>
        <p:nvCxnSpPr>
          <p:cNvPr id="23" name="Straight Connector 22"/>
          <p:cNvCxnSpPr>
            <a:stCxn id="22" idx="0"/>
          </p:cNvCxnSpPr>
          <p:nvPr/>
        </p:nvCxnSpPr>
        <p:spPr>
          <a:xfrm rot="16200000" flipV="1">
            <a:off x="1194633" y="3948223"/>
            <a:ext cx="2095820" cy="109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5" idx="2"/>
          </p:cNvCxnSpPr>
          <p:nvPr/>
        </p:nvCxnSpPr>
        <p:spPr>
          <a:xfrm rot="5400000">
            <a:off x="1720123" y="2150857"/>
            <a:ext cx="1224598" cy="311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8" idx="1"/>
          </p:cNvCxnSpPr>
          <p:nvPr/>
        </p:nvCxnSpPr>
        <p:spPr>
          <a:xfrm rot="10800000" flipV="1">
            <a:off x="2176716" y="1775581"/>
            <a:ext cx="761955" cy="11432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1" idx="1"/>
          </p:cNvCxnSpPr>
          <p:nvPr/>
        </p:nvCxnSpPr>
        <p:spPr>
          <a:xfrm rot="10800000" flipV="1">
            <a:off x="2176715" y="2379173"/>
            <a:ext cx="913974" cy="539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4" idx="1"/>
          </p:cNvCxnSpPr>
          <p:nvPr/>
        </p:nvCxnSpPr>
        <p:spPr>
          <a:xfrm rot="10800000">
            <a:off x="2176715" y="2918863"/>
            <a:ext cx="994820" cy="140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5" idx="1"/>
          </p:cNvCxnSpPr>
          <p:nvPr/>
        </p:nvCxnSpPr>
        <p:spPr>
          <a:xfrm rot="10800000">
            <a:off x="2176716" y="2918863"/>
            <a:ext cx="979815" cy="781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6" idx="1"/>
          </p:cNvCxnSpPr>
          <p:nvPr/>
        </p:nvCxnSpPr>
        <p:spPr>
          <a:xfrm rot="10800000">
            <a:off x="2176715" y="2918863"/>
            <a:ext cx="844320" cy="14231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7" idx="1"/>
          </p:cNvCxnSpPr>
          <p:nvPr/>
        </p:nvCxnSpPr>
        <p:spPr>
          <a:xfrm rot="10800000">
            <a:off x="2176715" y="2918864"/>
            <a:ext cx="639886" cy="2089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" idx="2"/>
          </p:cNvCxnSpPr>
          <p:nvPr/>
        </p:nvCxnSpPr>
        <p:spPr>
          <a:xfrm rot="16200000" flipH="1">
            <a:off x="1304183" y="2046331"/>
            <a:ext cx="1224600" cy="5204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9" idx="0"/>
          </p:cNvCxnSpPr>
          <p:nvPr/>
        </p:nvCxnSpPr>
        <p:spPr>
          <a:xfrm rot="5400000" flipH="1" flipV="1">
            <a:off x="890894" y="3364210"/>
            <a:ext cx="1743726" cy="824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6" idx="3"/>
          </p:cNvCxnSpPr>
          <p:nvPr/>
        </p:nvCxnSpPr>
        <p:spPr>
          <a:xfrm flipV="1">
            <a:off x="1047364" y="2904787"/>
            <a:ext cx="1090113" cy="1159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3" idx="3"/>
          </p:cNvCxnSpPr>
          <p:nvPr/>
        </p:nvCxnSpPr>
        <p:spPr>
          <a:xfrm flipV="1">
            <a:off x="993077" y="2904787"/>
            <a:ext cx="1156973" cy="3546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0" idx="3"/>
          </p:cNvCxnSpPr>
          <p:nvPr/>
        </p:nvCxnSpPr>
        <p:spPr>
          <a:xfrm>
            <a:off x="1096924" y="2693545"/>
            <a:ext cx="1065700" cy="198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7" idx="3"/>
          </p:cNvCxnSpPr>
          <p:nvPr/>
        </p:nvCxnSpPr>
        <p:spPr>
          <a:xfrm>
            <a:off x="1408447" y="2089954"/>
            <a:ext cx="766750" cy="8022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5586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0967" y="1203006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7879" y="1844325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6356" y="2447916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02509" y="3013784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56796" y="3818572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55033" y="4648513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002032" y="5050906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192845" y="1203008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938670" y="1529953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90689" y="2133545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171535" y="2813786"/>
            <a:ext cx="590568" cy="491257"/>
          </a:xfrm>
          <a:prstGeom prst="rect">
            <a:avLst/>
          </a:prstGeom>
          <a:solidFill>
            <a:srgbClr val="7F7F7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156530" y="3455102"/>
            <a:ext cx="590568" cy="491257"/>
          </a:xfrm>
          <a:prstGeom prst="rect">
            <a:avLst/>
          </a:prstGeom>
          <a:solidFill>
            <a:srgbClr val="7F7F7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021035" y="4096418"/>
            <a:ext cx="590568" cy="491257"/>
          </a:xfrm>
          <a:prstGeom prst="rect">
            <a:avLst/>
          </a:prstGeom>
          <a:solidFill>
            <a:srgbClr val="7F7F7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816601" y="4762885"/>
            <a:ext cx="590568" cy="491257"/>
          </a:xfrm>
          <a:prstGeom prst="rect">
            <a:avLst/>
          </a:prstGeom>
          <a:solidFill>
            <a:srgbClr val="7F7F7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sp>
        <p:nvSpPr>
          <p:cNvPr id="68" name="Title 1"/>
          <p:cNvSpPr>
            <a:spLocks noGrp="1"/>
          </p:cNvSpPr>
          <p:nvPr>
            <p:ph type="title"/>
          </p:nvPr>
        </p:nvSpPr>
        <p:spPr>
          <a:xfrm>
            <a:off x="281173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The repair problem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274954" y="1144311"/>
            <a:ext cx="3973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Great, we can tolerate 4 node failures.</a:t>
            </a:r>
          </a:p>
          <a:p>
            <a:endParaRPr lang="en-US" dirty="0" smtClean="0"/>
          </a:p>
          <a:p>
            <a:r>
              <a:rPr lang="en-US" dirty="0" smtClean="0"/>
              <a:t>Most of the time we start with a single failure.</a:t>
            </a:r>
            <a:endParaRPr lang="en-US" dirty="0"/>
          </a:p>
        </p:txBody>
      </p:sp>
      <p:cxnSp>
        <p:nvCxnSpPr>
          <p:cNvPr id="23" name="Straight Connector 22"/>
          <p:cNvCxnSpPr>
            <a:stCxn id="22" idx="0"/>
          </p:cNvCxnSpPr>
          <p:nvPr/>
        </p:nvCxnSpPr>
        <p:spPr>
          <a:xfrm rot="16200000" flipV="1">
            <a:off x="1194633" y="3948223"/>
            <a:ext cx="2095820" cy="109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5" idx="2"/>
          </p:cNvCxnSpPr>
          <p:nvPr/>
        </p:nvCxnSpPr>
        <p:spPr>
          <a:xfrm rot="5400000">
            <a:off x="1720123" y="2150857"/>
            <a:ext cx="1224598" cy="311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8" idx="1"/>
          </p:cNvCxnSpPr>
          <p:nvPr/>
        </p:nvCxnSpPr>
        <p:spPr>
          <a:xfrm rot="10800000" flipV="1">
            <a:off x="2176716" y="1775581"/>
            <a:ext cx="761955" cy="11432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1" idx="1"/>
          </p:cNvCxnSpPr>
          <p:nvPr/>
        </p:nvCxnSpPr>
        <p:spPr>
          <a:xfrm rot="10800000" flipV="1">
            <a:off x="2176715" y="2379173"/>
            <a:ext cx="913974" cy="539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4" idx="1"/>
          </p:cNvCxnSpPr>
          <p:nvPr/>
        </p:nvCxnSpPr>
        <p:spPr>
          <a:xfrm rot="10800000">
            <a:off x="2176715" y="2918863"/>
            <a:ext cx="994820" cy="140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5" idx="1"/>
          </p:cNvCxnSpPr>
          <p:nvPr/>
        </p:nvCxnSpPr>
        <p:spPr>
          <a:xfrm rot="10800000">
            <a:off x="2176716" y="2918863"/>
            <a:ext cx="979815" cy="781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6" idx="1"/>
          </p:cNvCxnSpPr>
          <p:nvPr/>
        </p:nvCxnSpPr>
        <p:spPr>
          <a:xfrm rot="10800000">
            <a:off x="2176715" y="2918863"/>
            <a:ext cx="844320" cy="14231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7" idx="1"/>
          </p:cNvCxnSpPr>
          <p:nvPr/>
        </p:nvCxnSpPr>
        <p:spPr>
          <a:xfrm rot="10800000">
            <a:off x="2176715" y="2918864"/>
            <a:ext cx="639886" cy="2089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" idx="2"/>
          </p:cNvCxnSpPr>
          <p:nvPr/>
        </p:nvCxnSpPr>
        <p:spPr>
          <a:xfrm rot="16200000" flipH="1">
            <a:off x="1304183" y="2046331"/>
            <a:ext cx="1224600" cy="5204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9" idx="0"/>
          </p:cNvCxnSpPr>
          <p:nvPr/>
        </p:nvCxnSpPr>
        <p:spPr>
          <a:xfrm rot="5400000" flipH="1" flipV="1">
            <a:off x="890894" y="3364210"/>
            <a:ext cx="1743726" cy="824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6" idx="3"/>
          </p:cNvCxnSpPr>
          <p:nvPr/>
        </p:nvCxnSpPr>
        <p:spPr>
          <a:xfrm flipV="1">
            <a:off x="1047364" y="2904787"/>
            <a:ext cx="1090113" cy="1159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3" idx="3"/>
          </p:cNvCxnSpPr>
          <p:nvPr/>
        </p:nvCxnSpPr>
        <p:spPr>
          <a:xfrm flipV="1">
            <a:off x="993077" y="2904787"/>
            <a:ext cx="1156973" cy="3546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0" idx="3"/>
          </p:cNvCxnSpPr>
          <p:nvPr/>
        </p:nvCxnSpPr>
        <p:spPr>
          <a:xfrm>
            <a:off x="1096924" y="2693545"/>
            <a:ext cx="1065700" cy="198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7" idx="3"/>
          </p:cNvCxnSpPr>
          <p:nvPr/>
        </p:nvCxnSpPr>
        <p:spPr>
          <a:xfrm>
            <a:off x="1408447" y="2089954"/>
            <a:ext cx="766750" cy="8022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5" name="Picture 37" descr="MCj025017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330308"/>
            <a:ext cx="499182" cy="67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26339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0967" y="1203006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7879" y="1844325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6356" y="2447916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02509" y="3013784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56796" y="3818572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55033" y="4648513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002032" y="5050906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192845" y="1203008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938670" y="1529953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90689" y="2133545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171535" y="2813786"/>
            <a:ext cx="590568" cy="491257"/>
          </a:xfrm>
          <a:prstGeom prst="rect">
            <a:avLst/>
          </a:prstGeom>
          <a:solidFill>
            <a:srgbClr val="7F7F7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156530" y="3455102"/>
            <a:ext cx="590568" cy="491257"/>
          </a:xfrm>
          <a:prstGeom prst="rect">
            <a:avLst/>
          </a:prstGeom>
          <a:solidFill>
            <a:srgbClr val="7F7F7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021035" y="4096418"/>
            <a:ext cx="590568" cy="491257"/>
          </a:xfrm>
          <a:prstGeom prst="rect">
            <a:avLst/>
          </a:prstGeom>
          <a:solidFill>
            <a:srgbClr val="7F7F7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816601" y="4762885"/>
            <a:ext cx="590568" cy="491257"/>
          </a:xfrm>
          <a:prstGeom prst="rect">
            <a:avLst/>
          </a:prstGeom>
          <a:solidFill>
            <a:srgbClr val="7F7F7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sp>
        <p:nvSpPr>
          <p:cNvPr id="68" name="Title 1"/>
          <p:cNvSpPr>
            <a:spLocks noGrp="1"/>
          </p:cNvSpPr>
          <p:nvPr>
            <p:ph type="title"/>
          </p:nvPr>
        </p:nvSpPr>
        <p:spPr>
          <a:xfrm>
            <a:off x="281173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The repair problem</a:t>
            </a:r>
          </a:p>
        </p:txBody>
      </p:sp>
      <p:cxnSp>
        <p:nvCxnSpPr>
          <p:cNvPr id="23" name="Straight Connector 22"/>
          <p:cNvCxnSpPr>
            <a:stCxn id="22" idx="0"/>
          </p:cNvCxnSpPr>
          <p:nvPr/>
        </p:nvCxnSpPr>
        <p:spPr>
          <a:xfrm rot="16200000" flipV="1">
            <a:off x="1194633" y="3948223"/>
            <a:ext cx="2095820" cy="109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5" idx="2"/>
          </p:cNvCxnSpPr>
          <p:nvPr/>
        </p:nvCxnSpPr>
        <p:spPr>
          <a:xfrm rot="5400000">
            <a:off x="1720123" y="2150857"/>
            <a:ext cx="1224598" cy="311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8" idx="1"/>
          </p:cNvCxnSpPr>
          <p:nvPr/>
        </p:nvCxnSpPr>
        <p:spPr>
          <a:xfrm rot="10800000" flipV="1">
            <a:off x="2176716" y="1775581"/>
            <a:ext cx="761955" cy="11432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1" idx="1"/>
          </p:cNvCxnSpPr>
          <p:nvPr/>
        </p:nvCxnSpPr>
        <p:spPr>
          <a:xfrm rot="10800000" flipV="1">
            <a:off x="2176715" y="2379173"/>
            <a:ext cx="913974" cy="539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4" idx="1"/>
          </p:cNvCxnSpPr>
          <p:nvPr/>
        </p:nvCxnSpPr>
        <p:spPr>
          <a:xfrm rot="10800000">
            <a:off x="2176715" y="2918863"/>
            <a:ext cx="994820" cy="140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5" idx="1"/>
          </p:cNvCxnSpPr>
          <p:nvPr/>
        </p:nvCxnSpPr>
        <p:spPr>
          <a:xfrm rot="10800000">
            <a:off x="2176716" y="2918863"/>
            <a:ext cx="979815" cy="781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6" idx="1"/>
          </p:cNvCxnSpPr>
          <p:nvPr/>
        </p:nvCxnSpPr>
        <p:spPr>
          <a:xfrm rot="10800000">
            <a:off x="2176715" y="2918863"/>
            <a:ext cx="844320" cy="14231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7" idx="1"/>
          </p:cNvCxnSpPr>
          <p:nvPr/>
        </p:nvCxnSpPr>
        <p:spPr>
          <a:xfrm rot="10800000">
            <a:off x="2176715" y="2918864"/>
            <a:ext cx="639886" cy="2089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" idx="2"/>
          </p:cNvCxnSpPr>
          <p:nvPr/>
        </p:nvCxnSpPr>
        <p:spPr>
          <a:xfrm rot="16200000" flipH="1">
            <a:off x="1304183" y="2046331"/>
            <a:ext cx="1224600" cy="5204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9" idx="0"/>
          </p:cNvCxnSpPr>
          <p:nvPr/>
        </p:nvCxnSpPr>
        <p:spPr>
          <a:xfrm rot="5400000" flipH="1" flipV="1">
            <a:off x="890894" y="3364210"/>
            <a:ext cx="1743726" cy="824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6" idx="3"/>
          </p:cNvCxnSpPr>
          <p:nvPr/>
        </p:nvCxnSpPr>
        <p:spPr>
          <a:xfrm flipV="1">
            <a:off x="1047364" y="2904787"/>
            <a:ext cx="1090113" cy="1159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3" idx="3"/>
          </p:cNvCxnSpPr>
          <p:nvPr/>
        </p:nvCxnSpPr>
        <p:spPr>
          <a:xfrm flipV="1">
            <a:off x="993077" y="2904787"/>
            <a:ext cx="1156973" cy="3546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0" idx="3"/>
          </p:cNvCxnSpPr>
          <p:nvPr/>
        </p:nvCxnSpPr>
        <p:spPr>
          <a:xfrm>
            <a:off x="1096924" y="2693545"/>
            <a:ext cx="1065700" cy="198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7" idx="3"/>
          </p:cNvCxnSpPr>
          <p:nvPr/>
        </p:nvCxnSpPr>
        <p:spPr>
          <a:xfrm>
            <a:off x="1408447" y="2089954"/>
            <a:ext cx="766750" cy="8022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5" name="Picture 37" descr="MCj025017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330308"/>
            <a:ext cx="499182" cy="67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1287426" y="5706300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3’</a:t>
            </a:r>
            <a:endParaRPr lang="en-US" dirty="0"/>
          </a:p>
        </p:txBody>
      </p:sp>
      <p:cxnSp>
        <p:nvCxnSpPr>
          <p:cNvPr id="40" name="Straight Connector 39"/>
          <p:cNvCxnSpPr>
            <a:stCxn id="38" idx="0"/>
          </p:cNvCxnSpPr>
          <p:nvPr/>
        </p:nvCxnSpPr>
        <p:spPr>
          <a:xfrm rot="5400000" flipH="1" flipV="1">
            <a:off x="471910" y="4003014"/>
            <a:ext cx="2814087" cy="5924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Callout 47"/>
          <p:cNvSpPr/>
          <p:nvPr/>
        </p:nvSpPr>
        <p:spPr>
          <a:xfrm>
            <a:off x="301761" y="4740712"/>
            <a:ext cx="1144178" cy="892813"/>
          </a:xfrm>
          <a:prstGeom prst="wedgeEllipseCallout">
            <a:avLst>
              <a:gd name="adj1" fmla="val 40705"/>
              <a:gd name="adj2" fmla="val 66725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outerShdw blurRad="40000" dist="23000" dir="5400000" rotWithShape="0">
              <a:srgbClr val="DDDDDD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???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74954" y="1144311"/>
            <a:ext cx="3973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Great, we can tolerate 4 node failures.</a:t>
            </a:r>
          </a:p>
          <a:p>
            <a:endParaRPr lang="en-US" dirty="0" smtClean="0"/>
          </a:p>
          <a:p>
            <a:r>
              <a:rPr lang="en-US" dirty="0" smtClean="0"/>
              <a:t>Most of the time we start with a single failure.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8924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0967" y="1203006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7879" y="1844325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6356" y="2447916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02509" y="3013784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56796" y="3818572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55033" y="4648513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002032" y="5050906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192845" y="1203008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938670" y="1529953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90689" y="2133545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171535" y="2813786"/>
            <a:ext cx="590568" cy="491257"/>
          </a:xfrm>
          <a:prstGeom prst="rect">
            <a:avLst/>
          </a:prstGeom>
          <a:solidFill>
            <a:srgbClr val="7F7F7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156530" y="3455102"/>
            <a:ext cx="590568" cy="491257"/>
          </a:xfrm>
          <a:prstGeom prst="rect">
            <a:avLst/>
          </a:prstGeom>
          <a:solidFill>
            <a:srgbClr val="7F7F7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021035" y="4096418"/>
            <a:ext cx="590568" cy="491257"/>
          </a:xfrm>
          <a:prstGeom prst="rect">
            <a:avLst/>
          </a:prstGeom>
          <a:solidFill>
            <a:srgbClr val="7F7F7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816601" y="4762885"/>
            <a:ext cx="590568" cy="491257"/>
          </a:xfrm>
          <a:prstGeom prst="rect">
            <a:avLst/>
          </a:prstGeom>
          <a:solidFill>
            <a:srgbClr val="7F7F7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sp>
        <p:nvSpPr>
          <p:cNvPr id="68" name="Title 1"/>
          <p:cNvSpPr>
            <a:spLocks noGrp="1"/>
          </p:cNvSpPr>
          <p:nvPr>
            <p:ph type="title"/>
          </p:nvPr>
        </p:nvSpPr>
        <p:spPr>
          <a:xfrm>
            <a:off x="281173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The repair problem</a:t>
            </a:r>
          </a:p>
        </p:txBody>
      </p:sp>
      <p:cxnSp>
        <p:nvCxnSpPr>
          <p:cNvPr id="23" name="Straight Connector 22"/>
          <p:cNvCxnSpPr>
            <a:stCxn id="22" idx="0"/>
          </p:cNvCxnSpPr>
          <p:nvPr/>
        </p:nvCxnSpPr>
        <p:spPr>
          <a:xfrm rot="16200000" flipV="1">
            <a:off x="1194633" y="3948223"/>
            <a:ext cx="2095820" cy="109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5" idx="2"/>
          </p:cNvCxnSpPr>
          <p:nvPr/>
        </p:nvCxnSpPr>
        <p:spPr>
          <a:xfrm rot="5400000">
            <a:off x="1720123" y="2150857"/>
            <a:ext cx="1224598" cy="311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8" idx="1"/>
          </p:cNvCxnSpPr>
          <p:nvPr/>
        </p:nvCxnSpPr>
        <p:spPr>
          <a:xfrm rot="10800000" flipV="1">
            <a:off x="2176716" y="1775581"/>
            <a:ext cx="761955" cy="11432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1" idx="1"/>
          </p:cNvCxnSpPr>
          <p:nvPr/>
        </p:nvCxnSpPr>
        <p:spPr>
          <a:xfrm rot="10800000" flipV="1">
            <a:off x="2176715" y="2379173"/>
            <a:ext cx="913974" cy="539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4" idx="1"/>
          </p:cNvCxnSpPr>
          <p:nvPr/>
        </p:nvCxnSpPr>
        <p:spPr>
          <a:xfrm rot="10800000">
            <a:off x="2176715" y="2918863"/>
            <a:ext cx="994820" cy="140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5" idx="1"/>
          </p:cNvCxnSpPr>
          <p:nvPr/>
        </p:nvCxnSpPr>
        <p:spPr>
          <a:xfrm rot="10800000">
            <a:off x="2176716" y="2918863"/>
            <a:ext cx="979815" cy="781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6" idx="1"/>
          </p:cNvCxnSpPr>
          <p:nvPr/>
        </p:nvCxnSpPr>
        <p:spPr>
          <a:xfrm rot="10800000">
            <a:off x="2176715" y="2918863"/>
            <a:ext cx="844320" cy="14231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7" idx="1"/>
          </p:cNvCxnSpPr>
          <p:nvPr/>
        </p:nvCxnSpPr>
        <p:spPr>
          <a:xfrm rot="10800000">
            <a:off x="2176715" y="2918864"/>
            <a:ext cx="639886" cy="2089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" idx="2"/>
          </p:cNvCxnSpPr>
          <p:nvPr/>
        </p:nvCxnSpPr>
        <p:spPr>
          <a:xfrm rot="16200000" flipH="1">
            <a:off x="1304183" y="2046331"/>
            <a:ext cx="1224600" cy="5204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9" idx="0"/>
          </p:cNvCxnSpPr>
          <p:nvPr/>
        </p:nvCxnSpPr>
        <p:spPr>
          <a:xfrm rot="5400000" flipH="1" flipV="1">
            <a:off x="890894" y="3364210"/>
            <a:ext cx="1743726" cy="824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6" idx="3"/>
          </p:cNvCxnSpPr>
          <p:nvPr/>
        </p:nvCxnSpPr>
        <p:spPr>
          <a:xfrm flipV="1">
            <a:off x="1047364" y="2904787"/>
            <a:ext cx="1090113" cy="1159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3" idx="3"/>
          </p:cNvCxnSpPr>
          <p:nvPr/>
        </p:nvCxnSpPr>
        <p:spPr>
          <a:xfrm flipV="1">
            <a:off x="993077" y="2904787"/>
            <a:ext cx="1156973" cy="3546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0" idx="3"/>
          </p:cNvCxnSpPr>
          <p:nvPr/>
        </p:nvCxnSpPr>
        <p:spPr>
          <a:xfrm>
            <a:off x="1096924" y="2693545"/>
            <a:ext cx="1065700" cy="198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7" idx="3"/>
          </p:cNvCxnSpPr>
          <p:nvPr/>
        </p:nvCxnSpPr>
        <p:spPr>
          <a:xfrm>
            <a:off x="1408447" y="2089954"/>
            <a:ext cx="766750" cy="8022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5" name="Picture 37" descr="MCj025017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330308"/>
            <a:ext cx="499182" cy="67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1287426" y="5706300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3’</a:t>
            </a:r>
            <a:endParaRPr lang="en-US" dirty="0"/>
          </a:p>
        </p:txBody>
      </p:sp>
      <p:cxnSp>
        <p:nvCxnSpPr>
          <p:cNvPr id="40" name="Straight Connector 39"/>
          <p:cNvCxnSpPr>
            <a:stCxn id="38" idx="0"/>
          </p:cNvCxnSpPr>
          <p:nvPr/>
        </p:nvCxnSpPr>
        <p:spPr>
          <a:xfrm rot="5400000" flipH="1" flipV="1">
            <a:off x="471910" y="4003014"/>
            <a:ext cx="2814087" cy="5924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V="1">
            <a:off x="1233873" y="3937150"/>
            <a:ext cx="2095820" cy="109546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1759363" y="2139784"/>
            <a:ext cx="1224598" cy="311414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 flipV="1">
            <a:off x="2215956" y="1764508"/>
            <a:ext cx="761955" cy="1143281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0800000" flipV="1">
            <a:off x="2215955" y="2368100"/>
            <a:ext cx="913974" cy="539689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>
            <a:off x="2215956" y="2907790"/>
            <a:ext cx="979815" cy="781868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 flipH="1">
            <a:off x="1343423" y="2035258"/>
            <a:ext cx="1224600" cy="520464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930134" y="3353137"/>
            <a:ext cx="1743726" cy="824880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1086604" y="2893714"/>
            <a:ext cx="1090113" cy="1159414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1032317" y="2893714"/>
            <a:ext cx="1156973" cy="354626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447687" y="2078881"/>
            <a:ext cx="766750" cy="802258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274954" y="1144311"/>
            <a:ext cx="39731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Great, we can tolerate 4 node failures.</a:t>
            </a:r>
          </a:p>
          <a:p>
            <a:endParaRPr lang="en-US" dirty="0" smtClean="0"/>
          </a:p>
          <a:p>
            <a:r>
              <a:rPr lang="en-US" dirty="0" smtClean="0"/>
              <a:t>Most of the time we start with a single failure.</a:t>
            </a:r>
          </a:p>
          <a:p>
            <a:endParaRPr lang="en-US" dirty="0" smtClean="0"/>
          </a:p>
          <a:p>
            <a:r>
              <a:rPr lang="en-US" dirty="0" smtClean="0"/>
              <a:t>Read from any 10 nodes, send all data to 3’ who can repair the lost block.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900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0967" y="1203006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7879" y="1844325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6356" y="2447916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02509" y="3013784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56796" y="3818572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55033" y="4648513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002032" y="5050906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192845" y="1203008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938670" y="1529953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90689" y="2133545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171535" y="2813786"/>
            <a:ext cx="590568" cy="491257"/>
          </a:xfrm>
          <a:prstGeom prst="rect">
            <a:avLst/>
          </a:prstGeom>
          <a:solidFill>
            <a:srgbClr val="7F7F7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156530" y="3455102"/>
            <a:ext cx="590568" cy="491257"/>
          </a:xfrm>
          <a:prstGeom prst="rect">
            <a:avLst/>
          </a:prstGeom>
          <a:solidFill>
            <a:srgbClr val="7F7F7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021035" y="4096418"/>
            <a:ext cx="590568" cy="491257"/>
          </a:xfrm>
          <a:prstGeom prst="rect">
            <a:avLst/>
          </a:prstGeom>
          <a:solidFill>
            <a:srgbClr val="7F7F7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816601" y="4762885"/>
            <a:ext cx="590568" cy="491257"/>
          </a:xfrm>
          <a:prstGeom prst="rect">
            <a:avLst/>
          </a:prstGeom>
          <a:solidFill>
            <a:srgbClr val="7F7F7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sp>
        <p:nvSpPr>
          <p:cNvPr id="68" name="Title 1"/>
          <p:cNvSpPr>
            <a:spLocks noGrp="1"/>
          </p:cNvSpPr>
          <p:nvPr>
            <p:ph type="title"/>
          </p:nvPr>
        </p:nvSpPr>
        <p:spPr>
          <a:xfrm>
            <a:off x="281173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The repair problem</a:t>
            </a:r>
          </a:p>
        </p:txBody>
      </p:sp>
      <p:cxnSp>
        <p:nvCxnSpPr>
          <p:cNvPr id="23" name="Straight Connector 22"/>
          <p:cNvCxnSpPr>
            <a:stCxn id="22" idx="0"/>
          </p:cNvCxnSpPr>
          <p:nvPr/>
        </p:nvCxnSpPr>
        <p:spPr>
          <a:xfrm rot="16200000" flipV="1">
            <a:off x="1194633" y="3948223"/>
            <a:ext cx="2095820" cy="109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5" idx="2"/>
          </p:cNvCxnSpPr>
          <p:nvPr/>
        </p:nvCxnSpPr>
        <p:spPr>
          <a:xfrm rot="5400000">
            <a:off x="1720123" y="2150857"/>
            <a:ext cx="1224598" cy="311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8" idx="1"/>
          </p:cNvCxnSpPr>
          <p:nvPr/>
        </p:nvCxnSpPr>
        <p:spPr>
          <a:xfrm rot="10800000" flipV="1">
            <a:off x="2176716" y="1775581"/>
            <a:ext cx="761955" cy="11432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1" idx="1"/>
          </p:cNvCxnSpPr>
          <p:nvPr/>
        </p:nvCxnSpPr>
        <p:spPr>
          <a:xfrm rot="10800000" flipV="1">
            <a:off x="2176715" y="2379173"/>
            <a:ext cx="913974" cy="539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4" idx="1"/>
          </p:cNvCxnSpPr>
          <p:nvPr/>
        </p:nvCxnSpPr>
        <p:spPr>
          <a:xfrm rot="10800000">
            <a:off x="2176715" y="2918863"/>
            <a:ext cx="994820" cy="140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5" idx="1"/>
          </p:cNvCxnSpPr>
          <p:nvPr/>
        </p:nvCxnSpPr>
        <p:spPr>
          <a:xfrm rot="10800000">
            <a:off x="2176716" y="2918863"/>
            <a:ext cx="979815" cy="781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6" idx="1"/>
          </p:cNvCxnSpPr>
          <p:nvPr/>
        </p:nvCxnSpPr>
        <p:spPr>
          <a:xfrm rot="10800000">
            <a:off x="2176715" y="2918863"/>
            <a:ext cx="844320" cy="14231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7" idx="1"/>
          </p:cNvCxnSpPr>
          <p:nvPr/>
        </p:nvCxnSpPr>
        <p:spPr>
          <a:xfrm rot="10800000">
            <a:off x="2176715" y="2918864"/>
            <a:ext cx="639886" cy="2089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" idx="2"/>
          </p:cNvCxnSpPr>
          <p:nvPr/>
        </p:nvCxnSpPr>
        <p:spPr>
          <a:xfrm rot="16200000" flipH="1">
            <a:off x="1304183" y="2046331"/>
            <a:ext cx="1224600" cy="5204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9" idx="0"/>
          </p:cNvCxnSpPr>
          <p:nvPr/>
        </p:nvCxnSpPr>
        <p:spPr>
          <a:xfrm rot="5400000" flipH="1" flipV="1">
            <a:off x="890894" y="3364210"/>
            <a:ext cx="1743726" cy="824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6" idx="3"/>
          </p:cNvCxnSpPr>
          <p:nvPr/>
        </p:nvCxnSpPr>
        <p:spPr>
          <a:xfrm flipV="1">
            <a:off x="1047364" y="2904787"/>
            <a:ext cx="1090113" cy="1159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3" idx="3"/>
          </p:cNvCxnSpPr>
          <p:nvPr/>
        </p:nvCxnSpPr>
        <p:spPr>
          <a:xfrm flipV="1">
            <a:off x="993077" y="2904787"/>
            <a:ext cx="1156973" cy="3546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0" idx="3"/>
          </p:cNvCxnSpPr>
          <p:nvPr/>
        </p:nvCxnSpPr>
        <p:spPr>
          <a:xfrm>
            <a:off x="1096924" y="2693545"/>
            <a:ext cx="1065700" cy="198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7" idx="3"/>
          </p:cNvCxnSpPr>
          <p:nvPr/>
        </p:nvCxnSpPr>
        <p:spPr>
          <a:xfrm>
            <a:off x="1408447" y="2089954"/>
            <a:ext cx="766750" cy="8022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5" name="Picture 37" descr="MCj025017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330308"/>
            <a:ext cx="499182" cy="67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1287426" y="5706300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3’</a:t>
            </a:r>
            <a:endParaRPr lang="en-US" dirty="0"/>
          </a:p>
        </p:txBody>
      </p:sp>
      <p:cxnSp>
        <p:nvCxnSpPr>
          <p:cNvPr id="40" name="Straight Connector 39"/>
          <p:cNvCxnSpPr>
            <a:stCxn id="38" idx="0"/>
          </p:cNvCxnSpPr>
          <p:nvPr/>
        </p:nvCxnSpPr>
        <p:spPr>
          <a:xfrm rot="5400000" flipH="1" flipV="1">
            <a:off x="471910" y="4003014"/>
            <a:ext cx="2814087" cy="592487"/>
          </a:xfrm>
          <a:prstGeom prst="line">
            <a:avLst/>
          </a:prstGeom>
          <a:ln w="152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V="1">
            <a:off x="1233873" y="3937150"/>
            <a:ext cx="2095820" cy="109546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1759363" y="2139784"/>
            <a:ext cx="1224598" cy="311414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 flipV="1">
            <a:off x="2215956" y="1764508"/>
            <a:ext cx="761955" cy="1143281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0800000" flipV="1">
            <a:off x="2215955" y="2368100"/>
            <a:ext cx="913974" cy="539689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>
            <a:off x="2215956" y="2907790"/>
            <a:ext cx="979815" cy="781868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 flipH="1">
            <a:off x="1343423" y="2035258"/>
            <a:ext cx="1224600" cy="520464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930134" y="3353137"/>
            <a:ext cx="1743726" cy="824880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1086604" y="2893714"/>
            <a:ext cx="1090113" cy="1159414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1032317" y="2893714"/>
            <a:ext cx="1156973" cy="354626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447687" y="2078881"/>
            <a:ext cx="766750" cy="802258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1309068" y="3709586"/>
            <a:ext cx="1344003" cy="290707"/>
          </a:xfrm>
          <a:prstGeom prst="line">
            <a:avLst/>
          </a:prstGeom>
          <a:ln w="111125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274954" y="1144311"/>
            <a:ext cx="39731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Great, we can tolerate 4 node failures.</a:t>
            </a:r>
          </a:p>
          <a:p>
            <a:endParaRPr lang="en-US" dirty="0" smtClean="0"/>
          </a:p>
          <a:p>
            <a:r>
              <a:rPr lang="en-US" dirty="0" smtClean="0"/>
              <a:t>Most of the time we start with a single failure.</a:t>
            </a:r>
          </a:p>
          <a:p>
            <a:endParaRPr lang="en-US" dirty="0" smtClean="0"/>
          </a:p>
          <a:p>
            <a:r>
              <a:rPr lang="en-US" dirty="0" smtClean="0"/>
              <a:t>Read from any 10 nodes, send all data to 3’ who can repair the lost block.</a:t>
            </a:r>
          </a:p>
          <a:p>
            <a:endParaRPr lang="en-US" dirty="0" smtClean="0"/>
          </a:p>
          <a:p>
            <a:r>
              <a:rPr lang="en-US" dirty="0" smtClean="0"/>
              <a:t>High network traffic</a:t>
            </a:r>
          </a:p>
          <a:p>
            <a:r>
              <a:rPr lang="en-US" dirty="0" smtClean="0"/>
              <a:t>High disk read</a:t>
            </a:r>
          </a:p>
          <a:p>
            <a:r>
              <a:rPr lang="en-US" dirty="0" smtClean="0"/>
              <a:t>10x more than the lost information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58537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F0C4C-5D86-B54A-9C4C-58B427D56B2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164399" y="1167138"/>
            <a:ext cx="3589566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If we have 1 failure, how do we rebuild the redundancy in a new disk?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Naïve repair: send </a:t>
            </a:r>
            <a:r>
              <a:rPr lang="en-US" dirty="0" err="1" smtClean="0"/>
              <a:t>k</a:t>
            </a:r>
            <a:r>
              <a:rPr lang="en-US" dirty="0" smtClean="0"/>
              <a:t> blocks. 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err="1" smtClean="0"/>
              <a:t>Filesize</a:t>
            </a:r>
            <a:r>
              <a:rPr lang="en-US" dirty="0" smtClean="0"/>
              <a:t> B, </a:t>
            </a:r>
            <a:r>
              <a:rPr lang="en-US" dirty="0"/>
              <a:t>B</a:t>
            </a:r>
            <a:r>
              <a:rPr lang="en-US" dirty="0" smtClean="0"/>
              <a:t>/</a:t>
            </a:r>
            <a:r>
              <a:rPr lang="en-US" dirty="0" err="1" smtClean="0"/>
              <a:t>k</a:t>
            </a:r>
            <a:r>
              <a:rPr lang="en-US" dirty="0" smtClean="0"/>
              <a:t> per block.  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1520" y="1203006"/>
            <a:ext cx="3510583" cy="4994551"/>
            <a:chOff x="251520" y="1203006"/>
            <a:chExt cx="3510583" cy="4994551"/>
          </a:xfrm>
        </p:grpSpPr>
        <p:sp>
          <p:nvSpPr>
            <p:cNvPr id="22" name="Rectangle 21"/>
            <p:cNvSpPr/>
            <p:nvPr/>
          </p:nvSpPr>
          <p:spPr>
            <a:xfrm>
              <a:off x="1360967" y="1203006"/>
              <a:ext cx="590568" cy="491257"/>
            </a:xfrm>
            <a:prstGeom prst="rect">
              <a:avLst/>
            </a:prstGeom>
            <a:solidFill>
              <a:srgbClr val="333399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7879" y="1844325"/>
              <a:ext cx="590568" cy="491257"/>
            </a:xfrm>
            <a:prstGeom prst="rect">
              <a:avLst/>
            </a:prstGeom>
            <a:solidFill>
              <a:srgbClr val="333399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06356" y="2447916"/>
              <a:ext cx="590568" cy="491257"/>
            </a:xfrm>
            <a:prstGeom prst="rect">
              <a:avLst/>
            </a:prstGeom>
            <a:solidFill>
              <a:srgbClr val="333399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2509" y="3013784"/>
              <a:ext cx="590568" cy="491257"/>
            </a:xfrm>
            <a:prstGeom prst="rect">
              <a:avLst/>
            </a:prstGeom>
            <a:solidFill>
              <a:srgbClr val="333399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6796" y="3818572"/>
              <a:ext cx="590568" cy="491257"/>
            </a:xfrm>
            <a:prstGeom prst="rect">
              <a:avLst/>
            </a:prstGeom>
            <a:solidFill>
              <a:srgbClr val="333399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5033" y="4648513"/>
              <a:ext cx="590568" cy="491257"/>
            </a:xfrm>
            <a:prstGeom prst="rect">
              <a:avLst/>
            </a:prstGeom>
            <a:solidFill>
              <a:srgbClr val="333399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002032" y="5050906"/>
              <a:ext cx="590568" cy="491257"/>
            </a:xfrm>
            <a:prstGeom prst="rect">
              <a:avLst/>
            </a:prstGeom>
            <a:solidFill>
              <a:srgbClr val="333399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192845" y="1203008"/>
              <a:ext cx="590568" cy="491257"/>
            </a:xfrm>
            <a:prstGeom prst="rect">
              <a:avLst/>
            </a:prstGeom>
            <a:solidFill>
              <a:srgbClr val="333399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938670" y="1529953"/>
              <a:ext cx="590568" cy="491257"/>
            </a:xfrm>
            <a:prstGeom prst="rect">
              <a:avLst/>
            </a:prstGeom>
            <a:solidFill>
              <a:srgbClr val="333399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090689" y="2133545"/>
              <a:ext cx="590568" cy="491257"/>
            </a:xfrm>
            <a:prstGeom prst="rect">
              <a:avLst/>
            </a:prstGeom>
            <a:solidFill>
              <a:srgbClr val="333399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171535" y="2813786"/>
              <a:ext cx="590568" cy="491257"/>
            </a:xfrm>
            <a:prstGeom prst="rect">
              <a:avLst/>
            </a:prstGeom>
            <a:solidFill>
              <a:srgbClr val="7F7F7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P1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156530" y="3455102"/>
              <a:ext cx="590568" cy="491257"/>
            </a:xfrm>
            <a:prstGeom prst="rect">
              <a:avLst/>
            </a:prstGeom>
            <a:solidFill>
              <a:srgbClr val="7F7F7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P2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21035" y="4096418"/>
              <a:ext cx="590568" cy="491257"/>
            </a:xfrm>
            <a:prstGeom prst="rect">
              <a:avLst/>
            </a:prstGeom>
            <a:solidFill>
              <a:srgbClr val="7F7F7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P3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816601" y="4762885"/>
              <a:ext cx="590568" cy="491257"/>
            </a:xfrm>
            <a:prstGeom prst="rect">
              <a:avLst/>
            </a:prstGeom>
            <a:solidFill>
              <a:srgbClr val="7F7F7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P4</a:t>
              </a:r>
              <a:endParaRPr lang="en-US" dirty="0"/>
            </a:p>
          </p:txBody>
        </p:sp>
        <p:cxnSp>
          <p:nvCxnSpPr>
            <p:cNvPr id="37" name="Straight Connector 36"/>
            <p:cNvCxnSpPr>
              <a:stCxn id="29" idx="0"/>
            </p:cNvCxnSpPr>
            <p:nvPr/>
          </p:nvCxnSpPr>
          <p:spPr>
            <a:xfrm rot="16200000" flipV="1">
              <a:off x="1194633" y="3948223"/>
              <a:ext cx="2095820" cy="109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0" idx="2"/>
            </p:cNvCxnSpPr>
            <p:nvPr/>
          </p:nvCxnSpPr>
          <p:spPr>
            <a:xfrm rot="5400000">
              <a:off x="1720123" y="2150857"/>
              <a:ext cx="1224598" cy="3114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1" idx="1"/>
            </p:cNvCxnSpPr>
            <p:nvPr/>
          </p:nvCxnSpPr>
          <p:spPr>
            <a:xfrm rot="10800000" flipV="1">
              <a:off x="2176716" y="1775581"/>
              <a:ext cx="761955" cy="11432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2" idx="1"/>
            </p:cNvCxnSpPr>
            <p:nvPr/>
          </p:nvCxnSpPr>
          <p:spPr>
            <a:xfrm rot="10800000" flipV="1">
              <a:off x="2176715" y="2379173"/>
              <a:ext cx="913974" cy="5396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3" idx="1"/>
            </p:cNvCxnSpPr>
            <p:nvPr/>
          </p:nvCxnSpPr>
          <p:spPr>
            <a:xfrm rot="10800000">
              <a:off x="2176715" y="2918863"/>
              <a:ext cx="994820" cy="1405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4" idx="1"/>
            </p:cNvCxnSpPr>
            <p:nvPr/>
          </p:nvCxnSpPr>
          <p:spPr>
            <a:xfrm rot="10800000">
              <a:off x="2176716" y="2918863"/>
              <a:ext cx="979815" cy="7818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5" idx="1"/>
            </p:cNvCxnSpPr>
            <p:nvPr/>
          </p:nvCxnSpPr>
          <p:spPr>
            <a:xfrm rot="10800000">
              <a:off x="2176715" y="2918863"/>
              <a:ext cx="844320" cy="14231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6" idx="1"/>
            </p:cNvCxnSpPr>
            <p:nvPr/>
          </p:nvCxnSpPr>
          <p:spPr>
            <a:xfrm rot="10800000">
              <a:off x="2176715" y="2918864"/>
              <a:ext cx="639886" cy="20896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2" idx="2"/>
            </p:cNvCxnSpPr>
            <p:nvPr/>
          </p:nvCxnSpPr>
          <p:spPr>
            <a:xfrm rot="16200000" flipH="1">
              <a:off x="1304183" y="2046331"/>
              <a:ext cx="1224600" cy="5204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8" idx="0"/>
            </p:cNvCxnSpPr>
            <p:nvPr/>
          </p:nvCxnSpPr>
          <p:spPr>
            <a:xfrm rot="5400000" flipH="1" flipV="1">
              <a:off x="890894" y="3364210"/>
              <a:ext cx="1743726" cy="8248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7" idx="3"/>
            </p:cNvCxnSpPr>
            <p:nvPr/>
          </p:nvCxnSpPr>
          <p:spPr>
            <a:xfrm flipV="1">
              <a:off x="1047364" y="2904787"/>
              <a:ext cx="1090113" cy="11594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26" idx="3"/>
            </p:cNvCxnSpPr>
            <p:nvPr/>
          </p:nvCxnSpPr>
          <p:spPr>
            <a:xfrm flipV="1">
              <a:off x="993077" y="2904787"/>
              <a:ext cx="1156973" cy="3546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5" idx="3"/>
            </p:cNvCxnSpPr>
            <p:nvPr/>
          </p:nvCxnSpPr>
          <p:spPr>
            <a:xfrm>
              <a:off x="1096924" y="2693545"/>
              <a:ext cx="1065700" cy="1986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4" idx="3"/>
            </p:cNvCxnSpPr>
            <p:nvPr/>
          </p:nvCxnSpPr>
          <p:spPr>
            <a:xfrm>
              <a:off x="1408447" y="2089954"/>
              <a:ext cx="766750" cy="8022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37" descr="MCj0250176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1520" y="2330308"/>
              <a:ext cx="499182" cy="672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Rectangle 51"/>
            <p:cNvSpPr/>
            <p:nvPr/>
          </p:nvSpPr>
          <p:spPr>
            <a:xfrm>
              <a:off x="1287426" y="5706300"/>
              <a:ext cx="590568" cy="491257"/>
            </a:xfrm>
            <a:prstGeom prst="rect">
              <a:avLst/>
            </a:prstGeom>
            <a:solidFill>
              <a:srgbClr val="333399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3’</a:t>
              </a:r>
              <a:endParaRPr lang="en-US" dirty="0"/>
            </a:p>
          </p:txBody>
        </p:sp>
        <p:cxnSp>
          <p:nvCxnSpPr>
            <p:cNvPr id="53" name="Straight Connector 52"/>
            <p:cNvCxnSpPr>
              <a:stCxn id="52" idx="0"/>
            </p:cNvCxnSpPr>
            <p:nvPr/>
          </p:nvCxnSpPr>
          <p:spPr>
            <a:xfrm rot="5400000" flipH="1" flipV="1">
              <a:off x="471910" y="4003014"/>
              <a:ext cx="2814087" cy="592487"/>
            </a:xfrm>
            <a:prstGeom prst="line">
              <a:avLst/>
            </a:prstGeom>
            <a:ln w="152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V="1">
              <a:off x="1233873" y="3937150"/>
              <a:ext cx="2095820" cy="109546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1759363" y="2139784"/>
              <a:ext cx="1224598" cy="311414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 flipV="1">
              <a:off x="2215956" y="1764508"/>
              <a:ext cx="761955" cy="1143281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 flipV="1">
              <a:off x="2215955" y="2368100"/>
              <a:ext cx="913974" cy="539689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2215956" y="2907790"/>
              <a:ext cx="979815" cy="781868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1343423" y="2035258"/>
              <a:ext cx="1224600" cy="520464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 flipH="1" flipV="1">
              <a:off x="930134" y="3353137"/>
              <a:ext cx="1743726" cy="824880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1086604" y="2893714"/>
              <a:ext cx="1090113" cy="1159414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1032317" y="2893714"/>
              <a:ext cx="1156973" cy="354626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447687" y="2078881"/>
              <a:ext cx="766750" cy="802258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 flipH="1" flipV="1">
              <a:off x="1309068" y="3709586"/>
              <a:ext cx="1344003" cy="290707"/>
            </a:xfrm>
            <a:prstGeom prst="line">
              <a:avLst/>
            </a:prstGeom>
            <a:ln w="111125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>
            <a:spLocks noGrp="1"/>
          </p:cNvSpPr>
          <p:nvPr>
            <p:ph type="title"/>
          </p:nvPr>
        </p:nvSpPr>
        <p:spPr>
          <a:xfrm>
            <a:off x="281173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The repair problem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3528" y="5085184"/>
            <a:ext cx="4195962" cy="1346200"/>
            <a:chOff x="323528" y="5085184"/>
            <a:chExt cx="4195962" cy="1346200"/>
          </a:xfrm>
        </p:grpSpPr>
        <p:sp>
          <p:nvSpPr>
            <p:cNvPr id="71" name="Rectangle 70"/>
            <p:cNvSpPr/>
            <p:nvPr/>
          </p:nvSpPr>
          <p:spPr>
            <a:xfrm>
              <a:off x="323528" y="5085184"/>
              <a:ext cx="4195962" cy="1346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44185" y="5313982"/>
              <a:ext cx="4055807" cy="9233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Do I need to reconstruct the </a:t>
              </a:r>
            </a:p>
            <a:p>
              <a:r>
                <a:rPr lang="en-US" dirty="0" smtClean="0"/>
                <a:t>Whole data object to repair </a:t>
              </a:r>
            </a:p>
            <a:p>
              <a:r>
                <a:rPr lang="en-US" dirty="0" smtClean="0"/>
                <a:t>one failure?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17569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repair metrics of interest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9564A-C75E-1A4B-8622-3D015599CA4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1484784"/>
            <a:ext cx="7704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venir Light"/>
                <a:cs typeface="Avenir Light"/>
              </a:rPr>
              <a:t>Number of bits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venir Light"/>
                <a:cs typeface="Avenir Light"/>
              </a:rPr>
              <a:t>communicated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venir Light"/>
                <a:cs typeface="Avenir Light"/>
              </a:rPr>
              <a:t> </a:t>
            </a:r>
            <a:r>
              <a:rPr lang="en-US" dirty="0" smtClean="0">
                <a:latin typeface="Avenir Light"/>
                <a:cs typeface="Avenir Light"/>
              </a:rPr>
              <a:t>in the network during single node failures (</a:t>
            </a:r>
            <a:r>
              <a:rPr lang="en-US" dirty="0" smtClean="0">
                <a:solidFill>
                  <a:srgbClr val="800000"/>
                </a:solidFill>
                <a:latin typeface="Avenir Light"/>
                <a:cs typeface="Avenir Light"/>
              </a:rPr>
              <a:t>Repair Bandwidth</a:t>
            </a:r>
            <a:r>
              <a:rPr lang="en-US" dirty="0" smtClean="0">
                <a:latin typeface="Avenir Light"/>
                <a:cs typeface="Avenir Light"/>
              </a:rPr>
              <a:t>)</a:t>
            </a:r>
          </a:p>
          <a:p>
            <a:endParaRPr lang="en-US" dirty="0">
              <a:latin typeface="Avenir Light"/>
              <a:cs typeface="Avenir Light"/>
            </a:endParaRPr>
          </a:p>
          <a:p>
            <a:endParaRPr lang="en-US" dirty="0" smtClean="0">
              <a:latin typeface="Avenir Light"/>
              <a:cs typeface="Avenir Light"/>
            </a:endParaRPr>
          </a:p>
          <a:p>
            <a:endParaRPr lang="en-US" dirty="0" smtClean="0">
              <a:latin typeface="Avenir Light"/>
              <a:cs typeface="Avenir Light"/>
            </a:endParaRPr>
          </a:p>
          <a:p>
            <a:endParaRPr lang="en-US" dirty="0" smtClean="0">
              <a:latin typeface="Avenir Light"/>
              <a:cs typeface="Avenir Ligh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venir Light"/>
                <a:cs typeface="Avenir Light"/>
              </a:rPr>
              <a:t>The number of bits </a:t>
            </a:r>
            <a:r>
              <a:rPr lang="en-US" b="1" dirty="0">
                <a:solidFill>
                  <a:srgbClr val="7F7F7F"/>
                </a:solidFill>
                <a:latin typeface="Avenir Light"/>
                <a:cs typeface="Avenir Light"/>
              </a:rPr>
              <a:t>read</a:t>
            </a:r>
            <a:r>
              <a:rPr lang="en-US" dirty="0">
                <a:solidFill>
                  <a:srgbClr val="7F7F7F"/>
                </a:solidFill>
                <a:latin typeface="Avenir Light"/>
                <a:cs typeface="Avenir Light"/>
              </a:rPr>
              <a:t> </a:t>
            </a:r>
            <a:r>
              <a:rPr lang="en-US" dirty="0">
                <a:latin typeface="Avenir Light"/>
                <a:cs typeface="Avenir Light"/>
              </a:rPr>
              <a:t>from disks during single node </a:t>
            </a:r>
            <a:r>
              <a:rPr lang="en-US" dirty="0" smtClean="0">
                <a:latin typeface="Avenir Light"/>
                <a:cs typeface="Avenir Light"/>
              </a:rPr>
              <a:t>repairs</a:t>
            </a:r>
          </a:p>
          <a:p>
            <a:r>
              <a:rPr lang="en-US" dirty="0" smtClean="0">
                <a:latin typeface="Avenir Light"/>
                <a:cs typeface="Avenir Light"/>
              </a:rPr>
              <a:t> </a:t>
            </a:r>
            <a:r>
              <a:rPr lang="en-US" dirty="0">
                <a:latin typeface="Avenir Light"/>
                <a:cs typeface="Avenir Light"/>
              </a:rPr>
              <a:t>(</a:t>
            </a:r>
            <a:r>
              <a:rPr lang="en-US" dirty="0">
                <a:solidFill>
                  <a:srgbClr val="800000"/>
                </a:solidFill>
                <a:latin typeface="Avenir Light"/>
                <a:cs typeface="Avenir Light"/>
              </a:rPr>
              <a:t>Disk IO</a:t>
            </a:r>
            <a:r>
              <a:rPr lang="en-US" dirty="0">
                <a:latin typeface="Avenir Light"/>
                <a:cs typeface="Avenir Light"/>
              </a:rPr>
              <a:t>)</a:t>
            </a:r>
          </a:p>
          <a:p>
            <a:endParaRPr lang="en-US" dirty="0">
              <a:latin typeface="Avenir Light"/>
              <a:cs typeface="Avenir Light"/>
            </a:endParaRPr>
          </a:p>
          <a:p>
            <a:endParaRPr lang="en-US" dirty="0" smtClean="0">
              <a:latin typeface="Avenir Light"/>
              <a:cs typeface="Avenir Light"/>
            </a:endParaRPr>
          </a:p>
          <a:p>
            <a:endParaRPr lang="en-US" dirty="0" smtClean="0">
              <a:latin typeface="Avenir Light"/>
              <a:cs typeface="Avenir Light"/>
            </a:endParaRPr>
          </a:p>
          <a:p>
            <a:endParaRPr lang="en-US" dirty="0">
              <a:latin typeface="Avenir Light"/>
              <a:cs typeface="Avenir Light"/>
            </a:endParaRPr>
          </a:p>
          <a:p>
            <a:r>
              <a:rPr lang="en-US" dirty="0" smtClean="0">
                <a:latin typeface="Avenir Light"/>
                <a:cs typeface="Avenir Light"/>
              </a:rPr>
              <a:t>3.  The </a:t>
            </a:r>
            <a:r>
              <a:rPr lang="en-US" b="1" dirty="0">
                <a:solidFill>
                  <a:srgbClr val="7F7F7F"/>
                </a:solidFill>
                <a:latin typeface="Avenir Light"/>
                <a:cs typeface="Avenir Light"/>
              </a:rPr>
              <a:t>number of nodes accessed </a:t>
            </a:r>
            <a:r>
              <a:rPr lang="en-US" dirty="0">
                <a:latin typeface="Avenir Light"/>
                <a:cs typeface="Avenir Light"/>
              </a:rPr>
              <a:t>to repair a single node failure </a:t>
            </a:r>
            <a:endParaRPr lang="en-US" dirty="0" smtClean="0">
              <a:latin typeface="Avenir Light"/>
              <a:cs typeface="Avenir Light"/>
            </a:endParaRPr>
          </a:p>
          <a:p>
            <a:r>
              <a:rPr lang="en-US" dirty="0" smtClean="0">
                <a:latin typeface="Avenir Light"/>
                <a:cs typeface="Avenir Light"/>
              </a:rPr>
              <a:t>(</a:t>
            </a:r>
            <a:r>
              <a:rPr lang="en-US" dirty="0">
                <a:solidFill>
                  <a:srgbClr val="800000"/>
                </a:solidFill>
                <a:latin typeface="Avenir Light"/>
                <a:cs typeface="Avenir Light"/>
              </a:rPr>
              <a:t>Locality</a:t>
            </a:r>
            <a:r>
              <a:rPr lang="en-US" dirty="0">
                <a:latin typeface="Avenir Light"/>
                <a:cs typeface="Avenir Light"/>
              </a:rPr>
              <a:t>)</a:t>
            </a:r>
          </a:p>
          <a:p>
            <a:endParaRPr lang="en-US" dirty="0"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4175253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repair metrics of interest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9564A-C75E-1A4B-8622-3D015599CA4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1484784"/>
            <a:ext cx="7704856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venir Light"/>
                <a:cs typeface="Avenir Light"/>
              </a:rPr>
              <a:t>Number of bits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venir Light"/>
                <a:cs typeface="Avenir Light"/>
              </a:rPr>
              <a:t>communicated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venir Light"/>
                <a:cs typeface="Avenir Light"/>
              </a:rPr>
              <a:t> </a:t>
            </a:r>
            <a:r>
              <a:rPr lang="en-US" dirty="0" smtClean="0">
                <a:latin typeface="Avenir Light"/>
                <a:cs typeface="Avenir Light"/>
              </a:rPr>
              <a:t>in the network during single node failures (</a:t>
            </a:r>
            <a:r>
              <a:rPr lang="en-US" dirty="0" smtClean="0">
                <a:solidFill>
                  <a:srgbClr val="800000"/>
                </a:solidFill>
                <a:latin typeface="Avenir Light"/>
                <a:cs typeface="Avenir Light"/>
              </a:rPr>
              <a:t>Repair Bandwidth</a:t>
            </a:r>
            <a:r>
              <a:rPr lang="en-US" dirty="0" smtClean="0">
                <a:latin typeface="Avenir Light"/>
                <a:cs typeface="Avenir Light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Avenir Light"/>
              <a:cs typeface="Avenir Light"/>
            </a:endParaRPr>
          </a:p>
          <a:p>
            <a:r>
              <a:rPr lang="en-US" dirty="0" smtClean="0">
                <a:latin typeface="Avenir Light"/>
                <a:cs typeface="Avenir Light"/>
              </a:rPr>
              <a:t>	</a:t>
            </a:r>
            <a:r>
              <a:rPr lang="en-US" dirty="0">
                <a:latin typeface="Avenir Light"/>
                <a:cs typeface="Avenir Light"/>
              </a:rPr>
              <a:t>Capacity known for two points only. My 3-year old conjecture </a:t>
            </a:r>
            <a:r>
              <a:rPr lang="en-US" dirty="0" smtClean="0">
                <a:latin typeface="Avenir Light"/>
                <a:cs typeface="Avenir Light"/>
              </a:rPr>
              <a:t>for 	intermediate </a:t>
            </a:r>
            <a:r>
              <a:rPr lang="en-US" dirty="0">
                <a:latin typeface="Avenir Light"/>
                <a:cs typeface="Avenir Light"/>
              </a:rPr>
              <a:t>points was just disproved. [ISIT13</a:t>
            </a:r>
            <a:r>
              <a:rPr lang="en-US" dirty="0" smtClean="0">
                <a:latin typeface="Avenir Light"/>
                <a:cs typeface="Avenir Light"/>
              </a:rPr>
              <a:t>]</a:t>
            </a:r>
          </a:p>
          <a:p>
            <a:endParaRPr lang="en-US" dirty="0" smtClean="0">
              <a:latin typeface="Avenir Light"/>
              <a:cs typeface="Avenir Light"/>
            </a:endParaRPr>
          </a:p>
          <a:p>
            <a:r>
              <a:rPr lang="en-US" dirty="0" smtClean="0">
                <a:latin typeface="Avenir Light"/>
                <a:cs typeface="Avenir Light"/>
              </a:rPr>
              <a:t>2.  The </a:t>
            </a:r>
            <a:r>
              <a:rPr lang="en-US" dirty="0">
                <a:latin typeface="Avenir Light"/>
                <a:cs typeface="Avenir Light"/>
              </a:rPr>
              <a:t>number of bits </a:t>
            </a:r>
            <a:r>
              <a:rPr lang="en-US" b="1" dirty="0">
                <a:solidFill>
                  <a:srgbClr val="7F7F7F"/>
                </a:solidFill>
                <a:latin typeface="Avenir Light"/>
                <a:cs typeface="Avenir Light"/>
              </a:rPr>
              <a:t>read</a:t>
            </a:r>
            <a:r>
              <a:rPr lang="en-US" dirty="0">
                <a:solidFill>
                  <a:srgbClr val="7F7F7F"/>
                </a:solidFill>
                <a:latin typeface="Avenir Light"/>
                <a:cs typeface="Avenir Light"/>
              </a:rPr>
              <a:t> </a:t>
            </a:r>
            <a:r>
              <a:rPr lang="en-US" dirty="0">
                <a:latin typeface="Avenir Light"/>
                <a:cs typeface="Avenir Light"/>
              </a:rPr>
              <a:t>from disks during single node </a:t>
            </a:r>
            <a:r>
              <a:rPr lang="en-US" dirty="0" smtClean="0">
                <a:latin typeface="Avenir Light"/>
                <a:cs typeface="Avenir Light"/>
              </a:rPr>
              <a:t>repairs</a:t>
            </a:r>
          </a:p>
          <a:p>
            <a:r>
              <a:rPr lang="en-US" dirty="0" smtClean="0">
                <a:latin typeface="Avenir Light"/>
                <a:cs typeface="Avenir Light"/>
              </a:rPr>
              <a:t> </a:t>
            </a:r>
            <a:r>
              <a:rPr lang="en-US" dirty="0">
                <a:latin typeface="Avenir Light"/>
                <a:cs typeface="Avenir Light"/>
              </a:rPr>
              <a:t>(</a:t>
            </a:r>
            <a:r>
              <a:rPr lang="en-US" dirty="0">
                <a:solidFill>
                  <a:srgbClr val="800000"/>
                </a:solidFill>
                <a:latin typeface="Avenir Light"/>
                <a:cs typeface="Avenir Light"/>
              </a:rPr>
              <a:t>Disk IO</a:t>
            </a:r>
            <a:r>
              <a:rPr lang="en-US" dirty="0" smtClean="0">
                <a:latin typeface="Avenir Light"/>
                <a:cs typeface="Avenir Light"/>
              </a:rPr>
              <a:t>)</a:t>
            </a:r>
          </a:p>
          <a:p>
            <a:endParaRPr lang="en-US" dirty="0" smtClean="0">
              <a:latin typeface="Avenir Light"/>
              <a:cs typeface="Avenir Light"/>
            </a:endParaRPr>
          </a:p>
          <a:p>
            <a:r>
              <a:rPr lang="en-US" dirty="0">
                <a:latin typeface="Avenir Light"/>
                <a:cs typeface="Avenir Light"/>
              </a:rPr>
              <a:t>	</a:t>
            </a:r>
            <a:endParaRPr lang="en-US" dirty="0" smtClean="0">
              <a:latin typeface="Avenir Light"/>
              <a:cs typeface="Avenir Light"/>
            </a:endParaRPr>
          </a:p>
          <a:p>
            <a:endParaRPr lang="en-US" dirty="0" smtClean="0">
              <a:latin typeface="Avenir Light"/>
              <a:cs typeface="Avenir Light"/>
            </a:endParaRPr>
          </a:p>
          <a:p>
            <a:endParaRPr lang="en-US" dirty="0">
              <a:latin typeface="Avenir Light"/>
              <a:cs typeface="Avenir Light"/>
            </a:endParaRPr>
          </a:p>
          <a:p>
            <a:r>
              <a:rPr lang="en-US" dirty="0" smtClean="0">
                <a:latin typeface="Avenir Light"/>
                <a:cs typeface="Avenir Light"/>
              </a:rPr>
              <a:t>3.  The </a:t>
            </a:r>
            <a:r>
              <a:rPr lang="en-US" b="1" dirty="0">
                <a:solidFill>
                  <a:srgbClr val="7F7F7F"/>
                </a:solidFill>
                <a:latin typeface="Avenir Light"/>
                <a:cs typeface="Avenir Light"/>
              </a:rPr>
              <a:t>number of nodes accessed </a:t>
            </a:r>
            <a:r>
              <a:rPr lang="en-US" dirty="0">
                <a:latin typeface="Avenir Light"/>
                <a:cs typeface="Avenir Light"/>
              </a:rPr>
              <a:t>to repair a single node failure </a:t>
            </a:r>
            <a:endParaRPr lang="en-US" dirty="0" smtClean="0">
              <a:latin typeface="Avenir Light"/>
              <a:cs typeface="Avenir Light"/>
            </a:endParaRPr>
          </a:p>
          <a:p>
            <a:r>
              <a:rPr lang="en-US" dirty="0" smtClean="0">
                <a:latin typeface="Avenir Light"/>
                <a:cs typeface="Avenir Light"/>
              </a:rPr>
              <a:t>(</a:t>
            </a:r>
            <a:r>
              <a:rPr lang="en-US" dirty="0">
                <a:solidFill>
                  <a:srgbClr val="800000"/>
                </a:solidFill>
                <a:latin typeface="Avenir Light"/>
                <a:cs typeface="Avenir Light"/>
              </a:rPr>
              <a:t>Locality</a:t>
            </a:r>
            <a:r>
              <a:rPr lang="en-US" dirty="0">
                <a:latin typeface="Avenir Light"/>
                <a:cs typeface="Avenir Light"/>
              </a:rPr>
              <a:t>)</a:t>
            </a:r>
          </a:p>
          <a:p>
            <a:endParaRPr lang="en-US" dirty="0" smtClean="0">
              <a:latin typeface="Avenir Light"/>
              <a:cs typeface="Avenir Light"/>
            </a:endParaRPr>
          </a:p>
          <a:p>
            <a:r>
              <a:rPr lang="en-US" dirty="0">
                <a:latin typeface="Avenir Light"/>
                <a:cs typeface="Avenir Ligh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56329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n 26"/>
          <p:cNvSpPr/>
          <p:nvPr/>
        </p:nvSpPr>
        <p:spPr>
          <a:xfrm>
            <a:off x="2516909" y="3479030"/>
            <a:ext cx="892849" cy="2262907"/>
          </a:xfrm>
          <a:prstGeom prst="can">
            <a:avLst/>
          </a:prstGeom>
          <a:solidFill>
            <a:srgbClr val="D9D9D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an 30"/>
          <p:cNvSpPr/>
          <p:nvPr/>
        </p:nvSpPr>
        <p:spPr>
          <a:xfrm>
            <a:off x="3900824" y="3523673"/>
            <a:ext cx="892849" cy="2262907"/>
          </a:xfrm>
          <a:prstGeom prst="can">
            <a:avLst/>
          </a:prstGeom>
          <a:solidFill>
            <a:srgbClr val="D9D9D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an 32"/>
          <p:cNvSpPr/>
          <p:nvPr/>
        </p:nvSpPr>
        <p:spPr>
          <a:xfrm>
            <a:off x="5293976" y="3485188"/>
            <a:ext cx="892849" cy="2262907"/>
          </a:xfrm>
          <a:prstGeom prst="can">
            <a:avLst/>
          </a:prstGeom>
          <a:solidFill>
            <a:srgbClr val="D9D9D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n 34"/>
          <p:cNvSpPr/>
          <p:nvPr/>
        </p:nvSpPr>
        <p:spPr>
          <a:xfrm>
            <a:off x="6610157" y="3477491"/>
            <a:ext cx="892849" cy="2262907"/>
          </a:xfrm>
          <a:prstGeom prst="can">
            <a:avLst/>
          </a:prstGeom>
          <a:solidFill>
            <a:srgbClr val="D9D9D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1173" y="0"/>
            <a:ext cx="8229600" cy="1143000"/>
          </a:xfrm>
        </p:spPr>
        <p:txBody>
          <a:bodyPr/>
          <a:lstStyle/>
          <a:p>
            <a:r>
              <a:rPr lang="en-US" dirty="0" smtClean="0"/>
              <a:t>current </a:t>
            </a:r>
            <a:r>
              <a:rPr lang="en-US" dirty="0" err="1" smtClean="0"/>
              <a:t>hadoop</a:t>
            </a:r>
            <a:r>
              <a:rPr lang="en-US" dirty="0" smtClean="0"/>
              <a:t> architecture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431031" y="1454727"/>
            <a:ext cx="1270000" cy="346364"/>
          </a:xfrm>
          <a:prstGeom prst="rect">
            <a:avLst/>
          </a:prstGeom>
          <a:solidFill>
            <a:srgbClr val="33339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file 1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7188" y="1999672"/>
            <a:ext cx="1779539" cy="3463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file 2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346" y="2606193"/>
            <a:ext cx="1503987" cy="34636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file 3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00157" y="1453188"/>
            <a:ext cx="247842" cy="346364"/>
          </a:xfrm>
          <a:prstGeom prst="rect">
            <a:avLst/>
          </a:prstGeom>
          <a:solidFill>
            <a:srgbClr val="33339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1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1889" y="1451649"/>
            <a:ext cx="247842" cy="346364"/>
          </a:xfrm>
          <a:prstGeom prst="rect">
            <a:avLst/>
          </a:prstGeom>
          <a:solidFill>
            <a:srgbClr val="33339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2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45163" y="1459346"/>
            <a:ext cx="247842" cy="346364"/>
          </a:xfrm>
          <a:prstGeom prst="rect">
            <a:avLst/>
          </a:prstGeom>
          <a:solidFill>
            <a:srgbClr val="33339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3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66895" y="1457807"/>
            <a:ext cx="247842" cy="346364"/>
          </a:xfrm>
          <a:prstGeom prst="rect">
            <a:avLst/>
          </a:prstGeom>
          <a:solidFill>
            <a:srgbClr val="33339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4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98618" y="1998133"/>
            <a:ext cx="247842" cy="3463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1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20350" y="1996594"/>
            <a:ext cx="247842" cy="3463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2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43624" y="2004291"/>
            <a:ext cx="247842" cy="3463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3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65356" y="2002752"/>
            <a:ext cx="247842" cy="3463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4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80933" y="2002751"/>
            <a:ext cx="247842" cy="3463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5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02665" y="2001212"/>
            <a:ext cx="247842" cy="3463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6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06316" y="2598497"/>
            <a:ext cx="247842" cy="34636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1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8048" y="2596958"/>
            <a:ext cx="247842" cy="34636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2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51322" y="2604655"/>
            <a:ext cx="247842" cy="34636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3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3054" y="2603116"/>
            <a:ext cx="247842" cy="34636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4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2401455" y="1477819"/>
            <a:ext cx="284787" cy="29248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2399916" y="2030461"/>
            <a:ext cx="284787" cy="29248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2398376" y="2652376"/>
            <a:ext cx="284787" cy="29248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6545" y="4518121"/>
            <a:ext cx="992909" cy="892849"/>
          </a:xfrm>
          <a:prstGeom prst="rect">
            <a:avLst/>
          </a:prstGeom>
          <a:solidFill>
            <a:srgbClr val="D9D9D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69575" y="5434061"/>
            <a:ext cx="1293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NameNode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376824" y="5704433"/>
            <a:ext cx="1293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DataNode</a:t>
            </a:r>
            <a:r>
              <a:rPr lang="en-US" sz="1600" dirty="0" smtClean="0"/>
              <a:t> 1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3760739" y="5710591"/>
            <a:ext cx="1293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DataNode</a:t>
            </a:r>
            <a:r>
              <a:rPr lang="en-US" sz="1600" dirty="0" smtClean="0"/>
              <a:t> 2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5153891" y="5710591"/>
            <a:ext cx="1293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DataNode</a:t>
            </a:r>
            <a:r>
              <a:rPr lang="en-US" sz="1600" dirty="0" smtClean="0"/>
              <a:t> 3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6470072" y="5702894"/>
            <a:ext cx="1293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DataNode</a:t>
            </a:r>
            <a:r>
              <a:rPr lang="en-US" sz="1600" dirty="0" smtClean="0"/>
              <a:t> 4</a:t>
            </a:r>
            <a:endParaRPr lang="en-US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7704668" y="4602226"/>
            <a:ext cx="66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…</a:t>
            </a:r>
            <a:endParaRPr lang="en-US" sz="2000" dirty="0"/>
          </a:p>
        </p:txBody>
      </p:sp>
      <p:grpSp>
        <p:nvGrpSpPr>
          <p:cNvPr id="2" name="Group 78"/>
          <p:cNvGrpSpPr/>
          <p:nvPr/>
        </p:nvGrpSpPr>
        <p:grpSpPr>
          <a:xfrm>
            <a:off x="4307224" y="1457807"/>
            <a:ext cx="2761670" cy="354061"/>
            <a:chOff x="4307224" y="1457807"/>
            <a:chExt cx="2761670" cy="354061"/>
          </a:xfrm>
        </p:grpSpPr>
        <p:sp>
          <p:nvSpPr>
            <p:cNvPr id="64" name="Rectangle 63"/>
            <p:cNvSpPr/>
            <p:nvPr/>
          </p:nvSpPr>
          <p:spPr>
            <a:xfrm>
              <a:off x="4307224" y="1459346"/>
              <a:ext cx="247842" cy="346364"/>
            </a:xfrm>
            <a:prstGeom prst="rect">
              <a:avLst/>
            </a:prstGeom>
            <a:solidFill>
              <a:srgbClr val="33339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1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628956" y="1457807"/>
              <a:ext cx="247842" cy="346364"/>
            </a:xfrm>
            <a:prstGeom prst="rect">
              <a:avLst/>
            </a:prstGeom>
            <a:solidFill>
              <a:srgbClr val="33339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2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952230" y="1465504"/>
              <a:ext cx="247842" cy="346364"/>
            </a:xfrm>
            <a:prstGeom prst="rect">
              <a:avLst/>
            </a:prstGeom>
            <a:solidFill>
              <a:srgbClr val="33339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3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273962" y="1463965"/>
              <a:ext cx="247842" cy="346364"/>
            </a:xfrm>
            <a:prstGeom prst="rect">
              <a:avLst/>
            </a:prstGeom>
            <a:solidFill>
              <a:srgbClr val="33339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4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54314" y="1459346"/>
              <a:ext cx="247842" cy="346364"/>
            </a:xfrm>
            <a:prstGeom prst="rect">
              <a:avLst/>
            </a:prstGeom>
            <a:solidFill>
              <a:srgbClr val="33339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1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176046" y="1457807"/>
              <a:ext cx="247842" cy="346364"/>
            </a:xfrm>
            <a:prstGeom prst="rect">
              <a:avLst/>
            </a:prstGeom>
            <a:solidFill>
              <a:srgbClr val="33339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2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499320" y="1465504"/>
              <a:ext cx="247842" cy="346364"/>
            </a:xfrm>
            <a:prstGeom prst="rect">
              <a:avLst/>
            </a:prstGeom>
            <a:solidFill>
              <a:srgbClr val="33339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3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821052" y="1463965"/>
              <a:ext cx="247842" cy="346364"/>
            </a:xfrm>
            <a:prstGeom prst="rect">
              <a:avLst/>
            </a:prstGeom>
            <a:solidFill>
              <a:srgbClr val="33339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4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77"/>
          <p:cNvGrpSpPr/>
          <p:nvPr/>
        </p:nvGrpSpPr>
        <p:grpSpPr>
          <a:xfrm>
            <a:off x="4952230" y="1995055"/>
            <a:ext cx="1851889" cy="354061"/>
            <a:chOff x="5059988" y="1995055"/>
            <a:chExt cx="1851889" cy="354061"/>
          </a:xfrm>
        </p:grpSpPr>
        <p:sp>
          <p:nvSpPr>
            <p:cNvPr id="72" name="Rectangle 71"/>
            <p:cNvSpPr/>
            <p:nvPr/>
          </p:nvSpPr>
          <p:spPr>
            <a:xfrm>
              <a:off x="5059988" y="1996594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1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381720" y="1995055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2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704994" y="2002752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3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026726" y="2001213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4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342303" y="2001212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5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664035" y="1999673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6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4079394" y="2601577"/>
            <a:ext cx="247842" cy="34636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5</a:t>
            </a:r>
            <a:endParaRPr lang="en-US" sz="2000" dirty="0">
              <a:solidFill>
                <a:srgbClr val="FFFFFF"/>
              </a:solidFill>
            </a:endParaRPr>
          </a:p>
        </p:txBody>
      </p:sp>
      <p:grpSp>
        <p:nvGrpSpPr>
          <p:cNvPr id="5" name="Group 86"/>
          <p:cNvGrpSpPr/>
          <p:nvPr/>
        </p:nvGrpSpPr>
        <p:grpSpPr>
          <a:xfrm>
            <a:off x="4805989" y="2603116"/>
            <a:ext cx="1520920" cy="354061"/>
            <a:chOff x="4805989" y="2603116"/>
            <a:chExt cx="1520920" cy="354061"/>
          </a:xfrm>
        </p:grpSpPr>
        <p:sp>
          <p:nvSpPr>
            <p:cNvPr id="82" name="Rectangle 81"/>
            <p:cNvSpPr/>
            <p:nvPr/>
          </p:nvSpPr>
          <p:spPr>
            <a:xfrm>
              <a:off x="4805989" y="2604655"/>
              <a:ext cx="247842" cy="346364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1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127721" y="2603116"/>
              <a:ext cx="247842" cy="346364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2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450995" y="2610813"/>
              <a:ext cx="247842" cy="346364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3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772727" y="2609274"/>
              <a:ext cx="247842" cy="346364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4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079067" y="2607735"/>
              <a:ext cx="247842" cy="346364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5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7" name="Group 87"/>
          <p:cNvGrpSpPr/>
          <p:nvPr/>
        </p:nvGrpSpPr>
        <p:grpSpPr>
          <a:xfrm>
            <a:off x="6751783" y="2601576"/>
            <a:ext cx="1520920" cy="354061"/>
            <a:chOff x="4805989" y="2603116"/>
            <a:chExt cx="1520920" cy="354061"/>
          </a:xfrm>
        </p:grpSpPr>
        <p:sp>
          <p:nvSpPr>
            <p:cNvPr id="89" name="Rectangle 88"/>
            <p:cNvSpPr/>
            <p:nvPr/>
          </p:nvSpPr>
          <p:spPr>
            <a:xfrm>
              <a:off x="4805989" y="2604655"/>
              <a:ext cx="247842" cy="346364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1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127721" y="2603116"/>
              <a:ext cx="247842" cy="346364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2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450995" y="2610813"/>
              <a:ext cx="247842" cy="346364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3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772727" y="2609274"/>
              <a:ext cx="247842" cy="346364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4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079067" y="2607735"/>
              <a:ext cx="247842" cy="346364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5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Group 93"/>
          <p:cNvGrpSpPr/>
          <p:nvPr/>
        </p:nvGrpSpPr>
        <p:grpSpPr>
          <a:xfrm>
            <a:off x="7144328" y="1993515"/>
            <a:ext cx="1851889" cy="354061"/>
            <a:chOff x="5059988" y="1995055"/>
            <a:chExt cx="1851889" cy="354061"/>
          </a:xfrm>
        </p:grpSpPr>
        <p:sp>
          <p:nvSpPr>
            <p:cNvPr id="95" name="Rectangle 94"/>
            <p:cNvSpPr/>
            <p:nvPr/>
          </p:nvSpPr>
          <p:spPr>
            <a:xfrm>
              <a:off x="5059988" y="1996594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1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381720" y="1995055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2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704994" y="2002752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3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026726" y="2001213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4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342303" y="2001212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5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664035" y="1999673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6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42460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repair metrics of interest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9564A-C75E-1A4B-8622-3D015599CA4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1484784"/>
            <a:ext cx="7704856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venir Light"/>
                <a:cs typeface="Avenir Light"/>
              </a:rPr>
              <a:t>Number of bits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venir Light"/>
                <a:cs typeface="Avenir Light"/>
              </a:rPr>
              <a:t>communicated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venir Light"/>
                <a:cs typeface="Avenir Light"/>
              </a:rPr>
              <a:t> </a:t>
            </a:r>
            <a:r>
              <a:rPr lang="en-US" dirty="0" smtClean="0">
                <a:latin typeface="Avenir Light"/>
                <a:cs typeface="Avenir Light"/>
              </a:rPr>
              <a:t>in the network during single node failures (</a:t>
            </a:r>
            <a:r>
              <a:rPr lang="en-US" dirty="0" smtClean="0">
                <a:solidFill>
                  <a:srgbClr val="800000"/>
                </a:solidFill>
                <a:latin typeface="Avenir Light"/>
                <a:cs typeface="Avenir Light"/>
              </a:rPr>
              <a:t>Repair Bandwidth</a:t>
            </a:r>
            <a:r>
              <a:rPr lang="en-US" dirty="0" smtClean="0">
                <a:latin typeface="Avenir Light"/>
                <a:cs typeface="Avenir Light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Avenir Light"/>
              <a:cs typeface="Avenir Light"/>
            </a:endParaRPr>
          </a:p>
          <a:p>
            <a:r>
              <a:rPr lang="en-US" dirty="0" smtClean="0">
                <a:latin typeface="Avenir Light"/>
                <a:cs typeface="Avenir Light"/>
              </a:rPr>
              <a:t>	</a:t>
            </a:r>
            <a:r>
              <a:rPr lang="en-US" dirty="0">
                <a:latin typeface="Avenir Light"/>
                <a:cs typeface="Avenir Light"/>
              </a:rPr>
              <a:t>Capacity known for two points only. My 3</a:t>
            </a:r>
            <a:r>
              <a:rPr lang="en-US" dirty="0" smtClean="0">
                <a:latin typeface="Avenir Light"/>
                <a:cs typeface="Avenir Light"/>
              </a:rPr>
              <a:t>-</a:t>
            </a:r>
            <a:r>
              <a:rPr lang="en-US" dirty="0">
                <a:latin typeface="Avenir Light"/>
                <a:cs typeface="Avenir Light"/>
              </a:rPr>
              <a:t>year old conjecture </a:t>
            </a:r>
            <a:r>
              <a:rPr lang="en-US" dirty="0" smtClean="0">
                <a:latin typeface="Avenir Light"/>
                <a:cs typeface="Avenir Light"/>
              </a:rPr>
              <a:t>for 	intermediate </a:t>
            </a:r>
            <a:r>
              <a:rPr lang="en-US" dirty="0">
                <a:latin typeface="Avenir Light"/>
                <a:cs typeface="Avenir Light"/>
              </a:rPr>
              <a:t>points was just disproved. [ISIT13</a:t>
            </a:r>
            <a:r>
              <a:rPr lang="en-US" dirty="0" smtClean="0">
                <a:latin typeface="Avenir Light"/>
                <a:cs typeface="Avenir Light"/>
              </a:rPr>
              <a:t>]</a:t>
            </a:r>
          </a:p>
          <a:p>
            <a:endParaRPr lang="en-US" dirty="0" smtClean="0">
              <a:latin typeface="Avenir Light"/>
              <a:cs typeface="Avenir Light"/>
            </a:endParaRPr>
          </a:p>
          <a:p>
            <a:r>
              <a:rPr lang="en-US" dirty="0" smtClean="0">
                <a:latin typeface="Avenir Light"/>
                <a:cs typeface="Avenir Light"/>
              </a:rPr>
              <a:t>2.  The </a:t>
            </a:r>
            <a:r>
              <a:rPr lang="en-US" dirty="0">
                <a:latin typeface="Avenir Light"/>
                <a:cs typeface="Avenir Light"/>
              </a:rPr>
              <a:t>number of bits </a:t>
            </a:r>
            <a:r>
              <a:rPr lang="en-US" b="1" dirty="0">
                <a:solidFill>
                  <a:srgbClr val="7F7F7F"/>
                </a:solidFill>
                <a:latin typeface="Avenir Light"/>
                <a:cs typeface="Avenir Light"/>
              </a:rPr>
              <a:t>read</a:t>
            </a:r>
            <a:r>
              <a:rPr lang="en-US" dirty="0">
                <a:solidFill>
                  <a:srgbClr val="7F7F7F"/>
                </a:solidFill>
                <a:latin typeface="Avenir Light"/>
                <a:cs typeface="Avenir Light"/>
              </a:rPr>
              <a:t> </a:t>
            </a:r>
            <a:r>
              <a:rPr lang="en-US" dirty="0">
                <a:latin typeface="Avenir Light"/>
                <a:cs typeface="Avenir Light"/>
              </a:rPr>
              <a:t>from disks during single node </a:t>
            </a:r>
            <a:r>
              <a:rPr lang="en-US" dirty="0" smtClean="0">
                <a:latin typeface="Avenir Light"/>
                <a:cs typeface="Avenir Light"/>
              </a:rPr>
              <a:t>repairs</a:t>
            </a:r>
          </a:p>
          <a:p>
            <a:r>
              <a:rPr lang="en-US" dirty="0" smtClean="0">
                <a:latin typeface="Avenir Light"/>
                <a:cs typeface="Avenir Light"/>
              </a:rPr>
              <a:t> </a:t>
            </a:r>
            <a:r>
              <a:rPr lang="en-US" dirty="0">
                <a:latin typeface="Avenir Light"/>
                <a:cs typeface="Avenir Light"/>
              </a:rPr>
              <a:t>(</a:t>
            </a:r>
            <a:r>
              <a:rPr lang="en-US" dirty="0">
                <a:solidFill>
                  <a:srgbClr val="800000"/>
                </a:solidFill>
                <a:latin typeface="Avenir Light"/>
                <a:cs typeface="Avenir Light"/>
              </a:rPr>
              <a:t>Disk IO</a:t>
            </a:r>
            <a:r>
              <a:rPr lang="en-US" dirty="0" smtClean="0">
                <a:latin typeface="Avenir Light"/>
                <a:cs typeface="Avenir Light"/>
              </a:rPr>
              <a:t>)</a:t>
            </a:r>
          </a:p>
          <a:p>
            <a:endParaRPr lang="en-US" dirty="0" smtClean="0">
              <a:latin typeface="Avenir Light"/>
              <a:cs typeface="Avenir Light"/>
            </a:endParaRPr>
          </a:p>
          <a:p>
            <a:r>
              <a:rPr lang="en-US" dirty="0">
                <a:latin typeface="Avenir Light"/>
                <a:cs typeface="Avenir Light"/>
              </a:rPr>
              <a:t>	Capacity unknown. </a:t>
            </a:r>
          </a:p>
          <a:p>
            <a:r>
              <a:rPr lang="en-US" dirty="0" smtClean="0">
                <a:latin typeface="Avenir Light"/>
                <a:cs typeface="Avenir Light"/>
              </a:rPr>
              <a:t>	Only </a:t>
            </a:r>
            <a:r>
              <a:rPr lang="en-US" dirty="0">
                <a:latin typeface="Avenir Light"/>
                <a:cs typeface="Avenir Light"/>
              </a:rPr>
              <a:t>known technique is bounding by Repair Bandwidth</a:t>
            </a:r>
          </a:p>
          <a:p>
            <a:endParaRPr lang="en-US" dirty="0">
              <a:latin typeface="Avenir Light"/>
              <a:cs typeface="Avenir Light"/>
            </a:endParaRPr>
          </a:p>
          <a:p>
            <a:r>
              <a:rPr lang="en-US" dirty="0" smtClean="0">
                <a:latin typeface="Avenir Light"/>
                <a:cs typeface="Avenir Light"/>
              </a:rPr>
              <a:t>3.  The </a:t>
            </a:r>
            <a:r>
              <a:rPr lang="en-US" b="1" dirty="0">
                <a:solidFill>
                  <a:srgbClr val="7F7F7F"/>
                </a:solidFill>
                <a:latin typeface="Avenir Light"/>
                <a:cs typeface="Avenir Light"/>
              </a:rPr>
              <a:t>number of nodes accessed </a:t>
            </a:r>
            <a:r>
              <a:rPr lang="en-US" dirty="0">
                <a:latin typeface="Avenir Light"/>
                <a:cs typeface="Avenir Light"/>
              </a:rPr>
              <a:t>to repair a single node failure </a:t>
            </a:r>
            <a:endParaRPr lang="en-US" dirty="0" smtClean="0">
              <a:latin typeface="Avenir Light"/>
              <a:cs typeface="Avenir Light"/>
            </a:endParaRPr>
          </a:p>
          <a:p>
            <a:r>
              <a:rPr lang="en-US" dirty="0" smtClean="0">
                <a:latin typeface="Avenir Light"/>
                <a:cs typeface="Avenir Light"/>
              </a:rPr>
              <a:t>(</a:t>
            </a:r>
            <a:r>
              <a:rPr lang="en-US" dirty="0">
                <a:solidFill>
                  <a:srgbClr val="800000"/>
                </a:solidFill>
                <a:latin typeface="Avenir Light"/>
                <a:cs typeface="Avenir Light"/>
              </a:rPr>
              <a:t>Locality</a:t>
            </a:r>
            <a:r>
              <a:rPr lang="en-US" dirty="0">
                <a:latin typeface="Avenir Light"/>
                <a:cs typeface="Avenir Light"/>
              </a:rPr>
              <a:t>)</a:t>
            </a:r>
          </a:p>
          <a:p>
            <a:endParaRPr lang="en-US" dirty="0" smtClean="0">
              <a:latin typeface="Avenir Light"/>
              <a:cs typeface="Avenir Light"/>
            </a:endParaRPr>
          </a:p>
          <a:p>
            <a:r>
              <a:rPr lang="en-US" dirty="0">
                <a:latin typeface="Avenir Light"/>
                <a:cs typeface="Avenir Ligh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56329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repair metrics of interest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9564A-C75E-1A4B-8622-3D015599CA4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1484784"/>
            <a:ext cx="7704856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venir Light"/>
                <a:cs typeface="Avenir Light"/>
              </a:rPr>
              <a:t>Number of bits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venir Light"/>
                <a:cs typeface="Avenir Light"/>
              </a:rPr>
              <a:t>communicated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venir Light"/>
                <a:cs typeface="Avenir Light"/>
              </a:rPr>
              <a:t> </a:t>
            </a:r>
            <a:r>
              <a:rPr lang="en-US" dirty="0" smtClean="0">
                <a:latin typeface="Avenir Light"/>
                <a:cs typeface="Avenir Light"/>
              </a:rPr>
              <a:t>in the network during single node failures (</a:t>
            </a:r>
            <a:r>
              <a:rPr lang="en-US" dirty="0" smtClean="0">
                <a:solidFill>
                  <a:srgbClr val="800000"/>
                </a:solidFill>
                <a:latin typeface="Avenir Light"/>
                <a:cs typeface="Avenir Light"/>
              </a:rPr>
              <a:t>Repair Bandwidth</a:t>
            </a:r>
            <a:r>
              <a:rPr lang="en-US" dirty="0" smtClean="0">
                <a:latin typeface="Avenir Light"/>
                <a:cs typeface="Avenir Light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Avenir Light"/>
              <a:cs typeface="Avenir Light"/>
            </a:endParaRPr>
          </a:p>
          <a:p>
            <a:r>
              <a:rPr lang="en-US" dirty="0" smtClean="0">
                <a:latin typeface="Avenir Light"/>
                <a:cs typeface="Avenir Light"/>
              </a:rPr>
              <a:t>	</a:t>
            </a:r>
            <a:r>
              <a:rPr lang="en-US" dirty="0">
                <a:latin typeface="Avenir Light"/>
                <a:cs typeface="Avenir Light"/>
              </a:rPr>
              <a:t>Capacity known for two points only. My 3-year old conjecture </a:t>
            </a:r>
            <a:r>
              <a:rPr lang="en-US" dirty="0" smtClean="0">
                <a:latin typeface="Avenir Light"/>
                <a:cs typeface="Avenir Light"/>
              </a:rPr>
              <a:t>for 	intermediate </a:t>
            </a:r>
            <a:r>
              <a:rPr lang="en-US" dirty="0">
                <a:latin typeface="Avenir Light"/>
                <a:cs typeface="Avenir Light"/>
              </a:rPr>
              <a:t>points was just disproved. [ISIT13</a:t>
            </a:r>
            <a:r>
              <a:rPr lang="en-US" dirty="0" smtClean="0">
                <a:latin typeface="Avenir Light"/>
                <a:cs typeface="Avenir Light"/>
              </a:rPr>
              <a:t>]</a:t>
            </a:r>
          </a:p>
          <a:p>
            <a:endParaRPr lang="en-US" dirty="0" smtClean="0">
              <a:latin typeface="Avenir Light"/>
              <a:cs typeface="Avenir Light"/>
            </a:endParaRPr>
          </a:p>
          <a:p>
            <a:r>
              <a:rPr lang="en-US" dirty="0" smtClean="0">
                <a:latin typeface="Avenir Light"/>
                <a:cs typeface="Avenir Light"/>
              </a:rPr>
              <a:t>2.  The </a:t>
            </a:r>
            <a:r>
              <a:rPr lang="en-US" dirty="0">
                <a:latin typeface="Avenir Light"/>
                <a:cs typeface="Avenir Light"/>
              </a:rPr>
              <a:t>number of bits </a:t>
            </a:r>
            <a:r>
              <a:rPr lang="en-US" b="1" dirty="0">
                <a:solidFill>
                  <a:srgbClr val="7F7F7F"/>
                </a:solidFill>
                <a:latin typeface="Avenir Light"/>
                <a:cs typeface="Avenir Light"/>
              </a:rPr>
              <a:t>read</a:t>
            </a:r>
            <a:r>
              <a:rPr lang="en-US" dirty="0">
                <a:solidFill>
                  <a:srgbClr val="7F7F7F"/>
                </a:solidFill>
                <a:latin typeface="Avenir Light"/>
                <a:cs typeface="Avenir Light"/>
              </a:rPr>
              <a:t> </a:t>
            </a:r>
            <a:r>
              <a:rPr lang="en-US" dirty="0">
                <a:latin typeface="Avenir Light"/>
                <a:cs typeface="Avenir Light"/>
              </a:rPr>
              <a:t>from disks during single node </a:t>
            </a:r>
            <a:r>
              <a:rPr lang="en-US" dirty="0" smtClean="0">
                <a:latin typeface="Avenir Light"/>
                <a:cs typeface="Avenir Light"/>
              </a:rPr>
              <a:t>repairs</a:t>
            </a:r>
          </a:p>
          <a:p>
            <a:r>
              <a:rPr lang="en-US" dirty="0" smtClean="0">
                <a:latin typeface="Avenir Light"/>
                <a:cs typeface="Avenir Light"/>
              </a:rPr>
              <a:t> </a:t>
            </a:r>
            <a:r>
              <a:rPr lang="en-US" dirty="0">
                <a:latin typeface="Avenir Light"/>
                <a:cs typeface="Avenir Light"/>
              </a:rPr>
              <a:t>(</a:t>
            </a:r>
            <a:r>
              <a:rPr lang="en-US" dirty="0">
                <a:solidFill>
                  <a:srgbClr val="800000"/>
                </a:solidFill>
                <a:latin typeface="Avenir Light"/>
                <a:cs typeface="Avenir Light"/>
              </a:rPr>
              <a:t>Disk IO</a:t>
            </a:r>
            <a:r>
              <a:rPr lang="en-US" dirty="0" smtClean="0">
                <a:latin typeface="Avenir Light"/>
                <a:cs typeface="Avenir Light"/>
              </a:rPr>
              <a:t>)</a:t>
            </a:r>
          </a:p>
          <a:p>
            <a:endParaRPr lang="en-US" dirty="0" smtClean="0">
              <a:latin typeface="Avenir Light"/>
              <a:cs typeface="Avenir Light"/>
            </a:endParaRPr>
          </a:p>
          <a:p>
            <a:r>
              <a:rPr lang="en-US" dirty="0">
                <a:latin typeface="Avenir Light"/>
                <a:cs typeface="Avenir Light"/>
              </a:rPr>
              <a:t>	Capacity unknown. </a:t>
            </a:r>
          </a:p>
          <a:p>
            <a:r>
              <a:rPr lang="en-US" dirty="0" smtClean="0">
                <a:latin typeface="Avenir Light"/>
                <a:cs typeface="Avenir Light"/>
              </a:rPr>
              <a:t>	Only </a:t>
            </a:r>
            <a:r>
              <a:rPr lang="en-US" dirty="0">
                <a:latin typeface="Avenir Light"/>
                <a:cs typeface="Avenir Light"/>
              </a:rPr>
              <a:t>known technique is bounding by Repair Bandwidth</a:t>
            </a:r>
          </a:p>
          <a:p>
            <a:endParaRPr lang="en-US" dirty="0">
              <a:latin typeface="Avenir Light"/>
              <a:cs typeface="Avenir Light"/>
            </a:endParaRPr>
          </a:p>
          <a:p>
            <a:r>
              <a:rPr lang="en-US" dirty="0" smtClean="0">
                <a:latin typeface="Avenir Light"/>
                <a:cs typeface="Avenir Light"/>
              </a:rPr>
              <a:t>3.  The </a:t>
            </a:r>
            <a:r>
              <a:rPr lang="en-US" b="1" dirty="0">
                <a:solidFill>
                  <a:srgbClr val="7F7F7F"/>
                </a:solidFill>
                <a:latin typeface="Avenir Light"/>
                <a:cs typeface="Avenir Light"/>
              </a:rPr>
              <a:t>number of nodes accessed </a:t>
            </a:r>
            <a:r>
              <a:rPr lang="en-US" dirty="0">
                <a:latin typeface="Avenir Light"/>
                <a:cs typeface="Avenir Light"/>
              </a:rPr>
              <a:t>to repair a single node failure </a:t>
            </a:r>
            <a:endParaRPr lang="en-US" dirty="0" smtClean="0">
              <a:latin typeface="Avenir Light"/>
              <a:cs typeface="Avenir Light"/>
            </a:endParaRPr>
          </a:p>
          <a:p>
            <a:r>
              <a:rPr lang="en-US" dirty="0" smtClean="0">
                <a:latin typeface="Avenir Light"/>
                <a:cs typeface="Avenir Light"/>
              </a:rPr>
              <a:t>(</a:t>
            </a:r>
            <a:r>
              <a:rPr lang="en-US" dirty="0">
                <a:solidFill>
                  <a:srgbClr val="800000"/>
                </a:solidFill>
                <a:latin typeface="Avenir Light"/>
                <a:cs typeface="Avenir Light"/>
              </a:rPr>
              <a:t>Locality</a:t>
            </a:r>
            <a:r>
              <a:rPr lang="en-US" dirty="0">
                <a:latin typeface="Avenir Light"/>
                <a:cs typeface="Avenir Light"/>
              </a:rPr>
              <a:t>)</a:t>
            </a:r>
          </a:p>
          <a:p>
            <a:endParaRPr lang="en-US" dirty="0" smtClean="0">
              <a:latin typeface="Avenir Light"/>
              <a:cs typeface="Avenir Light"/>
            </a:endParaRPr>
          </a:p>
          <a:p>
            <a:r>
              <a:rPr lang="en-US" dirty="0">
                <a:latin typeface="Avenir Light"/>
                <a:cs typeface="Avenir Light"/>
              </a:rPr>
              <a:t>	</a:t>
            </a:r>
            <a:r>
              <a:rPr lang="en-US" dirty="0" smtClean="0">
                <a:latin typeface="Avenir Light"/>
                <a:cs typeface="Avenir Light"/>
              </a:rPr>
              <a:t>Capacity known for some cases. </a:t>
            </a:r>
          </a:p>
          <a:p>
            <a:r>
              <a:rPr lang="en-US" dirty="0">
                <a:latin typeface="Avenir Light"/>
                <a:cs typeface="Avenir Light"/>
              </a:rPr>
              <a:t>	</a:t>
            </a:r>
            <a:r>
              <a:rPr lang="en-US" dirty="0" smtClean="0">
                <a:latin typeface="Avenir Light"/>
                <a:cs typeface="Avenir Light"/>
              </a:rPr>
              <a:t>Practical LRC codes known for some cases. [ISIT12, Usenix12, VLDB13]</a:t>
            </a:r>
          </a:p>
          <a:p>
            <a:r>
              <a:rPr lang="en-US" dirty="0">
                <a:latin typeface="Avenir Light"/>
                <a:cs typeface="Avenir Light"/>
              </a:rPr>
              <a:t>	</a:t>
            </a:r>
            <a:r>
              <a:rPr lang="en-US" dirty="0" smtClean="0">
                <a:latin typeface="Avenir Light"/>
                <a:cs typeface="Avenir Light"/>
              </a:rPr>
              <a:t>General constructions open</a:t>
            </a:r>
          </a:p>
          <a:p>
            <a:endParaRPr lang="en-US" dirty="0"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595951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23528" y="1340768"/>
            <a:ext cx="8280920" cy="17281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23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repair metrics of interest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9564A-C75E-1A4B-8622-3D015599CA4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1484784"/>
            <a:ext cx="7704856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venir Light"/>
                <a:cs typeface="Avenir Light"/>
              </a:rPr>
              <a:t>Number of bits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venir Light"/>
                <a:cs typeface="Avenir Light"/>
              </a:rPr>
              <a:t>communicated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venir Light"/>
                <a:cs typeface="Avenir Light"/>
              </a:rPr>
              <a:t> </a:t>
            </a:r>
            <a:r>
              <a:rPr lang="en-US" dirty="0" smtClean="0">
                <a:latin typeface="Avenir Light"/>
                <a:cs typeface="Avenir Light"/>
              </a:rPr>
              <a:t>in the network during single node failures (</a:t>
            </a:r>
            <a:r>
              <a:rPr lang="en-US" dirty="0" smtClean="0">
                <a:solidFill>
                  <a:srgbClr val="800000"/>
                </a:solidFill>
                <a:latin typeface="Avenir Light"/>
                <a:cs typeface="Avenir Light"/>
              </a:rPr>
              <a:t>Repair Bandwidth</a:t>
            </a:r>
            <a:r>
              <a:rPr lang="en-US" dirty="0" smtClean="0">
                <a:latin typeface="Avenir Light"/>
                <a:cs typeface="Avenir Light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Avenir Light"/>
              <a:cs typeface="Avenir Light"/>
            </a:endParaRPr>
          </a:p>
          <a:p>
            <a:r>
              <a:rPr lang="en-US" dirty="0" smtClean="0">
                <a:latin typeface="Avenir Light"/>
                <a:cs typeface="Avenir Light"/>
              </a:rPr>
              <a:t>	</a:t>
            </a:r>
            <a:r>
              <a:rPr lang="en-US" dirty="0">
                <a:latin typeface="Avenir Light"/>
                <a:cs typeface="Avenir Light"/>
              </a:rPr>
              <a:t>Capacity known for two points only. My 3-year old conjecture </a:t>
            </a:r>
            <a:r>
              <a:rPr lang="en-US" dirty="0" smtClean="0">
                <a:latin typeface="Avenir Light"/>
                <a:cs typeface="Avenir Light"/>
              </a:rPr>
              <a:t>for 	intermediate </a:t>
            </a:r>
            <a:r>
              <a:rPr lang="en-US" dirty="0">
                <a:latin typeface="Avenir Light"/>
                <a:cs typeface="Avenir Light"/>
              </a:rPr>
              <a:t>points was just disproved. [ISIT13</a:t>
            </a:r>
            <a:r>
              <a:rPr lang="en-US" dirty="0" smtClean="0">
                <a:latin typeface="Avenir Light"/>
                <a:cs typeface="Avenir Light"/>
              </a:rPr>
              <a:t>]</a:t>
            </a:r>
          </a:p>
          <a:p>
            <a:endParaRPr lang="en-US" dirty="0" smtClean="0">
              <a:latin typeface="Avenir Light"/>
              <a:cs typeface="Avenir Light"/>
            </a:endParaRPr>
          </a:p>
          <a:p>
            <a:r>
              <a:rPr lang="en-US" dirty="0" smtClean="0">
                <a:latin typeface="Avenir Light"/>
                <a:cs typeface="Avenir Light"/>
              </a:rPr>
              <a:t>2.  The </a:t>
            </a:r>
            <a:r>
              <a:rPr lang="en-US" dirty="0">
                <a:latin typeface="Avenir Light"/>
                <a:cs typeface="Avenir Light"/>
              </a:rPr>
              <a:t>number of bits </a:t>
            </a:r>
            <a:r>
              <a:rPr lang="en-US" b="1" dirty="0">
                <a:solidFill>
                  <a:srgbClr val="7F7F7F"/>
                </a:solidFill>
                <a:latin typeface="Avenir Light"/>
                <a:cs typeface="Avenir Light"/>
              </a:rPr>
              <a:t>read</a:t>
            </a:r>
            <a:r>
              <a:rPr lang="en-US" dirty="0">
                <a:solidFill>
                  <a:srgbClr val="7F7F7F"/>
                </a:solidFill>
                <a:latin typeface="Avenir Light"/>
                <a:cs typeface="Avenir Light"/>
              </a:rPr>
              <a:t> </a:t>
            </a:r>
            <a:r>
              <a:rPr lang="en-US" dirty="0">
                <a:latin typeface="Avenir Light"/>
                <a:cs typeface="Avenir Light"/>
              </a:rPr>
              <a:t>from disks during single node </a:t>
            </a:r>
            <a:r>
              <a:rPr lang="en-US" dirty="0" smtClean="0">
                <a:latin typeface="Avenir Light"/>
                <a:cs typeface="Avenir Light"/>
              </a:rPr>
              <a:t>repairs</a:t>
            </a:r>
          </a:p>
          <a:p>
            <a:r>
              <a:rPr lang="en-US" dirty="0" smtClean="0">
                <a:latin typeface="Avenir Light"/>
                <a:cs typeface="Avenir Light"/>
              </a:rPr>
              <a:t> </a:t>
            </a:r>
            <a:r>
              <a:rPr lang="en-US" dirty="0">
                <a:latin typeface="Avenir Light"/>
                <a:cs typeface="Avenir Light"/>
              </a:rPr>
              <a:t>(</a:t>
            </a:r>
            <a:r>
              <a:rPr lang="en-US" dirty="0">
                <a:solidFill>
                  <a:srgbClr val="800000"/>
                </a:solidFill>
                <a:latin typeface="Avenir Light"/>
                <a:cs typeface="Avenir Light"/>
              </a:rPr>
              <a:t>Disk IO</a:t>
            </a:r>
            <a:r>
              <a:rPr lang="en-US" dirty="0" smtClean="0">
                <a:latin typeface="Avenir Light"/>
                <a:cs typeface="Avenir Light"/>
              </a:rPr>
              <a:t>)</a:t>
            </a:r>
          </a:p>
          <a:p>
            <a:endParaRPr lang="en-US" dirty="0" smtClean="0">
              <a:latin typeface="Avenir Light"/>
              <a:cs typeface="Avenir Light"/>
            </a:endParaRPr>
          </a:p>
          <a:p>
            <a:r>
              <a:rPr lang="en-US" dirty="0">
                <a:latin typeface="Avenir Light"/>
                <a:cs typeface="Avenir Light"/>
              </a:rPr>
              <a:t>	Capacity unknown. </a:t>
            </a:r>
          </a:p>
          <a:p>
            <a:r>
              <a:rPr lang="en-US" dirty="0" smtClean="0">
                <a:latin typeface="Avenir Light"/>
                <a:cs typeface="Avenir Light"/>
              </a:rPr>
              <a:t>	Only </a:t>
            </a:r>
            <a:r>
              <a:rPr lang="en-US" dirty="0">
                <a:latin typeface="Avenir Light"/>
                <a:cs typeface="Avenir Light"/>
              </a:rPr>
              <a:t>known technique is bounding by Repair Bandwidth</a:t>
            </a:r>
          </a:p>
          <a:p>
            <a:endParaRPr lang="en-US" dirty="0">
              <a:latin typeface="Avenir Light"/>
              <a:cs typeface="Avenir Light"/>
            </a:endParaRPr>
          </a:p>
          <a:p>
            <a:r>
              <a:rPr lang="en-US" dirty="0" smtClean="0">
                <a:latin typeface="Avenir Light"/>
                <a:cs typeface="Avenir Light"/>
              </a:rPr>
              <a:t>3.  The </a:t>
            </a:r>
            <a:r>
              <a:rPr lang="en-US" b="1" dirty="0">
                <a:solidFill>
                  <a:srgbClr val="7F7F7F"/>
                </a:solidFill>
                <a:latin typeface="Avenir Light"/>
                <a:cs typeface="Avenir Light"/>
              </a:rPr>
              <a:t>number of nodes accessed </a:t>
            </a:r>
            <a:r>
              <a:rPr lang="en-US" dirty="0">
                <a:latin typeface="Avenir Light"/>
                <a:cs typeface="Avenir Light"/>
              </a:rPr>
              <a:t>to repair a single node failure </a:t>
            </a:r>
            <a:endParaRPr lang="en-US" dirty="0" smtClean="0">
              <a:latin typeface="Avenir Light"/>
              <a:cs typeface="Avenir Light"/>
            </a:endParaRPr>
          </a:p>
          <a:p>
            <a:r>
              <a:rPr lang="en-US" dirty="0" smtClean="0">
                <a:latin typeface="Avenir Light"/>
                <a:cs typeface="Avenir Light"/>
              </a:rPr>
              <a:t>(</a:t>
            </a:r>
            <a:r>
              <a:rPr lang="en-US" dirty="0">
                <a:solidFill>
                  <a:srgbClr val="800000"/>
                </a:solidFill>
                <a:latin typeface="Avenir Light"/>
                <a:cs typeface="Avenir Light"/>
              </a:rPr>
              <a:t>Locality</a:t>
            </a:r>
            <a:r>
              <a:rPr lang="en-US" dirty="0">
                <a:latin typeface="Avenir Light"/>
                <a:cs typeface="Avenir Light"/>
              </a:rPr>
              <a:t>)</a:t>
            </a:r>
          </a:p>
          <a:p>
            <a:endParaRPr lang="en-US" dirty="0" smtClean="0">
              <a:latin typeface="Avenir Light"/>
              <a:cs typeface="Avenir Light"/>
            </a:endParaRPr>
          </a:p>
          <a:p>
            <a:r>
              <a:rPr lang="en-US" dirty="0">
                <a:latin typeface="Avenir Light"/>
                <a:cs typeface="Avenir Light"/>
              </a:rPr>
              <a:t>	</a:t>
            </a:r>
            <a:r>
              <a:rPr lang="en-US" dirty="0" smtClean="0">
                <a:latin typeface="Avenir Light"/>
                <a:cs typeface="Avenir Light"/>
              </a:rPr>
              <a:t>Capacity known for some cases. </a:t>
            </a:r>
          </a:p>
          <a:p>
            <a:r>
              <a:rPr lang="en-US" dirty="0">
                <a:latin typeface="Avenir Light"/>
                <a:cs typeface="Avenir Light"/>
              </a:rPr>
              <a:t>	</a:t>
            </a:r>
            <a:r>
              <a:rPr lang="en-US" dirty="0" smtClean="0">
                <a:latin typeface="Avenir Light"/>
                <a:cs typeface="Avenir Light"/>
              </a:rPr>
              <a:t>Practical LRC codes known for some cases. [ISIT12, Usenix12, VLDB13]</a:t>
            </a:r>
          </a:p>
          <a:p>
            <a:r>
              <a:rPr lang="en-US" dirty="0">
                <a:latin typeface="Avenir Light"/>
                <a:cs typeface="Avenir Light"/>
              </a:rPr>
              <a:t>	</a:t>
            </a:r>
            <a:r>
              <a:rPr lang="en-US" dirty="0" smtClean="0">
                <a:latin typeface="Avenir Light"/>
                <a:cs typeface="Avenir Light"/>
              </a:rPr>
              <a:t>General constructions open</a:t>
            </a:r>
          </a:p>
          <a:p>
            <a:endParaRPr lang="en-US" dirty="0"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2780762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0967" y="1203006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7879" y="1844325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6356" y="2447916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02509" y="3013784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56796" y="3818572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55033" y="4648513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002032" y="5050906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192845" y="1203008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938670" y="1529953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90689" y="2133545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171535" y="2813786"/>
            <a:ext cx="590568" cy="491257"/>
          </a:xfrm>
          <a:prstGeom prst="rect">
            <a:avLst/>
          </a:prstGeom>
          <a:solidFill>
            <a:srgbClr val="7F7F7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156530" y="3455102"/>
            <a:ext cx="590568" cy="491257"/>
          </a:xfrm>
          <a:prstGeom prst="rect">
            <a:avLst/>
          </a:prstGeom>
          <a:solidFill>
            <a:srgbClr val="7F7F7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021035" y="4096418"/>
            <a:ext cx="590568" cy="491257"/>
          </a:xfrm>
          <a:prstGeom prst="rect">
            <a:avLst/>
          </a:prstGeom>
          <a:solidFill>
            <a:srgbClr val="7F7F7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816601" y="4762885"/>
            <a:ext cx="590568" cy="491257"/>
          </a:xfrm>
          <a:prstGeom prst="rect">
            <a:avLst/>
          </a:prstGeom>
          <a:solidFill>
            <a:srgbClr val="7F7F7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sp>
        <p:nvSpPr>
          <p:cNvPr id="68" name="Title 1"/>
          <p:cNvSpPr>
            <a:spLocks noGrp="1"/>
          </p:cNvSpPr>
          <p:nvPr>
            <p:ph type="title"/>
          </p:nvPr>
        </p:nvSpPr>
        <p:spPr>
          <a:xfrm>
            <a:off x="281173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The repair problem</a:t>
            </a:r>
          </a:p>
        </p:txBody>
      </p:sp>
      <p:cxnSp>
        <p:nvCxnSpPr>
          <p:cNvPr id="23" name="Straight Connector 22"/>
          <p:cNvCxnSpPr>
            <a:stCxn id="22" idx="0"/>
          </p:cNvCxnSpPr>
          <p:nvPr/>
        </p:nvCxnSpPr>
        <p:spPr>
          <a:xfrm rot="16200000" flipV="1">
            <a:off x="1194633" y="3948223"/>
            <a:ext cx="2095820" cy="109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5" idx="2"/>
          </p:cNvCxnSpPr>
          <p:nvPr/>
        </p:nvCxnSpPr>
        <p:spPr>
          <a:xfrm rot="5400000">
            <a:off x="1720123" y="2150857"/>
            <a:ext cx="1224598" cy="311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8" idx="1"/>
          </p:cNvCxnSpPr>
          <p:nvPr/>
        </p:nvCxnSpPr>
        <p:spPr>
          <a:xfrm rot="10800000" flipV="1">
            <a:off x="2176716" y="1775581"/>
            <a:ext cx="761955" cy="11432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1" idx="1"/>
          </p:cNvCxnSpPr>
          <p:nvPr/>
        </p:nvCxnSpPr>
        <p:spPr>
          <a:xfrm rot="10800000" flipV="1">
            <a:off x="2176715" y="2379173"/>
            <a:ext cx="913974" cy="539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4" idx="1"/>
          </p:cNvCxnSpPr>
          <p:nvPr/>
        </p:nvCxnSpPr>
        <p:spPr>
          <a:xfrm rot="10800000">
            <a:off x="2176715" y="2918863"/>
            <a:ext cx="994820" cy="140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5" idx="1"/>
          </p:cNvCxnSpPr>
          <p:nvPr/>
        </p:nvCxnSpPr>
        <p:spPr>
          <a:xfrm rot="10800000">
            <a:off x="2176716" y="2918863"/>
            <a:ext cx="979815" cy="781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6" idx="1"/>
          </p:cNvCxnSpPr>
          <p:nvPr/>
        </p:nvCxnSpPr>
        <p:spPr>
          <a:xfrm rot="10800000">
            <a:off x="2176715" y="2918863"/>
            <a:ext cx="844320" cy="14231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7" idx="1"/>
          </p:cNvCxnSpPr>
          <p:nvPr/>
        </p:nvCxnSpPr>
        <p:spPr>
          <a:xfrm rot="10800000">
            <a:off x="2176715" y="2918864"/>
            <a:ext cx="639886" cy="2089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" idx="2"/>
          </p:cNvCxnSpPr>
          <p:nvPr/>
        </p:nvCxnSpPr>
        <p:spPr>
          <a:xfrm rot="16200000" flipH="1">
            <a:off x="1304183" y="2046331"/>
            <a:ext cx="1224600" cy="5204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9" idx="0"/>
          </p:cNvCxnSpPr>
          <p:nvPr/>
        </p:nvCxnSpPr>
        <p:spPr>
          <a:xfrm rot="5400000" flipH="1" flipV="1">
            <a:off x="890894" y="3364210"/>
            <a:ext cx="1743726" cy="824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6" idx="3"/>
          </p:cNvCxnSpPr>
          <p:nvPr/>
        </p:nvCxnSpPr>
        <p:spPr>
          <a:xfrm flipV="1">
            <a:off x="1047364" y="2904787"/>
            <a:ext cx="1090113" cy="1159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3" idx="3"/>
          </p:cNvCxnSpPr>
          <p:nvPr/>
        </p:nvCxnSpPr>
        <p:spPr>
          <a:xfrm flipV="1">
            <a:off x="993077" y="2904787"/>
            <a:ext cx="1156973" cy="3546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0" idx="3"/>
          </p:cNvCxnSpPr>
          <p:nvPr/>
        </p:nvCxnSpPr>
        <p:spPr>
          <a:xfrm>
            <a:off x="1096924" y="2693545"/>
            <a:ext cx="1065700" cy="198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7" idx="3"/>
          </p:cNvCxnSpPr>
          <p:nvPr/>
        </p:nvCxnSpPr>
        <p:spPr>
          <a:xfrm>
            <a:off x="1408447" y="2089954"/>
            <a:ext cx="766750" cy="8022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5" name="Picture 37" descr="MCj025017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330308"/>
            <a:ext cx="499182" cy="67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1287426" y="5706300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3’</a:t>
            </a:r>
            <a:endParaRPr lang="en-US" dirty="0"/>
          </a:p>
        </p:txBody>
      </p:sp>
      <p:cxnSp>
        <p:nvCxnSpPr>
          <p:cNvPr id="40" name="Straight Connector 39"/>
          <p:cNvCxnSpPr>
            <a:stCxn id="38" idx="0"/>
          </p:cNvCxnSpPr>
          <p:nvPr/>
        </p:nvCxnSpPr>
        <p:spPr>
          <a:xfrm rot="5400000" flipH="1" flipV="1">
            <a:off x="471910" y="4003014"/>
            <a:ext cx="2814087" cy="592487"/>
          </a:xfrm>
          <a:prstGeom prst="line">
            <a:avLst/>
          </a:prstGeom>
          <a:ln w="152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V="1">
            <a:off x="1233873" y="3937150"/>
            <a:ext cx="2095820" cy="109546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1759363" y="2139784"/>
            <a:ext cx="1224598" cy="311414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 flipV="1">
            <a:off x="2215956" y="1764508"/>
            <a:ext cx="761955" cy="1143281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0800000" flipV="1">
            <a:off x="2215955" y="2368100"/>
            <a:ext cx="913974" cy="539689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>
            <a:off x="2215956" y="2907790"/>
            <a:ext cx="979815" cy="781868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 flipH="1">
            <a:off x="1343423" y="2035258"/>
            <a:ext cx="1224600" cy="520464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930134" y="3353137"/>
            <a:ext cx="1743726" cy="824880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1086604" y="2893714"/>
            <a:ext cx="1090113" cy="1159414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1032317" y="2893714"/>
            <a:ext cx="1156973" cy="354626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447687" y="2078881"/>
            <a:ext cx="766750" cy="802258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1309068" y="3709586"/>
            <a:ext cx="1344003" cy="290707"/>
          </a:xfrm>
          <a:prstGeom prst="line">
            <a:avLst/>
          </a:prstGeom>
          <a:ln w="111125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274954" y="1144311"/>
            <a:ext cx="39731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Light"/>
                <a:cs typeface="Avenir Light"/>
              </a:rPr>
              <a:t>Great, we can tolerate 4 node failures.</a:t>
            </a:r>
          </a:p>
          <a:p>
            <a:endParaRPr lang="en-US" dirty="0" smtClean="0">
              <a:latin typeface="Avenir Light"/>
              <a:cs typeface="Avenir Light"/>
            </a:endParaRPr>
          </a:p>
          <a:p>
            <a:r>
              <a:rPr lang="en-US" dirty="0" smtClean="0">
                <a:latin typeface="Avenir Light"/>
                <a:cs typeface="Avenir Light"/>
              </a:rPr>
              <a:t>Most of the time we start with a single failure.</a:t>
            </a:r>
          </a:p>
          <a:p>
            <a:endParaRPr lang="en-US" dirty="0" smtClean="0">
              <a:latin typeface="Avenir Light"/>
              <a:cs typeface="Avenir Light"/>
            </a:endParaRPr>
          </a:p>
          <a:p>
            <a:r>
              <a:rPr lang="en-US" dirty="0" smtClean="0">
                <a:latin typeface="Avenir Light"/>
                <a:cs typeface="Avenir Light"/>
              </a:rPr>
              <a:t>Read from any 10 nodes, send all data to 3’ who can repair the lost block.</a:t>
            </a:r>
          </a:p>
          <a:p>
            <a:endParaRPr lang="en-US" dirty="0" smtClean="0">
              <a:latin typeface="Avenir Light"/>
              <a:cs typeface="Avenir Light"/>
            </a:endParaRPr>
          </a:p>
          <a:p>
            <a:r>
              <a:rPr lang="en-US" dirty="0" smtClean="0">
                <a:latin typeface="Avenir Light"/>
                <a:cs typeface="Avenir Light"/>
              </a:rPr>
              <a:t>High network traffic</a:t>
            </a:r>
          </a:p>
          <a:p>
            <a:r>
              <a:rPr lang="en-US" dirty="0" smtClean="0">
                <a:latin typeface="Avenir Light"/>
                <a:cs typeface="Avenir Light"/>
              </a:rPr>
              <a:t>High disk read</a:t>
            </a:r>
          </a:p>
          <a:p>
            <a:r>
              <a:rPr lang="en-US" dirty="0" smtClean="0">
                <a:latin typeface="Avenir Light"/>
                <a:cs typeface="Avenir Light"/>
              </a:rPr>
              <a:t>10x more than the lost information</a:t>
            </a:r>
          </a:p>
          <a:p>
            <a:endParaRPr lang="en-US" dirty="0" smtClean="0"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36562986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F0C4C-5D86-B54A-9C4C-58B427D56B2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26036" y="1386502"/>
            <a:ext cx="3589566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Avenir Light"/>
                <a:cs typeface="Avenir Light"/>
              </a:rPr>
              <a:t>Ok, great, we can tolerate </a:t>
            </a:r>
            <a:r>
              <a:rPr lang="en-US" dirty="0" err="1" smtClean="0">
                <a:latin typeface="Avenir Light"/>
                <a:cs typeface="Avenir Light"/>
              </a:rPr>
              <a:t>n-k</a:t>
            </a:r>
            <a:r>
              <a:rPr lang="en-US" dirty="0" smtClean="0">
                <a:latin typeface="Avenir Light"/>
                <a:cs typeface="Avenir Light"/>
              </a:rPr>
              <a:t> disk failures without losing data. </a:t>
            </a:r>
          </a:p>
          <a:p>
            <a:endParaRPr lang="en-US" dirty="0" smtClean="0">
              <a:latin typeface="Avenir Light"/>
              <a:cs typeface="Avenir Light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Avenir Light"/>
                <a:cs typeface="Avenir Light"/>
              </a:rPr>
              <a:t>If we have 1 failure however, how do we rebuild the redundancy in a new disk?</a:t>
            </a:r>
          </a:p>
          <a:p>
            <a:pPr>
              <a:buFont typeface="Arial"/>
              <a:buChar char="•"/>
            </a:pPr>
            <a:endParaRPr lang="en-US" dirty="0" smtClean="0">
              <a:latin typeface="Avenir Light"/>
              <a:cs typeface="Avenir Light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Avenir Light"/>
                <a:cs typeface="Avenir Light"/>
              </a:rPr>
              <a:t>Naïve repair: send </a:t>
            </a:r>
            <a:r>
              <a:rPr lang="en-US" dirty="0" err="1" smtClean="0">
                <a:latin typeface="Avenir Light"/>
                <a:cs typeface="Avenir Light"/>
              </a:rPr>
              <a:t>k</a:t>
            </a:r>
            <a:r>
              <a:rPr lang="en-US" dirty="0" smtClean="0">
                <a:latin typeface="Avenir Light"/>
                <a:cs typeface="Avenir Light"/>
              </a:rPr>
              <a:t> blocks. </a:t>
            </a:r>
          </a:p>
          <a:p>
            <a:pPr>
              <a:buFont typeface="Arial"/>
              <a:buChar char="•"/>
            </a:pPr>
            <a:endParaRPr lang="en-US" dirty="0" smtClean="0">
              <a:latin typeface="Avenir Light"/>
              <a:cs typeface="Avenir Light"/>
            </a:endParaRPr>
          </a:p>
          <a:p>
            <a:pPr>
              <a:buFont typeface="Arial"/>
              <a:buChar char="•"/>
            </a:pPr>
            <a:r>
              <a:rPr lang="en-US" dirty="0" err="1" smtClean="0">
                <a:latin typeface="Avenir Light"/>
                <a:cs typeface="Avenir Light"/>
              </a:rPr>
              <a:t>Filesize</a:t>
            </a:r>
            <a:r>
              <a:rPr lang="en-US" dirty="0" smtClean="0">
                <a:latin typeface="Avenir Light"/>
                <a:cs typeface="Avenir Light"/>
              </a:rPr>
              <a:t> B, </a:t>
            </a:r>
            <a:r>
              <a:rPr lang="en-US" dirty="0">
                <a:latin typeface="Avenir Light"/>
                <a:cs typeface="Avenir Light"/>
              </a:rPr>
              <a:t>B</a:t>
            </a:r>
            <a:r>
              <a:rPr lang="en-US" dirty="0" smtClean="0">
                <a:latin typeface="Avenir Light"/>
                <a:cs typeface="Avenir Light"/>
              </a:rPr>
              <a:t>/</a:t>
            </a:r>
            <a:r>
              <a:rPr lang="en-US" dirty="0" err="1" smtClean="0">
                <a:latin typeface="Avenir Light"/>
                <a:cs typeface="Avenir Light"/>
              </a:rPr>
              <a:t>k</a:t>
            </a:r>
            <a:r>
              <a:rPr lang="en-US" dirty="0" smtClean="0">
                <a:latin typeface="Avenir Light"/>
                <a:cs typeface="Avenir Light"/>
              </a:rPr>
              <a:t> per block.  </a:t>
            </a:r>
            <a:endParaRPr lang="en-US" dirty="0">
              <a:latin typeface="Avenir Light"/>
              <a:cs typeface="Avenir Ligh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78776" y="1203006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35688" y="1844325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24165" y="2447916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20318" y="3013784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74605" y="3818572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072842" y="4648513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019841" y="5050906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210654" y="1203008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956479" y="1529953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108498" y="2133545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189344" y="2813786"/>
            <a:ext cx="590568" cy="491257"/>
          </a:xfrm>
          <a:prstGeom prst="rect">
            <a:avLst/>
          </a:prstGeom>
          <a:solidFill>
            <a:srgbClr val="7F7F7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174339" y="3455102"/>
            <a:ext cx="590568" cy="491257"/>
          </a:xfrm>
          <a:prstGeom prst="rect">
            <a:avLst/>
          </a:prstGeom>
          <a:solidFill>
            <a:srgbClr val="7F7F7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038844" y="4096418"/>
            <a:ext cx="590568" cy="491257"/>
          </a:xfrm>
          <a:prstGeom prst="rect">
            <a:avLst/>
          </a:prstGeom>
          <a:solidFill>
            <a:srgbClr val="7F7F7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834410" y="4762885"/>
            <a:ext cx="590568" cy="491257"/>
          </a:xfrm>
          <a:prstGeom prst="rect">
            <a:avLst/>
          </a:prstGeom>
          <a:solidFill>
            <a:srgbClr val="7F7F7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cxnSp>
        <p:nvCxnSpPr>
          <p:cNvPr id="37" name="Straight Connector 36"/>
          <p:cNvCxnSpPr>
            <a:stCxn id="29" idx="0"/>
          </p:cNvCxnSpPr>
          <p:nvPr/>
        </p:nvCxnSpPr>
        <p:spPr>
          <a:xfrm rot="16200000" flipV="1">
            <a:off x="1212442" y="3948223"/>
            <a:ext cx="2095820" cy="109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0" idx="2"/>
          </p:cNvCxnSpPr>
          <p:nvPr/>
        </p:nvCxnSpPr>
        <p:spPr>
          <a:xfrm rot="5400000">
            <a:off x="1737932" y="2150857"/>
            <a:ext cx="1224598" cy="311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1" idx="1"/>
          </p:cNvCxnSpPr>
          <p:nvPr/>
        </p:nvCxnSpPr>
        <p:spPr>
          <a:xfrm rot="10800000" flipV="1">
            <a:off x="2194525" y="1775581"/>
            <a:ext cx="761955" cy="11432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2" idx="1"/>
          </p:cNvCxnSpPr>
          <p:nvPr/>
        </p:nvCxnSpPr>
        <p:spPr>
          <a:xfrm rot="10800000" flipV="1">
            <a:off x="2194524" y="2379173"/>
            <a:ext cx="913974" cy="539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3" idx="1"/>
          </p:cNvCxnSpPr>
          <p:nvPr/>
        </p:nvCxnSpPr>
        <p:spPr>
          <a:xfrm rot="10800000">
            <a:off x="2194524" y="2918863"/>
            <a:ext cx="994820" cy="140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4" idx="1"/>
          </p:cNvCxnSpPr>
          <p:nvPr/>
        </p:nvCxnSpPr>
        <p:spPr>
          <a:xfrm rot="10800000">
            <a:off x="2194525" y="2918863"/>
            <a:ext cx="979815" cy="781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5" idx="1"/>
          </p:cNvCxnSpPr>
          <p:nvPr/>
        </p:nvCxnSpPr>
        <p:spPr>
          <a:xfrm rot="10800000">
            <a:off x="2194524" y="2918863"/>
            <a:ext cx="844320" cy="14231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6" idx="1"/>
          </p:cNvCxnSpPr>
          <p:nvPr/>
        </p:nvCxnSpPr>
        <p:spPr>
          <a:xfrm rot="10800000">
            <a:off x="2194524" y="2918864"/>
            <a:ext cx="639886" cy="2089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2" idx="2"/>
          </p:cNvCxnSpPr>
          <p:nvPr/>
        </p:nvCxnSpPr>
        <p:spPr>
          <a:xfrm rot="16200000" flipH="1">
            <a:off x="1321992" y="2046331"/>
            <a:ext cx="1224600" cy="5204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8" idx="0"/>
          </p:cNvCxnSpPr>
          <p:nvPr/>
        </p:nvCxnSpPr>
        <p:spPr>
          <a:xfrm rot="5400000" flipH="1" flipV="1">
            <a:off x="908703" y="3364210"/>
            <a:ext cx="1743726" cy="824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7" idx="3"/>
          </p:cNvCxnSpPr>
          <p:nvPr/>
        </p:nvCxnSpPr>
        <p:spPr>
          <a:xfrm flipV="1">
            <a:off x="1065173" y="2904787"/>
            <a:ext cx="1090113" cy="1159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3"/>
          </p:cNvCxnSpPr>
          <p:nvPr/>
        </p:nvCxnSpPr>
        <p:spPr>
          <a:xfrm flipV="1">
            <a:off x="1010886" y="2904787"/>
            <a:ext cx="1156973" cy="3546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5" idx="3"/>
          </p:cNvCxnSpPr>
          <p:nvPr/>
        </p:nvCxnSpPr>
        <p:spPr>
          <a:xfrm>
            <a:off x="1114733" y="2693545"/>
            <a:ext cx="1065700" cy="198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4" idx="3"/>
          </p:cNvCxnSpPr>
          <p:nvPr/>
        </p:nvCxnSpPr>
        <p:spPr>
          <a:xfrm>
            <a:off x="1426256" y="2089954"/>
            <a:ext cx="766750" cy="8022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37" descr="MCj025017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330308"/>
            <a:ext cx="499182" cy="67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51"/>
          <p:cNvSpPr/>
          <p:nvPr/>
        </p:nvSpPr>
        <p:spPr>
          <a:xfrm>
            <a:off x="1305235" y="5706300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3’</a:t>
            </a:r>
            <a:endParaRPr lang="en-US" dirty="0"/>
          </a:p>
        </p:txBody>
      </p:sp>
      <p:cxnSp>
        <p:nvCxnSpPr>
          <p:cNvPr id="53" name="Straight Connector 52"/>
          <p:cNvCxnSpPr>
            <a:stCxn id="52" idx="0"/>
          </p:cNvCxnSpPr>
          <p:nvPr/>
        </p:nvCxnSpPr>
        <p:spPr>
          <a:xfrm rot="5400000" flipH="1" flipV="1">
            <a:off x="489719" y="4003014"/>
            <a:ext cx="2814087" cy="592487"/>
          </a:xfrm>
          <a:prstGeom prst="line">
            <a:avLst/>
          </a:prstGeom>
          <a:ln w="152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 flipV="1">
            <a:off x="1251682" y="3937150"/>
            <a:ext cx="2095820" cy="109546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1777172" y="2139784"/>
            <a:ext cx="1224598" cy="311414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 flipV="1">
            <a:off x="2233765" y="1764508"/>
            <a:ext cx="761955" cy="1143281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 flipV="1">
            <a:off x="2233764" y="2368100"/>
            <a:ext cx="913974" cy="539689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>
            <a:off x="2233765" y="2907790"/>
            <a:ext cx="979815" cy="781868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H="1">
            <a:off x="1361232" y="2035258"/>
            <a:ext cx="1224600" cy="520464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 flipH="1" flipV="1">
            <a:off x="947943" y="3353137"/>
            <a:ext cx="1743726" cy="824880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1104413" y="2893714"/>
            <a:ext cx="1090113" cy="1159414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1050126" y="2893714"/>
            <a:ext cx="1156973" cy="354626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465496" y="2078881"/>
            <a:ext cx="766750" cy="802258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 flipH="1" flipV="1">
            <a:off x="1326877" y="3709586"/>
            <a:ext cx="1344003" cy="290707"/>
          </a:xfrm>
          <a:prstGeom prst="line">
            <a:avLst/>
          </a:prstGeom>
          <a:ln w="111125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itle 1"/>
          <p:cNvSpPr>
            <a:spLocks noGrp="1"/>
          </p:cNvSpPr>
          <p:nvPr>
            <p:ph type="title"/>
          </p:nvPr>
        </p:nvSpPr>
        <p:spPr>
          <a:xfrm>
            <a:off x="281173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The repair problem</a:t>
            </a:r>
          </a:p>
        </p:txBody>
      </p:sp>
      <p:grpSp>
        <p:nvGrpSpPr>
          <p:cNvPr id="4" name="Group 69"/>
          <p:cNvGrpSpPr/>
          <p:nvPr/>
        </p:nvGrpSpPr>
        <p:grpSpPr>
          <a:xfrm>
            <a:off x="323469" y="4989663"/>
            <a:ext cx="4737100" cy="1346200"/>
            <a:chOff x="419100" y="4965700"/>
            <a:chExt cx="4737100" cy="1346200"/>
          </a:xfrm>
        </p:grpSpPr>
        <p:sp>
          <p:nvSpPr>
            <p:cNvPr id="71" name="Rectangle 70"/>
            <p:cNvSpPr/>
            <p:nvPr/>
          </p:nvSpPr>
          <p:spPr>
            <a:xfrm>
              <a:off x="419100" y="4965700"/>
              <a:ext cx="4381500" cy="134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69900" y="5029200"/>
              <a:ext cx="46863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Do I need to reconstruct the </a:t>
              </a:r>
            </a:p>
            <a:p>
              <a:r>
                <a:rPr lang="en-US" dirty="0" smtClean="0"/>
                <a:t>Whole data object to repair </a:t>
              </a:r>
            </a:p>
            <a:p>
              <a:r>
                <a:rPr lang="en-US" dirty="0" smtClean="0"/>
                <a:t>one failure?</a:t>
              </a:r>
              <a:endParaRPr lang="en-US" dirty="0"/>
            </a:p>
          </p:txBody>
        </p:sp>
      </p:grpSp>
      <p:sp>
        <p:nvSpPr>
          <p:cNvPr id="65" name="Rectangle 64"/>
          <p:cNvSpPr/>
          <p:nvPr/>
        </p:nvSpPr>
        <p:spPr>
          <a:xfrm>
            <a:off x="231732" y="4716010"/>
            <a:ext cx="7899400" cy="1854200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22232" y="4804910"/>
            <a:ext cx="695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venir Light"/>
                <a:cs typeface="Avenir Light"/>
              </a:rPr>
              <a:t>Functional repair</a:t>
            </a:r>
            <a:r>
              <a:rPr lang="en-US" dirty="0" smtClean="0">
                <a:latin typeface="Avenir Light"/>
                <a:cs typeface="Avenir Light"/>
              </a:rPr>
              <a:t>: </a:t>
            </a:r>
            <a:r>
              <a:rPr lang="en-US" b="1" dirty="0" smtClean="0">
                <a:latin typeface="Avenir Light"/>
                <a:cs typeface="Avenir Light"/>
              </a:rPr>
              <a:t>3’</a:t>
            </a:r>
            <a:r>
              <a:rPr lang="en-US" dirty="0" smtClean="0">
                <a:latin typeface="Avenir Light"/>
                <a:cs typeface="Avenir Light"/>
              </a:rPr>
              <a:t> can be different from </a:t>
            </a:r>
            <a:r>
              <a:rPr lang="en-US" b="1" dirty="0" smtClean="0">
                <a:latin typeface="Avenir Light"/>
                <a:cs typeface="Avenir Light"/>
              </a:rPr>
              <a:t>3</a:t>
            </a:r>
            <a:r>
              <a:rPr lang="en-US" dirty="0" smtClean="0">
                <a:latin typeface="Avenir Light"/>
                <a:cs typeface="Avenir Light"/>
              </a:rPr>
              <a:t>. Maintains the </a:t>
            </a:r>
            <a:r>
              <a:rPr lang="en-US" b="1" dirty="0" smtClean="0">
                <a:solidFill>
                  <a:srgbClr val="800000"/>
                </a:solidFill>
                <a:latin typeface="Avenir Light"/>
                <a:cs typeface="Avenir Light"/>
              </a:rPr>
              <a:t>any </a:t>
            </a:r>
            <a:r>
              <a:rPr lang="en-US" b="1" dirty="0" err="1" smtClean="0">
                <a:solidFill>
                  <a:srgbClr val="800000"/>
                </a:solidFill>
                <a:latin typeface="Avenir Light"/>
                <a:cs typeface="Avenir Light"/>
              </a:rPr>
              <a:t>k</a:t>
            </a:r>
            <a:r>
              <a:rPr lang="en-US" b="1" dirty="0" smtClean="0">
                <a:solidFill>
                  <a:srgbClr val="800000"/>
                </a:solidFill>
                <a:latin typeface="Avenir Light"/>
                <a:cs typeface="Avenir Light"/>
              </a:rPr>
              <a:t> out of </a:t>
            </a:r>
            <a:r>
              <a:rPr lang="en-US" b="1" dirty="0" err="1" smtClean="0">
                <a:solidFill>
                  <a:srgbClr val="800000"/>
                </a:solidFill>
                <a:latin typeface="Avenir Light"/>
                <a:cs typeface="Avenir Light"/>
              </a:rPr>
              <a:t>n</a:t>
            </a:r>
            <a:r>
              <a:rPr lang="en-US" b="1" dirty="0" smtClean="0">
                <a:solidFill>
                  <a:srgbClr val="800000"/>
                </a:solidFill>
                <a:latin typeface="Avenir Light"/>
                <a:cs typeface="Avenir Light"/>
              </a:rPr>
              <a:t> </a:t>
            </a:r>
            <a:r>
              <a:rPr lang="en-US" dirty="0" smtClean="0">
                <a:latin typeface="Avenir Light"/>
                <a:cs typeface="Avenir Light"/>
              </a:rPr>
              <a:t>reliability property. </a:t>
            </a:r>
          </a:p>
          <a:p>
            <a:endParaRPr lang="en-US" dirty="0" smtClean="0">
              <a:latin typeface="Avenir Light"/>
              <a:cs typeface="Avenir Light"/>
            </a:endParaRPr>
          </a:p>
          <a:p>
            <a:r>
              <a:rPr lang="en-US" b="1" dirty="0" smtClean="0">
                <a:latin typeface="Avenir Light"/>
                <a:cs typeface="Avenir Light"/>
              </a:rPr>
              <a:t>Exact repair</a:t>
            </a:r>
            <a:r>
              <a:rPr lang="en-US" dirty="0" smtClean="0">
                <a:latin typeface="Avenir Light"/>
                <a:cs typeface="Avenir Light"/>
              </a:rPr>
              <a:t>: </a:t>
            </a:r>
            <a:r>
              <a:rPr lang="en-US" b="1" dirty="0" smtClean="0">
                <a:latin typeface="Avenir Light"/>
                <a:cs typeface="Avenir Light"/>
              </a:rPr>
              <a:t>3’</a:t>
            </a:r>
            <a:r>
              <a:rPr lang="en-US" dirty="0" smtClean="0">
                <a:latin typeface="Avenir Light"/>
                <a:cs typeface="Avenir Light"/>
              </a:rPr>
              <a:t> is exactly equal to </a:t>
            </a:r>
            <a:r>
              <a:rPr lang="en-US" b="1" dirty="0" smtClean="0">
                <a:latin typeface="Avenir Light"/>
                <a:cs typeface="Avenir Light"/>
              </a:rPr>
              <a:t>3</a:t>
            </a:r>
            <a:r>
              <a:rPr lang="en-US" dirty="0" smtClean="0">
                <a:latin typeface="Avenir Light"/>
                <a:cs typeface="Avenir Light"/>
              </a:rPr>
              <a:t>. </a:t>
            </a:r>
            <a:endParaRPr lang="en-US" dirty="0"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2028299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F0C4C-5D86-B54A-9C4C-58B427D56B2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26036" y="1386502"/>
            <a:ext cx="3589566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Avenir Light"/>
                <a:cs typeface="Avenir Light"/>
              </a:rPr>
              <a:t>Ok, great, we can tolerate </a:t>
            </a:r>
            <a:r>
              <a:rPr lang="en-US" dirty="0" err="1" smtClean="0">
                <a:latin typeface="Avenir Light"/>
                <a:cs typeface="Avenir Light"/>
              </a:rPr>
              <a:t>n-k</a:t>
            </a:r>
            <a:r>
              <a:rPr lang="en-US" dirty="0" smtClean="0">
                <a:latin typeface="Avenir Light"/>
                <a:cs typeface="Avenir Light"/>
              </a:rPr>
              <a:t> disk failures without losing data. </a:t>
            </a:r>
          </a:p>
          <a:p>
            <a:endParaRPr lang="en-US" dirty="0" smtClean="0">
              <a:latin typeface="Avenir Light"/>
              <a:cs typeface="Avenir Light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Avenir Light"/>
                <a:cs typeface="Avenir Light"/>
              </a:rPr>
              <a:t>If we have 1 failure however, how do we rebuild the redundancy in a new disk?</a:t>
            </a:r>
          </a:p>
          <a:p>
            <a:pPr>
              <a:buFont typeface="Arial"/>
              <a:buChar char="•"/>
            </a:pPr>
            <a:endParaRPr lang="en-US" dirty="0" smtClean="0">
              <a:latin typeface="Avenir Light"/>
              <a:cs typeface="Avenir Light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Avenir Light"/>
                <a:cs typeface="Avenir Light"/>
              </a:rPr>
              <a:t>Naïve repair: send </a:t>
            </a:r>
            <a:r>
              <a:rPr lang="en-US" dirty="0" err="1" smtClean="0">
                <a:latin typeface="Avenir Light"/>
                <a:cs typeface="Avenir Light"/>
              </a:rPr>
              <a:t>k</a:t>
            </a:r>
            <a:r>
              <a:rPr lang="en-US" dirty="0" smtClean="0">
                <a:latin typeface="Avenir Light"/>
                <a:cs typeface="Avenir Light"/>
              </a:rPr>
              <a:t> blocks. </a:t>
            </a:r>
          </a:p>
          <a:p>
            <a:pPr>
              <a:buFont typeface="Arial"/>
              <a:buChar char="•"/>
            </a:pPr>
            <a:endParaRPr lang="en-US" dirty="0" smtClean="0">
              <a:latin typeface="Avenir Light"/>
              <a:cs typeface="Avenir Light"/>
            </a:endParaRPr>
          </a:p>
          <a:p>
            <a:pPr>
              <a:buFont typeface="Arial"/>
              <a:buChar char="•"/>
            </a:pPr>
            <a:r>
              <a:rPr lang="en-US" dirty="0" err="1" smtClean="0">
                <a:latin typeface="Avenir Light"/>
                <a:cs typeface="Avenir Light"/>
              </a:rPr>
              <a:t>Filesize</a:t>
            </a:r>
            <a:r>
              <a:rPr lang="en-US" dirty="0" smtClean="0">
                <a:latin typeface="Avenir Light"/>
                <a:cs typeface="Avenir Light"/>
              </a:rPr>
              <a:t> B, </a:t>
            </a:r>
            <a:r>
              <a:rPr lang="en-US" dirty="0">
                <a:latin typeface="Avenir Light"/>
                <a:cs typeface="Avenir Light"/>
              </a:rPr>
              <a:t>B</a:t>
            </a:r>
            <a:r>
              <a:rPr lang="en-US" dirty="0" smtClean="0">
                <a:latin typeface="Avenir Light"/>
                <a:cs typeface="Avenir Light"/>
              </a:rPr>
              <a:t>/</a:t>
            </a:r>
            <a:r>
              <a:rPr lang="en-US" dirty="0" err="1" smtClean="0">
                <a:latin typeface="Avenir Light"/>
                <a:cs typeface="Avenir Light"/>
              </a:rPr>
              <a:t>k</a:t>
            </a:r>
            <a:r>
              <a:rPr lang="en-US" dirty="0" smtClean="0">
                <a:latin typeface="Avenir Light"/>
                <a:cs typeface="Avenir Light"/>
              </a:rPr>
              <a:t> per block.  </a:t>
            </a:r>
            <a:endParaRPr lang="en-US" dirty="0">
              <a:latin typeface="Avenir Light"/>
              <a:cs typeface="Avenir Ligh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60967" y="1203006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17879" y="1844325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06356" y="2447916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02509" y="3013784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56796" y="3818572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055033" y="4648513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002032" y="5050906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192845" y="1203008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938670" y="1529953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090689" y="2133545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171535" y="2813786"/>
            <a:ext cx="590568" cy="491257"/>
          </a:xfrm>
          <a:prstGeom prst="rect">
            <a:avLst/>
          </a:prstGeom>
          <a:solidFill>
            <a:srgbClr val="7F7F7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156530" y="3455102"/>
            <a:ext cx="590568" cy="491257"/>
          </a:xfrm>
          <a:prstGeom prst="rect">
            <a:avLst/>
          </a:prstGeom>
          <a:solidFill>
            <a:srgbClr val="7F7F7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021035" y="4096418"/>
            <a:ext cx="590568" cy="491257"/>
          </a:xfrm>
          <a:prstGeom prst="rect">
            <a:avLst/>
          </a:prstGeom>
          <a:solidFill>
            <a:srgbClr val="7F7F7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816601" y="4762885"/>
            <a:ext cx="590568" cy="491257"/>
          </a:xfrm>
          <a:prstGeom prst="rect">
            <a:avLst/>
          </a:prstGeom>
          <a:solidFill>
            <a:srgbClr val="7F7F7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cxnSp>
        <p:nvCxnSpPr>
          <p:cNvPr id="37" name="Straight Connector 36"/>
          <p:cNvCxnSpPr>
            <a:stCxn id="29" idx="0"/>
          </p:cNvCxnSpPr>
          <p:nvPr/>
        </p:nvCxnSpPr>
        <p:spPr>
          <a:xfrm rot="16200000" flipV="1">
            <a:off x="1194633" y="3948223"/>
            <a:ext cx="2095820" cy="109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0" idx="2"/>
          </p:cNvCxnSpPr>
          <p:nvPr/>
        </p:nvCxnSpPr>
        <p:spPr>
          <a:xfrm rot="5400000">
            <a:off x="1720123" y="2150857"/>
            <a:ext cx="1224598" cy="311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1" idx="1"/>
          </p:cNvCxnSpPr>
          <p:nvPr/>
        </p:nvCxnSpPr>
        <p:spPr>
          <a:xfrm rot="10800000" flipV="1">
            <a:off x="2176716" y="1775581"/>
            <a:ext cx="761955" cy="11432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2" idx="1"/>
          </p:cNvCxnSpPr>
          <p:nvPr/>
        </p:nvCxnSpPr>
        <p:spPr>
          <a:xfrm rot="10800000" flipV="1">
            <a:off x="2176715" y="2379173"/>
            <a:ext cx="913974" cy="539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3" idx="1"/>
          </p:cNvCxnSpPr>
          <p:nvPr/>
        </p:nvCxnSpPr>
        <p:spPr>
          <a:xfrm rot="10800000">
            <a:off x="2176715" y="2918863"/>
            <a:ext cx="994820" cy="140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4" idx="1"/>
          </p:cNvCxnSpPr>
          <p:nvPr/>
        </p:nvCxnSpPr>
        <p:spPr>
          <a:xfrm rot="10800000">
            <a:off x="2176716" y="2918863"/>
            <a:ext cx="979815" cy="781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5" idx="1"/>
          </p:cNvCxnSpPr>
          <p:nvPr/>
        </p:nvCxnSpPr>
        <p:spPr>
          <a:xfrm rot="10800000">
            <a:off x="2176715" y="2918863"/>
            <a:ext cx="844320" cy="14231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6" idx="1"/>
          </p:cNvCxnSpPr>
          <p:nvPr/>
        </p:nvCxnSpPr>
        <p:spPr>
          <a:xfrm rot="10800000">
            <a:off x="2176715" y="2918864"/>
            <a:ext cx="639886" cy="2089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2" idx="2"/>
          </p:cNvCxnSpPr>
          <p:nvPr/>
        </p:nvCxnSpPr>
        <p:spPr>
          <a:xfrm rot="16200000" flipH="1">
            <a:off x="1304183" y="2046331"/>
            <a:ext cx="1224600" cy="5204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8" idx="0"/>
          </p:cNvCxnSpPr>
          <p:nvPr/>
        </p:nvCxnSpPr>
        <p:spPr>
          <a:xfrm rot="5400000" flipH="1" flipV="1">
            <a:off x="890894" y="3364210"/>
            <a:ext cx="1743726" cy="824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7" idx="3"/>
          </p:cNvCxnSpPr>
          <p:nvPr/>
        </p:nvCxnSpPr>
        <p:spPr>
          <a:xfrm flipV="1">
            <a:off x="1047364" y="2904787"/>
            <a:ext cx="1090113" cy="1159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3"/>
          </p:cNvCxnSpPr>
          <p:nvPr/>
        </p:nvCxnSpPr>
        <p:spPr>
          <a:xfrm flipV="1">
            <a:off x="993077" y="2904787"/>
            <a:ext cx="1156973" cy="3546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5" idx="3"/>
          </p:cNvCxnSpPr>
          <p:nvPr/>
        </p:nvCxnSpPr>
        <p:spPr>
          <a:xfrm>
            <a:off x="1096924" y="2693545"/>
            <a:ext cx="1065700" cy="198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4" idx="3"/>
          </p:cNvCxnSpPr>
          <p:nvPr/>
        </p:nvCxnSpPr>
        <p:spPr>
          <a:xfrm>
            <a:off x="1408447" y="2089954"/>
            <a:ext cx="766750" cy="8022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37" descr="MCj025017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330308"/>
            <a:ext cx="499182" cy="67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51"/>
          <p:cNvSpPr/>
          <p:nvPr/>
        </p:nvSpPr>
        <p:spPr>
          <a:xfrm>
            <a:off x="1287426" y="5706300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3’</a:t>
            </a:r>
            <a:endParaRPr lang="en-US" dirty="0"/>
          </a:p>
        </p:txBody>
      </p:sp>
      <p:cxnSp>
        <p:nvCxnSpPr>
          <p:cNvPr id="53" name="Straight Connector 52"/>
          <p:cNvCxnSpPr>
            <a:stCxn id="52" idx="0"/>
          </p:cNvCxnSpPr>
          <p:nvPr/>
        </p:nvCxnSpPr>
        <p:spPr>
          <a:xfrm rot="5400000" flipH="1" flipV="1">
            <a:off x="471910" y="4003014"/>
            <a:ext cx="2814087" cy="592487"/>
          </a:xfrm>
          <a:prstGeom prst="line">
            <a:avLst/>
          </a:prstGeom>
          <a:ln w="152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 flipV="1">
            <a:off x="1233873" y="3937150"/>
            <a:ext cx="2095820" cy="109546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1759363" y="2139784"/>
            <a:ext cx="1224598" cy="311414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 flipV="1">
            <a:off x="2215956" y="1764508"/>
            <a:ext cx="761955" cy="1143281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 flipV="1">
            <a:off x="2215955" y="2368100"/>
            <a:ext cx="913974" cy="539689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>
            <a:off x="2215956" y="2907790"/>
            <a:ext cx="979815" cy="781868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H="1">
            <a:off x="1343423" y="2035258"/>
            <a:ext cx="1224600" cy="520464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 flipH="1" flipV="1">
            <a:off x="930134" y="3353137"/>
            <a:ext cx="1743726" cy="824880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1086604" y="2893714"/>
            <a:ext cx="1090113" cy="1159414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1032317" y="2893714"/>
            <a:ext cx="1156973" cy="354626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447687" y="2078881"/>
            <a:ext cx="766750" cy="802258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 flipH="1" flipV="1">
            <a:off x="1309068" y="3709586"/>
            <a:ext cx="1344003" cy="290707"/>
          </a:xfrm>
          <a:prstGeom prst="line">
            <a:avLst/>
          </a:prstGeom>
          <a:ln w="111125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itle 1"/>
          <p:cNvSpPr>
            <a:spLocks noGrp="1"/>
          </p:cNvSpPr>
          <p:nvPr>
            <p:ph type="title"/>
          </p:nvPr>
        </p:nvSpPr>
        <p:spPr>
          <a:xfrm>
            <a:off x="281173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The repair problem</a:t>
            </a:r>
          </a:p>
        </p:txBody>
      </p:sp>
      <p:grpSp>
        <p:nvGrpSpPr>
          <p:cNvPr id="4" name="Group 69"/>
          <p:cNvGrpSpPr/>
          <p:nvPr/>
        </p:nvGrpSpPr>
        <p:grpSpPr>
          <a:xfrm>
            <a:off x="323469" y="4989663"/>
            <a:ext cx="4737100" cy="1346200"/>
            <a:chOff x="419100" y="4965700"/>
            <a:chExt cx="4737100" cy="1346200"/>
          </a:xfrm>
        </p:grpSpPr>
        <p:sp>
          <p:nvSpPr>
            <p:cNvPr id="71" name="Rectangle 70"/>
            <p:cNvSpPr/>
            <p:nvPr/>
          </p:nvSpPr>
          <p:spPr>
            <a:xfrm>
              <a:off x="419100" y="4965700"/>
              <a:ext cx="4381500" cy="134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69900" y="5029200"/>
              <a:ext cx="46863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Do I need to reconstruct the </a:t>
              </a:r>
            </a:p>
            <a:p>
              <a:r>
                <a:rPr lang="en-US" dirty="0" smtClean="0"/>
                <a:t>Whole data object to repair </a:t>
              </a:r>
            </a:p>
            <a:p>
              <a:r>
                <a:rPr lang="en-US" dirty="0" smtClean="0"/>
                <a:t>one failure?</a:t>
              </a:r>
              <a:endParaRPr lang="en-US" dirty="0"/>
            </a:p>
          </p:txBody>
        </p:sp>
      </p:grpSp>
      <p:sp>
        <p:nvSpPr>
          <p:cNvPr id="65" name="Rectangle 64"/>
          <p:cNvSpPr/>
          <p:nvPr/>
        </p:nvSpPr>
        <p:spPr>
          <a:xfrm>
            <a:off x="231732" y="4716010"/>
            <a:ext cx="7899400" cy="1854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22232" y="4804910"/>
            <a:ext cx="695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Functional repair</a:t>
            </a:r>
            <a:r>
              <a:rPr lang="en-US" dirty="0" smtClean="0"/>
              <a:t>: </a:t>
            </a:r>
            <a:r>
              <a:rPr lang="en-US" b="1" dirty="0" smtClean="0"/>
              <a:t>3’</a:t>
            </a:r>
            <a:r>
              <a:rPr lang="en-US" dirty="0" smtClean="0"/>
              <a:t> can be different from </a:t>
            </a:r>
            <a:r>
              <a:rPr lang="en-US" b="1" dirty="0" smtClean="0"/>
              <a:t>3</a:t>
            </a:r>
            <a:r>
              <a:rPr lang="en-US" dirty="0" smtClean="0"/>
              <a:t>. Maintains the any </a:t>
            </a:r>
            <a:r>
              <a:rPr lang="en-US" dirty="0" err="1" smtClean="0"/>
              <a:t>k</a:t>
            </a:r>
            <a:r>
              <a:rPr lang="en-US" dirty="0" smtClean="0"/>
              <a:t> out of </a:t>
            </a:r>
            <a:r>
              <a:rPr lang="en-US" dirty="0" err="1" smtClean="0"/>
              <a:t>n</a:t>
            </a:r>
            <a:r>
              <a:rPr lang="en-US" dirty="0" smtClean="0"/>
              <a:t> reliability property. </a:t>
            </a:r>
          </a:p>
          <a:p>
            <a:endParaRPr lang="en-US" dirty="0" smtClean="0"/>
          </a:p>
          <a:p>
            <a:r>
              <a:rPr lang="en-US" b="1" dirty="0" smtClean="0"/>
              <a:t>Exact repair</a:t>
            </a:r>
            <a:r>
              <a:rPr lang="en-US" dirty="0" smtClean="0"/>
              <a:t>: </a:t>
            </a:r>
            <a:r>
              <a:rPr lang="en-US" b="1" dirty="0" smtClean="0"/>
              <a:t>3’</a:t>
            </a:r>
            <a:r>
              <a:rPr lang="en-US" dirty="0" smtClean="0"/>
              <a:t> is exactly equal to </a:t>
            </a:r>
            <a:r>
              <a:rPr lang="en-US" b="1" dirty="0" smtClean="0"/>
              <a:t>3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179226" y="1124744"/>
            <a:ext cx="8449089" cy="5733255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467544" y="1412776"/>
            <a:ext cx="7658607" cy="2585323"/>
            <a:chOff x="686812" y="3109910"/>
            <a:chExt cx="7658607" cy="2585323"/>
          </a:xfrm>
        </p:grpSpPr>
        <p:sp>
          <p:nvSpPr>
            <p:cNvPr id="74" name="TextBox 73"/>
            <p:cNvSpPr txBox="1"/>
            <p:nvPr/>
          </p:nvSpPr>
          <p:spPr>
            <a:xfrm>
              <a:off x="686812" y="3109910"/>
              <a:ext cx="7658607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venir Light"/>
                  <a:cs typeface="Avenir Light"/>
                </a:rPr>
                <a:t>Theorem:</a:t>
              </a:r>
              <a:r>
                <a:rPr lang="en-US" dirty="0" smtClean="0">
                  <a:latin typeface="Avenir Light"/>
                  <a:cs typeface="Avenir Light"/>
                </a:rPr>
                <a:t> It is possible to </a:t>
              </a:r>
              <a:r>
                <a:rPr lang="en-US" b="1" dirty="0" smtClean="0">
                  <a:solidFill>
                    <a:schemeClr val="accent2">
                      <a:lumMod val="75000"/>
                    </a:schemeClr>
                  </a:solidFill>
                  <a:latin typeface="Avenir Light"/>
                  <a:cs typeface="Avenir Light"/>
                </a:rPr>
                <a:t>functionally</a:t>
              </a:r>
              <a:r>
                <a:rPr lang="en-US" b="1" dirty="0" smtClean="0">
                  <a:latin typeface="Avenir Light"/>
                  <a:cs typeface="Avenir Light"/>
                </a:rPr>
                <a:t> </a:t>
              </a:r>
              <a:r>
                <a:rPr lang="en-US" dirty="0" smtClean="0">
                  <a:latin typeface="Avenir Light"/>
                  <a:cs typeface="Avenir Light"/>
                </a:rPr>
                <a:t>repair a code by communicating only </a:t>
              </a:r>
            </a:p>
            <a:p>
              <a:endParaRPr lang="en-US" dirty="0" smtClean="0">
                <a:latin typeface="Avenir Light"/>
                <a:cs typeface="Avenir Light"/>
              </a:endParaRPr>
            </a:p>
            <a:p>
              <a:endParaRPr lang="en-US" dirty="0" smtClean="0">
                <a:latin typeface="Avenir Light"/>
                <a:cs typeface="Avenir Light"/>
              </a:endParaRPr>
            </a:p>
            <a:p>
              <a:endParaRPr lang="en-US" dirty="0" smtClean="0">
                <a:latin typeface="Avenir Light"/>
                <a:cs typeface="Avenir Light"/>
              </a:endParaRPr>
            </a:p>
            <a:p>
              <a:endParaRPr lang="en-US" dirty="0" smtClean="0">
                <a:latin typeface="Avenir Light"/>
                <a:cs typeface="Avenir Light"/>
              </a:endParaRPr>
            </a:p>
            <a:p>
              <a:r>
                <a:rPr lang="en-US" dirty="0" smtClean="0">
                  <a:latin typeface="Avenir Light"/>
                  <a:cs typeface="Avenir Light"/>
                </a:rPr>
                <a:t>As opposed to naïve repair cost of </a:t>
              </a:r>
              <a:r>
                <a:rPr lang="en-US" i="1" dirty="0" smtClean="0">
                  <a:latin typeface="Avenir Light"/>
                  <a:cs typeface="Avenir Light"/>
                </a:rPr>
                <a:t>B</a:t>
              </a:r>
              <a:r>
                <a:rPr lang="en-US" dirty="0" smtClean="0">
                  <a:latin typeface="Avenir Light"/>
                  <a:cs typeface="Avenir Light"/>
                </a:rPr>
                <a:t> bits.</a:t>
              </a:r>
            </a:p>
            <a:p>
              <a:pPr algn="ctr"/>
              <a:r>
                <a:rPr lang="en-US" dirty="0" smtClean="0">
                  <a:latin typeface="Avenir Light"/>
                  <a:cs typeface="Avenir Light"/>
                </a:rPr>
                <a:t>(Regenerating Codes, IT Transactions 2010)  </a:t>
              </a:r>
            </a:p>
            <a:p>
              <a:pPr algn="ctr"/>
              <a:endParaRPr lang="en-US" dirty="0" smtClean="0">
                <a:latin typeface="Avenir Light"/>
                <a:cs typeface="Avenir Light"/>
              </a:endParaRPr>
            </a:p>
          </p:txBody>
        </p:sp>
        <p:pic>
          <p:nvPicPr>
            <p:cNvPr id="75" name="Picture 74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87394" y="3795252"/>
              <a:ext cx="2835442" cy="8306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4790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F0C4C-5D86-B54A-9C4C-58B427D56B2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26036" y="1386502"/>
            <a:ext cx="3589566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Avenir Light"/>
                <a:cs typeface="Avenir Light"/>
              </a:rPr>
              <a:t>Ok, great, we can tolerate </a:t>
            </a:r>
            <a:r>
              <a:rPr lang="en-US" dirty="0" err="1" smtClean="0">
                <a:latin typeface="Avenir Light"/>
                <a:cs typeface="Avenir Light"/>
              </a:rPr>
              <a:t>n-k</a:t>
            </a:r>
            <a:r>
              <a:rPr lang="en-US" dirty="0" smtClean="0">
                <a:latin typeface="Avenir Light"/>
                <a:cs typeface="Avenir Light"/>
              </a:rPr>
              <a:t> disk failures without losing data. </a:t>
            </a:r>
          </a:p>
          <a:p>
            <a:endParaRPr lang="en-US" dirty="0" smtClean="0">
              <a:latin typeface="Avenir Light"/>
              <a:cs typeface="Avenir Light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Avenir Light"/>
                <a:cs typeface="Avenir Light"/>
              </a:rPr>
              <a:t>If we have 1 failure however, how do we rebuild the redundancy in a new disk?</a:t>
            </a:r>
          </a:p>
          <a:p>
            <a:pPr>
              <a:buFont typeface="Arial"/>
              <a:buChar char="•"/>
            </a:pPr>
            <a:endParaRPr lang="en-US" dirty="0" smtClean="0">
              <a:latin typeface="Avenir Light"/>
              <a:cs typeface="Avenir Light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Avenir Light"/>
                <a:cs typeface="Avenir Light"/>
              </a:rPr>
              <a:t>Naïve repair: send </a:t>
            </a:r>
            <a:r>
              <a:rPr lang="en-US" dirty="0" err="1" smtClean="0">
                <a:latin typeface="Avenir Light"/>
                <a:cs typeface="Avenir Light"/>
              </a:rPr>
              <a:t>k</a:t>
            </a:r>
            <a:r>
              <a:rPr lang="en-US" dirty="0" smtClean="0">
                <a:latin typeface="Avenir Light"/>
                <a:cs typeface="Avenir Light"/>
              </a:rPr>
              <a:t> blocks. </a:t>
            </a:r>
          </a:p>
          <a:p>
            <a:pPr>
              <a:buFont typeface="Arial"/>
              <a:buChar char="•"/>
            </a:pPr>
            <a:endParaRPr lang="en-US" dirty="0" smtClean="0">
              <a:latin typeface="Avenir Light"/>
              <a:cs typeface="Avenir Light"/>
            </a:endParaRPr>
          </a:p>
          <a:p>
            <a:pPr>
              <a:buFont typeface="Arial"/>
              <a:buChar char="•"/>
            </a:pPr>
            <a:r>
              <a:rPr lang="en-US" dirty="0" err="1" smtClean="0">
                <a:latin typeface="Avenir Light"/>
                <a:cs typeface="Avenir Light"/>
              </a:rPr>
              <a:t>Filesize</a:t>
            </a:r>
            <a:r>
              <a:rPr lang="en-US" dirty="0" smtClean="0">
                <a:latin typeface="Avenir Light"/>
                <a:cs typeface="Avenir Light"/>
              </a:rPr>
              <a:t> B, </a:t>
            </a:r>
            <a:r>
              <a:rPr lang="en-US" dirty="0">
                <a:latin typeface="Avenir Light"/>
                <a:cs typeface="Avenir Light"/>
              </a:rPr>
              <a:t>B</a:t>
            </a:r>
            <a:r>
              <a:rPr lang="en-US" dirty="0" smtClean="0">
                <a:latin typeface="Avenir Light"/>
                <a:cs typeface="Avenir Light"/>
              </a:rPr>
              <a:t>/</a:t>
            </a:r>
            <a:r>
              <a:rPr lang="en-US" dirty="0" err="1" smtClean="0">
                <a:latin typeface="Avenir Light"/>
                <a:cs typeface="Avenir Light"/>
              </a:rPr>
              <a:t>k</a:t>
            </a:r>
            <a:r>
              <a:rPr lang="en-US" dirty="0" smtClean="0">
                <a:latin typeface="Avenir Light"/>
                <a:cs typeface="Avenir Light"/>
              </a:rPr>
              <a:t> per block.  </a:t>
            </a:r>
            <a:endParaRPr lang="en-US" dirty="0">
              <a:latin typeface="Avenir Light"/>
              <a:cs typeface="Avenir Ligh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60967" y="1203006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17879" y="1844325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06356" y="2447916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02509" y="3013784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56796" y="3818572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055033" y="4648513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002032" y="5050906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192845" y="1203008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938670" y="1529953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090689" y="2133545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171535" y="2813786"/>
            <a:ext cx="590568" cy="491257"/>
          </a:xfrm>
          <a:prstGeom prst="rect">
            <a:avLst/>
          </a:prstGeom>
          <a:solidFill>
            <a:srgbClr val="7F7F7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156530" y="3455102"/>
            <a:ext cx="590568" cy="491257"/>
          </a:xfrm>
          <a:prstGeom prst="rect">
            <a:avLst/>
          </a:prstGeom>
          <a:solidFill>
            <a:srgbClr val="7F7F7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021035" y="4096418"/>
            <a:ext cx="590568" cy="491257"/>
          </a:xfrm>
          <a:prstGeom prst="rect">
            <a:avLst/>
          </a:prstGeom>
          <a:solidFill>
            <a:srgbClr val="7F7F7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816601" y="4762885"/>
            <a:ext cx="590568" cy="491257"/>
          </a:xfrm>
          <a:prstGeom prst="rect">
            <a:avLst/>
          </a:prstGeom>
          <a:solidFill>
            <a:srgbClr val="7F7F7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cxnSp>
        <p:nvCxnSpPr>
          <p:cNvPr id="37" name="Straight Connector 36"/>
          <p:cNvCxnSpPr>
            <a:stCxn id="29" idx="0"/>
          </p:cNvCxnSpPr>
          <p:nvPr/>
        </p:nvCxnSpPr>
        <p:spPr>
          <a:xfrm rot="16200000" flipV="1">
            <a:off x="1194633" y="3948223"/>
            <a:ext cx="2095820" cy="109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0" idx="2"/>
          </p:cNvCxnSpPr>
          <p:nvPr/>
        </p:nvCxnSpPr>
        <p:spPr>
          <a:xfrm rot="5400000">
            <a:off x="1720123" y="2150857"/>
            <a:ext cx="1224598" cy="311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1" idx="1"/>
          </p:cNvCxnSpPr>
          <p:nvPr/>
        </p:nvCxnSpPr>
        <p:spPr>
          <a:xfrm rot="10800000" flipV="1">
            <a:off x="2176716" y="1775581"/>
            <a:ext cx="761955" cy="11432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2" idx="1"/>
          </p:cNvCxnSpPr>
          <p:nvPr/>
        </p:nvCxnSpPr>
        <p:spPr>
          <a:xfrm rot="10800000" flipV="1">
            <a:off x="2176715" y="2379173"/>
            <a:ext cx="913974" cy="539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3" idx="1"/>
          </p:cNvCxnSpPr>
          <p:nvPr/>
        </p:nvCxnSpPr>
        <p:spPr>
          <a:xfrm rot="10800000">
            <a:off x="2176715" y="2918863"/>
            <a:ext cx="994820" cy="140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4" idx="1"/>
          </p:cNvCxnSpPr>
          <p:nvPr/>
        </p:nvCxnSpPr>
        <p:spPr>
          <a:xfrm rot="10800000">
            <a:off x="2176716" y="2918863"/>
            <a:ext cx="979815" cy="781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5" idx="1"/>
          </p:cNvCxnSpPr>
          <p:nvPr/>
        </p:nvCxnSpPr>
        <p:spPr>
          <a:xfrm rot="10800000">
            <a:off x="2176715" y="2918863"/>
            <a:ext cx="844320" cy="14231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6" idx="1"/>
          </p:cNvCxnSpPr>
          <p:nvPr/>
        </p:nvCxnSpPr>
        <p:spPr>
          <a:xfrm rot="10800000">
            <a:off x="2176715" y="2918864"/>
            <a:ext cx="639886" cy="2089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2" idx="2"/>
          </p:cNvCxnSpPr>
          <p:nvPr/>
        </p:nvCxnSpPr>
        <p:spPr>
          <a:xfrm rot="16200000" flipH="1">
            <a:off x="1304183" y="2046331"/>
            <a:ext cx="1224600" cy="5204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8" idx="0"/>
          </p:cNvCxnSpPr>
          <p:nvPr/>
        </p:nvCxnSpPr>
        <p:spPr>
          <a:xfrm rot="5400000" flipH="1" flipV="1">
            <a:off x="890894" y="3364210"/>
            <a:ext cx="1743726" cy="824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7" idx="3"/>
          </p:cNvCxnSpPr>
          <p:nvPr/>
        </p:nvCxnSpPr>
        <p:spPr>
          <a:xfrm flipV="1">
            <a:off x="1047364" y="2904787"/>
            <a:ext cx="1090113" cy="1159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3"/>
          </p:cNvCxnSpPr>
          <p:nvPr/>
        </p:nvCxnSpPr>
        <p:spPr>
          <a:xfrm flipV="1">
            <a:off x="993077" y="2904787"/>
            <a:ext cx="1156973" cy="3546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5" idx="3"/>
          </p:cNvCxnSpPr>
          <p:nvPr/>
        </p:nvCxnSpPr>
        <p:spPr>
          <a:xfrm>
            <a:off x="1096924" y="2693545"/>
            <a:ext cx="1065700" cy="198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4" idx="3"/>
          </p:cNvCxnSpPr>
          <p:nvPr/>
        </p:nvCxnSpPr>
        <p:spPr>
          <a:xfrm>
            <a:off x="1408447" y="2089954"/>
            <a:ext cx="766750" cy="8022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37" descr="MCj025017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330308"/>
            <a:ext cx="499182" cy="67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51"/>
          <p:cNvSpPr/>
          <p:nvPr/>
        </p:nvSpPr>
        <p:spPr>
          <a:xfrm>
            <a:off x="1287426" y="5706300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3’</a:t>
            </a:r>
            <a:endParaRPr lang="en-US" dirty="0"/>
          </a:p>
        </p:txBody>
      </p:sp>
      <p:cxnSp>
        <p:nvCxnSpPr>
          <p:cNvPr id="53" name="Straight Connector 52"/>
          <p:cNvCxnSpPr>
            <a:stCxn id="52" idx="0"/>
          </p:cNvCxnSpPr>
          <p:nvPr/>
        </p:nvCxnSpPr>
        <p:spPr>
          <a:xfrm rot="5400000" flipH="1" flipV="1">
            <a:off x="471910" y="4003014"/>
            <a:ext cx="2814087" cy="592487"/>
          </a:xfrm>
          <a:prstGeom prst="line">
            <a:avLst/>
          </a:prstGeom>
          <a:ln w="152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 flipV="1">
            <a:off x="1233873" y="3937150"/>
            <a:ext cx="2095820" cy="109546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1759363" y="2139784"/>
            <a:ext cx="1224598" cy="311414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 flipV="1">
            <a:off x="2215956" y="1764508"/>
            <a:ext cx="761955" cy="1143281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 flipV="1">
            <a:off x="2215955" y="2368100"/>
            <a:ext cx="913974" cy="539689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>
            <a:off x="2215956" y="2907790"/>
            <a:ext cx="979815" cy="781868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H="1">
            <a:off x="1343423" y="2035258"/>
            <a:ext cx="1224600" cy="520464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 flipH="1" flipV="1">
            <a:off x="930134" y="3353137"/>
            <a:ext cx="1743726" cy="824880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1086604" y="2893714"/>
            <a:ext cx="1090113" cy="1159414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1032317" y="2893714"/>
            <a:ext cx="1156973" cy="354626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447687" y="2078881"/>
            <a:ext cx="766750" cy="802258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 flipH="1" flipV="1">
            <a:off x="1309068" y="3709586"/>
            <a:ext cx="1344003" cy="290707"/>
          </a:xfrm>
          <a:prstGeom prst="line">
            <a:avLst/>
          </a:prstGeom>
          <a:ln w="111125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itle 1"/>
          <p:cNvSpPr>
            <a:spLocks noGrp="1"/>
          </p:cNvSpPr>
          <p:nvPr>
            <p:ph type="title"/>
          </p:nvPr>
        </p:nvSpPr>
        <p:spPr>
          <a:xfrm>
            <a:off x="281173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The repair problem</a:t>
            </a:r>
          </a:p>
        </p:txBody>
      </p:sp>
      <p:grpSp>
        <p:nvGrpSpPr>
          <p:cNvPr id="4" name="Group 69"/>
          <p:cNvGrpSpPr/>
          <p:nvPr/>
        </p:nvGrpSpPr>
        <p:grpSpPr>
          <a:xfrm>
            <a:off x="323469" y="4989663"/>
            <a:ext cx="4737100" cy="1346200"/>
            <a:chOff x="419100" y="4965700"/>
            <a:chExt cx="4737100" cy="1346200"/>
          </a:xfrm>
        </p:grpSpPr>
        <p:sp>
          <p:nvSpPr>
            <p:cNvPr id="71" name="Rectangle 70"/>
            <p:cNvSpPr/>
            <p:nvPr/>
          </p:nvSpPr>
          <p:spPr>
            <a:xfrm>
              <a:off x="419100" y="4965700"/>
              <a:ext cx="4381500" cy="134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69900" y="5029200"/>
              <a:ext cx="46863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Do I need to reconstruct the </a:t>
              </a:r>
            </a:p>
            <a:p>
              <a:r>
                <a:rPr lang="en-US" dirty="0" smtClean="0"/>
                <a:t>Whole data object to repair </a:t>
              </a:r>
            </a:p>
            <a:p>
              <a:r>
                <a:rPr lang="en-US" dirty="0" smtClean="0"/>
                <a:t>one failure?</a:t>
              </a:r>
              <a:endParaRPr lang="en-US" dirty="0"/>
            </a:p>
          </p:txBody>
        </p:sp>
      </p:grpSp>
      <p:sp>
        <p:nvSpPr>
          <p:cNvPr id="65" name="Rectangle 64"/>
          <p:cNvSpPr/>
          <p:nvPr/>
        </p:nvSpPr>
        <p:spPr>
          <a:xfrm>
            <a:off x="231732" y="4716010"/>
            <a:ext cx="7899400" cy="1854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22232" y="4804910"/>
            <a:ext cx="695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Functional repair</a:t>
            </a:r>
            <a:r>
              <a:rPr lang="en-US" dirty="0" smtClean="0"/>
              <a:t>: </a:t>
            </a:r>
            <a:r>
              <a:rPr lang="en-US" b="1" dirty="0" smtClean="0"/>
              <a:t>3’</a:t>
            </a:r>
            <a:r>
              <a:rPr lang="en-US" dirty="0" smtClean="0"/>
              <a:t> can be different from </a:t>
            </a:r>
            <a:r>
              <a:rPr lang="en-US" b="1" dirty="0" smtClean="0"/>
              <a:t>3</a:t>
            </a:r>
            <a:r>
              <a:rPr lang="en-US" dirty="0" smtClean="0"/>
              <a:t>. Maintains the any </a:t>
            </a:r>
            <a:r>
              <a:rPr lang="en-US" dirty="0" err="1" smtClean="0"/>
              <a:t>k</a:t>
            </a:r>
            <a:r>
              <a:rPr lang="en-US" dirty="0" smtClean="0"/>
              <a:t> out of </a:t>
            </a:r>
            <a:r>
              <a:rPr lang="en-US" dirty="0" err="1" smtClean="0"/>
              <a:t>n</a:t>
            </a:r>
            <a:r>
              <a:rPr lang="en-US" dirty="0" smtClean="0"/>
              <a:t> reliability property. </a:t>
            </a:r>
          </a:p>
          <a:p>
            <a:endParaRPr lang="en-US" dirty="0" smtClean="0"/>
          </a:p>
          <a:p>
            <a:r>
              <a:rPr lang="en-US" b="1" dirty="0" smtClean="0"/>
              <a:t>Exact repair</a:t>
            </a:r>
            <a:r>
              <a:rPr lang="en-US" dirty="0" smtClean="0"/>
              <a:t>: </a:t>
            </a:r>
            <a:r>
              <a:rPr lang="en-US" b="1" dirty="0" smtClean="0"/>
              <a:t>3’</a:t>
            </a:r>
            <a:r>
              <a:rPr lang="en-US" dirty="0" smtClean="0"/>
              <a:t> is exactly equal to </a:t>
            </a:r>
            <a:r>
              <a:rPr lang="en-US" b="1" dirty="0" smtClean="0"/>
              <a:t>3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179226" y="1124744"/>
            <a:ext cx="8449089" cy="5733255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467544" y="1412776"/>
            <a:ext cx="7658607" cy="3970318"/>
            <a:chOff x="686812" y="3109910"/>
            <a:chExt cx="7658607" cy="3970318"/>
          </a:xfrm>
        </p:grpSpPr>
        <p:sp>
          <p:nvSpPr>
            <p:cNvPr id="74" name="TextBox 73"/>
            <p:cNvSpPr txBox="1"/>
            <p:nvPr/>
          </p:nvSpPr>
          <p:spPr>
            <a:xfrm>
              <a:off x="686812" y="3109910"/>
              <a:ext cx="7658607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venir Light"/>
                  <a:cs typeface="Avenir Light"/>
                </a:rPr>
                <a:t>Theorem:</a:t>
              </a:r>
              <a:r>
                <a:rPr lang="en-US" dirty="0" smtClean="0">
                  <a:latin typeface="Avenir Light"/>
                  <a:cs typeface="Avenir Light"/>
                </a:rPr>
                <a:t> It is possible to </a:t>
              </a:r>
              <a:r>
                <a:rPr lang="en-US" b="1" dirty="0" smtClean="0">
                  <a:solidFill>
                    <a:schemeClr val="accent2">
                      <a:lumMod val="75000"/>
                    </a:schemeClr>
                  </a:solidFill>
                  <a:latin typeface="Avenir Light"/>
                  <a:cs typeface="Avenir Light"/>
                </a:rPr>
                <a:t>functionally</a:t>
              </a:r>
              <a:r>
                <a:rPr lang="en-US" b="1" dirty="0" smtClean="0">
                  <a:latin typeface="Avenir Light"/>
                  <a:cs typeface="Avenir Light"/>
                </a:rPr>
                <a:t> </a:t>
              </a:r>
              <a:r>
                <a:rPr lang="en-US" dirty="0" smtClean="0">
                  <a:latin typeface="Avenir Light"/>
                  <a:cs typeface="Avenir Light"/>
                </a:rPr>
                <a:t>repair a code by communicating only </a:t>
              </a:r>
            </a:p>
            <a:p>
              <a:endParaRPr lang="en-US" dirty="0" smtClean="0">
                <a:latin typeface="Avenir Light"/>
                <a:cs typeface="Avenir Light"/>
              </a:endParaRPr>
            </a:p>
            <a:p>
              <a:endParaRPr lang="en-US" dirty="0" smtClean="0">
                <a:latin typeface="Avenir Light"/>
                <a:cs typeface="Avenir Light"/>
              </a:endParaRPr>
            </a:p>
            <a:p>
              <a:endParaRPr lang="en-US" dirty="0" smtClean="0">
                <a:latin typeface="Avenir Light"/>
                <a:cs typeface="Avenir Light"/>
              </a:endParaRPr>
            </a:p>
            <a:p>
              <a:endParaRPr lang="en-US" dirty="0" smtClean="0">
                <a:latin typeface="Avenir Light"/>
                <a:cs typeface="Avenir Light"/>
              </a:endParaRPr>
            </a:p>
            <a:p>
              <a:r>
                <a:rPr lang="en-US" dirty="0" smtClean="0">
                  <a:latin typeface="Avenir Light"/>
                  <a:cs typeface="Avenir Light"/>
                </a:rPr>
                <a:t>As opposed to naïve repair cost of </a:t>
              </a:r>
              <a:r>
                <a:rPr lang="en-US" i="1" dirty="0" smtClean="0">
                  <a:latin typeface="Avenir Light"/>
                  <a:cs typeface="Avenir Light"/>
                </a:rPr>
                <a:t>B</a:t>
              </a:r>
              <a:r>
                <a:rPr lang="en-US" dirty="0" smtClean="0">
                  <a:latin typeface="Avenir Light"/>
                  <a:cs typeface="Avenir Light"/>
                </a:rPr>
                <a:t> bits.</a:t>
              </a:r>
            </a:p>
            <a:p>
              <a:pPr algn="ctr"/>
              <a:r>
                <a:rPr lang="en-US" dirty="0" smtClean="0">
                  <a:latin typeface="Avenir Light"/>
                  <a:cs typeface="Avenir Light"/>
                </a:rPr>
                <a:t>(Regenerating Codes, IT Transactions 2010)  </a:t>
              </a:r>
            </a:p>
            <a:p>
              <a:pPr algn="ctr"/>
              <a:endParaRPr lang="en-US" dirty="0" smtClean="0">
                <a:latin typeface="Avenir Light"/>
                <a:cs typeface="Avenir Light"/>
              </a:endParaRPr>
            </a:p>
            <a:p>
              <a:r>
                <a:rPr lang="en-US" dirty="0" smtClean="0">
                  <a:latin typeface="Avenir Light"/>
                  <a:cs typeface="Avenir Light"/>
                </a:rPr>
                <a:t>For n=14, k=10, B=640MB, </a:t>
              </a:r>
            </a:p>
            <a:p>
              <a:r>
                <a:rPr lang="en-US" dirty="0" smtClean="0">
                  <a:latin typeface="Avenir Light"/>
                  <a:cs typeface="Avenir Light"/>
                </a:rPr>
                <a:t>Na</a:t>
              </a:r>
              <a:r>
                <a:rPr lang="nl-NL" dirty="0" err="1" smtClean="0">
                  <a:latin typeface="Avenir Light"/>
                  <a:cs typeface="Avenir Light"/>
                </a:rPr>
                <a:t>ï</a:t>
              </a:r>
              <a:r>
                <a:rPr lang="en-US" dirty="0" err="1" smtClean="0">
                  <a:latin typeface="Avenir Light"/>
                  <a:cs typeface="Avenir Light"/>
                </a:rPr>
                <a:t>ve</a:t>
              </a:r>
              <a:r>
                <a:rPr lang="en-US" dirty="0" smtClean="0">
                  <a:latin typeface="Avenir Light"/>
                  <a:cs typeface="Avenir Light"/>
                </a:rPr>
                <a:t> repair:</a:t>
              </a:r>
              <a:r>
                <a:rPr lang="en-US" dirty="0">
                  <a:latin typeface="Avenir Light"/>
                  <a:cs typeface="Avenir Light"/>
                </a:rPr>
                <a:t> </a:t>
              </a:r>
              <a:r>
                <a:rPr lang="en-US" dirty="0" smtClean="0">
                  <a:latin typeface="Avenir Light"/>
                  <a:cs typeface="Avenir Light"/>
                </a:rPr>
                <a:t> 	</a:t>
              </a:r>
              <a:r>
                <a:rPr lang="en-US" b="1" dirty="0" smtClean="0">
                  <a:latin typeface="Avenir Light"/>
                  <a:cs typeface="Avenir Light"/>
                </a:rPr>
                <a:t>640</a:t>
              </a:r>
              <a:r>
                <a:rPr lang="en-US" dirty="0" smtClean="0">
                  <a:latin typeface="Avenir Light"/>
                  <a:cs typeface="Avenir Light"/>
                </a:rPr>
                <a:t> MB repair bandwidth</a:t>
              </a:r>
            </a:p>
            <a:p>
              <a:r>
                <a:rPr lang="en-US" dirty="0" smtClean="0">
                  <a:latin typeface="Avenir Light"/>
                  <a:cs typeface="Avenir Light"/>
                </a:rPr>
                <a:t>Optimal Repair </a:t>
              </a:r>
              <a:r>
                <a:rPr lang="en-US" dirty="0" err="1" smtClean="0">
                  <a:latin typeface="Avenir Light"/>
                  <a:cs typeface="Avenir Light"/>
                </a:rPr>
                <a:t>bw</a:t>
              </a:r>
              <a:r>
                <a:rPr lang="en-US" dirty="0" smtClean="0">
                  <a:latin typeface="Avenir Light"/>
                  <a:cs typeface="Avenir Light"/>
                </a:rPr>
                <a:t> (</a:t>
              </a:r>
              <a:r>
                <a:rPr lang="el-GR" dirty="0" smtClean="0">
                  <a:latin typeface="Palatino"/>
                  <a:cs typeface="Palatino"/>
                </a:rPr>
                <a:t>β</a:t>
              </a:r>
              <a:r>
                <a:rPr lang="en-US" dirty="0" smtClean="0">
                  <a:latin typeface="Palatino"/>
                  <a:cs typeface="Palatino"/>
                </a:rPr>
                <a:t>d</a:t>
              </a:r>
              <a:r>
                <a:rPr lang="en-US" dirty="0" smtClean="0">
                  <a:latin typeface="Avenir Light"/>
                  <a:cs typeface="Avenir Light"/>
                </a:rPr>
                <a:t> for MSR point): </a:t>
              </a:r>
              <a:r>
                <a:rPr lang="en-US" b="1" dirty="0" smtClean="0">
                  <a:latin typeface="Avenir Light"/>
                  <a:cs typeface="Avenir Light"/>
                </a:rPr>
                <a:t>208</a:t>
              </a:r>
              <a:r>
                <a:rPr lang="en-US" dirty="0" smtClean="0">
                  <a:latin typeface="Avenir Light"/>
                  <a:cs typeface="Avenir Light"/>
                </a:rPr>
                <a:t> MB</a:t>
              </a:r>
            </a:p>
            <a:p>
              <a:endParaRPr lang="en-US" dirty="0">
                <a:latin typeface="Avenir Light"/>
                <a:cs typeface="Avenir Light"/>
              </a:endParaRPr>
            </a:p>
            <a:p>
              <a:endParaRPr lang="en-US" dirty="0" smtClean="0">
                <a:latin typeface="Avenir Light"/>
                <a:cs typeface="Avenir Light"/>
              </a:endParaRPr>
            </a:p>
          </p:txBody>
        </p:sp>
        <p:pic>
          <p:nvPicPr>
            <p:cNvPr id="75" name="Picture 74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87394" y="3795252"/>
              <a:ext cx="2835442" cy="8306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7438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F0C4C-5D86-B54A-9C4C-58B427D56B2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26036" y="1386502"/>
            <a:ext cx="3589566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Avenir Light"/>
                <a:cs typeface="Avenir Light"/>
              </a:rPr>
              <a:t>Ok, great, we can tolerate </a:t>
            </a:r>
            <a:r>
              <a:rPr lang="en-US" dirty="0" err="1" smtClean="0">
                <a:latin typeface="Avenir Light"/>
                <a:cs typeface="Avenir Light"/>
              </a:rPr>
              <a:t>n-k</a:t>
            </a:r>
            <a:r>
              <a:rPr lang="en-US" dirty="0" smtClean="0">
                <a:latin typeface="Avenir Light"/>
                <a:cs typeface="Avenir Light"/>
              </a:rPr>
              <a:t> disk failures without losing data. </a:t>
            </a:r>
          </a:p>
          <a:p>
            <a:endParaRPr lang="en-US" dirty="0" smtClean="0">
              <a:latin typeface="Avenir Light"/>
              <a:cs typeface="Avenir Light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Avenir Light"/>
                <a:cs typeface="Avenir Light"/>
              </a:rPr>
              <a:t>If we have 1 failure however, how do we rebuild the redundancy in a new disk?</a:t>
            </a:r>
          </a:p>
          <a:p>
            <a:pPr>
              <a:buFont typeface="Arial"/>
              <a:buChar char="•"/>
            </a:pPr>
            <a:endParaRPr lang="en-US" dirty="0" smtClean="0">
              <a:latin typeface="Avenir Light"/>
              <a:cs typeface="Avenir Light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Avenir Light"/>
                <a:cs typeface="Avenir Light"/>
              </a:rPr>
              <a:t>Naïve repair: send </a:t>
            </a:r>
            <a:r>
              <a:rPr lang="en-US" dirty="0" err="1" smtClean="0">
                <a:latin typeface="Avenir Light"/>
                <a:cs typeface="Avenir Light"/>
              </a:rPr>
              <a:t>k</a:t>
            </a:r>
            <a:r>
              <a:rPr lang="en-US" dirty="0" smtClean="0">
                <a:latin typeface="Avenir Light"/>
                <a:cs typeface="Avenir Light"/>
              </a:rPr>
              <a:t> blocks. </a:t>
            </a:r>
          </a:p>
          <a:p>
            <a:pPr>
              <a:buFont typeface="Arial"/>
              <a:buChar char="•"/>
            </a:pPr>
            <a:endParaRPr lang="en-US" dirty="0" smtClean="0">
              <a:latin typeface="Avenir Light"/>
              <a:cs typeface="Avenir Light"/>
            </a:endParaRPr>
          </a:p>
          <a:p>
            <a:pPr>
              <a:buFont typeface="Arial"/>
              <a:buChar char="•"/>
            </a:pPr>
            <a:r>
              <a:rPr lang="en-US" dirty="0" err="1" smtClean="0">
                <a:latin typeface="Avenir Light"/>
                <a:cs typeface="Avenir Light"/>
              </a:rPr>
              <a:t>Filesize</a:t>
            </a:r>
            <a:r>
              <a:rPr lang="en-US" dirty="0" smtClean="0">
                <a:latin typeface="Avenir Light"/>
                <a:cs typeface="Avenir Light"/>
              </a:rPr>
              <a:t> B, </a:t>
            </a:r>
            <a:r>
              <a:rPr lang="en-US" dirty="0">
                <a:latin typeface="Avenir Light"/>
                <a:cs typeface="Avenir Light"/>
              </a:rPr>
              <a:t>B</a:t>
            </a:r>
            <a:r>
              <a:rPr lang="en-US" dirty="0" smtClean="0">
                <a:latin typeface="Avenir Light"/>
                <a:cs typeface="Avenir Light"/>
              </a:rPr>
              <a:t>/</a:t>
            </a:r>
            <a:r>
              <a:rPr lang="en-US" dirty="0" err="1" smtClean="0">
                <a:latin typeface="Avenir Light"/>
                <a:cs typeface="Avenir Light"/>
              </a:rPr>
              <a:t>k</a:t>
            </a:r>
            <a:r>
              <a:rPr lang="en-US" dirty="0" smtClean="0">
                <a:latin typeface="Avenir Light"/>
                <a:cs typeface="Avenir Light"/>
              </a:rPr>
              <a:t> per block.  </a:t>
            </a:r>
            <a:endParaRPr lang="en-US" dirty="0">
              <a:latin typeface="Avenir Light"/>
              <a:cs typeface="Avenir Ligh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60967" y="1203006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17879" y="1844325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06356" y="2447916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02509" y="3013784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56796" y="3818572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055033" y="4648513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002032" y="5050906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192845" y="1203008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938670" y="1529953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090689" y="2133545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171535" y="2813786"/>
            <a:ext cx="590568" cy="491257"/>
          </a:xfrm>
          <a:prstGeom prst="rect">
            <a:avLst/>
          </a:prstGeom>
          <a:solidFill>
            <a:srgbClr val="7F7F7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156530" y="3455102"/>
            <a:ext cx="590568" cy="491257"/>
          </a:xfrm>
          <a:prstGeom prst="rect">
            <a:avLst/>
          </a:prstGeom>
          <a:solidFill>
            <a:srgbClr val="7F7F7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021035" y="4096418"/>
            <a:ext cx="590568" cy="491257"/>
          </a:xfrm>
          <a:prstGeom prst="rect">
            <a:avLst/>
          </a:prstGeom>
          <a:solidFill>
            <a:srgbClr val="7F7F7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816601" y="4762885"/>
            <a:ext cx="590568" cy="491257"/>
          </a:xfrm>
          <a:prstGeom prst="rect">
            <a:avLst/>
          </a:prstGeom>
          <a:solidFill>
            <a:srgbClr val="7F7F7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cxnSp>
        <p:nvCxnSpPr>
          <p:cNvPr id="37" name="Straight Connector 36"/>
          <p:cNvCxnSpPr>
            <a:stCxn id="29" idx="0"/>
          </p:cNvCxnSpPr>
          <p:nvPr/>
        </p:nvCxnSpPr>
        <p:spPr>
          <a:xfrm rot="16200000" flipV="1">
            <a:off x="1194633" y="3948223"/>
            <a:ext cx="2095820" cy="109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0" idx="2"/>
          </p:cNvCxnSpPr>
          <p:nvPr/>
        </p:nvCxnSpPr>
        <p:spPr>
          <a:xfrm rot="5400000">
            <a:off x="1720123" y="2150857"/>
            <a:ext cx="1224598" cy="311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1" idx="1"/>
          </p:cNvCxnSpPr>
          <p:nvPr/>
        </p:nvCxnSpPr>
        <p:spPr>
          <a:xfrm rot="10800000" flipV="1">
            <a:off x="2176716" y="1775581"/>
            <a:ext cx="761955" cy="11432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2" idx="1"/>
          </p:cNvCxnSpPr>
          <p:nvPr/>
        </p:nvCxnSpPr>
        <p:spPr>
          <a:xfrm rot="10800000" flipV="1">
            <a:off x="2176715" y="2379173"/>
            <a:ext cx="913974" cy="539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3" idx="1"/>
          </p:cNvCxnSpPr>
          <p:nvPr/>
        </p:nvCxnSpPr>
        <p:spPr>
          <a:xfrm rot="10800000">
            <a:off x="2176715" y="2918863"/>
            <a:ext cx="994820" cy="140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4" idx="1"/>
          </p:cNvCxnSpPr>
          <p:nvPr/>
        </p:nvCxnSpPr>
        <p:spPr>
          <a:xfrm rot="10800000">
            <a:off x="2176716" y="2918863"/>
            <a:ext cx="979815" cy="781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5" idx="1"/>
          </p:cNvCxnSpPr>
          <p:nvPr/>
        </p:nvCxnSpPr>
        <p:spPr>
          <a:xfrm rot="10800000">
            <a:off x="2176715" y="2918863"/>
            <a:ext cx="844320" cy="14231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6" idx="1"/>
          </p:cNvCxnSpPr>
          <p:nvPr/>
        </p:nvCxnSpPr>
        <p:spPr>
          <a:xfrm rot="10800000">
            <a:off x="2176715" y="2918864"/>
            <a:ext cx="639886" cy="2089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2" idx="2"/>
          </p:cNvCxnSpPr>
          <p:nvPr/>
        </p:nvCxnSpPr>
        <p:spPr>
          <a:xfrm rot="16200000" flipH="1">
            <a:off x="1304183" y="2046331"/>
            <a:ext cx="1224600" cy="5204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8" idx="0"/>
          </p:cNvCxnSpPr>
          <p:nvPr/>
        </p:nvCxnSpPr>
        <p:spPr>
          <a:xfrm rot="5400000" flipH="1" flipV="1">
            <a:off x="890894" y="3364210"/>
            <a:ext cx="1743726" cy="824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7" idx="3"/>
          </p:cNvCxnSpPr>
          <p:nvPr/>
        </p:nvCxnSpPr>
        <p:spPr>
          <a:xfrm flipV="1">
            <a:off x="1047364" y="2904787"/>
            <a:ext cx="1090113" cy="1159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3"/>
          </p:cNvCxnSpPr>
          <p:nvPr/>
        </p:nvCxnSpPr>
        <p:spPr>
          <a:xfrm flipV="1">
            <a:off x="993077" y="2904787"/>
            <a:ext cx="1156973" cy="3546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5" idx="3"/>
          </p:cNvCxnSpPr>
          <p:nvPr/>
        </p:nvCxnSpPr>
        <p:spPr>
          <a:xfrm>
            <a:off x="1096924" y="2693545"/>
            <a:ext cx="1065700" cy="198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4" idx="3"/>
          </p:cNvCxnSpPr>
          <p:nvPr/>
        </p:nvCxnSpPr>
        <p:spPr>
          <a:xfrm>
            <a:off x="1408447" y="2089954"/>
            <a:ext cx="766750" cy="8022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37" descr="MCj025017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330308"/>
            <a:ext cx="499182" cy="67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51"/>
          <p:cNvSpPr/>
          <p:nvPr/>
        </p:nvSpPr>
        <p:spPr>
          <a:xfrm>
            <a:off x="1287426" y="5706300"/>
            <a:ext cx="590568" cy="491257"/>
          </a:xfrm>
          <a:prstGeom prst="rect">
            <a:avLst/>
          </a:prstGeom>
          <a:solidFill>
            <a:srgbClr val="3333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3’</a:t>
            </a:r>
            <a:endParaRPr lang="en-US" dirty="0"/>
          </a:p>
        </p:txBody>
      </p:sp>
      <p:cxnSp>
        <p:nvCxnSpPr>
          <p:cNvPr id="53" name="Straight Connector 52"/>
          <p:cNvCxnSpPr>
            <a:stCxn id="52" idx="0"/>
          </p:cNvCxnSpPr>
          <p:nvPr/>
        </p:nvCxnSpPr>
        <p:spPr>
          <a:xfrm rot="5400000" flipH="1" flipV="1">
            <a:off x="471910" y="4003014"/>
            <a:ext cx="2814087" cy="592487"/>
          </a:xfrm>
          <a:prstGeom prst="line">
            <a:avLst/>
          </a:prstGeom>
          <a:ln w="152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 flipV="1">
            <a:off x="1233873" y="3937150"/>
            <a:ext cx="2095820" cy="109546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1759363" y="2139784"/>
            <a:ext cx="1224598" cy="311414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 flipV="1">
            <a:off x="2215956" y="1764508"/>
            <a:ext cx="761955" cy="1143281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 flipV="1">
            <a:off x="2215955" y="2368100"/>
            <a:ext cx="913974" cy="539689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>
            <a:off x="2215956" y="2907790"/>
            <a:ext cx="979815" cy="781868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H="1">
            <a:off x="1343423" y="2035258"/>
            <a:ext cx="1224600" cy="520464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 flipH="1" flipV="1">
            <a:off x="930134" y="3353137"/>
            <a:ext cx="1743726" cy="824880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1086604" y="2893714"/>
            <a:ext cx="1090113" cy="1159414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1032317" y="2893714"/>
            <a:ext cx="1156973" cy="354626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447687" y="2078881"/>
            <a:ext cx="766750" cy="802258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 flipH="1" flipV="1">
            <a:off x="1309068" y="3709586"/>
            <a:ext cx="1344003" cy="290707"/>
          </a:xfrm>
          <a:prstGeom prst="line">
            <a:avLst/>
          </a:prstGeom>
          <a:ln w="111125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itle 1"/>
          <p:cNvSpPr>
            <a:spLocks noGrp="1"/>
          </p:cNvSpPr>
          <p:nvPr>
            <p:ph type="title"/>
          </p:nvPr>
        </p:nvSpPr>
        <p:spPr>
          <a:xfrm>
            <a:off x="281173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The repair problem</a:t>
            </a:r>
          </a:p>
        </p:txBody>
      </p:sp>
      <p:grpSp>
        <p:nvGrpSpPr>
          <p:cNvPr id="4" name="Group 69"/>
          <p:cNvGrpSpPr/>
          <p:nvPr/>
        </p:nvGrpSpPr>
        <p:grpSpPr>
          <a:xfrm>
            <a:off x="323469" y="4989663"/>
            <a:ext cx="4737100" cy="1346200"/>
            <a:chOff x="419100" y="4965700"/>
            <a:chExt cx="4737100" cy="1346200"/>
          </a:xfrm>
        </p:grpSpPr>
        <p:sp>
          <p:nvSpPr>
            <p:cNvPr id="71" name="Rectangle 70"/>
            <p:cNvSpPr/>
            <p:nvPr/>
          </p:nvSpPr>
          <p:spPr>
            <a:xfrm>
              <a:off x="419100" y="4965700"/>
              <a:ext cx="4381500" cy="134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69900" y="5029200"/>
              <a:ext cx="46863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Do I need to reconstruct the </a:t>
              </a:r>
            </a:p>
            <a:p>
              <a:r>
                <a:rPr lang="en-US" dirty="0" smtClean="0"/>
                <a:t>Whole data object to repair </a:t>
              </a:r>
            </a:p>
            <a:p>
              <a:r>
                <a:rPr lang="en-US" dirty="0" smtClean="0"/>
                <a:t>one failure?</a:t>
              </a:r>
              <a:endParaRPr lang="en-US" dirty="0"/>
            </a:p>
          </p:txBody>
        </p:sp>
      </p:grpSp>
      <p:sp>
        <p:nvSpPr>
          <p:cNvPr id="65" name="Rectangle 64"/>
          <p:cNvSpPr/>
          <p:nvPr/>
        </p:nvSpPr>
        <p:spPr>
          <a:xfrm>
            <a:off x="231732" y="4716010"/>
            <a:ext cx="7899400" cy="1854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22232" y="4804910"/>
            <a:ext cx="695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Functional repair</a:t>
            </a:r>
            <a:r>
              <a:rPr lang="en-US" dirty="0" smtClean="0"/>
              <a:t>: </a:t>
            </a:r>
            <a:r>
              <a:rPr lang="en-US" b="1" dirty="0" smtClean="0"/>
              <a:t>3’</a:t>
            </a:r>
            <a:r>
              <a:rPr lang="en-US" dirty="0" smtClean="0"/>
              <a:t> can be different from </a:t>
            </a:r>
            <a:r>
              <a:rPr lang="en-US" b="1" dirty="0" smtClean="0"/>
              <a:t>3</a:t>
            </a:r>
            <a:r>
              <a:rPr lang="en-US" dirty="0" smtClean="0"/>
              <a:t>. Maintains the any </a:t>
            </a:r>
            <a:r>
              <a:rPr lang="en-US" dirty="0" err="1" smtClean="0"/>
              <a:t>k</a:t>
            </a:r>
            <a:r>
              <a:rPr lang="en-US" dirty="0" smtClean="0"/>
              <a:t> out of </a:t>
            </a:r>
            <a:r>
              <a:rPr lang="en-US" dirty="0" err="1" smtClean="0"/>
              <a:t>n</a:t>
            </a:r>
            <a:r>
              <a:rPr lang="en-US" dirty="0" smtClean="0"/>
              <a:t> reliability property. </a:t>
            </a:r>
          </a:p>
          <a:p>
            <a:endParaRPr lang="en-US" dirty="0" smtClean="0"/>
          </a:p>
          <a:p>
            <a:r>
              <a:rPr lang="en-US" b="1" dirty="0" smtClean="0"/>
              <a:t>Exact repair</a:t>
            </a:r>
            <a:r>
              <a:rPr lang="en-US" dirty="0" smtClean="0"/>
              <a:t>: </a:t>
            </a:r>
            <a:r>
              <a:rPr lang="en-US" b="1" dirty="0" smtClean="0"/>
              <a:t>3’</a:t>
            </a:r>
            <a:r>
              <a:rPr lang="en-US" dirty="0" smtClean="0"/>
              <a:t> is exactly equal to </a:t>
            </a:r>
            <a:r>
              <a:rPr lang="en-US" b="1" dirty="0" smtClean="0"/>
              <a:t>3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179226" y="1124744"/>
            <a:ext cx="8449089" cy="5733255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467544" y="1412776"/>
            <a:ext cx="7658607" cy="4524316"/>
            <a:chOff x="686812" y="3109910"/>
            <a:chExt cx="7658607" cy="4524316"/>
          </a:xfrm>
        </p:grpSpPr>
        <p:sp>
          <p:nvSpPr>
            <p:cNvPr id="74" name="TextBox 73"/>
            <p:cNvSpPr txBox="1"/>
            <p:nvPr/>
          </p:nvSpPr>
          <p:spPr>
            <a:xfrm>
              <a:off x="686812" y="3109910"/>
              <a:ext cx="7658607" cy="4524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venir Light"/>
                  <a:cs typeface="Avenir Light"/>
                </a:rPr>
                <a:t>Theorem:</a:t>
              </a:r>
              <a:r>
                <a:rPr lang="en-US" dirty="0" smtClean="0">
                  <a:latin typeface="Avenir Light"/>
                  <a:cs typeface="Avenir Light"/>
                </a:rPr>
                <a:t> It is possible to </a:t>
              </a:r>
              <a:r>
                <a:rPr lang="en-US" b="1" dirty="0" smtClean="0">
                  <a:solidFill>
                    <a:schemeClr val="accent2">
                      <a:lumMod val="75000"/>
                    </a:schemeClr>
                  </a:solidFill>
                  <a:latin typeface="Avenir Light"/>
                  <a:cs typeface="Avenir Light"/>
                </a:rPr>
                <a:t>functionally</a:t>
              </a:r>
              <a:r>
                <a:rPr lang="en-US" b="1" dirty="0" smtClean="0">
                  <a:latin typeface="Avenir Light"/>
                  <a:cs typeface="Avenir Light"/>
                </a:rPr>
                <a:t> </a:t>
              </a:r>
              <a:r>
                <a:rPr lang="en-US" dirty="0" smtClean="0">
                  <a:latin typeface="Avenir Light"/>
                  <a:cs typeface="Avenir Light"/>
                </a:rPr>
                <a:t>repair a code by communicating only </a:t>
              </a:r>
            </a:p>
            <a:p>
              <a:endParaRPr lang="en-US" dirty="0" smtClean="0">
                <a:latin typeface="Avenir Light"/>
                <a:cs typeface="Avenir Light"/>
              </a:endParaRPr>
            </a:p>
            <a:p>
              <a:endParaRPr lang="en-US" dirty="0" smtClean="0">
                <a:latin typeface="Avenir Light"/>
                <a:cs typeface="Avenir Light"/>
              </a:endParaRPr>
            </a:p>
            <a:p>
              <a:endParaRPr lang="en-US" dirty="0" smtClean="0">
                <a:latin typeface="Avenir Light"/>
                <a:cs typeface="Avenir Light"/>
              </a:endParaRPr>
            </a:p>
            <a:p>
              <a:endParaRPr lang="en-US" dirty="0" smtClean="0">
                <a:latin typeface="Avenir Light"/>
                <a:cs typeface="Avenir Light"/>
              </a:endParaRPr>
            </a:p>
            <a:p>
              <a:r>
                <a:rPr lang="en-US" dirty="0" smtClean="0">
                  <a:latin typeface="Avenir Light"/>
                  <a:cs typeface="Avenir Light"/>
                </a:rPr>
                <a:t>As opposed to naïve repair cost of </a:t>
              </a:r>
              <a:r>
                <a:rPr lang="en-US" i="1" dirty="0" smtClean="0">
                  <a:latin typeface="Avenir Light"/>
                  <a:cs typeface="Avenir Light"/>
                </a:rPr>
                <a:t>B</a:t>
              </a:r>
              <a:r>
                <a:rPr lang="en-US" dirty="0" smtClean="0">
                  <a:latin typeface="Avenir Light"/>
                  <a:cs typeface="Avenir Light"/>
                </a:rPr>
                <a:t> bits.</a:t>
              </a:r>
            </a:p>
            <a:p>
              <a:pPr algn="ctr"/>
              <a:r>
                <a:rPr lang="en-US" dirty="0" smtClean="0">
                  <a:latin typeface="Avenir Light"/>
                  <a:cs typeface="Avenir Light"/>
                </a:rPr>
                <a:t>(Regenerating Codes, IT Transactions 2010)  </a:t>
              </a:r>
            </a:p>
            <a:p>
              <a:pPr algn="ctr"/>
              <a:endParaRPr lang="en-US" dirty="0" smtClean="0">
                <a:latin typeface="Avenir Light"/>
                <a:cs typeface="Avenir Light"/>
              </a:endParaRPr>
            </a:p>
            <a:p>
              <a:r>
                <a:rPr lang="en-US" dirty="0" smtClean="0">
                  <a:latin typeface="Avenir Light"/>
                  <a:cs typeface="Avenir Light"/>
                </a:rPr>
                <a:t>For n=14, k=10, B=640MB, </a:t>
              </a:r>
            </a:p>
            <a:p>
              <a:r>
                <a:rPr lang="en-US" dirty="0" smtClean="0">
                  <a:latin typeface="Avenir Light"/>
                  <a:cs typeface="Avenir Light"/>
                </a:rPr>
                <a:t>Na</a:t>
              </a:r>
              <a:r>
                <a:rPr lang="nl-NL" dirty="0" err="1" smtClean="0">
                  <a:latin typeface="Avenir Light"/>
                  <a:cs typeface="Avenir Light"/>
                </a:rPr>
                <a:t>ï</a:t>
              </a:r>
              <a:r>
                <a:rPr lang="en-US" dirty="0" err="1" smtClean="0">
                  <a:latin typeface="Avenir Light"/>
                  <a:cs typeface="Avenir Light"/>
                </a:rPr>
                <a:t>ve</a:t>
              </a:r>
              <a:r>
                <a:rPr lang="en-US" dirty="0" smtClean="0">
                  <a:latin typeface="Avenir Light"/>
                  <a:cs typeface="Avenir Light"/>
                </a:rPr>
                <a:t> repair:</a:t>
              </a:r>
              <a:r>
                <a:rPr lang="en-US" dirty="0">
                  <a:latin typeface="Avenir Light"/>
                  <a:cs typeface="Avenir Light"/>
                </a:rPr>
                <a:t> </a:t>
              </a:r>
              <a:r>
                <a:rPr lang="en-US" dirty="0" smtClean="0">
                  <a:latin typeface="Avenir Light"/>
                  <a:cs typeface="Avenir Light"/>
                </a:rPr>
                <a:t> 	</a:t>
              </a:r>
              <a:r>
                <a:rPr lang="en-US" b="1" dirty="0" smtClean="0">
                  <a:latin typeface="Avenir Light"/>
                  <a:cs typeface="Avenir Light"/>
                </a:rPr>
                <a:t>640</a:t>
              </a:r>
              <a:r>
                <a:rPr lang="en-US" dirty="0" smtClean="0">
                  <a:latin typeface="Avenir Light"/>
                  <a:cs typeface="Avenir Light"/>
                </a:rPr>
                <a:t> MB repair bandwidth</a:t>
              </a:r>
            </a:p>
            <a:p>
              <a:r>
                <a:rPr lang="en-US" dirty="0" smtClean="0">
                  <a:latin typeface="Avenir Light"/>
                  <a:cs typeface="Avenir Light"/>
                </a:rPr>
                <a:t>Optimal Repair </a:t>
              </a:r>
              <a:r>
                <a:rPr lang="en-US" dirty="0" err="1" smtClean="0">
                  <a:latin typeface="Avenir Light"/>
                  <a:cs typeface="Avenir Light"/>
                </a:rPr>
                <a:t>bw</a:t>
              </a:r>
              <a:r>
                <a:rPr lang="en-US" dirty="0" smtClean="0">
                  <a:latin typeface="Avenir Light"/>
                  <a:cs typeface="Avenir Light"/>
                </a:rPr>
                <a:t> (</a:t>
              </a:r>
              <a:r>
                <a:rPr lang="el-GR" dirty="0" smtClean="0">
                  <a:latin typeface="Palatino"/>
                  <a:cs typeface="Palatino"/>
                </a:rPr>
                <a:t>β</a:t>
              </a:r>
              <a:r>
                <a:rPr lang="en-US" dirty="0" smtClean="0">
                  <a:latin typeface="Palatino"/>
                  <a:cs typeface="Palatino"/>
                </a:rPr>
                <a:t>d</a:t>
              </a:r>
              <a:r>
                <a:rPr lang="en-US" dirty="0" smtClean="0">
                  <a:latin typeface="Avenir Light"/>
                  <a:cs typeface="Avenir Light"/>
                </a:rPr>
                <a:t> for MSR point): </a:t>
              </a:r>
              <a:r>
                <a:rPr lang="en-US" b="1" dirty="0" smtClean="0">
                  <a:latin typeface="Avenir Light"/>
                  <a:cs typeface="Avenir Light"/>
                </a:rPr>
                <a:t>208</a:t>
              </a:r>
              <a:r>
                <a:rPr lang="en-US" dirty="0" smtClean="0">
                  <a:latin typeface="Avenir Light"/>
                  <a:cs typeface="Avenir Light"/>
                </a:rPr>
                <a:t> MB</a:t>
              </a:r>
            </a:p>
            <a:p>
              <a:endParaRPr lang="en-US" dirty="0">
                <a:latin typeface="Avenir Light"/>
                <a:cs typeface="Avenir Light"/>
              </a:endParaRPr>
            </a:p>
            <a:p>
              <a:endParaRPr lang="en-US" dirty="0" smtClean="0">
                <a:latin typeface="Avenir Light"/>
                <a:cs typeface="Avenir Light"/>
              </a:endParaRPr>
            </a:p>
            <a:p>
              <a:r>
                <a:rPr lang="en-US" dirty="0" smtClean="0">
                  <a:latin typeface="Avenir Light"/>
                  <a:cs typeface="Avenir Light"/>
                </a:rPr>
                <a:t>Can we match this with Exact repair? </a:t>
              </a:r>
            </a:p>
            <a:p>
              <a:r>
                <a:rPr lang="en-US" dirty="0" smtClean="0">
                  <a:latin typeface="Avenir Light"/>
                  <a:cs typeface="Avenir Light"/>
                </a:rPr>
                <a:t>Theoretically yes. No practical codes known!  </a:t>
              </a:r>
              <a:endParaRPr lang="en-US" dirty="0">
                <a:latin typeface="Avenir Light"/>
                <a:cs typeface="Avenir Light"/>
              </a:endParaRPr>
            </a:p>
          </p:txBody>
        </p:sp>
        <p:pic>
          <p:nvPicPr>
            <p:cNvPr id="75" name="Picture 74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87394" y="3795252"/>
              <a:ext cx="2835442" cy="8306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167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Storage-Bandwidth tradeoff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9564A-C75E-1A4B-8622-3D015599CA4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5576" y="1412776"/>
            <a:ext cx="79208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For any (</a:t>
            </a:r>
            <a:r>
              <a:rPr lang="en-US" dirty="0" err="1" smtClean="0"/>
              <a:t>n,k</a:t>
            </a:r>
            <a:r>
              <a:rPr lang="en-US" dirty="0" smtClean="0"/>
              <a:t>) code we can find the minimum functional repair bandwidth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There is a tradeoff between storage 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α and repair bandwidth </a:t>
            </a:r>
            <a:r>
              <a:rPr lang="en-US" sz="2000" dirty="0" smtClean="0"/>
              <a:t>β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This defines a tradeoff region for functional repair. </a:t>
            </a:r>
          </a:p>
        </p:txBody>
      </p:sp>
    </p:spTree>
    <p:extLst>
      <p:ext uri="{BB962C8B-B14F-4D97-AF65-F5344CB8AC3E}">
        <p14:creationId xmlns:p14="http://schemas.microsoft.com/office/powerpoint/2010/main" val="992929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Repair Bandwidth Tradeoff </a:t>
            </a:r>
            <a:r>
              <a:rPr lang="en-US" dirty="0"/>
              <a:t>R</a:t>
            </a:r>
            <a:r>
              <a:rPr lang="en-US" dirty="0" smtClean="0"/>
              <a:t>egion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C8D4-2AEE-0B45-8B21-B7201CB7C186}" type="slidenum">
              <a:rPr lang="en-US" altLang="ko-KR" smtClean="0"/>
              <a:pPr/>
              <a:t>38</a:t>
            </a:fld>
            <a:endParaRPr lang="en-US" altLang="ko-K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84784"/>
            <a:ext cx="6819900" cy="4787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212976"/>
            <a:ext cx="368300" cy="34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636" y="4990976"/>
            <a:ext cx="368300" cy="3429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H="1">
            <a:off x="2555776" y="1772816"/>
            <a:ext cx="4968552" cy="151216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8" idx="0"/>
          </p:cNvCxnSpPr>
          <p:nvPr/>
        </p:nvCxnSpPr>
        <p:spPr bwMode="auto">
          <a:xfrm flipH="1">
            <a:off x="5643786" y="2636912"/>
            <a:ext cx="1880542" cy="235406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52320" y="1556792"/>
            <a:ext cx="169168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Light"/>
                <a:cs typeface="Avenir Light"/>
              </a:rPr>
              <a:t>Min Bandwidth point (MBR)</a:t>
            </a:r>
          </a:p>
          <a:p>
            <a:endParaRPr lang="en-US" dirty="0">
              <a:latin typeface="Avenir Light"/>
              <a:cs typeface="Avenir Light"/>
            </a:endParaRPr>
          </a:p>
          <a:p>
            <a:r>
              <a:rPr lang="en-US" dirty="0" smtClean="0">
                <a:latin typeface="Avenir Light"/>
                <a:cs typeface="Avenir Light"/>
              </a:rPr>
              <a:t>Min Storage point (MSR)</a:t>
            </a:r>
            <a:endParaRPr lang="en-US" dirty="0"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34623247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n 26"/>
          <p:cNvSpPr/>
          <p:nvPr/>
        </p:nvSpPr>
        <p:spPr>
          <a:xfrm>
            <a:off x="2516909" y="3479030"/>
            <a:ext cx="892849" cy="2262907"/>
          </a:xfrm>
          <a:prstGeom prst="can">
            <a:avLst/>
          </a:prstGeom>
          <a:solidFill>
            <a:srgbClr val="D9D9D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an 30"/>
          <p:cNvSpPr/>
          <p:nvPr/>
        </p:nvSpPr>
        <p:spPr>
          <a:xfrm>
            <a:off x="3900824" y="3523673"/>
            <a:ext cx="892849" cy="2262907"/>
          </a:xfrm>
          <a:prstGeom prst="can">
            <a:avLst/>
          </a:prstGeom>
          <a:solidFill>
            <a:srgbClr val="D9D9D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an 32"/>
          <p:cNvSpPr/>
          <p:nvPr/>
        </p:nvSpPr>
        <p:spPr>
          <a:xfrm>
            <a:off x="5293976" y="3485188"/>
            <a:ext cx="892849" cy="2262907"/>
          </a:xfrm>
          <a:prstGeom prst="can">
            <a:avLst/>
          </a:prstGeom>
          <a:solidFill>
            <a:srgbClr val="D9D9D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n 34"/>
          <p:cNvSpPr/>
          <p:nvPr/>
        </p:nvSpPr>
        <p:spPr>
          <a:xfrm>
            <a:off x="6610157" y="3477491"/>
            <a:ext cx="892849" cy="2262907"/>
          </a:xfrm>
          <a:prstGeom prst="can">
            <a:avLst/>
          </a:prstGeom>
          <a:solidFill>
            <a:srgbClr val="D9D9D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520" y="-30915"/>
            <a:ext cx="8229600" cy="1143000"/>
          </a:xfrm>
        </p:spPr>
        <p:txBody>
          <a:bodyPr/>
          <a:lstStyle/>
          <a:p>
            <a:r>
              <a:rPr lang="en-US" dirty="0" smtClean="0"/>
              <a:t>current </a:t>
            </a:r>
            <a:r>
              <a:rPr lang="en-US" dirty="0" err="1" smtClean="0"/>
              <a:t>hadoop</a:t>
            </a:r>
            <a:r>
              <a:rPr lang="en-US" dirty="0" smtClean="0"/>
              <a:t> architecture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431031" y="1454727"/>
            <a:ext cx="1270000" cy="346364"/>
          </a:xfrm>
          <a:prstGeom prst="rect">
            <a:avLst/>
          </a:prstGeom>
          <a:solidFill>
            <a:srgbClr val="33339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file 1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7188" y="1999672"/>
            <a:ext cx="1779539" cy="3463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file 2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346" y="2606193"/>
            <a:ext cx="1503987" cy="34636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file 3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00157" y="1453188"/>
            <a:ext cx="247842" cy="346364"/>
          </a:xfrm>
          <a:prstGeom prst="rect">
            <a:avLst/>
          </a:prstGeom>
          <a:solidFill>
            <a:srgbClr val="33339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1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1889" y="1451649"/>
            <a:ext cx="247842" cy="346364"/>
          </a:xfrm>
          <a:prstGeom prst="rect">
            <a:avLst/>
          </a:prstGeom>
          <a:solidFill>
            <a:srgbClr val="33339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2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45163" y="1459346"/>
            <a:ext cx="247842" cy="346364"/>
          </a:xfrm>
          <a:prstGeom prst="rect">
            <a:avLst/>
          </a:prstGeom>
          <a:solidFill>
            <a:srgbClr val="33339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3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66895" y="1457807"/>
            <a:ext cx="247842" cy="346364"/>
          </a:xfrm>
          <a:prstGeom prst="rect">
            <a:avLst/>
          </a:prstGeom>
          <a:solidFill>
            <a:srgbClr val="33339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4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98618" y="1998133"/>
            <a:ext cx="247842" cy="3463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1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20350" y="1996594"/>
            <a:ext cx="247842" cy="3463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2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43624" y="2004291"/>
            <a:ext cx="247842" cy="3463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3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65356" y="2002752"/>
            <a:ext cx="247842" cy="3463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4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80933" y="2002751"/>
            <a:ext cx="247842" cy="3463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5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02665" y="2001212"/>
            <a:ext cx="247842" cy="3463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6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06316" y="2598497"/>
            <a:ext cx="247842" cy="34636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1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8048" y="2596958"/>
            <a:ext cx="247842" cy="34636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2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51322" y="2604655"/>
            <a:ext cx="247842" cy="34636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3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3054" y="2603116"/>
            <a:ext cx="247842" cy="34636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4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2401455" y="1477819"/>
            <a:ext cx="284787" cy="29248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2399916" y="2030461"/>
            <a:ext cx="284787" cy="29248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2398376" y="2652376"/>
            <a:ext cx="284787" cy="29248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6545" y="4518121"/>
            <a:ext cx="992909" cy="892849"/>
          </a:xfrm>
          <a:prstGeom prst="rect">
            <a:avLst/>
          </a:prstGeom>
          <a:solidFill>
            <a:srgbClr val="D9D9D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69575" y="5434061"/>
            <a:ext cx="1293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NameNode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376824" y="5704433"/>
            <a:ext cx="1293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DataNode</a:t>
            </a:r>
            <a:r>
              <a:rPr lang="en-US" sz="1600" dirty="0" smtClean="0"/>
              <a:t> 1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3760739" y="5710591"/>
            <a:ext cx="1293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DataNode</a:t>
            </a:r>
            <a:r>
              <a:rPr lang="en-US" sz="1600" dirty="0" smtClean="0"/>
              <a:t> 2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5153891" y="5710591"/>
            <a:ext cx="1293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DataNode</a:t>
            </a:r>
            <a:r>
              <a:rPr lang="en-US" sz="1600" dirty="0" smtClean="0"/>
              <a:t> 3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6470072" y="5702894"/>
            <a:ext cx="1293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DataNode</a:t>
            </a:r>
            <a:r>
              <a:rPr lang="en-US" sz="1600" dirty="0" smtClean="0"/>
              <a:t> 4</a:t>
            </a:r>
            <a:endParaRPr lang="en-US" sz="1600" dirty="0"/>
          </a:p>
        </p:txBody>
      </p:sp>
      <p:sp>
        <p:nvSpPr>
          <p:cNvPr id="37" name="Rectangle 36"/>
          <p:cNvSpPr/>
          <p:nvPr/>
        </p:nvSpPr>
        <p:spPr>
          <a:xfrm>
            <a:off x="2821708" y="5277043"/>
            <a:ext cx="247842" cy="346364"/>
          </a:xfrm>
          <a:prstGeom prst="rect">
            <a:avLst/>
          </a:prstGeom>
          <a:solidFill>
            <a:srgbClr val="33339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38" name="Rectangle 37"/>
          <p:cNvSpPr/>
          <p:nvPr/>
        </p:nvSpPr>
        <p:spPr>
          <a:xfrm>
            <a:off x="4213319" y="4936838"/>
            <a:ext cx="247842" cy="346364"/>
          </a:xfrm>
          <a:prstGeom prst="rect">
            <a:avLst/>
          </a:prstGeom>
          <a:solidFill>
            <a:srgbClr val="33339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39" name="Rectangle 38"/>
          <p:cNvSpPr/>
          <p:nvPr/>
        </p:nvSpPr>
        <p:spPr>
          <a:xfrm>
            <a:off x="5614168" y="5298595"/>
            <a:ext cx="247842" cy="346364"/>
          </a:xfrm>
          <a:prstGeom prst="rect">
            <a:avLst/>
          </a:prstGeom>
          <a:solidFill>
            <a:srgbClr val="33339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3</a:t>
            </a:r>
            <a:endParaRPr lang="en-US" sz="2000" dirty="0"/>
          </a:p>
        </p:txBody>
      </p:sp>
      <p:sp>
        <p:nvSpPr>
          <p:cNvPr id="40" name="Rectangle 39"/>
          <p:cNvSpPr/>
          <p:nvPr/>
        </p:nvSpPr>
        <p:spPr>
          <a:xfrm>
            <a:off x="6944204" y="5320148"/>
            <a:ext cx="247842" cy="346364"/>
          </a:xfrm>
          <a:prstGeom prst="rect">
            <a:avLst/>
          </a:prstGeom>
          <a:solidFill>
            <a:srgbClr val="33339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4</a:t>
            </a:r>
            <a:endParaRPr lang="en-US" sz="2000" dirty="0"/>
          </a:p>
        </p:txBody>
      </p:sp>
      <p:sp>
        <p:nvSpPr>
          <p:cNvPr id="47" name="Rectangle 46"/>
          <p:cNvSpPr/>
          <p:nvPr/>
        </p:nvSpPr>
        <p:spPr>
          <a:xfrm>
            <a:off x="4213321" y="5337080"/>
            <a:ext cx="247842" cy="3463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49" name="Rectangle 48"/>
          <p:cNvSpPr/>
          <p:nvPr/>
        </p:nvSpPr>
        <p:spPr>
          <a:xfrm>
            <a:off x="6936508" y="4896814"/>
            <a:ext cx="247842" cy="3463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3</a:t>
            </a:r>
            <a:endParaRPr lang="en-US" sz="2000" dirty="0"/>
          </a:p>
        </p:txBody>
      </p:sp>
      <p:sp>
        <p:nvSpPr>
          <p:cNvPr id="52" name="Rectangle 51"/>
          <p:cNvSpPr/>
          <p:nvPr/>
        </p:nvSpPr>
        <p:spPr>
          <a:xfrm>
            <a:off x="5617246" y="4893734"/>
            <a:ext cx="247842" cy="3463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6</a:t>
            </a:r>
            <a:endParaRPr lang="en-US" sz="2000" dirty="0"/>
          </a:p>
        </p:txBody>
      </p:sp>
      <p:sp>
        <p:nvSpPr>
          <p:cNvPr id="53" name="Rectangle 52"/>
          <p:cNvSpPr/>
          <p:nvPr/>
        </p:nvSpPr>
        <p:spPr>
          <a:xfrm>
            <a:off x="4221019" y="4128656"/>
            <a:ext cx="247842" cy="34636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55" name="Rectangle 54"/>
          <p:cNvSpPr/>
          <p:nvPr/>
        </p:nvSpPr>
        <p:spPr>
          <a:xfrm>
            <a:off x="6944207" y="4481178"/>
            <a:ext cx="247842" cy="34636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3</a:t>
            </a:r>
            <a:endParaRPr lang="en-US" sz="2000" dirty="0"/>
          </a:p>
        </p:txBody>
      </p:sp>
      <p:sp>
        <p:nvSpPr>
          <p:cNvPr id="56" name="Rectangle 55"/>
          <p:cNvSpPr/>
          <p:nvPr/>
        </p:nvSpPr>
        <p:spPr>
          <a:xfrm>
            <a:off x="2824787" y="4849093"/>
            <a:ext cx="247842" cy="34636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4</a:t>
            </a:r>
            <a:endParaRPr lang="en-US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7704668" y="4602226"/>
            <a:ext cx="66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…</a:t>
            </a:r>
            <a:endParaRPr lang="en-US" sz="2000" dirty="0"/>
          </a:p>
        </p:txBody>
      </p:sp>
      <p:sp>
        <p:nvSpPr>
          <p:cNvPr id="58" name="Rectangle 57"/>
          <p:cNvSpPr/>
          <p:nvPr/>
        </p:nvSpPr>
        <p:spPr>
          <a:xfrm>
            <a:off x="4217939" y="4525820"/>
            <a:ext cx="247842" cy="34636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4</a:t>
            </a:r>
            <a:endParaRPr lang="en-US" sz="2000" dirty="0"/>
          </a:p>
        </p:txBody>
      </p:sp>
      <p:sp>
        <p:nvSpPr>
          <p:cNvPr id="59" name="Rectangle 58"/>
          <p:cNvSpPr/>
          <p:nvPr/>
        </p:nvSpPr>
        <p:spPr>
          <a:xfrm>
            <a:off x="6947285" y="4068619"/>
            <a:ext cx="247842" cy="346364"/>
          </a:xfrm>
          <a:prstGeom prst="rect">
            <a:avLst/>
          </a:prstGeom>
          <a:solidFill>
            <a:srgbClr val="33339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</a:t>
            </a:r>
            <a:endParaRPr lang="en-US" sz="2000" dirty="0"/>
          </a:p>
        </p:txBody>
      </p:sp>
      <p:grpSp>
        <p:nvGrpSpPr>
          <p:cNvPr id="2" name="Group 78"/>
          <p:cNvGrpSpPr/>
          <p:nvPr/>
        </p:nvGrpSpPr>
        <p:grpSpPr>
          <a:xfrm>
            <a:off x="4307224" y="1457807"/>
            <a:ext cx="2761670" cy="354061"/>
            <a:chOff x="4307224" y="1457807"/>
            <a:chExt cx="2761670" cy="354061"/>
          </a:xfrm>
        </p:grpSpPr>
        <p:sp>
          <p:nvSpPr>
            <p:cNvPr id="64" name="Rectangle 63"/>
            <p:cNvSpPr/>
            <p:nvPr/>
          </p:nvSpPr>
          <p:spPr>
            <a:xfrm>
              <a:off x="4307224" y="1459346"/>
              <a:ext cx="247842" cy="346364"/>
            </a:xfrm>
            <a:prstGeom prst="rect">
              <a:avLst/>
            </a:prstGeom>
            <a:solidFill>
              <a:srgbClr val="33339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1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628956" y="1457807"/>
              <a:ext cx="247842" cy="346364"/>
            </a:xfrm>
            <a:prstGeom prst="rect">
              <a:avLst/>
            </a:prstGeom>
            <a:solidFill>
              <a:srgbClr val="33339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2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952230" y="1465504"/>
              <a:ext cx="247842" cy="346364"/>
            </a:xfrm>
            <a:prstGeom prst="rect">
              <a:avLst/>
            </a:prstGeom>
            <a:solidFill>
              <a:srgbClr val="33339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3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273962" y="1463965"/>
              <a:ext cx="247842" cy="346364"/>
            </a:xfrm>
            <a:prstGeom prst="rect">
              <a:avLst/>
            </a:prstGeom>
            <a:solidFill>
              <a:srgbClr val="33339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4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54314" y="1459346"/>
              <a:ext cx="247842" cy="346364"/>
            </a:xfrm>
            <a:prstGeom prst="rect">
              <a:avLst/>
            </a:prstGeom>
            <a:solidFill>
              <a:srgbClr val="33339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1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176046" y="1457807"/>
              <a:ext cx="247842" cy="346364"/>
            </a:xfrm>
            <a:prstGeom prst="rect">
              <a:avLst/>
            </a:prstGeom>
            <a:solidFill>
              <a:srgbClr val="33339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2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499320" y="1465504"/>
              <a:ext cx="247842" cy="346364"/>
            </a:xfrm>
            <a:prstGeom prst="rect">
              <a:avLst/>
            </a:prstGeom>
            <a:solidFill>
              <a:srgbClr val="33339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3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821052" y="1463965"/>
              <a:ext cx="247842" cy="346364"/>
            </a:xfrm>
            <a:prstGeom prst="rect">
              <a:avLst/>
            </a:prstGeom>
            <a:solidFill>
              <a:srgbClr val="33339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4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77"/>
          <p:cNvGrpSpPr/>
          <p:nvPr/>
        </p:nvGrpSpPr>
        <p:grpSpPr>
          <a:xfrm>
            <a:off x="4952230" y="1995055"/>
            <a:ext cx="1851889" cy="354061"/>
            <a:chOff x="5059988" y="1995055"/>
            <a:chExt cx="1851889" cy="354061"/>
          </a:xfrm>
        </p:grpSpPr>
        <p:sp>
          <p:nvSpPr>
            <p:cNvPr id="72" name="Rectangle 71"/>
            <p:cNvSpPr/>
            <p:nvPr/>
          </p:nvSpPr>
          <p:spPr>
            <a:xfrm>
              <a:off x="5059988" y="1996594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1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381720" y="1995055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2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704994" y="2002752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3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026726" y="2001213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4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342303" y="2001212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5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664035" y="1999673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6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4079394" y="2601577"/>
            <a:ext cx="247842" cy="34636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5</a:t>
            </a:r>
            <a:endParaRPr lang="en-US" sz="2000" dirty="0">
              <a:solidFill>
                <a:srgbClr val="FFFFFF"/>
              </a:solidFill>
            </a:endParaRPr>
          </a:p>
        </p:txBody>
      </p:sp>
      <p:grpSp>
        <p:nvGrpSpPr>
          <p:cNvPr id="5" name="Group 86"/>
          <p:cNvGrpSpPr/>
          <p:nvPr/>
        </p:nvGrpSpPr>
        <p:grpSpPr>
          <a:xfrm>
            <a:off x="4805989" y="2603116"/>
            <a:ext cx="1520920" cy="354061"/>
            <a:chOff x="4805989" y="2603116"/>
            <a:chExt cx="1520920" cy="354061"/>
          </a:xfrm>
        </p:grpSpPr>
        <p:sp>
          <p:nvSpPr>
            <p:cNvPr id="82" name="Rectangle 81"/>
            <p:cNvSpPr/>
            <p:nvPr/>
          </p:nvSpPr>
          <p:spPr>
            <a:xfrm>
              <a:off x="4805989" y="2604655"/>
              <a:ext cx="247842" cy="346364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1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127721" y="2603116"/>
              <a:ext cx="247842" cy="346364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2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450995" y="2610813"/>
              <a:ext cx="247842" cy="346364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3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772727" y="2609274"/>
              <a:ext cx="247842" cy="346364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4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079067" y="2607735"/>
              <a:ext cx="247842" cy="346364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5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1" name="Group 87"/>
          <p:cNvGrpSpPr/>
          <p:nvPr/>
        </p:nvGrpSpPr>
        <p:grpSpPr>
          <a:xfrm>
            <a:off x="6751783" y="2601576"/>
            <a:ext cx="1520920" cy="354061"/>
            <a:chOff x="4805989" y="2603116"/>
            <a:chExt cx="1520920" cy="354061"/>
          </a:xfrm>
        </p:grpSpPr>
        <p:sp>
          <p:nvSpPr>
            <p:cNvPr id="89" name="Rectangle 88"/>
            <p:cNvSpPr/>
            <p:nvPr/>
          </p:nvSpPr>
          <p:spPr>
            <a:xfrm>
              <a:off x="4805989" y="2604655"/>
              <a:ext cx="247842" cy="346364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1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127721" y="2603116"/>
              <a:ext cx="247842" cy="346364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2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450995" y="2610813"/>
              <a:ext cx="247842" cy="346364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3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772727" y="2609274"/>
              <a:ext cx="247842" cy="346364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4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079067" y="2607735"/>
              <a:ext cx="247842" cy="346364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5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2" name="Group 93"/>
          <p:cNvGrpSpPr/>
          <p:nvPr/>
        </p:nvGrpSpPr>
        <p:grpSpPr>
          <a:xfrm>
            <a:off x="7144328" y="1993515"/>
            <a:ext cx="1851889" cy="354061"/>
            <a:chOff x="5059988" y="1995055"/>
            <a:chExt cx="1851889" cy="354061"/>
          </a:xfrm>
        </p:grpSpPr>
        <p:sp>
          <p:nvSpPr>
            <p:cNvPr id="95" name="Rectangle 94"/>
            <p:cNvSpPr/>
            <p:nvPr/>
          </p:nvSpPr>
          <p:spPr>
            <a:xfrm>
              <a:off x="5059988" y="1996594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1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381720" y="1995055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2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704994" y="2002752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3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026726" y="2001213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4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342303" y="2001212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5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664035" y="1999673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6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95720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 repair region?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C8D4-2AEE-0B45-8B21-B7201CB7C186}" type="slidenum">
              <a:rPr lang="en-US" altLang="ko-KR" smtClean="0"/>
              <a:pPr/>
              <a:t>39</a:t>
            </a:fld>
            <a:endParaRPr lang="en-US" altLang="ko-K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84784"/>
            <a:ext cx="6819900" cy="478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772816"/>
            <a:ext cx="40386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3212976"/>
            <a:ext cx="368300" cy="34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636" y="4990976"/>
            <a:ext cx="368300" cy="3429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H="1">
            <a:off x="2555776" y="1772816"/>
            <a:ext cx="4968552" cy="151216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8" idx="0"/>
          </p:cNvCxnSpPr>
          <p:nvPr/>
        </p:nvCxnSpPr>
        <p:spPr bwMode="auto">
          <a:xfrm flipH="1">
            <a:off x="5643786" y="2636912"/>
            <a:ext cx="1880542" cy="235406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52320" y="1556792"/>
            <a:ext cx="169168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Light"/>
                <a:cs typeface="Avenir Light"/>
              </a:rPr>
              <a:t>Min Bandwidth point (MBR)</a:t>
            </a:r>
          </a:p>
          <a:p>
            <a:endParaRPr lang="en-US" dirty="0">
              <a:latin typeface="Avenir Light"/>
              <a:cs typeface="Avenir Light"/>
            </a:endParaRPr>
          </a:p>
          <a:p>
            <a:r>
              <a:rPr lang="en-US" dirty="0" smtClean="0">
                <a:latin typeface="Avenir Light"/>
                <a:cs typeface="Avenir Light"/>
              </a:rPr>
              <a:t>Min Storage point (MSR)</a:t>
            </a:r>
            <a:endParaRPr lang="en-US" dirty="0"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28434244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in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C8D4-2AEE-0B45-8B21-B7201CB7C186}" type="slidenum">
              <a:rPr lang="en-US" altLang="ko-KR" smtClean="0"/>
              <a:pPr/>
              <a:t>40</a:t>
            </a:fld>
            <a:endParaRPr lang="en-US" altLang="ko-K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84784"/>
            <a:ext cx="6819900" cy="4787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933" y="1778000"/>
            <a:ext cx="48641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505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in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C8D4-2AEE-0B45-8B21-B7201CB7C186}" type="slidenum">
              <a:rPr lang="en-US" altLang="ko-KR" smtClean="0"/>
              <a:pPr/>
              <a:t>41</a:t>
            </a:fld>
            <a:endParaRPr lang="en-US" altLang="ko-K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84784"/>
            <a:ext cx="6819900" cy="4787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061" y="1781282"/>
            <a:ext cx="4945939" cy="35959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36296" y="1916832"/>
            <a:ext cx="1907704" cy="292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Light"/>
                <a:cs typeface="Avenir Light"/>
              </a:rPr>
              <a:t>Code constructions by:</a:t>
            </a:r>
          </a:p>
          <a:p>
            <a:r>
              <a:rPr lang="fi-FI" sz="1400" dirty="0" err="1" smtClean="0">
                <a:latin typeface="Avenir Light"/>
                <a:cs typeface="Avenir Light"/>
              </a:rPr>
              <a:t>Rashmi,Shah,Kumar</a:t>
            </a:r>
            <a:endParaRPr lang="fi-FI" sz="1400" dirty="0">
              <a:latin typeface="Avenir Light"/>
              <a:cs typeface="Avenir Light"/>
            </a:endParaRPr>
          </a:p>
          <a:p>
            <a:r>
              <a:rPr lang="sv-SE" sz="1400" dirty="0" err="1">
                <a:latin typeface="Avenir Light"/>
                <a:cs typeface="Avenir Light"/>
              </a:rPr>
              <a:t>Suh</a:t>
            </a:r>
            <a:r>
              <a:rPr lang="sv-SE" sz="1400" dirty="0" err="1" smtClean="0">
                <a:latin typeface="Avenir Light"/>
                <a:cs typeface="Avenir Light"/>
              </a:rPr>
              <a:t>,Ramchandran</a:t>
            </a:r>
            <a:endParaRPr lang="sv-SE" sz="1400" dirty="0" smtClean="0">
              <a:latin typeface="Avenir Light"/>
              <a:cs typeface="Avenir Light"/>
            </a:endParaRPr>
          </a:p>
          <a:p>
            <a:r>
              <a:rPr lang="nl-NL" sz="1400" dirty="0">
                <a:latin typeface="Avenir Light"/>
                <a:cs typeface="Avenir Light"/>
              </a:rPr>
              <a:t>El </a:t>
            </a:r>
            <a:r>
              <a:rPr lang="nl-NL" sz="1400" dirty="0" err="1" smtClean="0">
                <a:latin typeface="Avenir Light"/>
                <a:cs typeface="Avenir Light"/>
              </a:rPr>
              <a:t>Rouayheb</a:t>
            </a:r>
            <a:r>
              <a:rPr lang="nl-NL" sz="1400" dirty="0" smtClean="0">
                <a:latin typeface="Avenir Light"/>
                <a:cs typeface="Avenir Light"/>
              </a:rPr>
              <a:t>,</a:t>
            </a:r>
            <a:endParaRPr lang="sv-SE" sz="1400" dirty="0">
              <a:latin typeface="Avenir Light"/>
              <a:cs typeface="Avenir Light"/>
            </a:endParaRPr>
          </a:p>
          <a:p>
            <a:r>
              <a:rPr lang="nb-NO" sz="1400" dirty="0" err="1" smtClean="0">
                <a:latin typeface="Avenir Light"/>
                <a:cs typeface="Avenir Light"/>
              </a:rPr>
              <a:t>Oggier,Datta</a:t>
            </a:r>
            <a:endParaRPr lang="nb-NO" sz="1400" dirty="0">
              <a:latin typeface="Avenir Light"/>
              <a:cs typeface="Avenir Light"/>
            </a:endParaRPr>
          </a:p>
          <a:p>
            <a:r>
              <a:rPr lang="nl-NL" sz="1400" dirty="0" err="1">
                <a:latin typeface="Avenir Light"/>
                <a:cs typeface="Avenir Light"/>
              </a:rPr>
              <a:t>Silberstein</a:t>
            </a:r>
            <a:r>
              <a:rPr lang="nl-NL" sz="1400" dirty="0">
                <a:latin typeface="Avenir Light"/>
                <a:cs typeface="Avenir Light"/>
              </a:rPr>
              <a:t>, </a:t>
            </a:r>
            <a:r>
              <a:rPr lang="nl-NL" sz="1400" dirty="0" err="1">
                <a:latin typeface="Avenir Light"/>
                <a:cs typeface="Avenir Light"/>
              </a:rPr>
              <a:t>Viswanath</a:t>
            </a:r>
            <a:r>
              <a:rPr lang="nl-NL" sz="1400" dirty="0">
                <a:latin typeface="Avenir Light"/>
                <a:cs typeface="Avenir Light"/>
              </a:rPr>
              <a:t> et al.</a:t>
            </a:r>
          </a:p>
          <a:p>
            <a:r>
              <a:rPr lang="is-IS" sz="1400" dirty="0">
                <a:latin typeface="Avenir Light"/>
                <a:cs typeface="Avenir Light"/>
              </a:rPr>
              <a:t>Cadambe</a:t>
            </a:r>
            <a:r>
              <a:rPr lang="is-IS" sz="1400" dirty="0" smtClean="0">
                <a:latin typeface="Avenir Light"/>
                <a:cs typeface="Avenir Light"/>
              </a:rPr>
              <a:t>,Maleki</a:t>
            </a:r>
            <a:r>
              <a:rPr lang="is-IS" sz="1400" dirty="0">
                <a:latin typeface="Avenir Light"/>
                <a:cs typeface="Avenir Light"/>
              </a:rPr>
              <a:t>, Jafar </a:t>
            </a:r>
          </a:p>
          <a:p>
            <a:r>
              <a:rPr lang="fi-FI" sz="1400" dirty="0" err="1">
                <a:latin typeface="Avenir Light"/>
                <a:cs typeface="Avenir Light"/>
              </a:rPr>
              <a:t>Papailiopoulos</a:t>
            </a:r>
            <a:r>
              <a:rPr lang="fi-FI" sz="1400" dirty="0">
                <a:latin typeface="Avenir Light"/>
                <a:cs typeface="Avenir Light"/>
              </a:rPr>
              <a:t>, </a:t>
            </a:r>
            <a:r>
              <a:rPr lang="fi-FI" sz="1400" dirty="0" err="1">
                <a:latin typeface="Avenir Light"/>
                <a:cs typeface="Avenir Light"/>
              </a:rPr>
              <a:t>Wu</a:t>
            </a:r>
            <a:r>
              <a:rPr lang="fi-FI" sz="1400" dirty="0">
                <a:latin typeface="Avenir Light"/>
                <a:cs typeface="Avenir Light"/>
              </a:rPr>
              <a:t>, </a:t>
            </a:r>
            <a:r>
              <a:rPr lang="fi-FI" sz="1400" dirty="0" err="1">
                <a:latin typeface="Avenir Light"/>
                <a:cs typeface="Avenir Light"/>
              </a:rPr>
              <a:t>Dimakis</a:t>
            </a:r>
            <a:endParaRPr lang="fi-FI" sz="1400" dirty="0">
              <a:latin typeface="Avenir Light"/>
              <a:cs typeface="Avenir Light"/>
            </a:endParaRPr>
          </a:p>
          <a:p>
            <a:r>
              <a:rPr lang="de-DE" sz="1400" dirty="0">
                <a:latin typeface="Avenir Light"/>
                <a:cs typeface="Avenir Light"/>
              </a:rPr>
              <a:t>Wang, </a:t>
            </a:r>
            <a:r>
              <a:rPr lang="de-DE" sz="1400" dirty="0" err="1">
                <a:latin typeface="Avenir Light"/>
                <a:cs typeface="Avenir Light"/>
              </a:rPr>
              <a:t>Tamo</a:t>
            </a:r>
            <a:r>
              <a:rPr lang="de-DE" sz="1400" dirty="0">
                <a:latin typeface="Avenir Light"/>
                <a:cs typeface="Avenir Light"/>
              </a:rPr>
              <a:t>, Bruck</a:t>
            </a:r>
            <a:endParaRPr lang="en-US" sz="1400" dirty="0">
              <a:latin typeface="Avenir Light"/>
              <a:cs typeface="Avenir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8516" y="4000748"/>
            <a:ext cx="640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?</a:t>
            </a:r>
            <a:endParaRPr lang="en-US" sz="4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538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in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C8D4-2AEE-0B45-8B21-B7201CB7C186}" type="slidenum">
              <a:rPr lang="en-US" altLang="ko-KR" smtClean="0"/>
              <a:pPr/>
              <a:t>42</a:t>
            </a:fld>
            <a:endParaRPr lang="en-US" altLang="ko-K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84784"/>
            <a:ext cx="6819900" cy="4787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061" y="1781282"/>
            <a:ext cx="4945939" cy="359592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3131840" y="4293096"/>
            <a:ext cx="288032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bevel/>
            <a:headEnd type="triangle"/>
            <a:tailEnd type="triangle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827584" y="4797152"/>
            <a:ext cx="4176464" cy="1584176"/>
          </a:xfrm>
          <a:prstGeom prst="rect">
            <a:avLst/>
          </a:prstGeom>
          <a:solidFill>
            <a:srgbClr val="C6D9F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23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venir Light"/>
                <a:ea typeface="굴림" pitchFamily="50" charset="-127"/>
                <a:cs typeface="Avenir Light"/>
              </a:rPr>
              <a:t>Provable gap from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venir Light"/>
                <a:ea typeface="굴림" pitchFamily="50" charset="-127"/>
                <a:cs typeface="Avenir Light"/>
              </a:rPr>
              <a:t>CutSet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venir Light"/>
                <a:ea typeface="굴림" pitchFamily="50" charset="-127"/>
                <a:cs typeface="Avenir Light"/>
              </a:rPr>
              <a:t> Region. </a:t>
            </a:r>
          </a:p>
          <a:p>
            <a:pPr marL="0" marR="0" indent="0" algn="l" defTabSz="823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venir Light"/>
                <a:ea typeface="굴림" pitchFamily="50" charset="-127"/>
                <a:cs typeface="Avenir Light"/>
              </a:rPr>
              <a:t>(Chao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venir Light"/>
                <a:ea typeface="굴림" pitchFamily="50" charset="-127"/>
                <a:cs typeface="Avenir Light"/>
              </a:rPr>
              <a:t>Tian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venir Light"/>
                <a:ea typeface="굴림" pitchFamily="50" charset="-127"/>
                <a:cs typeface="Avenir Light"/>
              </a:rPr>
              <a:t>, ISIT 2013)</a:t>
            </a:r>
          </a:p>
          <a:p>
            <a:pPr marL="0" marR="0" indent="0" algn="l" defTabSz="823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venir Light"/>
              <a:ea typeface="굴림" pitchFamily="50" charset="-127"/>
              <a:cs typeface="Avenir Light"/>
            </a:endParaRPr>
          </a:p>
          <a:p>
            <a:pPr marL="0" marR="0" indent="0" algn="l" defTabSz="823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venir Light"/>
                <a:ea typeface="굴림" pitchFamily="50" charset="-127"/>
                <a:cs typeface="Avenir Light"/>
              </a:rPr>
              <a:t>Exact Repair Region remains open.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venir Light"/>
              <a:ea typeface="굴림" pitchFamily="50" charset="-127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9739175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a step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 exact regenerating codes is still an open problem in coding theory</a:t>
            </a:r>
          </a:p>
          <a:p>
            <a:endParaRPr lang="en-US" dirty="0" smtClean="0"/>
          </a:p>
          <a:p>
            <a:r>
              <a:rPr lang="en-US" dirty="0" smtClean="0"/>
              <a:t>What can we do to make practical progress ?</a:t>
            </a:r>
          </a:p>
          <a:p>
            <a:endParaRPr lang="en-US" dirty="0" smtClean="0"/>
          </a:p>
          <a:p>
            <a:r>
              <a:rPr lang="en-US" dirty="0" smtClean="0"/>
              <a:t>Change the problem.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C8D4-2AEE-0B45-8B21-B7201CB7C186}" type="slidenum">
              <a:rPr lang="en-US" altLang="ko-KR" smtClean="0"/>
              <a:pPr/>
              <a:t>43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550929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pPr algn="ctr"/>
            <a:r>
              <a:rPr lang="en-US" b="0" dirty="0" smtClean="0">
                <a:latin typeface="Arial" charset="0"/>
                <a:cs typeface="Arial" charset="0"/>
              </a:rPr>
              <a:t>Locally Repairable Codes</a:t>
            </a:r>
            <a:endParaRPr lang="en-US" b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6743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51520" y="4725144"/>
            <a:ext cx="8280920" cy="1944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23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C6D9F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repair metrics of interest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9564A-C75E-1A4B-8622-3D015599CA4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1484784"/>
            <a:ext cx="7704856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venir Light"/>
                <a:cs typeface="Avenir Light"/>
              </a:rPr>
              <a:t>Number of bits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venir Light"/>
                <a:cs typeface="Avenir Light"/>
              </a:rPr>
              <a:t>communicated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venir Light"/>
                <a:cs typeface="Avenir Light"/>
              </a:rPr>
              <a:t> </a:t>
            </a:r>
            <a:r>
              <a:rPr lang="en-US" dirty="0" smtClean="0">
                <a:latin typeface="Avenir Light"/>
                <a:cs typeface="Avenir Light"/>
              </a:rPr>
              <a:t>in the network during single node failures (</a:t>
            </a:r>
            <a:r>
              <a:rPr lang="en-US" dirty="0" smtClean="0">
                <a:solidFill>
                  <a:srgbClr val="800000"/>
                </a:solidFill>
                <a:latin typeface="Avenir Light"/>
                <a:cs typeface="Avenir Light"/>
              </a:rPr>
              <a:t>Repair Bandwidth</a:t>
            </a:r>
            <a:r>
              <a:rPr lang="en-US" dirty="0" smtClean="0">
                <a:latin typeface="Avenir Light"/>
                <a:cs typeface="Avenir Light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Avenir Light"/>
              <a:cs typeface="Avenir Light"/>
            </a:endParaRPr>
          </a:p>
          <a:p>
            <a:r>
              <a:rPr lang="en-US" dirty="0" smtClean="0">
                <a:latin typeface="Avenir Light"/>
                <a:cs typeface="Avenir Light"/>
              </a:rPr>
              <a:t>	</a:t>
            </a:r>
            <a:r>
              <a:rPr lang="en-US" dirty="0">
                <a:latin typeface="Avenir Light"/>
                <a:cs typeface="Avenir Light"/>
              </a:rPr>
              <a:t>Capacity known for two points only. My 3-year old conjecture </a:t>
            </a:r>
            <a:r>
              <a:rPr lang="en-US" dirty="0" smtClean="0">
                <a:latin typeface="Avenir Light"/>
                <a:cs typeface="Avenir Light"/>
              </a:rPr>
              <a:t>for 	intermediate </a:t>
            </a:r>
            <a:r>
              <a:rPr lang="en-US" dirty="0">
                <a:latin typeface="Avenir Light"/>
                <a:cs typeface="Avenir Light"/>
              </a:rPr>
              <a:t>points was just disproved. [ISIT13</a:t>
            </a:r>
            <a:r>
              <a:rPr lang="en-US" dirty="0" smtClean="0">
                <a:latin typeface="Avenir Light"/>
                <a:cs typeface="Avenir Light"/>
              </a:rPr>
              <a:t>]</a:t>
            </a:r>
          </a:p>
          <a:p>
            <a:endParaRPr lang="en-US" dirty="0" smtClean="0">
              <a:latin typeface="Avenir Light"/>
              <a:cs typeface="Avenir Light"/>
            </a:endParaRPr>
          </a:p>
          <a:p>
            <a:r>
              <a:rPr lang="en-US" dirty="0" smtClean="0">
                <a:latin typeface="Avenir Light"/>
                <a:cs typeface="Avenir Light"/>
              </a:rPr>
              <a:t>2.  The </a:t>
            </a:r>
            <a:r>
              <a:rPr lang="en-US" dirty="0">
                <a:latin typeface="Avenir Light"/>
                <a:cs typeface="Avenir Light"/>
              </a:rPr>
              <a:t>number of bits </a:t>
            </a:r>
            <a:r>
              <a:rPr lang="en-US" b="1" dirty="0">
                <a:solidFill>
                  <a:srgbClr val="7F7F7F"/>
                </a:solidFill>
                <a:latin typeface="Avenir Light"/>
                <a:cs typeface="Avenir Light"/>
              </a:rPr>
              <a:t>read</a:t>
            </a:r>
            <a:r>
              <a:rPr lang="en-US" dirty="0">
                <a:solidFill>
                  <a:srgbClr val="7F7F7F"/>
                </a:solidFill>
                <a:latin typeface="Avenir Light"/>
                <a:cs typeface="Avenir Light"/>
              </a:rPr>
              <a:t> </a:t>
            </a:r>
            <a:r>
              <a:rPr lang="en-US" dirty="0">
                <a:latin typeface="Avenir Light"/>
                <a:cs typeface="Avenir Light"/>
              </a:rPr>
              <a:t>from disks during single node </a:t>
            </a:r>
            <a:r>
              <a:rPr lang="en-US" dirty="0" smtClean="0">
                <a:latin typeface="Avenir Light"/>
                <a:cs typeface="Avenir Light"/>
              </a:rPr>
              <a:t>repairs</a:t>
            </a:r>
          </a:p>
          <a:p>
            <a:r>
              <a:rPr lang="en-US" dirty="0" smtClean="0">
                <a:latin typeface="Avenir Light"/>
                <a:cs typeface="Avenir Light"/>
              </a:rPr>
              <a:t> </a:t>
            </a:r>
            <a:r>
              <a:rPr lang="en-US" dirty="0">
                <a:latin typeface="Avenir Light"/>
                <a:cs typeface="Avenir Light"/>
              </a:rPr>
              <a:t>(</a:t>
            </a:r>
            <a:r>
              <a:rPr lang="en-US" dirty="0">
                <a:solidFill>
                  <a:srgbClr val="800000"/>
                </a:solidFill>
                <a:latin typeface="Avenir Light"/>
                <a:cs typeface="Avenir Light"/>
              </a:rPr>
              <a:t>Disk IO</a:t>
            </a:r>
            <a:r>
              <a:rPr lang="en-US" dirty="0" smtClean="0">
                <a:latin typeface="Avenir Light"/>
                <a:cs typeface="Avenir Light"/>
              </a:rPr>
              <a:t>)</a:t>
            </a:r>
          </a:p>
          <a:p>
            <a:endParaRPr lang="en-US" dirty="0" smtClean="0">
              <a:latin typeface="Avenir Light"/>
              <a:cs typeface="Avenir Light"/>
            </a:endParaRPr>
          </a:p>
          <a:p>
            <a:r>
              <a:rPr lang="en-US" dirty="0">
                <a:latin typeface="Avenir Light"/>
                <a:cs typeface="Avenir Light"/>
              </a:rPr>
              <a:t>	Capacity unknown. </a:t>
            </a:r>
          </a:p>
          <a:p>
            <a:r>
              <a:rPr lang="en-US" dirty="0" smtClean="0">
                <a:latin typeface="Avenir Light"/>
                <a:cs typeface="Avenir Light"/>
              </a:rPr>
              <a:t>	Only </a:t>
            </a:r>
            <a:r>
              <a:rPr lang="en-US" dirty="0">
                <a:latin typeface="Avenir Light"/>
                <a:cs typeface="Avenir Light"/>
              </a:rPr>
              <a:t>known technique is bounding by Repair Bandwidth</a:t>
            </a:r>
          </a:p>
          <a:p>
            <a:endParaRPr lang="en-US" dirty="0">
              <a:latin typeface="Avenir Light"/>
              <a:cs typeface="Avenir Light"/>
            </a:endParaRPr>
          </a:p>
          <a:p>
            <a:r>
              <a:rPr lang="en-US" dirty="0" smtClean="0">
                <a:latin typeface="Avenir Light"/>
                <a:cs typeface="Avenir Light"/>
              </a:rPr>
              <a:t>3.  The </a:t>
            </a:r>
            <a:r>
              <a:rPr lang="en-US" b="1" dirty="0">
                <a:solidFill>
                  <a:srgbClr val="7F7F7F"/>
                </a:solidFill>
                <a:latin typeface="Avenir Light"/>
                <a:cs typeface="Avenir Light"/>
              </a:rPr>
              <a:t>number of nodes accessed </a:t>
            </a:r>
            <a:r>
              <a:rPr lang="en-US" dirty="0">
                <a:latin typeface="Avenir Light"/>
                <a:cs typeface="Avenir Light"/>
              </a:rPr>
              <a:t>to repair a single node failure </a:t>
            </a:r>
            <a:endParaRPr lang="en-US" dirty="0" smtClean="0">
              <a:latin typeface="Avenir Light"/>
              <a:cs typeface="Avenir Light"/>
            </a:endParaRPr>
          </a:p>
          <a:p>
            <a:r>
              <a:rPr lang="en-US" dirty="0" smtClean="0">
                <a:latin typeface="Avenir Light"/>
                <a:cs typeface="Avenir Light"/>
              </a:rPr>
              <a:t>(</a:t>
            </a:r>
            <a:r>
              <a:rPr lang="en-US" dirty="0">
                <a:solidFill>
                  <a:srgbClr val="800000"/>
                </a:solidFill>
                <a:latin typeface="Avenir Light"/>
                <a:cs typeface="Avenir Light"/>
              </a:rPr>
              <a:t>Locality</a:t>
            </a:r>
            <a:r>
              <a:rPr lang="en-US" dirty="0">
                <a:latin typeface="Avenir Light"/>
                <a:cs typeface="Avenir Light"/>
              </a:rPr>
              <a:t>)</a:t>
            </a:r>
          </a:p>
          <a:p>
            <a:endParaRPr lang="en-US" dirty="0" smtClean="0">
              <a:latin typeface="Avenir Light"/>
              <a:cs typeface="Avenir Light"/>
            </a:endParaRPr>
          </a:p>
          <a:p>
            <a:r>
              <a:rPr lang="en-US" dirty="0">
                <a:latin typeface="Avenir Light"/>
                <a:cs typeface="Avenir Light"/>
              </a:rPr>
              <a:t>	</a:t>
            </a:r>
            <a:r>
              <a:rPr lang="en-US" dirty="0" smtClean="0">
                <a:latin typeface="Avenir Light"/>
                <a:cs typeface="Avenir Light"/>
              </a:rPr>
              <a:t>Capacity known for some cases. </a:t>
            </a:r>
          </a:p>
          <a:p>
            <a:r>
              <a:rPr lang="en-US" dirty="0">
                <a:latin typeface="Avenir Light"/>
                <a:cs typeface="Avenir Light"/>
              </a:rPr>
              <a:t>	</a:t>
            </a:r>
            <a:r>
              <a:rPr lang="en-US" dirty="0" smtClean="0">
                <a:latin typeface="Avenir Light"/>
                <a:cs typeface="Avenir Light"/>
              </a:rPr>
              <a:t>Practical LRC codes known for some cases. [ISIT12, Usenix12, VLDB13]</a:t>
            </a:r>
          </a:p>
          <a:p>
            <a:r>
              <a:rPr lang="en-US" dirty="0">
                <a:latin typeface="Avenir Light"/>
                <a:cs typeface="Avenir Light"/>
              </a:rPr>
              <a:t>	</a:t>
            </a:r>
            <a:r>
              <a:rPr lang="en-US" dirty="0" smtClean="0">
                <a:latin typeface="Avenir Light"/>
                <a:cs typeface="Avenir Light"/>
              </a:rPr>
              <a:t>General constructions open</a:t>
            </a:r>
          </a:p>
          <a:p>
            <a:endParaRPr lang="en-US" dirty="0"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282348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D931B091-B897-6246-B1B6-B978102DDCFD}" type="slidenum">
              <a:rPr lang="en-US">
                <a:latin typeface="Arial" charset="0"/>
              </a:rPr>
              <a:pPr/>
              <a:t>46</a:t>
            </a:fld>
            <a:endParaRPr lang="en-US">
              <a:latin typeface="Arial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71488" y="1709739"/>
            <a:ext cx="8204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latin typeface="Avenir Light"/>
                <a:cs typeface="Avenir Light"/>
              </a:rPr>
              <a:t>The distance of a code </a:t>
            </a:r>
            <a:r>
              <a:rPr lang="en-US" sz="2000" b="1" dirty="0" err="1" smtClean="0">
                <a:latin typeface="Avenir Light"/>
                <a:cs typeface="Avenir Light"/>
              </a:rPr>
              <a:t>d</a:t>
            </a:r>
            <a:r>
              <a:rPr lang="en-US" sz="2000" dirty="0" smtClean="0">
                <a:latin typeface="Avenir Light"/>
                <a:cs typeface="Avenir Light"/>
              </a:rPr>
              <a:t> is the minimum number of erasures after which data is lost.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latin typeface="Avenir Light"/>
                <a:cs typeface="Avenir Light"/>
              </a:rPr>
              <a:t>Reed-Solomon (10,14) (</a:t>
            </a:r>
            <a:r>
              <a:rPr lang="en-US" sz="2000" dirty="0" err="1" smtClean="0">
                <a:latin typeface="Avenir Light"/>
                <a:cs typeface="Avenir Light"/>
              </a:rPr>
              <a:t>n</a:t>
            </a:r>
            <a:r>
              <a:rPr lang="en-US" sz="2000" dirty="0" smtClean="0">
                <a:latin typeface="Avenir Light"/>
                <a:cs typeface="Avenir Light"/>
              </a:rPr>
              <a:t>=14, </a:t>
            </a:r>
            <a:r>
              <a:rPr lang="en-US" sz="2000" dirty="0" err="1" smtClean="0">
                <a:latin typeface="Avenir Light"/>
                <a:cs typeface="Avenir Light"/>
              </a:rPr>
              <a:t>k</a:t>
            </a:r>
            <a:r>
              <a:rPr lang="en-US" sz="2000" dirty="0" smtClean="0">
                <a:latin typeface="Avenir Light"/>
                <a:cs typeface="Avenir Light"/>
              </a:rPr>
              <a:t>=10). </a:t>
            </a:r>
            <a:r>
              <a:rPr lang="en-US" sz="2000" dirty="0" err="1" smtClean="0">
                <a:latin typeface="Avenir Light"/>
                <a:cs typeface="Avenir Light"/>
              </a:rPr>
              <a:t>d</a:t>
            </a:r>
            <a:r>
              <a:rPr lang="en-US" sz="2000" dirty="0" smtClean="0">
                <a:latin typeface="Avenir Light"/>
                <a:cs typeface="Avenir Light"/>
              </a:rPr>
              <a:t>= 5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latin typeface="Avenir Light"/>
                <a:cs typeface="Avenir Light"/>
              </a:rPr>
              <a:t>R. Singleton (1964) showed a bound on the best distance possible: 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endParaRPr lang="en-US" sz="2000" dirty="0" smtClean="0">
              <a:latin typeface="Avenir Light"/>
              <a:cs typeface="Avenir Light"/>
            </a:endParaRPr>
          </a:p>
          <a:p>
            <a:pPr>
              <a:spcBef>
                <a:spcPct val="50000"/>
              </a:spcBef>
            </a:pPr>
            <a:endParaRPr lang="en-US" sz="2000" dirty="0" smtClean="0">
              <a:latin typeface="Avenir Light"/>
              <a:cs typeface="Avenir Ligh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1166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sz="3600" b="1" kern="0" dirty="0" smtClean="0">
                <a:solidFill>
                  <a:srgbClr val="1F497D"/>
                </a:solidFill>
                <a:latin typeface="Avenir Light"/>
                <a:ea typeface="ＭＳ Ｐゴシック" pitchFamily="-112" charset="-128"/>
                <a:cs typeface="Avenir Light"/>
              </a:rPr>
              <a:t>Minimum Distance</a:t>
            </a:r>
            <a:endParaRPr lang="en-US" sz="3600" b="1" kern="0" dirty="0">
              <a:solidFill>
                <a:srgbClr val="1F497D"/>
              </a:solidFill>
              <a:latin typeface="Avenir Light"/>
              <a:ea typeface="ＭＳ Ｐゴシック" pitchFamily="-112" charset="-128"/>
              <a:cs typeface="Avenir Light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502" y="3803043"/>
            <a:ext cx="2667000" cy="393700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60758" y="4774858"/>
            <a:ext cx="840650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latin typeface="Avenir Light"/>
                <a:cs typeface="Avenir Light"/>
              </a:rPr>
              <a:t>Reed-Solomon codes achieve the Singleton bound (hence called MDS)</a:t>
            </a:r>
          </a:p>
          <a:p>
            <a:pPr>
              <a:spcBef>
                <a:spcPct val="50000"/>
              </a:spcBef>
            </a:pPr>
            <a:endParaRPr lang="en-US" sz="2000" dirty="0" smtClean="0"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6399394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D931B091-B897-6246-B1B6-B978102DDCFD}" type="slidenum">
              <a:rPr lang="en-US">
                <a:latin typeface="Arial" charset="0"/>
              </a:rPr>
              <a:pPr/>
              <a:t>47</a:t>
            </a:fld>
            <a:endParaRPr lang="en-US">
              <a:latin typeface="Arial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71488" y="1709739"/>
            <a:ext cx="8204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>
                <a:latin typeface="Avenir Light"/>
                <a:cs typeface="Avenir Light"/>
              </a:rPr>
              <a:t>A</a:t>
            </a:r>
            <a:r>
              <a:rPr lang="en-US" sz="2000" dirty="0" smtClean="0">
                <a:latin typeface="Avenir Light"/>
                <a:cs typeface="Avenir Light"/>
              </a:rPr>
              <a:t> code symbol has locality </a:t>
            </a:r>
            <a:r>
              <a:rPr lang="en-US" sz="2000" b="1" dirty="0" smtClean="0">
                <a:latin typeface="Avenir Light"/>
                <a:cs typeface="Avenir Light"/>
              </a:rPr>
              <a:t>r</a:t>
            </a:r>
            <a:r>
              <a:rPr lang="en-US" sz="2000" dirty="0" smtClean="0">
                <a:latin typeface="Avenir Light"/>
                <a:cs typeface="Avenir Light"/>
              </a:rPr>
              <a:t> if it is a function of </a:t>
            </a:r>
            <a:r>
              <a:rPr lang="en-US" sz="2000" b="1" dirty="0" smtClean="0">
                <a:latin typeface="Avenir Light"/>
                <a:cs typeface="Avenir Light"/>
              </a:rPr>
              <a:t>r</a:t>
            </a:r>
            <a:r>
              <a:rPr lang="en-US" sz="2000" dirty="0" smtClean="0">
                <a:latin typeface="Avenir Light"/>
                <a:cs typeface="Avenir Light"/>
              </a:rPr>
              <a:t> other </a:t>
            </a:r>
            <a:r>
              <a:rPr lang="en-US" sz="2000" dirty="0" err="1" smtClean="0">
                <a:latin typeface="Avenir Light"/>
                <a:cs typeface="Avenir Light"/>
              </a:rPr>
              <a:t>codeword</a:t>
            </a:r>
            <a:r>
              <a:rPr lang="en-US" sz="2000" dirty="0" smtClean="0">
                <a:latin typeface="Avenir Light"/>
                <a:cs typeface="Avenir Light"/>
              </a:rPr>
              <a:t> symbols.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latin typeface="Avenir Light"/>
                <a:cs typeface="Avenir Light"/>
              </a:rPr>
              <a:t>A systematic code has </a:t>
            </a:r>
            <a:r>
              <a:rPr lang="en-US" sz="2000" b="1" dirty="0" smtClean="0">
                <a:latin typeface="Avenir Light"/>
                <a:cs typeface="Avenir Light"/>
              </a:rPr>
              <a:t>message locality r </a:t>
            </a:r>
            <a:r>
              <a:rPr lang="en-US" sz="2000" dirty="0" smtClean="0">
                <a:latin typeface="Avenir Light"/>
                <a:cs typeface="Avenir Light"/>
              </a:rPr>
              <a:t>if all its systematic symbols have locality r </a:t>
            </a:r>
            <a:endParaRPr lang="en-US" sz="2000" dirty="0">
              <a:latin typeface="Avenir Light"/>
              <a:cs typeface="Avenir Light"/>
            </a:endParaRP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latin typeface="Avenir Light"/>
                <a:cs typeface="Avenir Light"/>
              </a:rPr>
              <a:t>A code </a:t>
            </a:r>
            <a:r>
              <a:rPr lang="en-US" sz="2000" b="1" dirty="0" smtClean="0">
                <a:latin typeface="Avenir Light"/>
                <a:cs typeface="Avenir Light"/>
              </a:rPr>
              <a:t>has all-symbol locality r </a:t>
            </a:r>
            <a:r>
              <a:rPr lang="en-US" sz="2000" dirty="0" smtClean="0">
                <a:latin typeface="Avenir Light"/>
                <a:cs typeface="Avenir Light"/>
              </a:rPr>
              <a:t>if all its symbols have locality r. 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latin typeface="Avenir Light"/>
                <a:cs typeface="Avenir Light"/>
              </a:rPr>
              <a:t>In an MDS code, all symbols have locality at most r &lt;= k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Avenir Light"/>
                <a:cs typeface="Avenir Light"/>
              </a:rPr>
              <a:t>Easy lemma</a:t>
            </a:r>
            <a:r>
              <a:rPr lang="en-US" sz="2000" dirty="0" smtClean="0">
                <a:latin typeface="Avenir Light"/>
                <a:cs typeface="Avenir Light"/>
              </a:rPr>
              <a:t>: </a:t>
            </a:r>
            <a:r>
              <a:rPr lang="en-US" sz="2000" dirty="0">
                <a:latin typeface="Avenir Light"/>
                <a:cs typeface="Avenir Light"/>
              </a:rPr>
              <a:t>A</a:t>
            </a:r>
            <a:r>
              <a:rPr lang="en-US" sz="2000" dirty="0" smtClean="0">
                <a:latin typeface="Avenir Light"/>
                <a:cs typeface="Avenir Light"/>
              </a:rPr>
              <a:t>ny MDS code must have trivial locality r=k for every symbol. 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Avenir Light"/>
              <a:cs typeface="Avenir Light"/>
            </a:endParaRPr>
          </a:p>
          <a:p>
            <a:pPr>
              <a:spcBef>
                <a:spcPct val="50000"/>
              </a:spcBef>
            </a:pPr>
            <a:endParaRPr lang="en-US" sz="2000" dirty="0" smtClean="0">
              <a:latin typeface="Avenir Light"/>
              <a:cs typeface="Avenir Ligh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1886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sz="3600" b="1" kern="0" dirty="0" smtClean="0">
                <a:solidFill>
                  <a:schemeClr val="tx2"/>
                </a:solidFill>
                <a:latin typeface="Avenir Light"/>
                <a:ea typeface="ＭＳ Ｐゴシック" pitchFamily="-112" charset="-128"/>
                <a:cs typeface="Avenir Light"/>
              </a:rPr>
              <a:t>Locality of a code</a:t>
            </a:r>
            <a:endParaRPr lang="en-US" sz="3600" b="1" kern="0" dirty="0">
              <a:solidFill>
                <a:schemeClr val="tx2"/>
              </a:solidFill>
              <a:latin typeface="Avenir Light"/>
              <a:ea typeface="ＭＳ Ｐゴシック" pitchFamily="-112" charset="-128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37666458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D931B091-B897-6246-B1B6-B978102DDCFD}" type="slidenum">
              <a:rPr lang="en-US">
                <a:latin typeface="Arial" charset="0"/>
              </a:rPr>
              <a:pPr/>
              <a:t>48</a:t>
            </a:fld>
            <a:endParaRPr lang="en-US">
              <a:latin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0421" y="0"/>
            <a:ext cx="84595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rgbClr val="1F497D"/>
                </a:solidFill>
                <a:latin typeface="Avenir Light"/>
                <a:ea typeface="ＭＳ Ｐゴシック" pitchFamily="-112" charset="-128"/>
                <a:cs typeface="Avenir Light"/>
              </a:rPr>
              <a:t>Example: code with message locality 5</a:t>
            </a:r>
            <a:endParaRPr lang="en-US" sz="2800" b="1" kern="0" dirty="0">
              <a:solidFill>
                <a:srgbClr val="1F497D"/>
              </a:solidFill>
              <a:latin typeface="Avenir Light"/>
              <a:ea typeface="ＭＳ Ｐゴシック" pitchFamily="-112" charset="-128"/>
              <a:cs typeface="Avenir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9501" y="1846365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1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1465" y="1847304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2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51776" y="1848242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3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42088" y="1849180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4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32399" y="1850118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82150" y="1847303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6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84114" y="1848242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7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74425" y="1849180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8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64737" y="1850118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9</a:t>
            </a:r>
            <a:endParaRPr lang="en-US" sz="1800" dirty="0">
              <a:solidFill>
                <a:srgbClr val="000000"/>
              </a:solidFill>
            </a:endParaRPr>
          </a:p>
        </p:txBody>
      </p:sp>
      <p:grpSp>
        <p:nvGrpSpPr>
          <p:cNvPr id="2" name="Group 24"/>
          <p:cNvGrpSpPr/>
          <p:nvPr/>
        </p:nvGrpSpPr>
        <p:grpSpPr>
          <a:xfrm>
            <a:off x="5393216" y="1473536"/>
            <a:ext cx="3394455" cy="1200041"/>
            <a:chOff x="5406584" y="1339851"/>
            <a:chExt cx="3394455" cy="1200041"/>
          </a:xfrm>
        </p:grpSpPr>
        <p:sp>
          <p:nvSpPr>
            <p:cNvPr id="17" name="Right Arrow 16"/>
            <p:cNvSpPr/>
            <p:nvPr/>
          </p:nvSpPr>
          <p:spPr>
            <a:xfrm>
              <a:off x="5406584" y="1339851"/>
              <a:ext cx="885559" cy="1200041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RS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3" name="Group 23"/>
            <p:cNvGrpSpPr/>
            <p:nvPr/>
          </p:nvGrpSpPr>
          <p:grpSpPr>
            <a:xfrm>
              <a:off x="6327100" y="1713618"/>
              <a:ext cx="2473939" cy="422246"/>
              <a:chOff x="6327100" y="1713618"/>
              <a:chExt cx="2473939" cy="422246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327100" y="1713618"/>
                <a:ext cx="513616" cy="41943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rgbClr val="000000"/>
                    </a:solidFill>
                  </a:rPr>
                  <a:t>p1</a:t>
                </a: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957237" y="1714557"/>
                <a:ext cx="513616" cy="41943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rgbClr val="000000"/>
                    </a:solidFill>
                  </a:rPr>
                  <a:t>p2</a:t>
                </a: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599027" y="1715495"/>
                <a:ext cx="513616" cy="41943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rgbClr val="000000"/>
                    </a:solidFill>
                  </a:rPr>
                  <a:t>p3</a:t>
                </a: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8287423" y="1716433"/>
                <a:ext cx="513616" cy="41943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rgbClr val="000000"/>
                    </a:solidFill>
                  </a:rPr>
                  <a:t>p4</a:t>
                </a: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14"/>
          <p:cNvSpPr/>
          <p:nvPr/>
        </p:nvSpPr>
        <p:spPr>
          <a:xfrm>
            <a:off x="4955047" y="1851056"/>
            <a:ext cx="519733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10</a:t>
            </a:r>
          </a:p>
        </p:txBody>
      </p:sp>
      <p:grpSp>
        <p:nvGrpSpPr>
          <p:cNvPr id="4" name="Group 52"/>
          <p:cNvGrpSpPr/>
          <p:nvPr/>
        </p:nvGrpSpPr>
        <p:grpSpPr>
          <a:xfrm>
            <a:off x="544220" y="2305904"/>
            <a:ext cx="1972898" cy="1533330"/>
            <a:chOff x="557588" y="2265795"/>
            <a:chExt cx="1972898" cy="1533330"/>
          </a:xfrm>
        </p:grpSpPr>
        <p:sp>
          <p:nvSpPr>
            <p:cNvPr id="25" name="Rectangle 24"/>
            <p:cNvSpPr/>
            <p:nvPr/>
          </p:nvSpPr>
          <p:spPr>
            <a:xfrm>
              <a:off x="1329266" y="3379694"/>
              <a:ext cx="430204" cy="419431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000000"/>
                  </a:solidFill>
                </a:rPr>
                <a:t>x1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cxnSp>
          <p:nvCxnSpPr>
            <p:cNvPr id="26" name="Straight Connector 25"/>
            <p:cNvCxnSpPr>
              <a:stCxn id="6" idx="2"/>
            </p:cNvCxnSpPr>
            <p:nvPr/>
          </p:nvCxnSpPr>
          <p:spPr>
            <a:xfrm rot="16200000" flipH="1">
              <a:off x="691623" y="2131760"/>
              <a:ext cx="687405" cy="9554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8" idx="2"/>
            </p:cNvCxnSpPr>
            <p:nvPr/>
          </p:nvCxnSpPr>
          <p:spPr>
            <a:xfrm rot="16200000" flipH="1">
              <a:off x="948891" y="2377395"/>
              <a:ext cx="675751" cy="4544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9" idx="2"/>
            </p:cNvCxnSpPr>
            <p:nvPr/>
          </p:nvCxnSpPr>
          <p:spPr>
            <a:xfrm rot="5400000">
              <a:off x="1194516" y="2587139"/>
              <a:ext cx="674813" cy="358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0" idx="2"/>
            </p:cNvCxnSpPr>
            <p:nvPr/>
          </p:nvCxnSpPr>
          <p:spPr>
            <a:xfrm rot="5400000">
              <a:off x="1440141" y="2342452"/>
              <a:ext cx="673875" cy="5261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1" idx="2"/>
            </p:cNvCxnSpPr>
            <p:nvPr/>
          </p:nvCxnSpPr>
          <p:spPr>
            <a:xfrm rot="5400000">
              <a:off x="1685765" y="2097765"/>
              <a:ext cx="672937" cy="1016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1305036" y="2563194"/>
              <a:ext cx="466085" cy="4310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Straight Connector 31"/>
            <p:cNvCxnSpPr>
              <a:stCxn id="31" idx="4"/>
              <a:endCxn id="25" idx="0"/>
            </p:cNvCxnSpPr>
            <p:nvPr/>
          </p:nvCxnSpPr>
          <p:spPr>
            <a:xfrm rot="16200000" flipH="1">
              <a:off x="1348514" y="3183840"/>
              <a:ext cx="385418" cy="6289"/>
            </a:xfrm>
            <a:prstGeom prst="line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3"/>
          <p:cNvGrpSpPr/>
          <p:nvPr/>
        </p:nvGrpSpPr>
        <p:grpSpPr>
          <a:xfrm>
            <a:off x="3180238" y="2266735"/>
            <a:ext cx="1972898" cy="1667015"/>
            <a:chOff x="3193606" y="2133050"/>
            <a:chExt cx="1972898" cy="1667015"/>
          </a:xfrm>
        </p:grpSpPr>
        <p:sp>
          <p:nvSpPr>
            <p:cNvPr id="34" name="Rectangle 33"/>
            <p:cNvSpPr/>
            <p:nvPr/>
          </p:nvSpPr>
          <p:spPr>
            <a:xfrm>
              <a:off x="3951916" y="3380634"/>
              <a:ext cx="430204" cy="419431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000000"/>
                  </a:solidFill>
                </a:rPr>
                <a:t>x2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 rot="16200000" flipH="1">
              <a:off x="3327641" y="1999015"/>
              <a:ext cx="687405" cy="9554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3584909" y="2244650"/>
              <a:ext cx="675751" cy="4544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3830534" y="2454394"/>
              <a:ext cx="674813" cy="358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076159" y="2209707"/>
              <a:ext cx="673875" cy="5261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4321783" y="1965020"/>
              <a:ext cx="672937" cy="1016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endCxn id="34" idx="0"/>
            </p:cNvCxnSpPr>
            <p:nvPr/>
          </p:nvCxnSpPr>
          <p:spPr>
            <a:xfrm rot="16200000" flipH="1">
              <a:off x="3971164" y="3184780"/>
              <a:ext cx="385418" cy="6289"/>
            </a:xfrm>
            <a:prstGeom prst="line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3927686" y="2564132"/>
              <a:ext cx="466085" cy="4310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55327" y="4259076"/>
            <a:ext cx="77289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Light"/>
                <a:cs typeface="Avenir Light"/>
              </a:rPr>
              <a:t>All </a:t>
            </a:r>
            <a:r>
              <a:rPr lang="en-US" sz="2000" dirty="0" err="1" smtClean="0">
                <a:latin typeface="Avenir Light"/>
                <a:cs typeface="Avenir Light"/>
              </a:rPr>
              <a:t>k</a:t>
            </a:r>
            <a:r>
              <a:rPr lang="en-US" sz="2000" dirty="0" smtClean="0">
                <a:latin typeface="Avenir Light"/>
                <a:cs typeface="Avenir Light"/>
              </a:rPr>
              <a:t>=10 message blocks can be recovered by reading </a:t>
            </a:r>
            <a:r>
              <a:rPr lang="en-US" sz="2000" dirty="0" err="1" smtClean="0">
                <a:latin typeface="Avenir Light"/>
                <a:cs typeface="Avenir Light"/>
              </a:rPr>
              <a:t>r</a:t>
            </a:r>
            <a:r>
              <a:rPr lang="en-US" sz="2000" dirty="0" smtClean="0">
                <a:latin typeface="Avenir Light"/>
                <a:cs typeface="Avenir Light"/>
              </a:rPr>
              <a:t>=5 other blocks. </a:t>
            </a:r>
          </a:p>
          <a:p>
            <a:endParaRPr lang="en-US" sz="2000" dirty="0" smtClean="0">
              <a:latin typeface="Avenir Light"/>
              <a:cs typeface="Avenir Light"/>
            </a:endParaRPr>
          </a:p>
          <a:p>
            <a:r>
              <a:rPr lang="en-US" sz="2000" dirty="0" smtClean="0">
                <a:latin typeface="Avenir Light"/>
                <a:cs typeface="Avenir Light"/>
              </a:rPr>
              <a:t>A single parity block failure requires still 10 reads.</a:t>
            </a:r>
          </a:p>
          <a:p>
            <a:endParaRPr lang="en-US" sz="2000" dirty="0" smtClean="0">
              <a:latin typeface="Avenir Light"/>
              <a:cs typeface="Avenir Light"/>
            </a:endParaRPr>
          </a:p>
          <a:p>
            <a:r>
              <a:rPr lang="en-US" sz="2000" dirty="0" smtClean="0">
                <a:latin typeface="Avenir Light"/>
                <a:cs typeface="Avenir Light"/>
              </a:rPr>
              <a:t>Best distance possible for a code with locality </a:t>
            </a:r>
            <a:r>
              <a:rPr lang="en-US" sz="2000" dirty="0" err="1" smtClean="0">
                <a:latin typeface="Avenir Light"/>
                <a:cs typeface="Avenir Light"/>
              </a:rPr>
              <a:t>r</a:t>
            </a:r>
            <a:r>
              <a:rPr lang="en-US" sz="2000" dirty="0" smtClean="0">
                <a:latin typeface="Avenir Light"/>
                <a:cs typeface="Avenir Light"/>
              </a:rPr>
              <a:t>? </a:t>
            </a:r>
            <a:endParaRPr lang="en-US" sz="2000" dirty="0"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40489623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n 26"/>
          <p:cNvSpPr/>
          <p:nvPr/>
        </p:nvSpPr>
        <p:spPr>
          <a:xfrm>
            <a:off x="2516909" y="3479030"/>
            <a:ext cx="892849" cy="2262907"/>
          </a:xfrm>
          <a:prstGeom prst="can">
            <a:avLst/>
          </a:prstGeom>
          <a:solidFill>
            <a:srgbClr val="D9D9D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an 30"/>
          <p:cNvSpPr/>
          <p:nvPr/>
        </p:nvSpPr>
        <p:spPr>
          <a:xfrm>
            <a:off x="3900824" y="3523673"/>
            <a:ext cx="892849" cy="2262907"/>
          </a:xfrm>
          <a:prstGeom prst="can">
            <a:avLst/>
          </a:prstGeom>
          <a:solidFill>
            <a:srgbClr val="D9D9D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an 32"/>
          <p:cNvSpPr/>
          <p:nvPr/>
        </p:nvSpPr>
        <p:spPr>
          <a:xfrm>
            <a:off x="5293976" y="3485188"/>
            <a:ext cx="892849" cy="2262907"/>
          </a:xfrm>
          <a:prstGeom prst="can">
            <a:avLst/>
          </a:prstGeom>
          <a:solidFill>
            <a:srgbClr val="D9D9D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n 34"/>
          <p:cNvSpPr/>
          <p:nvPr/>
        </p:nvSpPr>
        <p:spPr>
          <a:xfrm>
            <a:off x="6610157" y="3477491"/>
            <a:ext cx="892849" cy="2262907"/>
          </a:xfrm>
          <a:prstGeom prst="can">
            <a:avLst/>
          </a:prstGeom>
          <a:solidFill>
            <a:srgbClr val="D9D9D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1173" y="0"/>
            <a:ext cx="8229600" cy="1143000"/>
          </a:xfrm>
        </p:spPr>
        <p:txBody>
          <a:bodyPr/>
          <a:lstStyle/>
          <a:p>
            <a:r>
              <a:rPr lang="en-US" dirty="0" smtClean="0"/>
              <a:t>current </a:t>
            </a:r>
            <a:r>
              <a:rPr lang="en-US" dirty="0" err="1" smtClean="0"/>
              <a:t>hadoop</a:t>
            </a:r>
            <a:r>
              <a:rPr lang="en-US" dirty="0" smtClean="0"/>
              <a:t> architecture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431031" y="1454727"/>
            <a:ext cx="1270000" cy="346364"/>
          </a:xfrm>
          <a:prstGeom prst="rect">
            <a:avLst/>
          </a:prstGeom>
          <a:solidFill>
            <a:srgbClr val="33339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file 1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7188" y="1999672"/>
            <a:ext cx="1779539" cy="3463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file 2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346" y="2606193"/>
            <a:ext cx="1503987" cy="34636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file 3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00157" y="1453188"/>
            <a:ext cx="247842" cy="346364"/>
          </a:xfrm>
          <a:prstGeom prst="rect">
            <a:avLst/>
          </a:prstGeom>
          <a:solidFill>
            <a:srgbClr val="33339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1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1889" y="1451649"/>
            <a:ext cx="247842" cy="346364"/>
          </a:xfrm>
          <a:prstGeom prst="rect">
            <a:avLst/>
          </a:prstGeom>
          <a:solidFill>
            <a:srgbClr val="33339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2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45163" y="1459346"/>
            <a:ext cx="247842" cy="346364"/>
          </a:xfrm>
          <a:prstGeom prst="rect">
            <a:avLst/>
          </a:prstGeom>
          <a:solidFill>
            <a:srgbClr val="33339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3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66895" y="1457807"/>
            <a:ext cx="247842" cy="346364"/>
          </a:xfrm>
          <a:prstGeom prst="rect">
            <a:avLst/>
          </a:prstGeom>
          <a:solidFill>
            <a:srgbClr val="33339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4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98618" y="1998133"/>
            <a:ext cx="247842" cy="3463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1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20350" y="1996594"/>
            <a:ext cx="247842" cy="3463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2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43624" y="2004291"/>
            <a:ext cx="247842" cy="3463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3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65356" y="2002752"/>
            <a:ext cx="247842" cy="3463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4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80933" y="2002751"/>
            <a:ext cx="247842" cy="3463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5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02665" y="2001212"/>
            <a:ext cx="247842" cy="3463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6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06316" y="2598497"/>
            <a:ext cx="247842" cy="34636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1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8048" y="2596958"/>
            <a:ext cx="247842" cy="34636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2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51322" y="2604655"/>
            <a:ext cx="247842" cy="34636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3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3054" y="2603116"/>
            <a:ext cx="247842" cy="34636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4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2401455" y="1477819"/>
            <a:ext cx="284787" cy="29248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2399916" y="2030461"/>
            <a:ext cx="284787" cy="29248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2398376" y="2652376"/>
            <a:ext cx="284787" cy="29248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6545" y="4518121"/>
            <a:ext cx="992909" cy="892849"/>
          </a:xfrm>
          <a:prstGeom prst="rect">
            <a:avLst/>
          </a:prstGeom>
          <a:solidFill>
            <a:srgbClr val="D9D9D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69575" y="5434061"/>
            <a:ext cx="1293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NameNode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376824" y="5704433"/>
            <a:ext cx="1293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DataNode</a:t>
            </a:r>
            <a:r>
              <a:rPr lang="en-US" sz="1600" dirty="0" smtClean="0"/>
              <a:t> 1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3760739" y="5710591"/>
            <a:ext cx="1293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DataNode</a:t>
            </a:r>
            <a:r>
              <a:rPr lang="en-US" sz="1600" dirty="0" smtClean="0"/>
              <a:t> 2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5153891" y="5710591"/>
            <a:ext cx="1293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DataNode</a:t>
            </a:r>
            <a:r>
              <a:rPr lang="en-US" sz="1600" dirty="0" smtClean="0"/>
              <a:t> 3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6470072" y="5702894"/>
            <a:ext cx="1293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DataNode</a:t>
            </a:r>
            <a:r>
              <a:rPr lang="en-US" sz="1600" dirty="0" smtClean="0"/>
              <a:t> 4</a:t>
            </a:r>
            <a:endParaRPr lang="en-US" sz="1600" dirty="0"/>
          </a:p>
        </p:txBody>
      </p:sp>
      <p:sp>
        <p:nvSpPr>
          <p:cNvPr id="37" name="Rectangle 36"/>
          <p:cNvSpPr/>
          <p:nvPr/>
        </p:nvSpPr>
        <p:spPr>
          <a:xfrm>
            <a:off x="2821708" y="5277043"/>
            <a:ext cx="247842" cy="346364"/>
          </a:xfrm>
          <a:prstGeom prst="rect">
            <a:avLst/>
          </a:prstGeom>
          <a:solidFill>
            <a:srgbClr val="33339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38" name="Rectangle 37"/>
          <p:cNvSpPr/>
          <p:nvPr/>
        </p:nvSpPr>
        <p:spPr>
          <a:xfrm>
            <a:off x="4213319" y="4936838"/>
            <a:ext cx="247842" cy="346364"/>
          </a:xfrm>
          <a:prstGeom prst="rect">
            <a:avLst/>
          </a:prstGeom>
          <a:solidFill>
            <a:srgbClr val="33339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39" name="Rectangle 38"/>
          <p:cNvSpPr/>
          <p:nvPr/>
        </p:nvSpPr>
        <p:spPr>
          <a:xfrm>
            <a:off x="5614168" y="5298595"/>
            <a:ext cx="247842" cy="346364"/>
          </a:xfrm>
          <a:prstGeom prst="rect">
            <a:avLst/>
          </a:prstGeom>
          <a:solidFill>
            <a:srgbClr val="33339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3</a:t>
            </a:r>
            <a:endParaRPr lang="en-US" sz="2000" dirty="0"/>
          </a:p>
        </p:txBody>
      </p:sp>
      <p:sp>
        <p:nvSpPr>
          <p:cNvPr id="40" name="Rectangle 39"/>
          <p:cNvSpPr/>
          <p:nvPr/>
        </p:nvSpPr>
        <p:spPr>
          <a:xfrm>
            <a:off x="6944204" y="5320148"/>
            <a:ext cx="247842" cy="346364"/>
          </a:xfrm>
          <a:prstGeom prst="rect">
            <a:avLst/>
          </a:prstGeom>
          <a:solidFill>
            <a:srgbClr val="33339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4</a:t>
            </a:r>
            <a:endParaRPr lang="en-US" sz="2000" dirty="0"/>
          </a:p>
        </p:txBody>
      </p:sp>
      <p:sp>
        <p:nvSpPr>
          <p:cNvPr id="47" name="Rectangle 46"/>
          <p:cNvSpPr/>
          <p:nvPr/>
        </p:nvSpPr>
        <p:spPr>
          <a:xfrm>
            <a:off x="4213321" y="5337080"/>
            <a:ext cx="247842" cy="3463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49" name="Rectangle 48"/>
          <p:cNvSpPr/>
          <p:nvPr/>
        </p:nvSpPr>
        <p:spPr>
          <a:xfrm>
            <a:off x="6936508" y="4896814"/>
            <a:ext cx="247842" cy="3463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3</a:t>
            </a:r>
            <a:endParaRPr lang="en-US" sz="2000" dirty="0"/>
          </a:p>
        </p:txBody>
      </p:sp>
      <p:sp>
        <p:nvSpPr>
          <p:cNvPr id="52" name="Rectangle 51"/>
          <p:cNvSpPr/>
          <p:nvPr/>
        </p:nvSpPr>
        <p:spPr>
          <a:xfrm>
            <a:off x="5617246" y="4893734"/>
            <a:ext cx="247842" cy="3463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6</a:t>
            </a:r>
            <a:endParaRPr lang="en-US" sz="2000" dirty="0"/>
          </a:p>
        </p:txBody>
      </p:sp>
      <p:sp>
        <p:nvSpPr>
          <p:cNvPr id="53" name="Rectangle 52"/>
          <p:cNvSpPr/>
          <p:nvPr/>
        </p:nvSpPr>
        <p:spPr>
          <a:xfrm>
            <a:off x="4221019" y="4128656"/>
            <a:ext cx="247842" cy="34636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55" name="Rectangle 54"/>
          <p:cNvSpPr/>
          <p:nvPr/>
        </p:nvSpPr>
        <p:spPr>
          <a:xfrm>
            <a:off x="6944207" y="4481178"/>
            <a:ext cx="247842" cy="34636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3</a:t>
            </a:r>
            <a:endParaRPr lang="en-US" sz="2000" dirty="0"/>
          </a:p>
        </p:txBody>
      </p:sp>
      <p:sp>
        <p:nvSpPr>
          <p:cNvPr id="56" name="Rectangle 55"/>
          <p:cNvSpPr/>
          <p:nvPr/>
        </p:nvSpPr>
        <p:spPr>
          <a:xfrm>
            <a:off x="2824787" y="4849093"/>
            <a:ext cx="247842" cy="34636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4</a:t>
            </a:r>
            <a:endParaRPr lang="en-US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7704668" y="4602226"/>
            <a:ext cx="66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…</a:t>
            </a:r>
            <a:endParaRPr lang="en-US" sz="2000" dirty="0"/>
          </a:p>
        </p:txBody>
      </p:sp>
      <p:sp>
        <p:nvSpPr>
          <p:cNvPr id="58" name="Rectangle 57"/>
          <p:cNvSpPr/>
          <p:nvPr/>
        </p:nvSpPr>
        <p:spPr>
          <a:xfrm>
            <a:off x="4217939" y="4525820"/>
            <a:ext cx="247842" cy="34636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4</a:t>
            </a:r>
            <a:endParaRPr lang="en-US" sz="2000" dirty="0"/>
          </a:p>
        </p:txBody>
      </p:sp>
      <p:sp>
        <p:nvSpPr>
          <p:cNvPr id="59" name="Rectangle 58"/>
          <p:cNvSpPr/>
          <p:nvPr/>
        </p:nvSpPr>
        <p:spPr>
          <a:xfrm>
            <a:off x="6947285" y="4068619"/>
            <a:ext cx="247842" cy="346364"/>
          </a:xfrm>
          <a:prstGeom prst="rect">
            <a:avLst/>
          </a:prstGeom>
          <a:solidFill>
            <a:srgbClr val="33339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</a:t>
            </a:r>
            <a:endParaRPr lang="en-US" sz="2000" dirty="0"/>
          </a:p>
        </p:txBody>
      </p:sp>
      <p:grpSp>
        <p:nvGrpSpPr>
          <p:cNvPr id="2" name="Group 78"/>
          <p:cNvGrpSpPr/>
          <p:nvPr/>
        </p:nvGrpSpPr>
        <p:grpSpPr>
          <a:xfrm>
            <a:off x="4307224" y="1457807"/>
            <a:ext cx="2761670" cy="354061"/>
            <a:chOff x="4307224" y="1457807"/>
            <a:chExt cx="2761670" cy="354061"/>
          </a:xfrm>
        </p:grpSpPr>
        <p:sp>
          <p:nvSpPr>
            <p:cNvPr id="64" name="Rectangle 63"/>
            <p:cNvSpPr/>
            <p:nvPr/>
          </p:nvSpPr>
          <p:spPr>
            <a:xfrm>
              <a:off x="4307224" y="1459346"/>
              <a:ext cx="247842" cy="346364"/>
            </a:xfrm>
            <a:prstGeom prst="rect">
              <a:avLst/>
            </a:prstGeom>
            <a:solidFill>
              <a:srgbClr val="33339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1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628956" y="1457807"/>
              <a:ext cx="247842" cy="346364"/>
            </a:xfrm>
            <a:prstGeom prst="rect">
              <a:avLst/>
            </a:prstGeom>
            <a:solidFill>
              <a:srgbClr val="33339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2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952230" y="1465504"/>
              <a:ext cx="247842" cy="346364"/>
            </a:xfrm>
            <a:prstGeom prst="rect">
              <a:avLst/>
            </a:prstGeom>
            <a:solidFill>
              <a:srgbClr val="33339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3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273962" y="1463965"/>
              <a:ext cx="247842" cy="346364"/>
            </a:xfrm>
            <a:prstGeom prst="rect">
              <a:avLst/>
            </a:prstGeom>
            <a:solidFill>
              <a:srgbClr val="33339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4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54314" y="1459346"/>
              <a:ext cx="247842" cy="346364"/>
            </a:xfrm>
            <a:prstGeom prst="rect">
              <a:avLst/>
            </a:prstGeom>
            <a:solidFill>
              <a:srgbClr val="33339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1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176046" y="1457807"/>
              <a:ext cx="247842" cy="346364"/>
            </a:xfrm>
            <a:prstGeom prst="rect">
              <a:avLst/>
            </a:prstGeom>
            <a:solidFill>
              <a:srgbClr val="33339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2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499320" y="1465504"/>
              <a:ext cx="247842" cy="346364"/>
            </a:xfrm>
            <a:prstGeom prst="rect">
              <a:avLst/>
            </a:prstGeom>
            <a:solidFill>
              <a:srgbClr val="33339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3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821052" y="1463965"/>
              <a:ext cx="247842" cy="346364"/>
            </a:xfrm>
            <a:prstGeom prst="rect">
              <a:avLst/>
            </a:prstGeom>
            <a:solidFill>
              <a:srgbClr val="33339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4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77"/>
          <p:cNvGrpSpPr/>
          <p:nvPr/>
        </p:nvGrpSpPr>
        <p:grpSpPr>
          <a:xfrm>
            <a:off x="4952230" y="1995055"/>
            <a:ext cx="1851889" cy="354061"/>
            <a:chOff x="5059988" y="1995055"/>
            <a:chExt cx="1851889" cy="354061"/>
          </a:xfrm>
        </p:grpSpPr>
        <p:sp>
          <p:nvSpPr>
            <p:cNvPr id="72" name="Rectangle 71"/>
            <p:cNvSpPr/>
            <p:nvPr/>
          </p:nvSpPr>
          <p:spPr>
            <a:xfrm>
              <a:off x="5059988" y="1996594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1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381720" y="1995055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2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704994" y="2002752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3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026726" y="2001213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4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342303" y="2001212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5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664035" y="1999673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6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4079394" y="2601577"/>
            <a:ext cx="247842" cy="34636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5</a:t>
            </a:r>
            <a:endParaRPr lang="en-US" sz="2000" dirty="0">
              <a:solidFill>
                <a:srgbClr val="FFFFFF"/>
              </a:solidFill>
            </a:endParaRPr>
          </a:p>
        </p:txBody>
      </p:sp>
      <p:grpSp>
        <p:nvGrpSpPr>
          <p:cNvPr id="5" name="Group 86"/>
          <p:cNvGrpSpPr/>
          <p:nvPr/>
        </p:nvGrpSpPr>
        <p:grpSpPr>
          <a:xfrm>
            <a:off x="4805989" y="2603116"/>
            <a:ext cx="1520920" cy="354061"/>
            <a:chOff x="4805989" y="2603116"/>
            <a:chExt cx="1520920" cy="354061"/>
          </a:xfrm>
        </p:grpSpPr>
        <p:sp>
          <p:nvSpPr>
            <p:cNvPr id="82" name="Rectangle 81"/>
            <p:cNvSpPr/>
            <p:nvPr/>
          </p:nvSpPr>
          <p:spPr>
            <a:xfrm>
              <a:off x="4805989" y="2604655"/>
              <a:ext cx="247842" cy="346364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1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127721" y="2603116"/>
              <a:ext cx="247842" cy="346364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2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450995" y="2610813"/>
              <a:ext cx="247842" cy="346364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3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772727" y="2609274"/>
              <a:ext cx="247842" cy="346364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4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079067" y="2607735"/>
              <a:ext cx="247842" cy="346364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5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1" name="Group 87"/>
          <p:cNvGrpSpPr/>
          <p:nvPr/>
        </p:nvGrpSpPr>
        <p:grpSpPr>
          <a:xfrm>
            <a:off x="6751783" y="2601576"/>
            <a:ext cx="1520920" cy="354061"/>
            <a:chOff x="4805989" y="2603116"/>
            <a:chExt cx="1520920" cy="354061"/>
          </a:xfrm>
        </p:grpSpPr>
        <p:sp>
          <p:nvSpPr>
            <p:cNvPr id="89" name="Rectangle 88"/>
            <p:cNvSpPr/>
            <p:nvPr/>
          </p:nvSpPr>
          <p:spPr>
            <a:xfrm>
              <a:off x="4805989" y="2604655"/>
              <a:ext cx="247842" cy="346364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1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127721" y="2603116"/>
              <a:ext cx="247842" cy="346364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2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450995" y="2610813"/>
              <a:ext cx="247842" cy="346364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3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772727" y="2609274"/>
              <a:ext cx="247842" cy="346364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4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079067" y="2607735"/>
              <a:ext cx="247842" cy="346364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5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2" name="Group 93"/>
          <p:cNvGrpSpPr/>
          <p:nvPr/>
        </p:nvGrpSpPr>
        <p:grpSpPr>
          <a:xfrm>
            <a:off x="7144328" y="1993515"/>
            <a:ext cx="1851889" cy="354061"/>
            <a:chOff x="5059988" y="1995055"/>
            <a:chExt cx="1851889" cy="354061"/>
          </a:xfrm>
        </p:grpSpPr>
        <p:sp>
          <p:nvSpPr>
            <p:cNvPr id="95" name="Rectangle 94"/>
            <p:cNvSpPr/>
            <p:nvPr/>
          </p:nvSpPr>
          <p:spPr>
            <a:xfrm>
              <a:off x="5059988" y="1996594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1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381720" y="1995055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2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704994" y="2002752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3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026726" y="2001213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4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342303" y="2001212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5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664035" y="1999673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6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87" name="Picture 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221" y="3570048"/>
            <a:ext cx="1027354" cy="138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32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331" y="0"/>
            <a:ext cx="8229600" cy="1143000"/>
          </a:xfrm>
        </p:spPr>
        <p:txBody>
          <a:bodyPr/>
          <a:lstStyle/>
          <a:p>
            <a:r>
              <a:rPr lang="en-US" dirty="0" smtClean="0"/>
              <a:t>Locality-distance tradeoff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07CDB20-95D2-1143-81F0-F223C662353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51" name="Text Box 3"/>
          <p:cNvSpPr txBox="1">
            <a:spLocks noChangeArrowheads="1"/>
          </p:cNvSpPr>
          <p:nvPr/>
        </p:nvSpPr>
        <p:spPr bwMode="auto">
          <a:xfrm>
            <a:off x="471488" y="1709739"/>
            <a:ext cx="82042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Avenir Light"/>
                <a:cs typeface="Avenir Light"/>
              </a:rPr>
              <a:t>Codes with all-symbol locality r can have distance at most:</a:t>
            </a:r>
          </a:p>
          <a:p>
            <a:pPr>
              <a:spcBef>
                <a:spcPct val="50000"/>
              </a:spcBef>
            </a:pPr>
            <a:endParaRPr lang="en-US" sz="2000" dirty="0" smtClean="0">
              <a:latin typeface="Avenir Light"/>
              <a:cs typeface="Avenir Light"/>
            </a:endParaRPr>
          </a:p>
        </p:txBody>
      </p:sp>
      <p:pic>
        <p:nvPicPr>
          <p:cNvPr id="52" name="Picture 51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276872"/>
            <a:ext cx="4000500" cy="952500"/>
          </a:xfrm>
          <a:prstGeom prst="rect">
            <a:avLst/>
          </a:prstGeom>
        </p:spPr>
      </p:pic>
      <p:sp>
        <p:nvSpPr>
          <p:cNvPr id="53" name="Text Box 3"/>
          <p:cNvSpPr txBox="1">
            <a:spLocks noChangeArrowheads="1"/>
          </p:cNvSpPr>
          <p:nvPr/>
        </p:nvSpPr>
        <p:spPr bwMode="auto">
          <a:xfrm>
            <a:off x="467544" y="3501008"/>
            <a:ext cx="82042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latin typeface="Avenir Light"/>
                <a:cs typeface="Avenir Light"/>
              </a:rPr>
              <a:t>Shown by </a:t>
            </a:r>
            <a:r>
              <a:rPr lang="en-US" sz="2000" dirty="0" err="1" smtClean="0">
                <a:latin typeface="Avenir Light"/>
                <a:cs typeface="Avenir Light"/>
              </a:rPr>
              <a:t>Gopalan</a:t>
            </a:r>
            <a:r>
              <a:rPr lang="en-US" sz="2000" dirty="0" smtClean="0">
                <a:latin typeface="Avenir Light"/>
                <a:cs typeface="Avenir Light"/>
              </a:rPr>
              <a:t> et al. for scalar linear codes (</a:t>
            </a:r>
            <a:r>
              <a:rPr lang="en-US" sz="2000" dirty="0" err="1" smtClean="0">
                <a:latin typeface="Avenir Light"/>
                <a:cs typeface="Avenir Light"/>
              </a:rPr>
              <a:t>Allerton</a:t>
            </a:r>
            <a:r>
              <a:rPr lang="en-US" sz="2000" dirty="0">
                <a:latin typeface="Avenir Light"/>
                <a:cs typeface="Avenir Light"/>
              </a:rPr>
              <a:t> </a:t>
            </a:r>
            <a:r>
              <a:rPr lang="en-US" sz="2000" dirty="0" smtClean="0">
                <a:latin typeface="Avenir Light"/>
                <a:cs typeface="Avenir Light"/>
              </a:rPr>
              <a:t>2012) 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000" dirty="0" err="1" smtClean="0">
                <a:latin typeface="Avenir Light"/>
                <a:cs typeface="Avenir Light"/>
              </a:rPr>
              <a:t>Papailiopoulos</a:t>
            </a:r>
            <a:r>
              <a:rPr lang="en-US" sz="2000" dirty="0" smtClean="0">
                <a:latin typeface="Avenir Light"/>
                <a:cs typeface="Avenir Light"/>
              </a:rPr>
              <a:t> et al. information theoretically (ISIT 2012)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latin typeface="Avenir Light"/>
                <a:cs typeface="Avenir Light"/>
              </a:rPr>
              <a:t>r=k (trivial locality) gives Singleton Bound. 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latin typeface="Avenir Light"/>
                <a:cs typeface="Avenir Light"/>
              </a:rPr>
              <a:t>Any non-trivial locality will hurt the fault tolerance of the storage system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latin typeface="Avenir Light"/>
                <a:cs typeface="Avenir Light"/>
              </a:rPr>
              <a:t>Pyramid codes (Huang et al) achieve this bound for message-locality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latin typeface="Avenir Light"/>
                <a:cs typeface="Avenir Light"/>
              </a:rPr>
              <a:t>Few explicit code constructions known for all-symbol locality. </a:t>
            </a:r>
          </a:p>
        </p:txBody>
      </p:sp>
    </p:spTree>
    <p:extLst>
      <p:ext uri="{BB962C8B-B14F-4D97-AF65-F5344CB8AC3E}">
        <p14:creationId xmlns:p14="http://schemas.microsoft.com/office/powerpoint/2010/main" val="17582260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/>
      <p:bldP spid="5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331" y="0"/>
            <a:ext cx="8229600" cy="1143000"/>
          </a:xfrm>
        </p:spPr>
        <p:txBody>
          <a:bodyPr/>
          <a:lstStyle/>
          <a:p>
            <a:r>
              <a:rPr lang="en-US" dirty="0" smtClean="0"/>
              <a:t>All-symbol locality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88156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07CDB20-95D2-1143-81F0-F223C662353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2869" y="1712680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1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4833" y="1713619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2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65144" y="1714557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3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55456" y="1715495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4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45767" y="1716433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95518" y="1713618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6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97482" y="1714557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7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87793" y="1715495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8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78105" y="1716433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9</a:t>
            </a:r>
            <a:endParaRPr lang="en-US" sz="1800" dirty="0">
              <a:solidFill>
                <a:srgbClr val="000000"/>
              </a:solidFill>
            </a:endParaRPr>
          </a:p>
        </p:txBody>
      </p:sp>
      <p:grpSp>
        <p:nvGrpSpPr>
          <p:cNvPr id="3" name="Group 24"/>
          <p:cNvGrpSpPr/>
          <p:nvPr/>
        </p:nvGrpSpPr>
        <p:grpSpPr>
          <a:xfrm>
            <a:off x="5406584" y="1339851"/>
            <a:ext cx="3394455" cy="1200041"/>
            <a:chOff x="5406584" y="1339851"/>
            <a:chExt cx="3394455" cy="1200041"/>
          </a:xfrm>
        </p:grpSpPr>
        <p:sp>
          <p:nvSpPr>
            <p:cNvPr id="23" name="Right Arrow 22"/>
            <p:cNvSpPr/>
            <p:nvPr/>
          </p:nvSpPr>
          <p:spPr>
            <a:xfrm>
              <a:off x="5406584" y="1339851"/>
              <a:ext cx="885559" cy="1200041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RS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Group 23"/>
            <p:cNvGrpSpPr/>
            <p:nvPr/>
          </p:nvGrpSpPr>
          <p:grpSpPr>
            <a:xfrm>
              <a:off x="6327100" y="1713618"/>
              <a:ext cx="2473939" cy="422246"/>
              <a:chOff x="6327100" y="1713618"/>
              <a:chExt cx="2473939" cy="422246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6327100" y="1713618"/>
                <a:ext cx="513616" cy="41943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rgbClr val="000000"/>
                    </a:solidFill>
                  </a:rPr>
                  <a:t>p1</a:t>
                </a: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957237" y="1714557"/>
                <a:ext cx="513616" cy="41943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rgbClr val="000000"/>
                    </a:solidFill>
                  </a:rPr>
                  <a:t>p2</a:t>
                </a: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599027" y="1715495"/>
                <a:ext cx="513616" cy="41943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rgbClr val="000000"/>
                    </a:solidFill>
                  </a:rPr>
                  <a:t>p3</a:t>
                </a: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8287423" y="1716433"/>
                <a:ext cx="513616" cy="41943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rgbClr val="000000"/>
                    </a:solidFill>
                  </a:rPr>
                  <a:t>p4</a:t>
                </a: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5" name="Rectangle 14"/>
          <p:cNvSpPr/>
          <p:nvPr/>
        </p:nvSpPr>
        <p:spPr>
          <a:xfrm>
            <a:off x="4968415" y="1717371"/>
            <a:ext cx="519733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10</a:t>
            </a:r>
          </a:p>
        </p:txBody>
      </p:sp>
      <p:grpSp>
        <p:nvGrpSpPr>
          <p:cNvPr id="17" name="Group 52"/>
          <p:cNvGrpSpPr/>
          <p:nvPr/>
        </p:nvGrpSpPr>
        <p:grpSpPr>
          <a:xfrm>
            <a:off x="570956" y="2132110"/>
            <a:ext cx="1972898" cy="1667015"/>
            <a:chOff x="570956" y="2132110"/>
            <a:chExt cx="1972898" cy="1667015"/>
          </a:xfrm>
        </p:grpSpPr>
        <p:sp>
          <p:nvSpPr>
            <p:cNvPr id="26" name="Rectangle 25"/>
            <p:cNvSpPr/>
            <p:nvPr/>
          </p:nvSpPr>
          <p:spPr>
            <a:xfrm>
              <a:off x="1329266" y="3379694"/>
              <a:ext cx="430204" cy="419431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000000"/>
                  </a:solidFill>
                </a:rPr>
                <a:t>x1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cxnSp>
          <p:nvCxnSpPr>
            <p:cNvPr id="28" name="Straight Connector 27"/>
            <p:cNvCxnSpPr>
              <a:stCxn id="5" idx="2"/>
            </p:cNvCxnSpPr>
            <p:nvPr/>
          </p:nvCxnSpPr>
          <p:spPr>
            <a:xfrm rot="16200000" flipH="1">
              <a:off x="704991" y="1998075"/>
              <a:ext cx="687405" cy="9554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7" idx="2"/>
            </p:cNvCxnSpPr>
            <p:nvPr/>
          </p:nvCxnSpPr>
          <p:spPr>
            <a:xfrm rot="16200000" flipH="1">
              <a:off x="962259" y="2243710"/>
              <a:ext cx="675751" cy="4544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8" idx="2"/>
            </p:cNvCxnSpPr>
            <p:nvPr/>
          </p:nvCxnSpPr>
          <p:spPr>
            <a:xfrm rot="5400000">
              <a:off x="1207884" y="2453454"/>
              <a:ext cx="674813" cy="358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9" idx="2"/>
            </p:cNvCxnSpPr>
            <p:nvPr/>
          </p:nvCxnSpPr>
          <p:spPr>
            <a:xfrm rot="5400000">
              <a:off x="1453509" y="2208767"/>
              <a:ext cx="673875" cy="5261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0" idx="2"/>
            </p:cNvCxnSpPr>
            <p:nvPr/>
          </p:nvCxnSpPr>
          <p:spPr>
            <a:xfrm rot="5400000">
              <a:off x="1699133" y="1964080"/>
              <a:ext cx="672937" cy="1016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1305036" y="2563194"/>
              <a:ext cx="466085" cy="4310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Connector 38"/>
            <p:cNvCxnSpPr>
              <a:stCxn id="38" idx="4"/>
              <a:endCxn id="26" idx="0"/>
            </p:cNvCxnSpPr>
            <p:nvPr/>
          </p:nvCxnSpPr>
          <p:spPr>
            <a:xfrm rot="16200000" flipH="1">
              <a:off x="1348514" y="3183840"/>
              <a:ext cx="385418" cy="6289"/>
            </a:xfrm>
            <a:prstGeom prst="line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3"/>
          <p:cNvGrpSpPr/>
          <p:nvPr/>
        </p:nvGrpSpPr>
        <p:grpSpPr>
          <a:xfrm>
            <a:off x="3193606" y="2133050"/>
            <a:ext cx="1972898" cy="1667015"/>
            <a:chOff x="3193606" y="2133050"/>
            <a:chExt cx="1972898" cy="1667015"/>
          </a:xfrm>
        </p:grpSpPr>
        <p:sp>
          <p:nvSpPr>
            <p:cNvPr id="30" name="Rectangle 29"/>
            <p:cNvSpPr/>
            <p:nvPr/>
          </p:nvSpPr>
          <p:spPr>
            <a:xfrm>
              <a:off x="3951916" y="3380634"/>
              <a:ext cx="430204" cy="419431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000000"/>
                  </a:solidFill>
                </a:rPr>
                <a:t>x2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16200000" flipH="1">
              <a:off x="3327641" y="1999015"/>
              <a:ext cx="687405" cy="9554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3584909" y="2244650"/>
              <a:ext cx="675751" cy="4544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3830534" y="2454394"/>
              <a:ext cx="674813" cy="358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4076159" y="2209707"/>
              <a:ext cx="673875" cy="5261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4321783" y="1965020"/>
              <a:ext cx="672937" cy="1016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30" idx="0"/>
            </p:cNvCxnSpPr>
            <p:nvPr/>
          </p:nvCxnSpPr>
          <p:spPr>
            <a:xfrm rot="16200000" flipH="1">
              <a:off x="3971164" y="3184780"/>
              <a:ext cx="385418" cy="6289"/>
            </a:xfrm>
            <a:prstGeom prst="line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3927686" y="2564132"/>
              <a:ext cx="466085" cy="4310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7331953" y="3381572"/>
            <a:ext cx="430204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x3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16200000" flipH="1">
            <a:off x="6707678" y="1999953"/>
            <a:ext cx="687405" cy="9554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0" idx="2"/>
          </p:cNvCxnSpPr>
          <p:nvPr/>
        </p:nvCxnSpPr>
        <p:spPr>
          <a:xfrm rot="16200000" flipH="1">
            <a:off x="7033696" y="2314337"/>
            <a:ext cx="676690" cy="3159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1" idx="2"/>
          </p:cNvCxnSpPr>
          <p:nvPr/>
        </p:nvCxnSpPr>
        <p:spPr>
          <a:xfrm rot="5400000">
            <a:off x="7355061" y="2309904"/>
            <a:ext cx="675753" cy="3257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7701820" y="1965958"/>
            <a:ext cx="672937" cy="1016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44" idx="0"/>
          </p:cNvCxnSpPr>
          <p:nvPr/>
        </p:nvCxnSpPr>
        <p:spPr>
          <a:xfrm rot="16200000" flipH="1">
            <a:off x="7351201" y="3185718"/>
            <a:ext cx="385418" cy="6289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7307723" y="2565070"/>
            <a:ext cx="466085" cy="431082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70952" y="4695306"/>
            <a:ext cx="72592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venir Light"/>
                <a:cs typeface="Avenir Light"/>
              </a:rPr>
              <a:t>The coefficients need to make the local forks in general position compared to the global parities. </a:t>
            </a:r>
          </a:p>
          <a:p>
            <a:endParaRPr lang="en-US" sz="1600" dirty="0" smtClean="0">
              <a:latin typeface="Avenir Light"/>
              <a:cs typeface="Avenir Light"/>
            </a:endParaRPr>
          </a:p>
          <a:p>
            <a:r>
              <a:rPr lang="en-US" sz="1600" dirty="0" smtClean="0">
                <a:latin typeface="Avenir Light"/>
                <a:cs typeface="Avenir Light"/>
              </a:rPr>
              <a:t>Random works </a:t>
            </a:r>
            <a:r>
              <a:rPr lang="en-US" sz="1600" dirty="0" err="1" smtClean="0">
                <a:latin typeface="Avenir Light"/>
                <a:cs typeface="Avenir Light"/>
              </a:rPr>
              <a:t>whp</a:t>
            </a:r>
            <a:r>
              <a:rPr lang="en-US" sz="1600" dirty="0" smtClean="0">
                <a:latin typeface="Avenir Light"/>
                <a:cs typeface="Avenir Light"/>
              </a:rPr>
              <a:t> in exponentially large field. Checking requires exponential time.</a:t>
            </a:r>
          </a:p>
          <a:p>
            <a:endParaRPr lang="en-US" sz="1600" dirty="0" smtClean="0">
              <a:latin typeface="Avenir Light"/>
              <a:cs typeface="Avenir Light"/>
            </a:endParaRPr>
          </a:p>
          <a:p>
            <a:r>
              <a:rPr lang="en-US" sz="1600" b="1" dirty="0" smtClean="0">
                <a:solidFill>
                  <a:srgbClr val="800000"/>
                </a:solidFill>
                <a:latin typeface="Avenir Light"/>
                <a:cs typeface="Avenir Light"/>
              </a:rPr>
              <a:t>General Explicit </a:t>
            </a:r>
            <a:r>
              <a:rPr lang="en-US" sz="1600" b="1" dirty="0" err="1" smtClean="0">
                <a:solidFill>
                  <a:srgbClr val="800000"/>
                </a:solidFill>
                <a:latin typeface="Avenir Light"/>
                <a:cs typeface="Avenir Light"/>
              </a:rPr>
              <a:t>LRCs</a:t>
            </a:r>
            <a:r>
              <a:rPr lang="en-US" sz="1600" b="1" dirty="0" smtClean="0">
                <a:solidFill>
                  <a:srgbClr val="800000"/>
                </a:solidFill>
                <a:latin typeface="Avenir Light"/>
                <a:cs typeface="Avenir Light"/>
              </a:rPr>
              <a:t> for this case are an open problem. </a:t>
            </a:r>
            <a:endParaRPr lang="en-US" sz="1600" b="1" dirty="0">
              <a:solidFill>
                <a:srgbClr val="800000"/>
              </a:solidFill>
              <a:latin typeface="Avenir Light"/>
              <a:cs typeface="Avenir Light"/>
            </a:endParaRPr>
          </a:p>
        </p:txBody>
      </p:sp>
      <p:pic>
        <p:nvPicPr>
          <p:cNvPr id="51" name="Picture 50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3" y="2190087"/>
            <a:ext cx="221884" cy="189012"/>
          </a:xfrm>
          <a:prstGeom prst="rect">
            <a:avLst/>
          </a:prstGeom>
        </p:spPr>
      </p:pic>
      <p:pic>
        <p:nvPicPr>
          <p:cNvPr id="52" name="Picture 51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73" y="2173743"/>
            <a:ext cx="237157" cy="194807"/>
          </a:xfrm>
          <a:prstGeom prst="rect">
            <a:avLst/>
          </a:prstGeom>
        </p:spPr>
      </p:pic>
      <p:pic>
        <p:nvPicPr>
          <p:cNvPr id="53" name="Picture 52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840" y="2184068"/>
            <a:ext cx="231691" cy="190318"/>
          </a:xfrm>
          <a:prstGeom prst="rect">
            <a:avLst/>
          </a:prstGeom>
        </p:spPr>
      </p:pic>
      <p:pic>
        <p:nvPicPr>
          <p:cNvPr id="54" name="Picture 53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789" y="2175234"/>
            <a:ext cx="235341" cy="193316"/>
          </a:xfrm>
          <a:prstGeom prst="rect">
            <a:avLst/>
          </a:prstGeom>
        </p:spPr>
      </p:pic>
      <p:pic>
        <p:nvPicPr>
          <p:cNvPr id="55" name="Picture 54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7901" y="2343150"/>
            <a:ext cx="215900" cy="17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052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331" y="0"/>
            <a:ext cx="8229600" cy="1143000"/>
          </a:xfrm>
        </p:spPr>
        <p:txBody>
          <a:bodyPr/>
          <a:lstStyle/>
          <a:p>
            <a:r>
              <a:rPr lang="en-US" dirty="0" smtClean="0"/>
              <a:t>Recap: locality and distance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07CDB20-95D2-1143-81F0-F223C662353F}" type="slidenum">
              <a:rPr lang="en-US" smtClean="0">
                <a:latin typeface="Avenir Light"/>
                <a:cs typeface="Avenir Light"/>
              </a:rPr>
              <a:pPr>
                <a:defRPr/>
              </a:pPr>
              <a:t>51</a:t>
            </a:fld>
            <a:endParaRPr lang="en-US">
              <a:latin typeface="Avenir Light"/>
              <a:cs typeface="Avenir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476" y="1409757"/>
            <a:ext cx="7527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Light"/>
                <a:cs typeface="Avenir Light"/>
              </a:rPr>
              <a:t>If each symbol has optimal size </a:t>
            </a:r>
            <a:r>
              <a:rPr lang="el-GR" sz="2000" dirty="0" smtClean="0">
                <a:latin typeface="Avenir Light"/>
                <a:cs typeface="Avenir Light"/>
              </a:rPr>
              <a:t>α=</a:t>
            </a:r>
            <a:r>
              <a:rPr lang="en-US" sz="2000" dirty="0" smtClean="0">
                <a:latin typeface="Avenir Light"/>
                <a:cs typeface="Avenir Light"/>
              </a:rPr>
              <a:t>M/</a:t>
            </a:r>
            <a:r>
              <a:rPr lang="en-US" sz="2000" dirty="0" err="1" smtClean="0">
                <a:latin typeface="Avenir Light"/>
                <a:cs typeface="Avenir Light"/>
              </a:rPr>
              <a:t>k</a:t>
            </a:r>
            <a:r>
              <a:rPr lang="el-GR" sz="2000" dirty="0" smtClean="0">
                <a:latin typeface="Avenir Light"/>
                <a:cs typeface="Avenir Light"/>
              </a:rPr>
              <a:t>, </a:t>
            </a:r>
            <a:r>
              <a:rPr lang="en-US" sz="2000" dirty="0" smtClean="0">
                <a:latin typeface="Avenir Light"/>
                <a:cs typeface="Avenir Light"/>
              </a:rPr>
              <a:t>best distance possible:  </a:t>
            </a:r>
            <a:endParaRPr lang="en-US" sz="2000" dirty="0">
              <a:latin typeface="Avenir Light"/>
              <a:cs typeface="Avenir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267" y="2354418"/>
            <a:ext cx="7527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Light"/>
                <a:cs typeface="Avenir Light"/>
              </a:rPr>
              <a:t>Achievable by Reed-Solomon codes (1960). No locality possible.  </a:t>
            </a:r>
            <a:endParaRPr lang="en-US" sz="2000" dirty="0">
              <a:latin typeface="Avenir Light"/>
              <a:cs typeface="Avenir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146" y="2763138"/>
            <a:ext cx="7527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Light"/>
                <a:cs typeface="Avenir Light"/>
              </a:rPr>
              <a:t>If we need locality </a:t>
            </a:r>
            <a:r>
              <a:rPr lang="en-US" sz="2000" dirty="0" err="1" smtClean="0">
                <a:latin typeface="Avenir Light"/>
                <a:cs typeface="Avenir Light"/>
              </a:rPr>
              <a:t>r</a:t>
            </a:r>
            <a:r>
              <a:rPr lang="en-US" sz="2000" dirty="0" smtClean="0">
                <a:latin typeface="Avenir Light"/>
                <a:cs typeface="Avenir Light"/>
              </a:rPr>
              <a:t>, best distance possible:</a:t>
            </a:r>
            <a:endParaRPr lang="en-US" sz="2000" dirty="0">
              <a:latin typeface="Avenir Light"/>
              <a:cs typeface="Avenir Light"/>
            </a:endParaRPr>
          </a:p>
        </p:txBody>
      </p:sp>
      <p:grpSp>
        <p:nvGrpSpPr>
          <p:cNvPr id="3" name="Group 20"/>
          <p:cNvGrpSpPr/>
          <p:nvPr/>
        </p:nvGrpSpPr>
        <p:grpSpPr>
          <a:xfrm>
            <a:off x="1024599" y="1853429"/>
            <a:ext cx="7015364" cy="400110"/>
            <a:chOff x="1024599" y="1853429"/>
            <a:chExt cx="7015364" cy="400110"/>
          </a:xfrm>
        </p:grpSpPr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4599" y="1880171"/>
              <a:ext cx="2354516" cy="34757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486989" y="1853429"/>
              <a:ext cx="35529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Avenir Light"/>
                  <a:cs typeface="Avenir Light"/>
                </a:rPr>
                <a:t>(bound by R. Singleton 1964)</a:t>
              </a:r>
              <a:endParaRPr lang="en-US" sz="2000" i="1" dirty="0">
                <a:latin typeface="Avenir Light"/>
                <a:cs typeface="Avenir Light"/>
              </a:endParaRPr>
            </a:p>
          </p:txBody>
        </p:sp>
      </p:grpSp>
      <p:grpSp>
        <p:nvGrpSpPr>
          <p:cNvPr id="5" name="Group 21"/>
          <p:cNvGrpSpPr/>
          <p:nvPr/>
        </p:nvGrpSpPr>
        <p:grpSpPr>
          <a:xfrm>
            <a:off x="539552" y="3212976"/>
            <a:ext cx="8496944" cy="783009"/>
            <a:chOff x="976040" y="3178898"/>
            <a:chExt cx="7623222" cy="783009"/>
          </a:xfrm>
        </p:grpSpPr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6040" y="3178898"/>
              <a:ext cx="3288636" cy="78300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685997" y="3334029"/>
              <a:ext cx="39132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Avenir Light"/>
                  <a:cs typeface="Avenir Light"/>
                </a:rPr>
                <a:t>(</a:t>
              </a:r>
              <a:r>
                <a:rPr lang="en-US" sz="2000" i="1" dirty="0" err="1" smtClean="0">
                  <a:latin typeface="Avenir Light"/>
                  <a:cs typeface="Avenir Light"/>
                </a:rPr>
                <a:t>Gopalan</a:t>
              </a:r>
              <a:r>
                <a:rPr lang="en-US" sz="2000" i="1" dirty="0" smtClean="0">
                  <a:latin typeface="Avenir Light"/>
                  <a:cs typeface="Avenir Light"/>
                </a:rPr>
                <a:t> et al., </a:t>
              </a:r>
              <a:r>
                <a:rPr lang="en-US" sz="2000" i="1" dirty="0" err="1" smtClean="0">
                  <a:latin typeface="Avenir Light"/>
                  <a:cs typeface="Avenir Light"/>
                </a:rPr>
                <a:t>Papailiopoulos</a:t>
              </a:r>
              <a:r>
                <a:rPr lang="en-US" sz="2000" i="1" dirty="0" smtClean="0">
                  <a:latin typeface="Avenir Light"/>
                  <a:cs typeface="Avenir Light"/>
                </a:rPr>
                <a:t> et al.)</a:t>
              </a:r>
              <a:endParaRPr lang="en-US" sz="2000" i="1" dirty="0">
                <a:latin typeface="Avenir Light"/>
                <a:cs typeface="Avenir Light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39552" y="4149080"/>
            <a:ext cx="7527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Light"/>
                <a:cs typeface="Avenir Light"/>
              </a:rPr>
              <a:t>If each symbol has slightly larger size </a:t>
            </a:r>
            <a:r>
              <a:rPr lang="el-GR" sz="2000" dirty="0" smtClean="0">
                <a:latin typeface="Avenir Light"/>
                <a:cs typeface="Avenir Light"/>
              </a:rPr>
              <a:t>α=</a:t>
            </a:r>
            <a:r>
              <a:rPr lang="en-US" sz="2000" dirty="0" smtClean="0">
                <a:latin typeface="Avenir Light"/>
                <a:cs typeface="Avenir Light"/>
              </a:rPr>
              <a:t>(1+</a:t>
            </a:r>
            <a:r>
              <a:rPr lang="el-GR" sz="2000" dirty="0" smtClean="0">
                <a:latin typeface="Avenir Light"/>
                <a:cs typeface="Avenir Light"/>
              </a:rPr>
              <a:t>ε) </a:t>
            </a:r>
            <a:r>
              <a:rPr lang="en-US" sz="2000" dirty="0" smtClean="0">
                <a:latin typeface="Avenir Light"/>
                <a:cs typeface="Avenir Light"/>
              </a:rPr>
              <a:t>M/</a:t>
            </a:r>
            <a:r>
              <a:rPr lang="en-US" sz="2000" dirty="0" err="1" smtClean="0">
                <a:latin typeface="Avenir Light"/>
                <a:cs typeface="Avenir Light"/>
              </a:rPr>
              <a:t>k</a:t>
            </a:r>
            <a:r>
              <a:rPr lang="el-GR" sz="2000" dirty="0" smtClean="0">
                <a:latin typeface="Avenir Light"/>
                <a:cs typeface="Avenir Light"/>
              </a:rPr>
              <a:t>, </a:t>
            </a:r>
            <a:r>
              <a:rPr lang="en-US" sz="2000" dirty="0" smtClean="0">
                <a:latin typeface="Avenir Light"/>
                <a:cs typeface="Avenir Light"/>
              </a:rPr>
              <a:t>best distance possible:  </a:t>
            </a:r>
            <a:endParaRPr lang="en-US" sz="2000" dirty="0">
              <a:latin typeface="Avenir Light"/>
              <a:cs typeface="Avenir Light"/>
            </a:endParaRPr>
          </a:p>
        </p:txBody>
      </p: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4941168"/>
            <a:ext cx="5193782" cy="84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856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work on LRCs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Silberstein, Kumar et al., </a:t>
            </a:r>
            <a:r>
              <a:rPr lang="pl-PL" dirty="0" err="1"/>
              <a:t>Pamies</a:t>
            </a:r>
            <a:r>
              <a:rPr lang="pl-PL" dirty="0"/>
              <a:t>-Juarez </a:t>
            </a:r>
            <a:r>
              <a:rPr lang="pl-PL" dirty="0" smtClean="0"/>
              <a:t>et al</a:t>
            </a:r>
            <a:r>
              <a:rPr lang="pl-PL" i="1" dirty="0" smtClean="0"/>
              <a:t>.</a:t>
            </a:r>
            <a:r>
              <a:rPr lang="en-US" i="1" dirty="0" smtClean="0"/>
              <a:t>: </a:t>
            </a:r>
            <a:br>
              <a:rPr lang="en-US" i="1" dirty="0" smtClean="0"/>
            </a:br>
            <a:r>
              <a:rPr lang="en-US" dirty="0" smtClean="0"/>
              <a:t>Work on local repair even if multiple failures happen within each group. </a:t>
            </a:r>
          </a:p>
          <a:p>
            <a:endParaRPr lang="en-US" dirty="0" smtClean="0"/>
          </a:p>
          <a:p>
            <a:r>
              <a:rPr lang="en-US" dirty="0" err="1" smtClean="0"/>
              <a:t>Tamo</a:t>
            </a:r>
            <a:r>
              <a:rPr lang="en-US" dirty="0" smtClean="0"/>
              <a:t> et al.  Explicit LRC constructions (for some values of </a:t>
            </a:r>
            <a:r>
              <a:rPr lang="en-US" dirty="0" err="1" smtClean="0"/>
              <a:t>n,k,r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Mazumdar</a:t>
            </a:r>
            <a:r>
              <a:rPr lang="en-US" dirty="0" smtClean="0"/>
              <a:t> et al. Locality bounds for given field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C8D4-2AEE-0B45-8B21-B7201CB7C186}" type="slidenum">
              <a:rPr lang="en-US" altLang="ko-KR" smtClean="0"/>
              <a:pPr/>
              <a:t>52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764284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331" y="0"/>
            <a:ext cx="8229600" cy="1143000"/>
          </a:xfrm>
        </p:spPr>
        <p:txBody>
          <a:bodyPr/>
          <a:lstStyle/>
          <a:p>
            <a:r>
              <a:rPr lang="en-US" dirty="0" smtClean="0"/>
              <a:t>LRC code design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07CDB20-95D2-1143-81F0-F223C662353F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2869" y="1712680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1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4833" y="1713619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2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65144" y="1714557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3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55456" y="1715495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4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45767" y="1716433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95518" y="1713618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6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97482" y="1714557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7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87793" y="1715495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8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78105" y="1716433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9</a:t>
            </a:r>
            <a:endParaRPr lang="en-US" sz="1800" dirty="0">
              <a:solidFill>
                <a:srgbClr val="00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406584" y="1339851"/>
            <a:ext cx="3394455" cy="1200041"/>
            <a:chOff x="5406584" y="1339851"/>
            <a:chExt cx="3394455" cy="1200041"/>
          </a:xfrm>
        </p:grpSpPr>
        <p:sp>
          <p:nvSpPr>
            <p:cNvPr id="23" name="Right Arrow 22"/>
            <p:cNvSpPr/>
            <p:nvPr/>
          </p:nvSpPr>
          <p:spPr>
            <a:xfrm>
              <a:off x="5406584" y="1339851"/>
              <a:ext cx="885559" cy="1200041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RS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327100" y="1713618"/>
              <a:ext cx="2473939" cy="422246"/>
              <a:chOff x="6327100" y="1713618"/>
              <a:chExt cx="2473939" cy="422246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6327100" y="1713618"/>
                <a:ext cx="513616" cy="41943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rgbClr val="000000"/>
                    </a:solidFill>
                  </a:rPr>
                  <a:t>p1</a:t>
                </a: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957237" y="1714557"/>
                <a:ext cx="513616" cy="41943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rgbClr val="000000"/>
                    </a:solidFill>
                  </a:rPr>
                  <a:t>p2</a:t>
                </a: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599027" y="1715495"/>
                <a:ext cx="513616" cy="41943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rgbClr val="000000"/>
                    </a:solidFill>
                  </a:rPr>
                  <a:t>p3</a:t>
                </a: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8287423" y="1716433"/>
                <a:ext cx="513616" cy="41943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rgbClr val="000000"/>
                    </a:solidFill>
                  </a:rPr>
                  <a:t>p4</a:t>
                </a: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5" name="Rectangle 14"/>
          <p:cNvSpPr/>
          <p:nvPr/>
        </p:nvSpPr>
        <p:spPr>
          <a:xfrm>
            <a:off x="4968415" y="1717371"/>
            <a:ext cx="519733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10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70956" y="2132110"/>
            <a:ext cx="1972898" cy="1667015"/>
            <a:chOff x="570956" y="2132110"/>
            <a:chExt cx="1972898" cy="1667015"/>
          </a:xfrm>
        </p:grpSpPr>
        <p:sp>
          <p:nvSpPr>
            <p:cNvPr id="26" name="Rectangle 25"/>
            <p:cNvSpPr/>
            <p:nvPr/>
          </p:nvSpPr>
          <p:spPr>
            <a:xfrm>
              <a:off x="1329266" y="3379694"/>
              <a:ext cx="430204" cy="419431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000000"/>
                  </a:solidFill>
                </a:rPr>
                <a:t>x1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cxnSp>
          <p:nvCxnSpPr>
            <p:cNvPr id="28" name="Straight Connector 27"/>
            <p:cNvCxnSpPr>
              <a:stCxn id="5" idx="2"/>
            </p:cNvCxnSpPr>
            <p:nvPr/>
          </p:nvCxnSpPr>
          <p:spPr>
            <a:xfrm rot="16200000" flipH="1">
              <a:off x="704991" y="1998075"/>
              <a:ext cx="687405" cy="9554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7" idx="2"/>
            </p:cNvCxnSpPr>
            <p:nvPr/>
          </p:nvCxnSpPr>
          <p:spPr>
            <a:xfrm rot="16200000" flipH="1">
              <a:off x="962259" y="2243710"/>
              <a:ext cx="675751" cy="4544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8" idx="2"/>
            </p:cNvCxnSpPr>
            <p:nvPr/>
          </p:nvCxnSpPr>
          <p:spPr>
            <a:xfrm rot="5400000">
              <a:off x="1207884" y="2453454"/>
              <a:ext cx="674813" cy="358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9" idx="2"/>
            </p:cNvCxnSpPr>
            <p:nvPr/>
          </p:nvCxnSpPr>
          <p:spPr>
            <a:xfrm rot="5400000">
              <a:off x="1453509" y="2208767"/>
              <a:ext cx="673875" cy="5261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0" idx="2"/>
            </p:cNvCxnSpPr>
            <p:nvPr/>
          </p:nvCxnSpPr>
          <p:spPr>
            <a:xfrm rot="5400000">
              <a:off x="1699133" y="1964080"/>
              <a:ext cx="672937" cy="1016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1305036" y="2563194"/>
              <a:ext cx="466085" cy="4310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Connector 38"/>
            <p:cNvCxnSpPr>
              <a:stCxn id="38" idx="4"/>
              <a:endCxn id="26" idx="0"/>
            </p:cNvCxnSpPr>
            <p:nvPr/>
          </p:nvCxnSpPr>
          <p:spPr>
            <a:xfrm rot="16200000" flipH="1">
              <a:off x="1348514" y="3183840"/>
              <a:ext cx="385418" cy="6289"/>
            </a:xfrm>
            <a:prstGeom prst="line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3193606" y="2133050"/>
            <a:ext cx="1972898" cy="1667015"/>
            <a:chOff x="3193606" y="2133050"/>
            <a:chExt cx="1972898" cy="1667015"/>
          </a:xfrm>
        </p:grpSpPr>
        <p:sp>
          <p:nvSpPr>
            <p:cNvPr id="30" name="Rectangle 29"/>
            <p:cNvSpPr/>
            <p:nvPr/>
          </p:nvSpPr>
          <p:spPr>
            <a:xfrm>
              <a:off x="3951916" y="3380634"/>
              <a:ext cx="430204" cy="419431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000000"/>
                  </a:solidFill>
                </a:rPr>
                <a:t>x2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16200000" flipH="1">
              <a:off x="3327641" y="1999015"/>
              <a:ext cx="687405" cy="9554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3584909" y="2244650"/>
              <a:ext cx="675751" cy="4544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3830534" y="2454394"/>
              <a:ext cx="674813" cy="358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4076159" y="2209707"/>
              <a:ext cx="673875" cy="5261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4321783" y="1965020"/>
              <a:ext cx="672937" cy="1016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30" idx="0"/>
            </p:cNvCxnSpPr>
            <p:nvPr/>
          </p:nvCxnSpPr>
          <p:spPr>
            <a:xfrm rot="16200000" flipH="1">
              <a:off x="3971164" y="3184780"/>
              <a:ext cx="385418" cy="6289"/>
            </a:xfrm>
            <a:prstGeom prst="line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3927686" y="2564132"/>
              <a:ext cx="466085" cy="4310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573643" y="2133988"/>
            <a:ext cx="1972898" cy="1667015"/>
            <a:chOff x="6573643" y="2133988"/>
            <a:chExt cx="1972898" cy="1667015"/>
          </a:xfrm>
        </p:grpSpPr>
        <p:sp>
          <p:nvSpPr>
            <p:cNvPr id="44" name="Rectangle 43"/>
            <p:cNvSpPr/>
            <p:nvPr/>
          </p:nvSpPr>
          <p:spPr>
            <a:xfrm>
              <a:off x="7331953" y="3381572"/>
              <a:ext cx="430204" cy="419431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000000"/>
                  </a:solidFill>
                </a:rPr>
                <a:t>x3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16200000" flipH="1">
              <a:off x="6707678" y="1999953"/>
              <a:ext cx="687405" cy="9554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0" idx="2"/>
            </p:cNvCxnSpPr>
            <p:nvPr/>
          </p:nvCxnSpPr>
          <p:spPr>
            <a:xfrm rot="16200000" flipH="1">
              <a:off x="7033696" y="2314337"/>
              <a:ext cx="676690" cy="3159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1" idx="2"/>
            </p:cNvCxnSpPr>
            <p:nvPr/>
          </p:nvCxnSpPr>
          <p:spPr>
            <a:xfrm rot="5400000">
              <a:off x="7355061" y="2309904"/>
              <a:ext cx="675753" cy="3257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7701820" y="1965958"/>
              <a:ext cx="672937" cy="1016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endCxn id="44" idx="0"/>
            </p:cNvCxnSpPr>
            <p:nvPr/>
          </p:nvCxnSpPr>
          <p:spPr>
            <a:xfrm rot="16200000" flipH="1">
              <a:off x="7351201" y="3185718"/>
              <a:ext cx="385418" cy="6289"/>
            </a:xfrm>
            <a:prstGeom prst="line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7307723" y="2565070"/>
              <a:ext cx="466085" cy="4310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29214" y="4438986"/>
            <a:ext cx="6431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venir Light"/>
                <a:cs typeface="Avenir Light"/>
              </a:rPr>
              <a:t>Local </a:t>
            </a:r>
            <a:r>
              <a:rPr lang="en-US" sz="1600" dirty="0" err="1" smtClean="0">
                <a:latin typeface="Avenir Light"/>
                <a:cs typeface="Avenir Light"/>
              </a:rPr>
              <a:t>XORs</a:t>
            </a:r>
            <a:r>
              <a:rPr lang="en-US" sz="1600" dirty="0" smtClean="0">
                <a:latin typeface="Avenir Light"/>
                <a:cs typeface="Avenir Light"/>
              </a:rPr>
              <a:t> allow single block recovery by transferring only 5 blocks (320MB) instead of 10 blocks (640 MB in HDFS RAID).</a:t>
            </a:r>
          </a:p>
          <a:p>
            <a:endParaRPr lang="en-US" sz="1600" dirty="0" smtClean="0">
              <a:latin typeface="Avenir Light"/>
              <a:cs typeface="Avenir Light"/>
            </a:endParaRPr>
          </a:p>
          <a:p>
            <a:r>
              <a:rPr lang="en-US" sz="1600" dirty="0" smtClean="0">
                <a:latin typeface="Avenir Light"/>
                <a:cs typeface="Avenir Light"/>
              </a:rPr>
              <a:t>17 total blocks stored </a:t>
            </a:r>
          </a:p>
          <a:p>
            <a:endParaRPr lang="en-US" sz="1600" dirty="0" smtClean="0">
              <a:latin typeface="Avenir Light"/>
              <a:cs typeface="Avenir Light"/>
            </a:endParaRPr>
          </a:p>
          <a:p>
            <a:r>
              <a:rPr lang="en-US" sz="1600" dirty="0" smtClean="0">
                <a:latin typeface="Avenir Light"/>
                <a:cs typeface="Avenir Light"/>
              </a:rPr>
              <a:t>Storage overhead increased to 1.7x from 1.4x  </a:t>
            </a:r>
            <a:endParaRPr lang="en-US" sz="1600" dirty="0"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41828810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331" y="0"/>
            <a:ext cx="8229600" cy="1143000"/>
          </a:xfrm>
        </p:spPr>
        <p:txBody>
          <a:bodyPr/>
          <a:lstStyle/>
          <a:p>
            <a:r>
              <a:rPr lang="en-US" dirty="0" smtClean="0"/>
              <a:t>LRC code design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88156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07CDB20-95D2-1143-81F0-F223C662353F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2869" y="1712680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1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4833" y="1713619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2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65144" y="1714557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3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55456" y="1715495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4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45767" y="1716433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95518" y="1713618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6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97482" y="1714557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7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87793" y="1715495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8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78105" y="1716433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9</a:t>
            </a:r>
            <a:endParaRPr lang="en-US" sz="1800" dirty="0">
              <a:solidFill>
                <a:srgbClr val="000000"/>
              </a:solidFill>
            </a:endParaRPr>
          </a:p>
        </p:txBody>
      </p:sp>
      <p:grpSp>
        <p:nvGrpSpPr>
          <p:cNvPr id="3" name="Group 24"/>
          <p:cNvGrpSpPr/>
          <p:nvPr/>
        </p:nvGrpSpPr>
        <p:grpSpPr>
          <a:xfrm>
            <a:off x="5406584" y="1339851"/>
            <a:ext cx="3394455" cy="1200041"/>
            <a:chOff x="5406584" y="1339851"/>
            <a:chExt cx="3394455" cy="1200041"/>
          </a:xfrm>
        </p:grpSpPr>
        <p:sp>
          <p:nvSpPr>
            <p:cNvPr id="23" name="Right Arrow 22"/>
            <p:cNvSpPr/>
            <p:nvPr/>
          </p:nvSpPr>
          <p:spPr>
            <a:xfrm>
              <a:off x="5406584" y="1339851"/>
              <a:ext cx="885559" cy="1200041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RS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Group 23"/>
            <p:cNvGrpSpPr/>
            <p:nvPr/>
          </p:nvGrpSpPr>
          <p:grpSpPr>
            <a:xfrm>
              <a:off x="6327100" y="1713618"/>
              <a:ext cx="2473939" cy="422246"/>
              <a:chOff x="6327100" y="1713618"/>
              <a:chExt cx="2473939" cy="422246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6327100" y="1713618"/>
                <a:ext cx="513616" cy="41943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rgbClr val="000000"/>
                    </a:solidFill>
                  </a:rPr>
                  <a:t>p1</a:t>
                </a: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957237" y="1714557"/>
                <a:ext cx="513616" cy="41943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rgbClr val="000000"/>
                    </a:solidFill>
                  </a:rPr>
                  <a:t>p2</a:t>
                </a: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599027" y="1715495"/>
                <a:ext cx="513616" cy="41943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rgbClr val="000000"/>
                    </a:solidFill>
                  </a:rPr>
                  <a:t>p3</a:t>
                </a: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8287423" y="1716433"/>
                <a:ext cx="513616" cy="41943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rgbClr val="000000"/>
                    </a:solidFill>
                  </a:rPr>
                  <a:t>p4</a:t>
                </a: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5" name="Rectangle 14"/>
          <p:cNvSpPr/>
          <p:nvPr/>
        </p:nvSpPr>
        <p:spPr>
          <a:xfrm>
            <a:off x="4968415" y="1717371"/>
            <a:ext cx="519733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10</a:t>
            </a:r>
          </a:p>
        </p:txBody>
      </p:sp>
      <p:grpSp>
        <p:nvGrpSpPr>
          <p:cNvPr id="17" name="Group 52"/>
          <p:cNvGrpSpPr/>
          <p:nvPr/>
        </p:nvGrpSpPr>
        <p:grpSpPr>
          <a:xfrm>
            <a:off x="570956" y="2132110"/>
            <a:ext cx="1972898" cy="1667015"/>
            <a:chOff x="570956" y="2132110"/>
            <a:chExt cx="1972898" cy="1667015"/>
          </a:xfrm>
        </p:grpSpPr>
        <p:sp>
          <p:nvSpPr>
            <p:cNvPr id="26" name="Rectangle 25"/>
            <p:cNvSpPr/>
            <p:nvPr/>
          </p:nvSpPr>
          <p:spPr>
            <a:xfrm>
              <a:off x="1329266" y="3379694"/>
              <a:ext cx="430204" cy="419431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000000"/>
                  </a:solidFill>
                </a:rPr>
                <a:t>x1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cxnSp>
          <p:nvCxnSpPr>
            <p:cNvPr id="28" name="Straight Connector 27"/>
            <p:cNvCxnSpPr>
              <a:stCxn id="5" idx="2"/>
            </p:cNvCxnSpPr>
            <p:nvPr/>
          </p:nvCxnSpPr>
          <p:spPr>
            <a:xfrm rot="16200000" flipH="1">
              <a:off x="704991" y="1998075"/>
              <a:ext cx="687405" cy="9554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7" idx="2"/>
            </p:cNvCxnSpPr>
            <p:nvPr/>
          </p:nvCxnSpPr>
          <p:spPr>
            <a:xfrm rot="16200000" flipH="1">
              <a:off x="962259" y="2243710"/>
              <a:ext cx="675751" cy="4544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8" idx="2"/>
            </p:cNvCxnSpPr>
            <p:nvPr/>
          </p:nvCxnSpPr>
          <p:spPr>
            <a:xfrm rot="5400000">
              <a:off x="1207884" y="2453454"/>
              <a:ext cx="674813" cy="358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9" idx="2"/>
            </p:cNvCxnSpPr>
            <p:nvPr/>
          </p:nvCxnSpPr>
          <p:spPr>
            <a:xfrm rot="5400000">
              <a:off x="1453509" y="2208767"/>
              <a:ext cx="673875" cy="5261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0" idx="2"/>
            </p:cNvCxnSpPr>
            <p:nvPr/>
          </p:nvCxnSpPr>
          <p:spPr>
            <a:xfrm rot="5400000">
              <a:off x="1699133" y="1964080"/>
              <a:ext cx="672937" cy="1016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1305036" y="2563194"/>
              <a:ext cx="466085" cy="4310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Connector 38"/>
            <p:cNvCxnSpPr>
              <a:stCxn id="38" idx="4"/>
              <a:endCxn id="26" idx="0"/>
            </p:cNvCxnSpPr>
            <p:nvPr/>
          </p:nvCxnSpPr>
          <p:spPr>
            <a:xfrm rot="16200000" flipH="1">
              <a:off x="1348514" y="3183840"/>
              <a:ext cx="385418" cy="6289"/>
            </a:xfrm>
            <a:prstGeom prst="line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3"/>
          <p:cNvGrpSpPr/>
          <p:nvPr/>
        </p:nvGrpSpPr>
        <p:grpSpPr>
          <a:xfrm>
            <a:off x="3193606" y="2133050"/>
            <a:ext cx="1972898" cy="1667015"/>
            <a:chOff x="3193606" y="2133050"/>
            <a:chExt cx="1972898" cy="1667015"/>
          </a:xfrm>
        </p:grpSpPr>
        <p:sp>
          <p:nvSpPr>
            <p:cNvPr id="30" name="Rectangle 29"/>
            <p:cNvSpPr/>
            <p:nvPr/>
          </p:nvSpPr>
          <p:spPr>
            <a:xfrm>
              <a:off x="3951916" y="3380634"/>
              <a:ext cx="430204" cy="419431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000000"/>
                  </a:solidFill>
                </a:rPr>
                <a:t>x2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16200000" flipH="1">
              <a:off x="3327641" y="1999015"/>
              <a:ext cx="687405" cy="9554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3584909" y="2244650"/>
              <a:ext cx="675751" cy="4544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3830534" y="2454394"/>
              <a:ext cx="674813" cy="358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4076159" y="2209707"/>
              <a:ext cx="673875" cy="5261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4321783" y="1965020"/>
              <a:ext cx="672937" cy="1016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30" idx="0"/>
            </p:cNvCxnSpPr>
            <p:nvPr/>
          </p:nvCxnSpPr>
          <p:spPr>
            <a:xfrm rot="16200000" flipH="1">
              <a:off x="3971164" y="3184780"/>
              <a:ext cx="385418" cy="6289"/>
            </a:xfrm>
            <a:prstGeom prst="line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3927686" y="2564132"/>
              <a:ext cx="466085" cy="4310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7331953" y="3381572"/>
            <a:ext cx="430204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x3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16200000" flipH="1">
            <a:off x="6707678" y="1999953"/>
            <a:ext cx="687405" cy="9554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0" idx="2"/>
          </p:cNvCxnSpPr>
          <p:nvPr/>
        </p:nvCxnSpPr>
        <p:spPr>
          <a:xfrm rot="16200000" flipH="1">
            <a:off x="7033696" y="2314337"/>
            <a:ext cx="676690" cy="3159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1" idx="2"/>
          </p:cNvCxnSpPr>
          <p:nvPr/>
        </p:nvCxnSpPr>
        <p:spPr>
          <a:xfrm rot="5400000">
            <a:off x="7355061" y="2309904"/>
            <a:ext cx="675753" cy="3257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7701820" y="1965958"/>
            <a:ext cx="672937" cy="1016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44" idx="0"/>
          </p:cNvCxnSpPr>
          <p:nvPr/>
        </p:nvCxnSpPr>
        <p:spPr>
          <a:xfrm rot="16200000" flipH="1">
            <a:off x="7351201" y="3185718"/>
            <a:ext cx="385418" cy="6289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7307723" y="2565070"/>
            <a:ext cx="466085" cy="431082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70952" y="4695306"/>
            <a:ext cx="72592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venir Light"/>
                <a:cs typeface="Avenir Light"/>
              </a:rPr>
              <a:t>Local </a:t>
            </a:r>
            <a:r>
              <a:rPr lang="en-US" sz="1600" dirty="0" err="1" smtClean="0">
                <a:latin typeface="Avenir Light"/>
                <a:cs typeface="Avenir Light"/>
              </a:rPr>
              <a:t>XORs</a:t>
            </a:r>
            <a:r>
              <a:rPr lang="en-US" sz="1600" dirty="0" smtClean="0">
                <a:latin typeface="Avenir Light"/>
                <a:cs typeface="Avenir Light"/>
              </a:rPr>
              <a:t> can be any local linear combinations (just invert in repair)</a:t>
            </a:r>
          </a:p>
          <a:p>
            <a:endParaRPr lang="en-US" sz="1600" dirty="0" smtClean="0">
              <a:latin typeface="Avenir Light"/>
              <a:cs typeface="Avenir Light"/>
            </a:endParaRPr>
          </a:p>
          <a:p>
            <a:r>
              <a:rPr lang="en-US" sz="1600" b="1" dirty="0" smtClean="0">
                <a:solidFill>
                  <a:srgbClr val="A3A3E0"/>
                </a:solidFill>
                <a:latin typeface="Avenir Light"/>
                <a:cs typeface="Avenir Light"/>
              </a:rPr>
              <a:t>Choose </a:t>
            </a:r>
            <a:r>
              <a:rPr lang="en-US" sz="1600" dirty="0" smtClean="0">
                <a:latin typeface="Avenir Light"/>
                <a:cs typeface="Avenir Light"/>
              </a:rPr>
              <a:t>coefficients so that x1+x2=x3 (</a:t>
            </a:r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venir Light"/>
                <a:cs typeface="Avenir Light"/>
              </a:rPr>
              <a:t>interference alignment</a:t>
            </a:r>
            <a:r>
              <a:rPr lang="en-US" sz="1600" dirty="0" smtClean="0">
                <a:latin typeface="Avenir Light"/>
                <a:cs typeface="Avenir Light"/>
              </a:rPr>
              <a:t>)</a:t>
            </a:r>
          </a:p>
          <a:p>
            <a:endParaRPr lang="en-US" sz="1600" dirty="0" smtClean="0">
              <a:latin typeface="Avenir Light"/>
              <a:cs typeface="Avenir Light"/>
            </a:endParaRPr>
          </a:p>
          <a:p>
            <a:r>
              <a:rPr lang="en-US" sz="1600" dirty="0" smtClean="0">
                <a:latin typeface="Avenir Light"/>
                <a:cs typeface="Avenir Light"/>
              </a:rPr>
              <a:t>Do not store x3!  </a:t>
            </a:r>
            <a:endParaRPr lang="en-US" sz="1600" dirty="0">
              <a:latin typeface="Avenir Light"/>
              <a:cs typeface="Avenir Light"/>
            </a:endParaRPr>
          </a:p>
        </p:txBody>
      </p:sp>
      <p:pic>
        <p:nvPicPr>
          <p:cNvPr id="51" name="Picture 50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3" y="2190087"/>
            <a:ext cx="221884" cy="189012"/>
          </a:xfrm>
          <a:prstGeom prst="rect">
            <a:avLst/>
          </a:prstGeom>
        </p:spPr>
      </p:pic>
      <p:pic>
        <p:nvPicPr>
          <p:cNvPr id="52" name="Picture 51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73" y="2173743"/>
            <a:ext cx="237157" cy="194807"/>
          </a:xfrm>
          <a:prstGeom prst="rect">
            <a:avLst/>
          </a:prstGeom>
        </p:spPr>
      </p:pic>
      <p:pic>
        <p:nvPicPr>
          <p:cNvPr id="53" name="Picture 52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840" y="2184068"/>
            <a:ext cx="231691" cy="190318"/>
          </a:xfrm>
          <a:prstGeom prst="rect">
            <a:avLst/>
          </a:prstGeom>
        </p:spPr>
      </p:pic>
      <p:pic>
        <p:nvPicPr>
          <p:cNvPr id="54" name="Picture 53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789" y="2175234"/>
            <a:ext cx="235341" cy="193316"/>
          </a:xfrm>
          <a:prstGeom prst="rect">
            <a:avLst/>
          </a:prstGeom>
        </p:spPr>
      </p:pic>
      <p:pic>
        <p:nvPicPr>
          <p:cNvPr id="55" name="Picture 54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7901" y="2343150"/>
            <a:ext cx="215900" cy="17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172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331" y="0"/>
            <a:ext cx="8229600" cy="1143000"/>
          </a:xfrm>
        </p:spPr>
        <p:txBody>
          <a:bodyPr/>
          <a:lstStyle/>
          <a:p>
            <a:r>
              <a:rPr lang="en-US" dirty="0" smtClean="0"/>
              <a:t>LRC code design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07CDB20-95D2-1143-81F0-F223C662353F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2869" y="1712680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1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4833" y="1713619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2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65144" y="1714557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3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55456" y="1715495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4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45767" y="1716433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95518" y="1713618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6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97482" y="1714557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7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87793" y="1715495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8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78105" y="1716433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9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406584" y="1339851"/>
            <a:ext cx="885559" cy="1200041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27100" y="1713618"/>
            <a:ext cx="513616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p1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57237" y="1714557"/>
            <a:ext cx="513616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p2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99027" y="1715495"/>
            <a:ext cx="513616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p3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87423" y="1716433"/>
            <a:ext cx="513616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p4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68415" y="1717371"/>
            <a:ext cx="519733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10</a:t>
            </a:r>
          </a:p>
        </p:txBody>
      </p:sp>
      <p:grpSp>
        <p:nvGrpSpPr>
          <p:cNvPr id="17" name="Group 52"/>
          <p:cNvGrpSpPr/>
          <p:nvPr/>
        </p:nvGrpSpPr>
        <p:grpSpPr>
          <a:xfrm>
            <a:off x="570956" y="2132110"/>
            <a:ext cx="1972898" cy="1667015"/>
            <a:chOff x="570956" y="2132110"/>
            <a:chExt cx="1972898" cy="1667015"/>
          </a:xfrm>
        </p:grpSpPr>
        <p:sp>
          <p:nvSpPr>
            <p:cNvPr id="26" name="Rectangle 25"/>
            <p:cNvSpPr/>
            <p:nvPr/>
          </p:nvSpPr>
          <p:spPr>
            <a:xfrm>
              <a:off x="1329266" y="3379694"/>
              <a:ext cx="430204" cy="419431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000000"/>
                  </a:solidFill>
                </a:rPr>
                <a:t>x1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cxnSp>
          <p:nvCxnSpPr>
            <p:cNvPr id="28" name="Straight Connector 27"/>
            <p:cNvCxnSpPr>
              <a:stCxn id="5" idx="2"/>
            </p:cNvCxnSpPr>
            <p:nvPr/>
          </p:nvCxnSpPr>
          <p:spPr>
            <a:xfrm rot="16200000" flipH="1">
              <a:off x="704991" y="1998075"/>
              <a:ext cx="687405" cy="9554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7" idx="2"/>
            </p:cNvCxnSpPr>
            <p:nvPr/>
          </p:nvCxnSpPr>
          <p:spPr>
            <a:xfrm rot="16200000" flipH="1">
              <a:off x="962259" y="2243710"/>
              <a:ext cx="675751" cy="4544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8" idx="2"/>
            </p:cNvCxnSpPr>
            <p:nvPr/>
          </p:nvCxnSpPr>
          <p:spPr>
            <a:xfrm rot="5400000">
              <a:off x="1207884" y="2453454"/>
              <a:ext cx="674813" cy="358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9" idx="2"/>
            </p:cNvCxnSpPr>
            <p:nvPr/>
          </p:nvCxnSpPr>
          <p:spPr>
            <a:xfrm rot="5400000">
              <a:off x="1453509" y="2208767"/>
              <a:ext cx="673875" cy="5261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0" idx="2"/>
            </p:cNvCxnSpPr>
            <p:nvPr/>
          </p:nvCxnSpPr>
          <p:spPr>
            <a:xfrm rot="5400000">
              <a:off x="1699133" y="1964080"/>
              <a:ext cx="672937" cy="1016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1305036" y="2563194"/>
              <a:ext cx="466085" cy="4310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Connector 38"/>
            <p:cNvCxnSpPr>
              <a:stCxn id="38" idx="4"/>
              <a:endCxn id="26" idx="0"/>
            </p:cNvCxnSpPr>
            <p:nvPr/>
          </p:nvCxnSpPr>
          <p:spPr>
            <a:xfrm rot="16200000" flipH="1">
              <a:off x="1348514" y="3183840"/>
              <a:ext cx="385418" cy="6289"/>
            </a:xfrm>
            <a:prstGeom prst="line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3"/>
          <p:cNvGrpSpPr/>
          <p:nvPr/>
        </p:nvGrpSpPr>
        <p:grpSpPr>
          <a:xfrm>
            <a:off x="3193606" y="2133050"/>
            <a:ext cx="1972898" cy="1667015"/>
            <a:chOff x="3193606" y="2133050"/>
            <a:chExt cx="1972898" cy="1667015"/>
          </a:xfrm>
        </p:grpSpPr>
        <p:sp>
          <p:nvSpPr>
            <p:cNvPr id="30" name="Rectangle 29"/>
            <p:cNvSpPr/>
            <p:nvPr/>
          </p:nvSpPr>
          <p:spPr>
            <a:xfrm>
              <a:off x="3951916" y="3380634"/>
              <a:ext cx="430204" cy="419431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000000"/>
                  </a:solidFill>
                </a:rPr>
                <a:t>x2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16200000" flipH="1">
              <a:off x="3327641" y="1999015"/>
              <a:ext cx="687405" cy="9554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3584909" y="2244650"/>
              <a:ext cx="675751" cy="4544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3830534" y="2454394"/>
              <a:ext cx="674813" cy="358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4076159" y="2209707"/>
              <a:ext cx="673875" cy="5261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4321783" y="1965020"/>
              <a:ext cx="672937" cy="1016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30" idx="0"/>
            </p:cNvCxnSpPr>
            <p:nvPr/>
          </p:nvCxnSpPr>
          <p:spPr>
            <a:xfrm rot="16200000" flipH="1">
              <a:off x="3971164" y="3184780"/>
              <a:ext cx="385418" cy="6289"/>
            </a:xfrm>
            <a:prstGeom prst="line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3927686" y="2564132"/>
              <a:ext cx="466085" cy="4310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7331953" y="3381572"/>
            <a:ext cx="430204" cy="4194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x3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16200000" flipH="1">
            <a:off x="6707678" y="1999953"/>
            <a:ext cx="687405" cy="9554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0" idx="2"/>
          </p:cNvCxnSpPr>
          <p:nvPr/>
        </p:nvCxnSpPr>
        <p:spPr>
          <a:xfrm rot="16200000" flipH="1">
            <a:off x="7033696" y="2314337"/>
            <a:ext cx="676690" cy="3159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1" idx="2"/>
          </p:cNvCxnSpPr>
          <p:nvPr/>
        </p:nvCxnSpPr>
        <p:spPr>
          <a:xfrm rot="5400000">
            <a:off x="7355061" y="2309904"/>
            <a:ext cx="675753" cy="3257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7701820" y="1965958"/>
            <a:ext cx="672937" cy="1016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44" idx="0"/>
          </p:cNvCxnSpPr>
          <p:nvPr/>
        </p:nvCxnSpPr>
        <p:spPr>
          <a:xfrm rot="16200000" flipH="1">
            <a:off x="7351201" y="3185718"/>
            <a:ext cx="385418" cy="6289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7307723" y="2565070"/>
            <a:ext cx="466085" cy="431082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" name="Picture 50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3" y="2190087"/>
            <a:ext cx="221884" cy="189012"/>
          </a:xfrm>
          <a:prstGeom prst="rect">
            <a:avLst/>
          </a:prstGeom>
        </p:spPr>
      </p:pic>
      <p:pic>
        <p:nvPicPr>
          <p:cNvPr id="52" name="Picture 51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73" y="2173743"/>
            <a:ext cx="237157" cy="194807"/>
          </a:xfrm>
          <a:prstGeom prst="rect">
            <a:avLst/>
          </a:prstGeom>
        </p:spPr>
      </p:pic>
      <p:pic>
        <p:nvPicPr>
          <p:cNvPr id="53" name="Picture 52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840" y="2184068"/>
            <a:ext cx="231691" cy="190318"/>
          </a:xfrm>
          <a:prstGeom prst="rect">
            <a:avLst/>
          </a:prstGeom>
        </p:spPr>
      </p:pic>
      <p:pic>
        <p:nvPicPr>
          <p:cNvPr id="54" name="Picture 53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789" y="2175234"/>
            <a:ext cx="235341" cy="193316"/>
          </a:xfrm>
          <a:prstGeom prst="rect">
            <a:avLst/>
          </a:prstGeom>
        </p:spPr>
      </p:pic>
      <p:pic>
        <p:nvPicPr>
          <p:cNvPr id="55" name="Picture 54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7901" y="2343150"/>
            <a:ext cx="215900" cy="177346"/>
          </a:xfrm>
          <a:prstGeom prst="rect">
            <a:avLst/>
          </a:prstGeom>
        </p:spPr>
      </p:pic>
      <p:sp>
        <p:nvSpPr>
          <p:cNvPr id="57" name="Lightning Bolt 56"/>
          <p:cNvSpPr/>
          <p:nvPr/>
        </p:nvSpPr>
        <p:spPr>
          <a:xfrm>
            <a:off x="6513535" y="745657"/>
            <a:ext cx="722431" cy="1223342"/>
          </a:xfrm>
          <a:prstGeom prst="lightningBolt">
            <a:avLst/>
          </a:prstGeom>
          <a:solidFill>
            <a:srgbClr val="A3A3E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>
            <a:stCxn id="16" idx="2"/>
            <a:endCxn id="82" idx="0"/>
          </p:cNvCxnSpPr>
          <p:nvPr/>
        </p:nvCxnSpPr>
        <p:spPr>
          <a:xfrm rot="5400000">
            <a:off x="4894718" y="3452601"/>
            <a:ext cx="3008742" cy="3696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1" idx="2"/>
          </p:cNvCxnSpPr>
          <p:nvPr/>
        </p:nvCxnSpPr>
        <p:spPr>
          <a:xfrm rot="5400000">
            <a:off x="5415141" y="2930364"/>
            <a:ext cx="3236133" cy="1645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2" idx="2"/>
            <a:endCxn id="82" idx="7"/>
          </p:cNvCxnSpPr>
          <p:nvPr/>
        </p:nvCxnSpPr>
        <p:spPr>
          <a:xfrm rot="5400000">
            <a:off x="5927115" y="2587804"/>
            <a:ext cx="3069057" cy="2165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552502" y="3812653"/>
            <a:ext cx="2898610" cy="871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6200000" flipH="1">
            <a:off x="3999513" y="3952415"/>
            <a:ext cx="824399" cy="5215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4349007" y="4511705"/>
            <a:ext cx="466085" cy="431082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862626" y="5141795"/>
            <a:ext cx="430204" cy="4194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x3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rot="16200000" flipH="1">
            <a:off x="4751042" y="4878675"/>
            <a:ext cx="218552" cy="206973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5981226" y="5141791"/>
            <a:ext cx="466085" cy="431082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6" name="Straight Connector 85"/>
          <p:cNvCxnSpPr>
            <a:endCxn id="82" idx="2"/>
          </p:cNvCxnSpPr>
          <p:nvPr/>
        </p:nvCxnSpPr>
        <p:spPr>
          <a:xfrm>
            <a:off x="5282104" y="5339859"/>
            <a:ext cx="699122" cy="174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6458963" y="5347758"/>
            <a:ext cx="497355" cy="15404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7004768" y="5140855"/>
            <a:ext cx="513616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p2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327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331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code we implemented in HDFS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10272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07CDB20-95D2-1143-81F0-F223C662353F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2869" y="1712680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1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4833" y="1713619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2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65144" y="1714557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3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55456" y="1715495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4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45767" y="1716433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95518" y="1713618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6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97482" y="1714557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7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87793" y="1715495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8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78105" y="1716433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9</a:t>
            </a:r>
            <a:endParaRPr lang="en-US" sz="1800" dirty="0">
              <a:solidFill>
                <a:srgbClr val="000000"/>
              </a:solidFill>
            </a:endParaRPr>
          </a:p>
        </p:txBody>
      </p:sp>
      <p:grpSp>
        <p:nvGrpSpPr>
          <p:cNvPr id="3" name="Group 24"/>
          <p:cNvGrpSpPr/>
          <p:nvPr/>
        </p:nvGrpSpPr>
        <p:grpSpPr>
          <a:xfrm>
            <a:off x="5406584" y="1339851"/>
            <a:ext cx="3394455" cy="1200041"/>
            <a:chOff x="5406584" y="1339851"/>
            <a:chExt cx="3394455" cy="1200041"/>
          </a:xfrm>
        </p:grpSpPr>
        <p:sp>
          <p:nvSpPr>
            <p:cNvPr id="23" name="Right Arrow 22"/>
            <p:cNvSpPr/>
            <p:nvPr/>
          </p:nvSpPr>
          <p:spPr>
            <a:xfrm>
              <a:off x="5406584" y="1339851"/>
              <a:ext cx="885559" cy="1200041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RS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Group 23"/>
            <p:cNvGrpSpPr/>
            <p:nvPr/>
          </p:nvGrpSpPr>
          <p:grpSpPr>
            <a:xfrm>
              <a:off x="6327100" y="1713618"/>
              <a:ext cx="2473939" cy="422246"/>
              <a:chOff x="6327100" y="1713618"/>
              <a:chExt cx="2473939" cy="422246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6327100" y="1713618"/>
                <a:ext cx="513616" cy="41943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rgbClr val="000000"/>
                    </a:solidFill>
                  </a:rPr>
                  <a:t>p1</a:t>
                </a: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957237" y="1714557"/>
                <a:ext cx="513616" cy="41943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rgbClr val="000000"/>
                    </a:solidFill>
                  </a:rPr>
                  <a:t>p2</a:t>
                </a: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599027" y="1715495"/>
                <a:ext cx="513616" cy="41943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rgbClr val="000000"/>
                    </a:solidFill>
                  </a:rPr>
                  <a:t>p3</a:t>
                </a: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8287423" y="1716433"/>
                <a:ext cx="513616" cy="41943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rgbClr val="000000"/>
                    </a:solidFill>
                  </a:rPr>
                  <a:t>p4</a:t>
                </a: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5" name="Rectangle 14"/>
          <p:cNvSpPr/>
          <p:nvPr/>
        </p:nvSpPr>
        <p:spPr>
          <a:xfrm>
            <a:off x="4968415" y="1717371"/>
            <a:ext cx="519733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10</a:t>
            </a:r>
          </a:p>
        </p:txBody>
      </p:sp>
      <p:grpSp>
        <p:nvGrpSpPr>
          <p:cNvPr id="17" name="Group 52"/>
          <p:cNvGrpSpPr/>
          <p:nvPr/>
        </p:nvGrpSpPr>
        <p:grpSpPr>
          <a:xfrm>
            <a:off x="570956" y="2132110"/>
            <a:ext cx="1972898" cy="1667015"/>
            <a:chOff x="570956" y="2132110"/>
            <a:chExt cx="1972898" cy="1667015"/>
          </a:xfrm>
        </p:grpSpPr>
        <p:sp>
          <p:nvSpPr>
            <p:cNvPr id="26" name="Rectangle 25"/>
            <p:cNvSpPr/>
            <p:nvPr/>
          </p:nvSpPr>
          <p:spPr>
            <a:xfrm>
              <a:off x="1329266" y="3379694"/>
              <a:ext cx="430204" cy="419431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000000"/>
                  </a:solidFill>
                </a:rPr>
                <a:t>x1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cxnSp>
          <p:nvCxnSpPr>
            <p:cNvPr id="28" name="Straight Connector 27"/>
            <p:cNvCxnSpPr>
              <a:stCxn id="5" idx="2"/>
            </p:cNvCxnSpPr>
            <p:nvPr/>
          </p:nvCxnSpPr>
          <p:spPr>
            <a:xfrm rot="16200000" flipH="1">
              <a:off x="704991" y="1998075"/>
              <a:ext cx="687405" cy="9554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7" idx="2"/>
            </p:cNvCxnSpPr>
            <p:nvPr/>
          </p:nvCxnSpPr>
          <p:spPr>
            <a:xfrm rot="16200000" flipH="1">
              <a:off x="962259" y="2243710"/>
              <a:ext cx="675751" cy="4544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8" idx="2"/>
            </p:cNvCxnSpPr>
            <p:nvPr/>
          </p:nvCxnSpPr>
          <p:spPr>
            <a:xfrm rot="5400000">
              <a:off x="1207884" y="2453454"/>
              <a:ext cx="674813" cy="358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9" idx="2"/>
            </p:cNvCxnSpPr>
            <p:nvPr/>
          </p:nvCxnSpPr>
          <p:spPr>
            <a:xfrm rot="5400000">
              <a:off x="1453509" y="2208767"/>
              <a:ext cx="673875" cy="5261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0" idx="2"/>
            </p:cNvCxnSpPr>
            <p:nvPr/>
          </p:nvCxnSpPr>
          <p:spPr>
            <a:xfrm rot="5400000">
              <a:off x="1699133" y="1964080"/>
              <a:ext cx="672937" cy="1016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1305036" y="2563194"/>
              <a:ext cx="466085" cy="4310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Connector 38"/>
            <p:cNvCxnSpPr>
              <a:stCxn id="38" idx="4"/>
              <a:endCxn id="26" idx="0"/>
            </p:cNvCxnSpPr>
            <p:nvPr/>
          </p:nvCxnSpPr>
          <p:spPr>
            <a:xfrm rot="16200000" flipH="1">
              <a:off x="1348514" y="3183840"/>
              <a:ext cx="385418" cy="6289"/>
            </a:xfrm>
            <a:prstGeom prst="line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3"/>
          <p:cNvGrpSpPr/>
          <p:nvPr/>
        </p:nvGrpSpPr>
        <p:grpSpPr>
          <a:xfrm>
            <a:off x="3193606" y="2133050"/>
            <a:ext cx="1972898" cy="1667015"/>
            <a:chOff x="3193606" y="2133050"/>
            <a:chExt cx="1972898" cy="1667015"/>
          </a:xfrm>
        </p:grpSpPr>
        <p:sp>
          <p:nvSpPr>
            <p:cNvPr id="30" name="Rectangle 29"/>
            <p:cNvSpPr/>
            <p:nvPr/>
          </p:nvSpPr>
          <p:spPr>
            <a:xfrm>
              <a:off x="3951916" y="3380634"/>
              <a:ext cx="430204" cy="419431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000000"/>
                  </a:solidFill>
                </a:rPr>
                <a:t>x2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16200000" flipH="1">
              <a:off x="3327641" y="1999015"/>
              <a:ext cx="687405" cy="9554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3584909" y="2244650"/>
              <a:ext cx="675751" cy="4544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3830534" y="2454394"/>
              <a:ext cx="674813" cy="358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4076159" y="2209707"/>
              <a:ext cx="673875" cy="5261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4321783" y="1965020"/>
              <a:ext cx="672937" cy="1016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30" idx="0"/>
            </p:cNvCxnSpPr>
            <p:nvPr/>
          </p:nvCxnSpPr>
          <p:spPr>
            <a:xfrm rot="16200000" flipH="1">
              <a:off x="3971164" y="3184780"/>
              <a:ext cx="385418" cy="6289"/>
            </a:xfrm>
            <a:prstGeom prst="line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3927686" y="2564132"/>
              <a:ext cx="466085" cy="4310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7331953" y="3381572"/>
            <a:ext cx="430204" cy="4194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x3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16200000" flipH="1">
            <a:off x="6707678" y="1999953"/>
            <a:ext cx="687405" cy="9554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0" idx="2"/>
          </p:cNvCxnSpPr>
          <p:nvPr/>
        </p:nvCxnSpPr>
        <p:spPr>
          <a:xfrm rot="16200000" flipH="1">
            <a:off x="7033696" y="2314337"/>
            <a:ext cx="676690" cy="3159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1" idx="2"/>
          </p:cNvCxnSpPr>
          <p:nvPr/>
        </p:nvCxnSpPr>
        <p:spPr>
          <a:xfrm rot="5400000">
            <a:off x="7355061" y="2309904"/>
            <a:ext cx="675753" cy="3257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7701820" y="1965958"/>
            <a:ext cx="672937" cy="1016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44" idx="0"/>
          </p:cNvCxnSpPr>
          <p:nvPr/>
        </p:nvCxnSpPr>
        <p:spPr>
          <a:xfrm rot="16200000" flipH="1">
            <a:off x="7351201" y="3185718"/>
            <a:ext cx="385418" cy="6289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7307723" y="2565070"/>
            <a:ext cx="466085" cy="431082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70953" y="4695306"/>
            <a:ext cx="735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venir Light"/>
                <a:cs typeface="Avenir Light"/>
              </a:rPr>
              <a:t>Single block failures can be repaired by accessing 5 blocks. (</a:t>
            </a:r>
            <a:r>
              <a:rPr lang="en-US" sz="1600" dirty="0" err="1" smtClean="0">
                <a:latin typeface="Avenir Light"/>
                <a:cs typeface="Avenir Light"/>
              </a:rPr>
              <a:t>vs</a:t>
            </a:r>
            <a:r>
              <a:rPr lang="en-US" sz="1600" dirty="0" smtClean="0">
                <a:latin typeface="Avenir Light"/>
                <a:cs typeface="Avenir Light"/>
              </a:rPr>
              <a:t> 10) </a:t>
            </a:r>
          </a:p>
          <a:p>
            <a:r>
              <a:rPr lang="en-US" sz="1600" dirty="0" smtClean="0">
                <a:latin typeface="Avenir Light"/>
                <a:cs typeface="Avenir Light"/>
              </a:rPr>
              <a:t>Stores 16 blocks</a:t>
            </a:r>
          </a:p>
          <a:p>
            <a:r>
              <a:rPr lang="en-US" sz="1600" dirty="0" smtClean="0">
                <a:latin typeface="Avenir Light"/>
                <a:cs typeface="Avenir Light"/>
              </a:rPr>
              <a:t>1.6x Storage overhead </a:t>
            </a:r>
            <a:r>
              <a:rPr lang="en-US" sz="1600" dirty="0" err="1" smtClean="0">
                <a:latin typeface="Avenir Light"/>
                <a:cs typeface="Avenir Light"/>
              </a:rPr>
              <a:t>vs</a:t>
            </a:r>
            <a:r>
              <a:rPr lang="en-US" sz="1600" dirty="0" smtClean="0">
                <a:latin typeface="Avenir Light"/>
                <a:cs typeface="Avenir Light"/>
              </a:rPr>
              <a:t> 1.4x in HDFS RAID.</a:t>
            </a:r>
          </a:p>
          <a:p>
            <a:endParaRPr lang="en-US" sz="1600" dirty="0" smtClean="0">
              <a:latin typeface="Avenir Light"/>
              <a:cs typeface="Avenir Light"/>
            </a:endParaRPr>
          </a:p>
          <a:p>
            <a:r>
              <a:rPr lang="en-US" sz="1600" dirty="0" smtClean="0">
                <a:latin typeface="Avenir Light"/>
                <a:cs typeface="Avenir Light"/>
              </a:rPr>
              <a:t>Implemented this in </a:t>
            </a:r>
            <a:r>
              <a:rPr lang="en-US" sz="1600" dirty="0" err="1" smtClean="0">
                <a:latin typeface="Avenir Light"/>
                <a:cs typeface="Avenir Light"/>
              </a:rPr>
              <a:t>Hadoop</a:t>
            </a:r>
            <a:r>
              <a:rPr lang="en-US" sz="1600" dirty="0" smtClean="0">
                <a:latin typeface="Avenir Light"/>
                <a:cs typeface="Avenir Light"/>
              </a:rPr>
              <a:t> (system available on </a:t>
            </a:r>
            <a:r>
              <a:rPr lang="en-US" sz="1600" dirty="0" err="1" smtClean="0">
                <a:latin typeface="Avenir Light"/>
                <a:cs typeface="Avenir Light"/>
              </a:rPr>
              <a:t>github/madiator</a:t>
            </a:r>
            <a:r>
              <a:rPr lang="en-US" sz="1600" dirty="0" smtClean="0">
                <a:latin typeface="Avenir Light"/>
                <a:cs typeface="Avenir Light"/>
              </a:rPr>
              <a:t>)</a:t>
            </a:r>
            <a:endParaRPr lang="en-US" sz="1600" dirty="0">
              <a:latin typeface="Avenir Light"/>
              <a:cs typeface="Avenir Light"/>
            </a:endParaRPr>
          </a:p>
        </p:txBody>
      </p:sp>
      <p:pic>
        <p:nvPicPr>
          <p:cNvPr id="51" name="Picture 50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3" y="2190087"/>
            <a:ext cx="221884" cy="189012"/>
          </a:xfrm>
          <a:prstGeom prst="rect">
            <a:avLst/>
          </a:prstGeom>
        </p:spPr>
      </p:pic>
      <p:pic>
        <p:nvPicPr>
          <p:cNvPr id="52" name="Picture 51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73" y="2173743"/>
            <a:ext cx="237157" cy="194807"/>
          </a:xfrm>
          <a:prstGeom prst="rect">
            <a:avLst/>
          </a:prstGeom>
        </p:spPr>
      </p:pic>
      <p:pic>
        <p:nvPicPr>
          <p:cNvPr id="53" name="Picture 52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840" y="2184068"/>
            <a:ext cx="231691" cy="190318"/>
          </a:xfrm>
          <a:prstGeom prst="rect">
            <a:avLst/>
          </a:prstGeom>
        </p:spPr>
      </p:pic>
      <p:pic>
        <p:nvPicPr>
          <p:cNvPr id="54" name="Picture 53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789" y="2175234"/>
            <a:ext cx="235341" cy="193316"/>
          </a:xfrm>
          <a:prstGeom prst="rect">
            <a:avLst/>
          </a:prstGeom>
        </p:spPr>
      </p:pic>
      <p:pic>
        <p:nvPicPr>
          <p:cNvPr id="55" name="Picture 54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7901" y="2343150"/>
            <a:ext cx="215900" cy="17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252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676400"/>
          </a:xfrm>
        </p:spPr>
        <p:txBody>
          <a:bodyPr/>
          <a:lstStyle/>
          <a:p>
            <a:pPr algn="ctr"/>
            <a:r>
              <a:rPr lang="en-US" dirty="0" smtClean="0"/>
              <a:t>Practical Storage Systems </a:t>
            </a:r>
            <a:br>
              <a:rPr lang="en-US" dirty="0" smtClean="0"/>
            </a:br>
            <a:r>
              <a:rPr lang="en-US" dirty="0" smtClean="0"/>
              <a:t>and Open Problems</a:t>
            </a:r>
            <a:endParaRPr lang="en-US" dirty="0"/>
          </a:p>
        </p:txBody>
      </p:sp>
      <p:pic>
        <p:nvPicPr>
          <p:cNvPr id="2" name="Picture 1" descr="just_before_demonstrating_my_finding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73016"/>
            <a:ext cx="3810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43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</a:t>
            </a:r>
            <a:r>
              <a:rPr lang="en-US" sz="2800" dirty="0" smtClean="0"/>
              <a:t>eal systems that use distributed storage codes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352928" cy="5257800"/>
          </a:xfrm>
        </p:spPr>
        <p:txBody>
          <a:bodyPr/>
          <a:lstStyle/>
          <a:p>
            <a:r>
              <a:rPr lang="en-US" sz="2000" dirty="0" smtClean="0"/>
              <a:t>Windows Azure, (Cheng et al. USENIX 2012) (LRC Code)</a:t>
            </a:r>
          </a:p>
          <a:p>
            <a:r>
              <a:rPr lang="en-US" sz="2000" dirty="0" smtClean="0"/>
              <a:t>Used in production in Microsoft</a:t>
            </a:r>
          </a:p>
          <a:p>
            <a:r>
              <a:rPr lang="en-US" sz="2000" dirty="0" smtClean="0"/>
              <a:t>CORE (Li et al. MSST 2013) (Regenerating EMSR Code)</a:t>
            </a:r>
          </a:p>
          <a:p>
            <a:r>
              <a:rPr lang="en-US" sz="2000" dirty="0" err="1" smtClean="0"/>
              <a:t>NCCloud</a:t>
            </a:r>
            <a:r>
              <a:rPr lang="en-US" sz="2000" dirty="0" smtClean="0"/>
              <a:t> (Hu et al.  USENIX FAST 2012) (Regenerating Functional MSR)</a:t>
            </a:r>
          </a:p>
          <a:p>
            <a:r>
              <a:rPr lang="en-US" sz="2000" dirty="0" err="1" smtClean="0"/>
              <a:t>ClusterDFS</a:t>
            </a:r>
            <a:r>
              <a:rPr lang="en-US" sz="2000" dirty="0" smtClean="0"/>
              <a:t> (</a:t>
            </a:r>
            <a:r>
              <a:rPr lang="pl-PL" sz="2000" dirty="0" err="1" smtClean="0"/>
              <a:t>Pamies</a:t>
            </a:r>
            <a:r>
              <a:rPr lang="pl-PL" sz="2000" dirty="0" smtClean="0"/>
              <a:t> Juarez et al.</a:t>
            </a:r>
            <a:r>
              <a:rPr lang="en-US" sz="2000" dirty="0" smtClean="0"/>
              <a:t> ) (</a:t>
            </a:r>
            <a:r>
              <a:rPr lang="en-US" sz="2000" dirty="0" err="1" smtClean="0"/>
              <a:t>SelfRepairing</a:t>
            </a:r>
            <a:r>
              <a:rPr lang="en-US" sz="2000" dirty="0" smtClean="0"/>
              <a:t> Codes)</a:t>
            </a:r>
          </a:p>
          <a:p>
            <a:r>
              <a:rPr lang="en-US" sz="2000" dirty="0" err="1" smtClean="0"/>
              <a:t>StorageCore</a:t>
            </a:r>
            <a:r>
              <a:rPr lang="en-US" sz="2000" dirty="0" smtClean="0"/>
              <a:t> (</a:t>
            </a:r>
            <a:r>
              <a:rPr lang="en-US" sz="2000" dirty="0" err="1" smtClean="0"/>
              <a:t>Esmaili</a:t>
            </a:r>
            <a:r>
              <a:rPr lang="en-US" sz="2000" dirty="0" smtClean="0"/>
              <a:t> et al. ) (over </a:t>
            </a:r>
            <a:r>
              <a:rPr lang="en-US" sz="2000" dirty="0" err="1" smtClean="0"/>
              <a:t>Hadoop</a:t>
            </a:r>
            <a:r>
              <a:rPr lang="en-US" sz="2000" dirty="0" smtClean="0"/>
              <a:t> HDFS)</a:t>
            </a:r>
          </a:p>
          <a:p>
            <a:r>
              <a:rPr lang="en-US" sz="2000" dirty="0" smtClean="0"/>
              <a:t>HDFS Xorbas (</a:t>
            </a:r>
            <a:r>
              <a:rPr lang="en-US" sz="2000" dirty="0" err="1" smtClean="0"/>
              <a:t>Sathiamoorthy</a:t>
            </a:r>
            <a:r>
              <a:rPr lang="en-US" sz="2000" dirty="0" smtClean="0"/>
              <a:t> et al. VLDB 2013 ) (over </a:t>
            </a:r>
            <a:r>
              <a:rPr lang="en-US" sz="2000" dirty="0" err="1" smtClean="0"/>
              <a:t>Hadoop</a:t>
            </a:r>
            <a:r>
              <a:rPr lang="en-US" sz="2000" dirty="0" smtClean="0"/>
              <a:t> HDFS) (LRC code) </a:t>
            </a:r>
          </a:p>
          <a:p>
            <a:r>
              <a:rPr lang="en-US" sz="2000" dirty="0" smtClean="0"/>
              <a:t>Testing in Facebook clusters</a:t>
            </a:r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C8D4-2AEE-0B45-8B21-B7201CB7C186}" type="slidenum">
              <a:rPr lang="en-US" altLang="ko-KR" smtClean="0"/>
              <a:pPr/>
              <a:t>58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292912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n 26"/>
          <p:cNvSpPr/>
          <p:nvPr/>
        </p:nvSpPr>
        <p:spPr>
          <a:xfrm>
            <a:off x="2516909" y="3479030"/>
            <a:ext cx="892849" cy="2262907"/>
          </a:xfrm>
          <a:prstGeom prst="can">
            <a:avLst/>
          </a:prstGeom>
          <a:solidFill>
            <a:srgbClr val="D9D9D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an 30"/>
          <p:cNvSpPr/>
          <p:nvPr/>
        </p:nvSpPr>
        <p:spPr>
          <a:xfrm>
            <a:off x="3900824" y="3523673"/>
            <a:ext cx="892849" cy="2262907"/>
          </a:xfrm>
          <a:prstGeom prst="can">
            <a:avLst/>
          </a:prstGeom>
          <a:solidFill>
            <a:srgbClr val="D9D9D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an 32"/>
          <p:cNvSpPr/>
          <p:nvPr/>
        </p:nvSpPr>
        <p:spPr>
          <a:xfrm>
            <a:off x="5293976" y="3485188"/>
            <a:ext cx="892849" cy="2262907"/>
          </a:xfrm>
          <a:prstGeom prst="can">
            <a:avLst/>
          </a:prstGeom>
          <a:solidFill>
            <a:srgbClr val="D9D9D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n 34"/>
          <p:cNvSpPr/>
          <p:nvPr/>
        </p:nvSpPr>
        <p:spPr>
          <a:xfrm>
            <a:off x="6610157" y="3477491"/>
            <a:ext cx="892849" cy="2262907"/>
          </a:xfrm>
          <a:prstGeom prst="can">
            <a:avLst/>
          </a:prstGeom>
          <a:solidFill>
            <a:srgbClr val="D9D9D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1173" y="0"/>
            <a:ext cx="8229600" cy="1143000"/>
          </a:xfrm>
        </p:spPr>
        <p:txBody>
          <a:bodyPr/>
          <a:lstStyle/>
          <a:p>
            <a:r>
              <a:rPr lang="en-US" dirty="0" smtClean="0"/>
              <a:t>current </a:t>
            </a:r>
            <a:r>
              <a:rPr lang="en-US" dirty="0" err="1" smtClean="0"/>
              <a:t>hadoop</a:t>
            </a:r>
            <a:r>
              <a:rPr lang="en-US" dirty="0" smtClean="0"/>
              <a:t> architecture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431031" y="1454727"/>
            <a:ext cx="1270000" cy="346364"/>
          </a:xfrm>
          <a:prstGeom prst="rect">
            <a:avLst/>
          </a:prstGeom>
          <a:solidFill>
            <a:srgbClr val="33339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file 1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7188" y="1999672"/>
            <a:ext cx="1779539" cy="3463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file 2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346" y="2606193"/>
            <a:ext cx="1503987" cy="34636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file 3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00157" y="1453188"/>
            <a:ext cx="247842" cy="346364"/>
          </a:xfrm>
          <a:prstGeom prst="rect">
            <a:avLst/>
          </a:prstGeom>
          <a:solidFill>
            <a:srgbClr val="33339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1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1889" y="1451649"/>
            <a:ext cx="247842" cy="346364"/>
          </a:xfrm>
          <a:prstGeom prst="rect">
            <a:avLst/>
          </a:prstGeom>
          <a:solidFill>
            <a:srgbClr val="33339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2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45163" y="1459346"/>
            <a:ext cx="247842" cy="346364"/>
          </a:xfrm>
          <a:prstGeom prst="rect">
            <a:avLst/>
          </a:prstGeom>
          <a:solidFill>
            <a:srgbClr val="33339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3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66895" y="1457807"/>
            <a:ext cx="247842" cy="346364"/>
          </a:xfrm>
          <a:prstGeom prst="rect">
            <a:avLst/>
          </a:prstGeom>
          <a:solidFill>
            <a:srgbClr val="33339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4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98618" y="1998133"/>
            <a:ext cx="247842" cy="3463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1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20350" y="1996594"/>
            <a:ext cx="247842" cy="3463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2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43624" y="2004291"/>
            <a:ext cx="247842" cy="3463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3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65356" y="2002752"/>
            <a:ext cx="247842" cy="3463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4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80933" y="2002751"/>
            <a:ext cx="247842" cy="3463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5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02665" y="2001212"/>
            <a:ext cx="247842" cy="3463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6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06316" y="2598497"/>
            <a:ext cx="247842" cy="34636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1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8048" y="2596958"/>
            <a:ext cx="247842" cy="34636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2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51322" y="2604655"/>
            <a:ext cx="247842" cy="34636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3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3054" y="2603116"/>
            <a:ext cx="247842" cy="34636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4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2401455" y="1477819"/>
            <a:ext cx="284787" cy="29248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2399916" y="2030461"/>
            <a:ext cx="284787" cy="29248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2398376" y="2652376"/>
            <a:ext cx="284787" cy="29248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6545" y="4518121"/>
            <a:ext cx="992909" cy="892849"/>
          </a:xfrm>
          <a:prstGeom prst="rect">
            <a:avLst/>
          </a:prstGeom>
          <a:solidFill>
            <a:srgbClr val="D9D9D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69575" y="5434061"/>
            <a:ext cx="1293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NameNode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376824" y="5704433"/>
            <a:ext cx="1293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DataNode</a:t>
            </a:r>
            <a:r>
              <a:rPr lang="en-US" sz="1600" dirty="0" smtClean="0"/>
              <a:t> 1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3760739" y="5710591"/>
            <a:ext cx="1293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DataNode</a:t>
            </a:r>
            <a:r>
              <a:rPr lang="en-US" sz="1600" dirty="0" smtClean="0"/>
              <a:t> 2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5153891" y="5710591"/>
            <a:ext cx="1293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DataNode</a:t>
            </a:r>
            <a:r>
              <a:rPr lang="en-US" sz="1600" dirty="0" smtClean="0"/>
              <a:t> 3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6470072" y="5702894"/>
            <a:ext cx="1293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DataNode</a:t>
            </a:r>
            <a:r>
              <a:rPr lang="en-US" sz="1600" dirty="0" smtClean="0"/>
              <a:t> 4</a:t>
            </a:r>
            <a:endParaRPr lang="en-US" sz="1600" dirty="0"/>
          </a:p>
        </p:txBody>
      </p:sp>
      <p:sp>
        <p:nvSpPr>
          <p:cNvPr id="37" name="Rectangle 36"/>
          <p:cNvSpPr/>
          <p:nvPr/>
        </p:nvSpPr>
        <p:spPr>
          <a:xfrm>
            <a:off x="2821708" y="5277043"/>
            <a:ext cx="247842" cy="346364"/>
          </a:xfrm>
          <a:prstGeom prst="rect">
            <a:avLst/>
          </a:prstGeom>
          <a:solidFill>
            <a:srgbClr val="33339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38" name="Rectangle 37"/>
          <p:cNvSpPr/>
          <p:nvPr/>
        </p:nvSpPr>
        <p:spPr>
          <a:xfrm>
            <a:off x="4213319" y="4936838"/>
            <a:ext cx="247842" cy="346364"/>
          </a:xfrm>
          <a:prstGeom prst="rect">
            <a:avLst/>
          </a:prstGeom>
          <a:solidFill>
            <a:srgbClr val="33339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39" name="Rectangle 38"/>
          <p:cNvSpPr/>
          <p:nvPr/>
        </p:nvSpPr>
        <p:spPr>
          <a:xfrm>
            <a:off x="5614168" y="5298595"/>
            <a:ext cx="247842" cy="346364"/>
          </a:xfrm>
          <a:prstGeom prst="rect">
            <a:avLst/>
          </a:prstGeom>
          <a:solidFill>
            <a:srgbClr val="33339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3</a:t>
            </a:r>
            <a:endParaRPr lang="en-US" sz="2000" dirty="0"/>
          </a:p>
        </p:txBody>
      </p:sp>
      <p:sp>
        <p:nvSpPr>
          <p:cNvPr id="40" name="Rectangle 39"/>
          <p:cNvSpPr/>
          <p:nvPr/>
        </p:nvSpPr>
        <p:spPr>
          <a:xfrm>
            <a:off x="6944204" y="5320148"/>
            <a:ext cx="247842" cy="346364"/>
          </a:xfrm>
          <a:prstGeom prst="rect">
            <a:avLst/>
          </a:prstGeom>
          <a:solidFill>
            <a:srgbClr val="33339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4</a:t>
            </a:r>
            <a:endParaRPr lang="en-US" sz="2000" dirty="0"/>
          </a:p>
        </p:txBody>
      </p:sp>
      <p:sp>
        <p:nvSpPr>
          <p:cNvPr id="47" name="Rectangle 46"/>
          <p:cNvSpPr/>
          <p:nvPr/>
        </p:nvSpPr>
        <p:spPr>
          <a:xfrm>
            <a:off x="4213321" y="5337080"/>
            <a:ext cx="247842" cy="3463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49" name="Rectangle 48"/>
          <p:cNvSpPr/>
          <p:nvPr/>
        </p:nvSpPr>
        <p:spPr>
          <a:xfrm>
            <a:off x="6936508" y="4896814"/>
            <a:ext cx="247842" cy="3463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3</a:t>
            </a:r>
            <a:endParaRPr lang="en-US" sz="2000" dirty="0"/>
          </a:p>
        </p:txBody>
      </p:sp>
      <p:sp>
        <p:nvSpPr>
          <p:cNvPr id="52" name="Rectangle 51"/>
          <p:cNvSpPr/>
          <p:nvPr/>
        </p:nvSpPr>
        <p:spPr>
          <a:xfrm>
            <a:off x="5617246" y="4893734"/>
            <a:ext cx="247842" cy="3463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6</a:t>
            </a:r>
            <a:endParaRPr lang="en-US" sz="2000" dirty="0"/>
          </a:p>
        </p:txBody>
      </p:sp>
      <p:sp>
        <p:nvSpPr>
          <p:cNvPr id="53" name="Rectangle 52"/>
          <p:cNvSpPr/>
          <p:nvPr/>
        </p:nvSpPr>
        <p:spPr>
          <a:xfrm>
            <a:off x="4221019" y="4128656"/>
            <a:ext cx="247842" cy="34636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55" name="Rectangle 54"/>
          <p:cNvSpPr/>
          <p:nvPr/>
        </p:nvSpPr>
        <p:spPr>
          <a:xfrm>
            <a:off x="6944207" y="4481178"/>
            <a:ext cx="247842" cy="34636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3</a:t>
            </a:r>
            <a:endParaRPr lang="en-US" sz="2000" dirty="0"/>
          </a:p>
        </p:txBody>
      </p:sp>
      <p:sp>
        <p:nvSpPr>
          <p:cNvPr id="56" name="Rectangle 55"/>
          <p:cNvSpPr/>
          <p:nvPr/>
        </p:nvSpPr>
        <p:spPr>
          <a:xfrm>
            <a:off x="2824787" y="4849093"/>
            <a:ext cx="247842" cy="34636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4</a:t>
            </a:r>
            <a:endParaRPr lang="en-US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7704668" y="4602226"/>
            <a:ext cx="66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…</a:t>
            </a:r>
            <a:endParaRPr lang="en-US" sz="2000" dirty="0"/>
          </a:p>
        </p:txBody>
      </p:sp>
      <p:sp>
        <p:nvSpPr>
          <p:cNvPr id="58" name="Rectangle 57"/>
          <p:cNvSpPr/>
          <p:nvPr/>
        </p:nvSpPr>
        <p:spPr>
          <a:xfrm>
            <a:off x="4217939" y="4525820"/>
            <a:ext cx="247842" cy="34636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4</a:t>
            </a:r>
            <a:endParaRPr lang="en-US" sz="2000" dirty="0"/>
          </a:p>
        </p:txBody>
      </p:sp>
      <p:sp>
        <p:nvSpPr>
          <p:cNvPr id="59" name="Rectangle 58"/>
          <p:cNvSpPr/>
          <p:nvPr/>
        </p:nvSpPr>
        <p:spPr>
          <a:xfrm>
            <a:off x="6947285" y="4068619"/>
            <a:ext cx="247842" cy="346364"/>
          </a:xfrm>
          <a:prstGeom prst="rect">
            <a:avLst/>
          </a:prstGeom>
          <a:solidFill>
            <a:srgbClr val="33339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</a:t>
            </a:r>
            <a:endParaRPr lang="en-US" sz="2000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221" y="3570048"/>
            <a:ext cx="1027354" cy="1380310"/>
          </a:xfrm>
          <a:prstGeom prst="rect">
            <a:avLst/>
          </a:prstGeom>
        </p:spPr>
      </p:pic>
      <p:sp>
        <p:nvSpPr>
          <p:cNvPr id="60" name="Freeform 59"/>
          <p:cNvSpPr/>
          <p:nvPr/>
        </p:nvSpPr>
        <p:spPr>
          <a:xfrm rot="21231435">
            <a:off x="5880485" y="4090940"/>
            <a:ext cx="1015999" cy="450272"/>
          </a:xfrm>
          <a:custGeom>
            <a:avLst/>
            <a:gdLst>
              <a:gd name="connsiteX0" fmla="*/ 1062182 w 1062182"/>
              <a:gd name="connsiteY0" fmla="*/ 180878 h 250151"/>
              <a:gd name="connsiteX1" fmla="*/ 515697 w 1062182"/>
              <a:gd name="connsiteY1" fmla="*/ 11545 h 250151"/>
              <a:gd name="connsiteX2" fmla="*/ 0 w 1062182"/>
              <a:gd name="connsiteY2" fmla="*/ 250151 h 25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2182" h="250151">
                <a:moveTo>
                  <a:pt x="1062182" y="180878"/>
                </a:moveTo>
                <a:cubicBezTo>
                  <a:pt x="877454" y="90439"/>
                  <a:pt x="692727" y="0"/>
                  <a:pt x="515697" y="11545"/>
                </a:cubicBezTo>
                <a:cubicBezTo>
                  <a:pt x="338667" y="23090"/>
                  <a:pt x="169333" y="136620"/>
                  <a:pt x="0" y="250151"/>
                </a:cubicBezTo>
              </a:path>
            </a:pathLst>
          </a:cu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614170" y="4505807"/>
            <a:ext cx="247842" cy="3463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62" name="Rectangle 61"/>
          <p:cNvSpPr/>
          <p:nvPr/>
        </p:nvSpPr>
        <p:spPr>
          <a:xfrm>
            <a:off x="5609552" y="4093250"/>
            <a:ext cx="247842" cy="3463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4</a:t>
            </a:r>
            <a:endParaRPr lang="en-US" sz="2000" dirty="0"/>
          </a:p>
        </p:txBody>
      </p:sp>
      <p:sp>
        <p:nvSpPr>
          <p:cNvPr id="63" name="Freeform 62"/>
          <p:cNvSpPr/>
          <p:nvPr/>
        </p:nvSpPr>
        <p:spPr>
          <a:xfrm rot="10219132">
            <a:off x="4537318" y="4467244"/>
            <a:ext cx="1024689" cy="367915"/>
          </a:xfrm>
          <a:custGeom>
            <a:avLst/>
            <a:gdLst>
              <a:gd name="connsiteX0" fmla="*/ 1062182 w 1062182"/>
              <a:gd name="connsiteY0" fmla="*/ 180878 h 250151"/>
              <a:gd name="connsiteX1" fmla="*/ 515697 w 1062182"/>
              <a:gd name="connsiteY1" fmla="*/ 11545 h 250151"/>
              <a:gd name="connsiteX2" fmla="*/ 0 w 1062182"/>
              <a:gd name="connsiteY2" fmla="*/ 250151 h 25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2182" h="250151">
                <a:moveTo>
                  <a:pt x="1062182" y="180878"/>
                </a:moveTo>
                <a:cubicBezTo>
                  <a:pt x="877454" y="90439"/>
                  <a:pt x="692727" y="0"/>
                  <a:pt x="515697" y="11545"/>
                </a:cubicBezTo>
                <a:cubicBezTo>
                  <a:pt x="338667" y="23090"/>
                  <a:pt x="169333" y="136620"/>
                  <a:pt x="0" y="250151"/>
                </a:cubicBezTo>
              </a:path>
            </a:pathLst>
          </a:cu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78"/>
          <p:cNvGrpSpPr/>
          <p:nvPr/>
        </p:nvGrpSpPr>
        <p:grpSpPr>
          <a:xfrm>
            <a:off x="4307224" y="1457807"/>
            <a:ext cx="2761670" cy="354061"/>
            <a:chOff x="4307224" y="1457807"/>
            <a:chExt cx="2761670" cy="354061"/>
          </a:xfrm>
        </p:grpSpPr>
        <p:sp>
          <p:nvSpPr>
            <p:cNvPr id="64" name="Rectangle 63"/>
            <p:cNvSpPr/>
            <p:nvPr/>
          </p:nvSpPr>
          <p:spPr>
            <a:xfrm>
              <a:off x="4307224" y="1459346"/>
              <a:ext cx="247842" cy="346364"/>
            </a:xfrm>
            <a:prstGeom prst="rect">
              <a:avLst/>
            </a:prstGeom>
            <a:solidFill>
              <a:srgbClr val="33339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1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628956" y="1457807"/>
              <a:ext cx="247842" cy="346364"/>
            </a:xfrm>
            <a:prstGeom prst="rect">
              <a:avLst/>
            </a:prstGeom>
            <a:solidFill>
              <a:srgbClr val="33339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2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952230" y="1465504"/>
              <a:ext cx="247842" cy="346364"/>
            </a:xfrm>
            <a:prstGeom prst="rect">
              <a:avLst/>
            </a:prstGeom>
            <a:solidFill>
              <a:srgbClr val="33339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3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273962" y="1463965"/>
              <a:ext cx="247842" cy="346364"/>
            </a:xfrm>
            <a:prstGeom prst="rect">
              <a:avLst/>
            </a:prstGeom>
            <a:solidFill>
              <a:srgbClr val="33339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4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54314" y="1459346"/>
              <a:ext cx="247842" cy="346364"/>
            </a:xfrm>
            <a:prstGeom prst="rect">
              <a:avLst/>
            </a:prstGeom>
            <a:solidFill>
              <a:srgbClr val="33339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1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176046" y="1457807"/>
              <a:ext cx="247842" cy="346364"/>
            </a:xfrm>
            <a:prstGeom prst="rect">
              <a:avLst/>
            </a:prstGeom>
            <a:solidFill>
              <a:srgbClr val="33339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2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499320" y="1465504"/>
              <a:ext cx="247842" cy="346364"/>
            </a:xfrm>
            <a:prstGeom prst="rect">
              <a:avLst/>
            </a:prstGeom>
            <a:solidFill>
              <a:srgbClr val="33339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3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821052" y="1463965"/>
              <a:ext cx="247842" cy="346364"/>
            </a:xfrm>
            <a:prstGeom prst="rect">
              <a:avLst/>
            </a:prstGeom>
            <a:solidFill>
              <a:srgbClr val="33339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4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77"/>
          <p:cNvGrpSpPr/>
          <p:nvPr/>
        </p:nvGrpSpPr>
        <p:grpSpPr>
          <a:xfrm>
            <a:off x="4952230" y="1995055"/>
            <a:ext cx="1851889" cy="354061"/>
            <a:chOff x="5059988" y="1995055"/>
            <a:chExt cx="1851889" cy="354061"/>
          </a:xfrm>
        </p:grpSpPr>
        <p:sp>
          <p:nvSpPr>
            <p:cNvPr id="72" name="Rectangle 71"/>
            <p:cNvSpPr/>
            <p:nvPr/>
          </p:nvSpPr>
          <p:spPr>
            <a:xfrm>
              <a:off x="5059988" y="1996594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1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381720" y="1995055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2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704994" y="2002752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3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026726" y="2001213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4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342303" y="2001212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5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664035" y="1999673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6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4079394" y="2601577"/>
            <a:ext cx="247842" cy="34636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5</a:t>
            </a:r>
            <a:endParaRPr lang="en-US" sz="2000" dirty="0">
              <a:solidFill>
                <a:srgbClr val="FFFFFF"/>
              </a:solidFill>
            </a:endParaRPr>
          </a:p>
        </p:txBody>
      </p:sp>
      <p:grpSp>
        <p:nvGrpSpPr>
          <p:cNvPr id="5" name="Group 86"/>
          <p:cNvGrpSpPr/>
          <p:nvPr/>
        </p:nvGrpSpPr>
        <p:grpSpPr>
          <a:xfrm>
            <a:off x="4805989" y="2603116"/>
            <a:ext cx="1520920" cy="354061"/>
            <a:chOff x="4805989" y="2603116"/>
            <a:chExt cx="1520920" cy="354061"/>
          </a:xfrm>
        </p:grpSpPr>
        <p:sp>
          <p:nvSpPr>
            <p:cNvPr id="82" name="Rectangle 81"/>
            <p:cNvSpPr/>
            <p:nvPr/>
          </p:nvSpPr>
          <p:spPr>
            <a:xfrm>
              <a:off x="4805989" y="2604655"/>
              <a:ext cx="247842" cy="346364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1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127721" y="2603116"/>
              <a:ext cx="247842" cy="346364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2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450995" y="2610813"/>
              <a:ext cx="247842" cy="346364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3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772727" y="2609274"/>
              <a:ext cx="247842" cy="346364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4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079067" y="2607735"/>
              <a:ext cx="247842" cy="346364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5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1" name="Group 87"/>
          <p:cNvGrpSpPr/>
          <p:nvPr/>
        </p:nvGrpSpPr>
        <p:grpSpPr>
          <a:xfrm>
            <a:off x="6751783" y="2601576"/>
            <a:ext cx="1520920" cy="354061"/>
            <a:chOff x="4805989" y="2603116"/>
            <a:chExt cx="1520920" cy="354061"/>
          </a:xfrm>
        </p:grpSpPr>
        <p:sp>
          <p:nvSpPr>
            <p:cNvPr id="89" name="Rectangle 88"/>
            <p:cNvSpPr/>
            <p:nvPr/>
          </p:nvSpPr>
          <p:spPr>
            <a:xfrm>
              <a:off x="4805989" y="2604655"/>
              <a:ext cx="247842" cy="346364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1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127721" y="2603116"/>
              <a:ext cx="247842" cy="346364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2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450995" y="2610813"/>
              <a:ext cx="247842" cy="346364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3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772727" y="2609274"/>
              <a:ext cx="247842" cy="346364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4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079067" y="2607735"/>
              <a:ext cx="247842" cy="346364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5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2" name="Group 93"/>
          <p:cNvGrpSpPr/>
          <p:nvPr/>
        </p:nvGrpSpPr>
        <p:grpSpPr>
          <a:xfrm>
            <a:off x="7144328" y="1993515"/>
            <a:ext cx="1851889" cy="354061"/>
            <a:chOff x="5059988" y="1995055"/>
            <a:chExt cx="1851889" cy="354061"/>
          </a:xfrm>
        </p:grpSpPr>
        <p:sp>
          <p:nvSpPr>
            <p:cNvPr id="95" name="Rectangle 94"/>
            <p:cNvSpPr/>
            <p:nvPr/>
          </p:nvSpPr>
          <p:spPr>
            <a:xfrm>
              <a:off x="5059988" y="1996594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1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381720" y="1995055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2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704994" y="2002752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3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026726" y="2001213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4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342303" y="2001212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5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664035" y="1999673"/>
              <a:ext cx="247842" cy="3463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6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782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 Xorbas (HDFS with LRC codes)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Practical open-source </a:t>
            </a:r>
            <a:r>
              <a:rPr lang="en-US" dirty="0" err="1" smtClean="0"/>
              <a:t>Hadoop</a:t>
            </a:r>
            <a:r>
              <a:rPr lang="en-US" dirty="0" smtClean="0"/>
              <a:t> file system with built in locally repairable code. </a:t>
            </a:r>
          </a:p>
          <a:p>
            <a:r>
              <a:rPr lang="en-US" dirty="0" smtClean="0"/>
              <a:t>Tested in Facebook analytics cluster and Amazon cluster</a:t>
            </a:r>
          </a:p>
          <a:p>
            <a:r>
              <a:rPr lang="en-US" dirty="0" smtClean="0"/>
              <a:t>Uses a (16,10) LRC with all-symbol locality 5 </a:t>
            </a:r>
          </a:p>
          <a:p>
            <a:r>
              <a:rPr lang="en-US" dirty="0" smtClean="0"/>
              <a:t>Microsoft LRC has only message-symbol locality</a:t>
            </a:r>
          </a:p>
          <a:p>
            <a:r>
              <a:rPr lang="en-US" dirty="0" smtClean="0"/>
              <a:t>Saves storage, good degraded read, bad repair.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C8D4-2AEE-0B45-8B21-B7201CB7C186}" type="slidenum">
              <a:rPr lang="en-US" altLang="ko-KR" smtClean="0"/>
              <a:pPr/>
              <a:t>59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633869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 Xorbas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C8D4-2AEE-0B45-8B21-B7201CB7C186}" type="slidenum">
              <a:rPr lang="en-US" altLang="ko-KR" smtClean="0"/>
              <a:pPr/>
              <a:t>60</a:t>
            </a:fld>
            <a:endParaRPr lang="en-US" altLang="ko-K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5" y="1196752"/>
            <a:ext cx="2303633" cy="2952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293095"/>
            <a:ext cx="3816424" cy="23548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1196752"/>
            <a:ext cx="3414113" cy="215437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2204864"/>
            <a:ext cx="3699810" cy="39604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5998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331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code we implemented in HDFS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10272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07CDB20-95D2-1143-81F0-F223C662353F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2869" y="1712680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1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4833" y="1713619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2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65144" y="1714557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3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55456" y="1715495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4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45767" y="1716433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95518" y="1713618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6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97482" y="1714557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7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87793" y="1715495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8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78105" y="1716433"/>
            <a:ext cx="396172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9</a:t>
            </a:r>
            <a:endParaRPr lang="en-US" sz="1800" dirty="0">
              <a:solidFill>
                <a:srgbClr val="000000"/>
              </a:solidFill>
            </a:endParaRPr>
          </a:p>
        </p:txBody>
      </p:sp>
      <p:grpSp>
        <p:nvGrpSpPr>
          <p:cNvPr id="3" name="Group 24"/>
          <p:cNvGrpSpPr/>
          <p:nvPr/>
        </p:nvGrpSpPr>
        <p:grpSpPr>
          <a:xfrm>
            <a:off x="5406584" y="1339851"/>
            <a:ext cx="3394455" cy="1200041"/>
            <a:chOff x="5406584" y="1339851"/>
            <a:chExt cx="3394455" cy="1200041"/>
          </a:xfrm>
        </p:grpSpPr>
        <p:sp>
          <p:nvSpPr>
            <p:cNvPr id="23" name="Right Arrow 22"/>
            <p:cNvSpPr/>
            <p:nvPr/>
          </p:nvSpPr>
          <p:spPr>
            <a:xfrm>
              <a:off x="5406584" y="1339851"/>
              <a:ext cx="885559" cy="1200041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RS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Group 23"/>
            <p:cNvGrpSpPr/>
            <p:nvPr/>
          </p:nvGrpSpPr>
          <p:grpSpPr>
            <a:xfrm>
              <a:off x="6327100" y="1713618"/>
              <a:ext cx="2473939" cy="422246"/>
              <a:chOff x="6327100" y="1713618"/>
              <a:chExt cx="2473939" cy="422246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6327100" y="1713618"/>
                <a:ext cx="513616" cy="41943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rgbClr val="000000"/>
                    </a:solidFill>
                  </a:rPr>
                  <a:t>p1</a:t>
                </a: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957237" y="1714557"/>
                <a:ext cx="513616" cy="41943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rgbClr val="000000"/>
                    </a:solidFill>
                  </a:rPr>
                  <a:t>p2</a:t>
                </a: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599027" y="1715495"/>
                <a:ext cx="513616" cy="41943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rgbClr val="000000"/>
                    </a:solidFill>
                  </a:rPr>
                  <a:t>p3</a:t>
                </a: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8287423" y="1716433"/>
                <a:ext cx="513616" cy="41943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rgbClr val="000000"/>
                    </a:solidFill>
                  </a:rPr>
                  <a:t>p4</a:t>
                </a: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5" name="Rectangle 14"/>
          <p:cNvSpPr/>
          <p:nvPr/>
        </p:nvSpPr>
        <p:spPr>
          <a:xfrm>
            <a:off x="4968415" y="1717371"/>
            <a:ext cx="519733" cy="4194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10</a:t>
            </a:r>
          </a:p>
        </p:txBody>
      </p:sp>
      <p:grpSp>
        <p:nvGrpSpPr>
          <p:cNvPr id="17" name="Group 52"/>
          <p:cNvGrpSpPr/>
          <p:nvPr/>
        </p:nvGrpSpPr>
        <p:grpSpPr>
          <a:xfrm>
            <a:off x="570956" y="2132110"/>
            <a:ext cx="1972898" cy="1667015"/>
            <a:chOff x="570956" y="2132110"/>
            <a:chExt cx="1972898" cy="1667015"/>
          </a:xfrm>
        </p:grpSpPr>
        <p:sp>
          <p:nvSpPr>
            <p:cNvPr id="26" name="Rectangle 25"/>
            <p:cNvSpPr/>
            <p:nvPr/>
          </p:nvSpPr>
          <p:spPr>
            <a:xfrm>
              <a:off x="1329266" y="3379694"/>
              <a:ext cx="430204" cy="419431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000000"/>
                  </a:solidFill>
                </a:rPr>
                <a:t>x1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cxnSp>
          <p:nvCxnSpPr>
            <p:cNvPr id="28" name="Straight Connector 27"/>
            <p:cNvCxnSpPr>
              <a:stCxn id="5" idx="2"/>
            </p:cNvCxnSpPr>
            <p:nvPr/>
          </p:nvCxnSpPr>
          <p:spPr>
            <a:xfrm rot="16200000" flipH="1">
              <a:off x="704991" y="1998075"/>
              <a:ext cx="687405" cy="9554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7" idx="2"/>
            </p:cNvCxnSpPr>
            <p:nvPr/>
          </p:nvCxnSpPr>
          <p:spPr>
            <a:xfrm rot="16200000" flipH="1">
              <a:off x="962259" y="2243710"/>
              <a:ext cx="675751" cy="4544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8" idx="2"/>
            </p:cNvCxnSpPr>
            <p:nvPr/>
          </p:nvCxnSpPr>
          <p:spPr>
            <a:xfrm rot="5400000">
              <a:off x="1207884" y="2453454"/>
              <a:ext cx="674813" cy="358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9" idx="2"/>
            </p:cNvCxnSpPr>
            <p:nvPr/>
          </p:nvCxnSpPr>
          <p:spPr>
            <a:xfrm rot="5400000">
              <a:off x="1453509" y="2208767"/>
              <a:ext cx="673875" cy="5261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0" idx="2"/>
            </p:cNvCxnSpPr>
            <p:nvPr/>
          </p:nvCxnSpPr>
          <p:spPr>
            <a:xfrm rot="5400000">
              <a:off x="1699133" y="1964080"/>
              <a:ext cx="672937" cy="1016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1305036" y="2563194"/>
              <a:ext cx="466085" cy="4310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Connector 38"/>
            <p:cNvCxnSpPr>
              <a:stCxn id="38" idx="4"/>
              <a:endCxn id="26" idx="0"/>
            </p:cNvCxnSpPr>
            <p:nvPr/>
          </p:nvCxnSpPr>
          <p:spPr>
            <a:xfrm rot="16200000" flipH="1">
              <a:off x="1348514" y="3183840"/>
              <a:ext cx="385418" cy="6289"/>
            </a:xfrm>
            <a:prstGeom prst="line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3"/>
          <p:cNvGrpSpPr/>
          <p:nvPr/>
        </p:nvGrpSpPr>
        <p:grpSpPr>
          <a:xfrm>
            <a:off x="3193606" y="2133050"/>
            <a:ext cx="1972898" cy="1667015"/>
            <a:chOff x="3193606" y="2133050"/>
            <a:chExt cx="1972898" cy="1667015"/>
          </a:xfrm>
        </p:grpSpPr>
        <p:sp>
          <p:nvSpPr>
            <p:cNvPr id="30" name="Rectangle 29"/>
            <p:cNvSpPr/>
            <p:nvPr/>
          </p:nvSpPr>
          <p:spPr>
            <a:xfrm>
              <a:off x="3951916" y="3380634"/>
              <a:ext cx="430204" cy="419431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000000"/>
                  </a:solidFill>
                </a:rPr>
                <a:t>x2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16200000" flipH="1">
              <a:off x="3327641" y="1999015"/>
              <a:ext cx="687405" cy="9554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3584909" y="2244650"/>
              <a:ext cx="675751" cy="4544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3830534" y="2454394"/>
              <a:ext cx="674813" cy="358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4076159" y="2209707"/>
              <a:ext cx="673875" cy="5261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4321783" y="1965020"/>
              <a:ext cx="672937" cy="1016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30" idx="0"/>
            </p:cNvCxnSpPr>
            <p:nvPr/>
          </p:nvCxnSpPr>
          <p:spPr>
            <a:xfrm rot="16200000" flipH="1">
              <a:off x="3971164" y="3184780"/>
              <a:ext cx="385418" cy="6289"/>
            </a:xfrm>
            <a:prstGeom prst="line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3927686" y="2564132"/>
              <a:ext cx="466085" cy="4310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7331953" y="3381572"/>
            <a:ext cx="430204" cy="4194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x3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16200000" flipH="1">
            <a:off x="6707678" y="1999953"/>
            <a:ext cx="687405" cy="9554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0" idx="2"/>
          </p:cNvCxnSpPr>
          <p:nvPr/>
        </p:nvCxnSpPr>
        <p:spPr>
          <a:xfrm rot="16200000" flipH="1">
            <a:off x="7033696" y="2314337"/>
            <a:ext cx="676690" cy="3159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1" idx="2"/>
          </p:cNvCxnSpPr>
          <p:nvPr/>
        </p:nvCxnSpPr>
        <p:spPr>
          <a:xfrm rot="5400000">
            <a:off x="7355061" y="2309904"/>
            <a:ext cx="675753" cy="3257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7701820" y="1965958"/>
            <a:ext cx="672937" cy="1016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44" idx="0"/>
          </p:cNvCxnSpPr>
          <p:nvPr/>
        </p:nvCxnSpPr>
        <p:spPr>
          <a:xfrm rot="16200000" flipH="1">
            <a:off x="7351201" y="3185718"/>
            <a:ext cx="385418" cy="6289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7307723" y="2565070"/>
            <a:ext cx="466085" cy="431082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70953" y="4695306"/>
            <a:ext cx="735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Single block failures can be repaired by accessing 5 blocks. (</a:t>
            </a:r>
            <a:r>
              <a:rPr lang="en-US" sz="1600" dirty="0" err="1" smtClean="0"/>
              <a:t>vs</a:t>
            </a:r>
            <a:r>
              <a:rPr lang="en-US" sz="1600" dirty="0" smtClean="0"/>
              <a:t> 10) </a:t>
            </a:r>
          </a:p>
          <a:p>
            <a:r>
              <a:rPr lang="en-US" sz="1600" dirty="0" smtClean="0"/>
              <a:t>Stores 16 blocks</a:t>
            </a:r>
          </a:p>
          <a:p>
            <a:r>
              <a:rPr lang="en-US" sz="1600" dirty="0" smtClean="0"/>
              <a:t>1.6x Storage overhead </a:t>
            </a:r>
            <a:r>
              <a:rPr lang="en-US" sz="1600" dirty="0" err="1" smtClean="0"/>
              <a:t>vs</a:t>
            </a:r>
            <a:r>
              <a:rPr lang="en-US" sz="1600" dirty="0" smtClean="0"/>
              <a:t> 1.4x in HDFS RAID.</a:t>
            </a:r>
          </a:p>
          <a:p>
            <a:endParaRPr lang="en-US" sz="1600" dirty="0" smtClean="0"/>
          </a:p>
          <a:p>
            <a:r>
              <a:rPr lang="en-US" sz="1600" dirty="0" smtClean="0"/>
              <a:t>Implemented this in </a:t>
            </a:r>
            <a:r>
              <a:rPr lang="en-US" sz="1600" dirty="0" err="1" smtClean="0"/>
              <a:t>Hadoop</a:t>
            </a:r>
            <a:r>
              <a:rPr lang="en-US" sz="1600" dirty="0" smtClean="0"/>
              <a:t> (system available on </a:t>
            </a:r>
            <a:r>
              <a:rPr lang="en-US" sz="1600" dirty="0" err="1" smtClean="0"/>
              <a:t>github/madiator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51" name="Picture 50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3" y="2190087"/>
            <a:ext cx="221884" cy="189012"/>
          </a:xfrm>
          <a:prstGeom prst="rect">
            <a:avLst/>
          </a:prstGeom>
        </p:spPr>
      </p:pic>
      <p:pic>
        <p:nvPicPr>
          <p:cNvPr id="52" name="Picture 51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73" y="2173743"/>
            <a:ext cx="237157" cy="194807"/>
          </a:xfrm>
          <a:prstGeom prst="rect">
            <a:avLst/>
          </a:prstGeom>
        </p:spPr>
      </p:pic>
      <p:pic>
        <p:nvPicPr>
          <p:cNvPr id="53" name="Picture 52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840" y="2184068"/>
            <a:ext cx="231691" cy="190318"/>
          </a:xfrm>
          <a:prstGeom prst="rect">
            <a:avLst/>
          </a:prstGeom>
        </p:spPr>
      </p:pic>
      <p:pic>
        <p:nvPicPr>
          <p:cNvPr id="54" name="Picture 53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789" y="2175234"/>
            <a:ext cx="235341" cy="193316"/>
          </a:xfrm>
          <a:prstGeom prst="rect">
            <a:avLst/>
          </a:prstGeom>
        </p:spPr>
      </p:pic>
      <p:pic>
        <p:nvPicPr>
          <p:cNvPr id="55" name="Picture 54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7901" y="2343150"/>
            <a:ext cx="215900" cy="17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52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07CDB20-95D2-1143-81F0-F223C662353F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5" name="Picture 4" descr="encod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704" y="2068866"/>
            <a:ext cx="5943600" cy="38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004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81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Some experiments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07CDB20-95D2-1143-81F0-F223C662353F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5" name="Picture 4" descr="Namenode-Homep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32" y="968020"/>
            <a:ext cx="7494942" cy="58899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0141" y="1610914"/>
            <a:ext cx="2741458" cy="108427"/>
          </a:xfrm>
          <a:prstGeom prst="rect">
            <a:avLst/>
          </a:prstGeom>
          <a:solidFill>
            <a:srgbClr val="FFFF00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81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07CDB20-95D2-1143-81F0-F223C662353F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8781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Some experiments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49166" y="1239165"/>
            <a:ext cx="8100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latin typeface="Avenir Light"/>
                <a:cs typeface="Avenir Light"/>
              </a:rPr>
              <a:t>100 machines on Amazon ec2</a:t>
            </a:r>
          </a:p>
          <a:p>
            <a:pPr>
              <a:buFont typeface="Arial"/>
              <a:buChar char="•"/>
            </a:pPr>
            <a:endParaRPr lang="en-US" sz="2000" dirty="0" smtClean="0">
              <a:latin typeface="Avenir Light"/>
              <a:cs typeface="Avenir Light"/>
            </a:endParaRPr>
          </a:p>
          <a:p>
            <a:pPr>
              <a:buFont typeface="Arial"/>
              <a:buChar char="•"/>
            </a:pPr>
            <a:r>
              <a:rPr lang="en-US" sz="2000" dirty="0" smtClean="0">
                <a:latin typeface="Avenir Light"/>
                <a:cs typeface="Avenir Light"/>
              </a:rPr>
              <a:t>50 machines running HDFS RAID (</a:t>
            </a:r>
            <a:r>
              <a:rPr lang="en-US" sz="2000" dirty="0" err="1" smtClean="0">
                <a:latin typeface="Avenir Light"/>
                <a:cs typeface="Avenir Light"/>
              </a:rPr>
              <a:t>facebook</a:t>
            </a:r>
            <a:r>
              <a:rPr lang="en-US" sz="2000" dirty="0" smtClean="0">
                <a:latin typeface="Avenir Light"/>
                <a:cs typeface="Avenir Light"/>
              </a:rPr>
              <a:t> version, (14,10) Reed Solomon code ) </a:t>
            </a:r>
          </a:p>
          <a:p>
            <a:pPr>
              <a:buFont typeface="Arial"/>
              <a:buChar char="•"/>
            </a:pPr>
            <a:endParaRPr lang="en-US" sz="2000" dirty="0" smtClean="0">
              <a:latin typeface="Avenir Light"/>
              <a:cs typeface="Avenir Light"/>
            </a:endParaRPr>
          </a:p>
          <a:p>
            <a:pPr>
              <a:buFont typeface="Arial"/>
              <a:buChar char="•"/>
            </a:pPr>
            <a:r>
              <a:rPr lang="en-US" sz="2000" dirty="0" smtClean="0">
                <a:latin typeface="Avenir Light"/>
                <a:cs typeface="Avenir Light"/>
              </a:rPr>
              <a:t>50 running our LRC code</a:t>
            </a:r>
          </a:p>
          <a:p>
            <a:pPr>
              <a:buFont typeface="Arial"/>
              <a:buChar char="•"/>
            </a:pPr>
            <a:endParaRPr lang="en-US" sz="2000" dirty="0" smtClean="0">
              <a:latin typeface="Avenir Light"/>
              <a:cs typeface="Avenir Light"/>
            </a:endParaRPr>
          </a:p>
          <a:p>
            <a:pPr>
              <a:buFont typeface="Arial"/>
              <a:buChar char="•"/>
            </a:pPr>
            <a:r>
              <a:rPr lang="en-US" sz="2000" dirty="0" smtClean="0">
                <a:latin typeface="Avenir Light"/>
                <a:cs typeface="Avenir Light"/>
              </a:rPr>
              <a:t>50 files uploaded on system, 640MB per file</a:t>
            </a:r>
          </a:p>
          <a:p>
            <a:pPr>
              <a:buFont typeface="Arial"/>
              <a:buChar char="•"/>
            </a:pPr>
            <a:endParaRPr lang="en-US" sz="2000" dirty="0" smtClean="0">
              <a:latin typeface="Avenir Light"/>
              <a:cs typeface="Avenir Light"/>
            </a:endParaRPr>
          </a:p>
          <a:p>
            <a:pPr>
              <a:buFont typeface="Arial"/>
              <a:buChar char="•"/>
            </a:pPr>
            <a:r>
              <a:rPr lang="en-US" sz="2000" dirty="0" smtClean="0">
                <a:latin typeface="Avenir Light"/>
                <a:cs typeface="Avenir Light"/>
              </a:rPr>
              <a:t>Killing nodes and measuring network traffic, disk IO, CPU, etc during node repairs.  </a:t>
            </a:r>
          </a:p>
          <a:p>
            <a:pPr>
              <a:buFont typeface="Arial"/>
              <a:buChar char="•"/>
            </a:pPr>
            <a:endParaRPr lang="en-US" sz="2000" dirty="0"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19026826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07CDB20-95D2-1143-81F0-F223C662353F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7" name="Picture 6" descr="NetworkIn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24744"/>
            <a:ext cx="6983112" cy="5244700"/>
          </a:xfrm>
          <a:prstGeom prst="rect">
            <a:avLst/>
          </a:prstGeom>
        </p:spPr>
      </p:pic>
      <p:cxnSp>
        <p:nvCxnSpPr>
          <p:cNvPr id="5" name="Straight Connector 4"/>
          <p:cNvCxnSpPr>
            <a:stCxn id="2" idx="1"/>
            <a:endCxn id="2" idx="3"/>
          </p:cNvCxnSpPr>
          <p:nvPr/>
        </p:nvCxnSpPr>
        <p:spPr bwMode="auto">
          <a:xfrm>
            <a:off x="1835696" y="1808820"/>
            <a:ext cx="28083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4" name="Group 13"/>
          <p:cNvGrpSpPr/>
          <p:nvPr/>
        </p:nvGrpSpPr>
        <p:grpSpPr>
          <a:xfrm>
            <a:off x="1835696" y="1556792"/>
            <a:ext cx="2880320" cy="504056"/>
            <a:chOff x="1835696" y="1556792"/>
            <a:chExt cx="2880320" cy="504056"/>
          </a:xfrm>
        </p:grpSpPr>
        <p:sp>
          <p:nvSpPr>
            <p:cNvPr id="2" name="Rectangle 1"/>
            <p:cNvSpPr/>
            <p:nvPr/>
          </p:nvSpPr>
          <p:spPr bwMode="auto">
            <a:xfrm>
              <a:off x="1835696" y="1556792"/>
              <a:ext cx="2808312" cy="5040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823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1907704" y="1700808"/>
              <a:ext cx="50405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1907704" y="1923182"/>
              <a:ext cx="50405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2483768" y="1556792"/>
              <a:ext cx="22322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venir Light"/>
                  <a:cs typeface="Avenir Light"/>
                </a:rPr>
                <a:t>Facebook HDFS RAID (RS code)</a:t>
              </a:r>
              <a:endParaRPr lang="en-US" sz="1100" dirty="0">
                <a:latin typeface="Avenir Light"/>
                <a:cs typeface="Avenir Ligh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83768" y="1772816"/>
              <a:ext cx="20882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venir Light"/>
                  <a:cs typeface="Avenir Light"/>
                </a:rPr>
                <a:t>Xorbas HDFS (LRC code)</a:t>
              </a:r>
              <a:endParaRPr lang="en-US" sz="1100" dirty="0">
                <a:latin typeface="Avenir Light"/>
                <a:cs typeface="Avenir Light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48781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Repair Network traffic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59645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07CDB20-95D2-1143-81F0-F223C662353F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pic>
        <p:nvPicPr>
          <p:cNvPr id="5" name="Picture 4" descr="CPUUtilization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22993"/>
            <a:ext cx="7913342" cy="593500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716016" y="1412776"/>
            <a:ext cx="2880320" cy="576064"/>
            <a:chOff x="1835696" y="1556792"/>
            <a:chExt cx="2880320" cy="504056"/>
          </a:xfrm>
        </p:grpSpPr>
        <p:sp>
          <p:nvSpPr>
            <p:cNvPr id="7" name="Rectangle 6"/>
            <p:cNvSpPr/>
            <p:nvPr/>
          </p:nvSpPr>
          <p:spPr bwMode="auto">
            <a:xfrm>
              <a:off x="1835696" y="1556792"/>
              <a:ext cx="2808312" cy="5040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823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1907704" y="1700808"/>
              <a:ext cx="50405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1907704" y="1923182"/>
              <a:ext cx="50405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483768" y="1556792"/>
              <a:ext cx="22322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venir Light"/>
                  <a:cs typeface="Avenir Light"/>
                </a:rPr>
                <a:t>Facebook HDFS RAID (RS code)</a:t>
              </a:r>
              <a:endParaRPr lang="en-US" sz="1100" dirty="0">
                <a:latin typeface="Avenir Light"/>
                <a:cs typeface="Avenir Ligh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83768" y="1772816"/>
              <a:ext cx="20882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venir Light"/>
                  <a:cs typeface="Avenir Light"/>
                </a:rPr>
                <a:t>Xorbas HDFS (LRC code)</a:t>
              </a:r>
              <a:endParaRPr lang="en-US" sz="1100" dirty="0">
                <a:latin typeface="Avenir Light"/>
                <a:cs typeface="Avenir Light"/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8781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CPU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649388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07CDB20-95D2-1143-81F0-F223C662353F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pic>
        <p:nvPicPr>
          <p:cNvPr id="5" name="Picture 4" descr="HDFS_BYTES_READ_Comparison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214678"/>
            <a:ext cx="7121628" cy="534873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051720" y="1700808"/>
            <a:ext cx="2880320" cy="504056"/>
            <a:chOff x="1835696" y="1556792"/>
            <a:chExt cx="2880320" cy="504056"/>
          </a:xfrm>
        </p:grpSpPr>
        <p:sp>
          <p:nvSpPr>
            <p:cNvPr id="7" name="Rectangle 6"/>
            <p:cNvSpPr/>
            <p:nvPr/>
          </p:nvSpPr>
          <p:spPr bwMode="auto">
            <a:xfrm>
              <a:off x="1835696" y="1556792"/>
              <a:ext cx="2808312" cy="5040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823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1907704" y="1700808"/>
              <a:ext cx="50405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1907704" y="1923182"/>
              <a:ext cx="50405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483768" y="1556792"/>
              <a:ext cx="22322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venir Light"/>
                  <a:cs typeface="Avenir Light"/>
                </a:rPr>
                <a:t>Facebook HDFS RAID (RS code)</a:t>
              </a:r>
              <a:endParaRPr lang="en-US" sz="1100" dirty="0">
                <a:latin typeface="Avenir Light"/>
                <a:cs typeface="Avenir Ligh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83768" y="1772816"/>
              <a:ext cx="20882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venir Light"/>
                  <a:cs typeface="Avenir Light"/>
                </a:rPr>
                <a:t>Xorbas HDFS (LRC code)</a:t>
              </a:r>
              <a:endParaRPr lang="en-US" sz="1100" dirty="0">
                <a:latin typeface="Avenir Light"/>
                <a:cs typeface="Avenir Light"/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8781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Disk IO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577573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observe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07CDB20-95D2-1143-81F0-F223C662353F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9538" y="1564445"/>
            <a:ext cx="81159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Light"/>
                <a:cs typeface="Avenir Light"/>
              </a:rPr>
              <a:t>New storage code reduces bytes read by roughly 2.6x</a:t>
            </a:r>
          </a:p>
          <a:p>
            <a:endParaRPr lang="en-US" sz="2000" dirty="0" smtClean="0">
              <a:latin typeface="Avenir Light"/>
              <a:cs typeface="Avenir Light"/>
            </a:endParaRPr>
          </a:p>
          <a:p>
            <a:r>
              <a:rPr lang="en-US" sz="2000" dirty="0" smtClean="0">
                <a:latin typeface="Avenir Light"/>
                <a:cs typeface="Avenir Light"/>
              </a:rPr>
              <a:t>Network bandwidth reduced by approximately 2x </a:t>
            </a:r>
          </a:p>
          <a:p>
            <a:endParaRPr lang="en-US" sz="2000" dirty="0" smtClean="0">
              <a:latin typeface="Avenir Light"/>
              <a:cs typeface="Avenir Light"/>
            </a:endParaRPr>
          </a:p>
          <a:p>
            <a:r>
              <a:rPr lang="en-US" sz="2000" dirty="0" smtClean="0">
                <a:latin typeface="Avenir Light"/>
                <a:cs typeface="Avenir Light"/>
              </a:rPr>
              <a:t>We use 14% more storage. Similar CPU. </a:t>
            </a:r>
          </a:p>
          <a:p>
            <a:endParaRPr lang="en-US" sz="2000" dirty="0" smtClean="0">
              <a:latin typeface="Avenir Light"/>
              <a:cs typeface="Avenir Light"/>
            </a:endParaRPr>
          </a:p>
          <a:p>
            <a:r>
              <a:rPr lang="en-US" sz="2000" dirty="0" smtClean="0">
                <a:latin typeface="Avenir Light"/>
                <a:cs typeface="Avenir Light"/>
              </a:rPr>
              <a:t>In several cases 30-40% faster repairs. </a:t>
            </a:r>
          </a:p>
          <a:p>
            <a:endParaRPr lang="en-US" sz="2000" dirty="0" smtClean="0">
              <a:latin typeface="Avenir Light"/>
              <a:cs typeface="Avenir Light"/>
            </a:endParaRPr>
          </a:p>
          <a:p>
            <a:r>
              <a:rPr lang="en-US" sz="2000" dirty="0" smtClean="0">
                <a:latin typeface="Avenir Light"/>
                <a:cs typeface="Avenir Light"/>
              </a:rPr>
              <a:t>Provides four more zeros of data availability compared to replication  </a:t>
            </a:r>
          </a:p>
          <a:p>
            <a:endParaRPr lang="en-US" sz="2000" dirty="0" smtClean="0">
              <a:latin typeface="Avenir Light"/>
              <a:cs typeface="Avenir Light"/>
            </a:endParaRPr>
          </a:p>
          <a:p>
            <a:r>
              <a:rPr lang="en-US" sz="2000" dirty="0" smtClean="0">
                <a:latin typeface="Avenir Light"/>
                <a:cs typeface="Avenir Light"/>
              </a:rPr>
              <a:t>Gains can be much more significant if larger codes are used (i.e. for archival storage systems). </a:t>
            </a:r>
          </a:p>
          <a:p>
            <a:endParaRPr lang="en-US" sz="2000" dirty="0" smtClean="0">
              <a:latin typeface="Avenir Light"/>
              <a:cs typeface="Avenir Light"/>
            </a:endParaRPr>
          </a:p>
          <a:p>
            <a:r>
              <a:rPr lang="en-US" sz="2000" dirty="0" smtClean="0">
                <a:latin typeface="Avenir Light"/>
                <a:cs typeface="Avenir Light"/>
              </a:rPr>
              <a:t>In some cases might be better to save storage, reduce repair bandwidth but lose in locality</a:t>
            </a:r>
            <a:br>
              <a:rPr lang="en-US" sz="2000" dirty="0" smtClean="0">
                <a:latin typeface="Avenir Light"/>
                <a:cs typeface="Avenir Light"/>
              </a:rPr>
            </a:br>
            <a:r>
              <a:rPr lang="en-US" sz="2000" dirty="0" smtClean="0">
                <a:latin typeface="Avenir Light"/>
                <a:cs typeface="Avenir Light"/>
              </a:rPr>
              <a:t> (PiggyBack codes: </a:t>
            </a:r>
            <a:r>
              <a:rPr lang="en-US" sz="2000" dirty="0" err="1" smtClean="0">
                <a:latin typeface="Avenir Light"/>
                <a:cs typeface="Avenir Light"/>
              </a:rPr>
              <a:t>Rashmi</a:t>
            </a:r>
            <a:r>
              <a:rPr lang="en-US" sz="2000" dirty="0" smtClean="0">
                <a:latin typeface="Avenir Light"/>
                <a:cs typeface="Avenir Light"/>
              </a:rPr>
              <a:t> et al. USENIX </a:t>
            </a:r>
            <a:r>
              <a:rPr lang="en-US" sz="2000" dirty="0" err="1" smtClean="0">
                <a:latin typeface="Avenir Light"/>
                <a:cs typeface="Avenir Light"/>
              </a:rPr>
              <a:t>HotStorage</a:t>
            </a:r>
            <a:r>
              <a:rPr lang="en-US" sz="2000" dirty="0" smtClean="0">
                <a:latin typeface="Avenir Light"/>
                <a:cs typeface="Avenir Light"/>
              </a:rPr>
              <a:t> 2013)</a:t>
            </a:r>
          </a:p>
          <a:p>
            <a:endParaRPr lang="en-US" sz="2000" dirty="0" smtClean="0">
              <a:latin typeface="Avenir Light"/>
              <a:cs typeface="Avenir Light"/>
            </a:endParaRPr>
          </a:p>
          <a:p>
            <a:endParaRPr lang="en-US" sz="2000" dirty="0" smtClean="0"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16748674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</a:t>
            </a:r>
            <a:r>
              <a:rPr lang="en-US" sz="2800" dirty="0" smtClean="0"/>
              <a:t>eal systems that use distributed storage codes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352928" cy="5257800"/>
          </a:xfrm>
        </p:spPr>
        <p:txBody>
          <a:bodyPr/>
          <a:lstStyle/>
          <a:p>
            <a:r>
              <a:rPr lang="en-US" sz="2000" dirty="0" smtClean="0"/>
              <a:t>Windows Azure, (Cheng et al. USENIX 2012) (LRC Code)</a:t>
            </a:r>
          </a:p>
          <a:p>
            <a:r>
              <a:rPr lang="en-US" sz="2000" dirty="0" smtClean="0"/>
              <a:t>Used in production in Microsoft</a:t>
            </a:r>
          </a:p>
          <a:p>
            <a:r>
              <a:rPr lang="en-US" sz="2000" dirty="0" smtClean="0"/>
              <a:t>CORE (Li et al. MSST 2013) (Regenerating EMSR Code)</a:t>
            </a:r>
          </a:p>
          <a:p>
            <a:r>
              <a:rPr lang="en-US" sz="2000" dirty="0" err="1" smtClean="0"/>
              <a:t>NCCloud</a:t>
            </a:r>
            <a:r>
              <a:rPr lang="en-US" sz="2000" dirty="0" smtClean="0"/>
              <a:t> (Hu et al.  USENIX FAST 2012) (Regenerating Functional MSR)</a:t>
            </a:r>
          </a:p>
          <a:p>
            <a:r>
              <a:rPr lang="en-US" sz="2000" dirty="0" err="1" smtClean="0"/>
              <a:t>ClusterDFS</a:t>
            </a:r>
            <a:r>
              <a:rPr lang="en-US" sz="2000" dirty="0" smtClean="0"/>
              <a:t> (</a:t>
            </a:r>
            <a:r>
              <a:rPr lang="pl-PL" sz="2000" dirty="0" err="1" smtClean="0"/>
              <a:t>Pamies</a:t>
            </a:r>
            <a:r>
              <a:rPr lang="pl-PL" sz="2000" dirty="0" smtClean="0"/>
              <a:t> Juarez et al.</a:t>
            </a:r>
            <a:r>
              <a:rPr lang="en-US" sz="2000" dirty="0" smtClean="0"/>
              <a:t> ) (</a:t>
            </a:r>
            <a:r>
              <a:rPr lang="en-US" sz="2000" dirty="0" err="1" smtClean="0"/>
              <a:t>SelfRepairing</a:t>
            </a:r>
            <a:r>
              <a:rPr lang="en-US" sz="2000" dirty="0" smtClean="0"/>
              <a:t> Codes)</a:t>
            </a:r>
          </a:p>
          <a:p>
            <a:r>
              <a:rPr lang="en-US" sz="2000" dirty="0" err="1" smtClean="0"/>
              <a:t>StorageCore</a:t>
            </a:r>
            <a:r>
              <a:rPr lang="en-US" sz="2000" dirty="0" smtClean="0"/>
              <a:t> (</a:t>
            </a:r>
            <a:r>
              <a:rPr lang="en-US" sz="2000" dirty="0" err="1" smtClean="0"/>
              <a:t>Esmaili</a:t>
            </a:r>
            <a:r>
              <a:rPr lang="en-US" sz="2000" dirty="0" smtClean="0"/>
              <a:t> et al. ) (over </a:t>
            </a:r>
            <a:r>
              <a:rPr lang="en-US" sz="2000" dirty="0" err="1" smtClean="0"/>
              <a:t>Hadoop</a:t>
            </a:r>
            <a:r>
              <a:rPr lang="en-US" sz="2000" dirty="0" smtClean="0"/>
              <a:t> HDFS)</a:t>
            </a:r>
          </a:p>
          <a:p>
            <a:r>
              <a:rPr lang="en-US" sz="2000" dirty="0" smtClean="0"/>
              <a:t>HDFS Xorbas (</a:t>
            </a:r>
            <a:r>
              <a:rPr lang="en-US" sz="2000" dirty="0" err="1" smtClean="0"/>
              <a:t>Sathiamoorthy</a:t>
            </a:r>
            <a:r>
              <a:rPr lang="en-US" sz="2000" dirty="0" smtClean="0"/>
              <a:t> et al. VLDB 2013 ) (over </a:t>
            </a:r>
            <a:r>
              <a:rPr lang="en-US" sz="2000" dirty="0" err="1" smtClean="0"/>
              <a:t>Hadoop</a:t>
            </a:r>
            <a:r>
              <a:rPr lang="en-US" sz="2000" dirty="0" smtClean="0"/>
              <a:t> HDFS) (LRC code) </a:t>
            </a:r>
          </a:p>
          <a:p>
            <a:r>
              <a:rPr lang="en-US" sz="2000" dirty="0" smtClean="0"/>
              <a:t>Testing in Facebook clusters</a:t>
            </a:r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C8D4-2AEE-0B45-8B21-B7201CB7C186}" type="slidenum">
              <a:rPr lang="en-US" altLang="ko-KR" smtClean="0"/>
              <a:pPr/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991568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988840"/>
            <a:ext cx="6840760" cy="762000"/>
          </a:xfrm>
        </p:spPr>
        <p:txBody>
          <a:bodyPr/>
          <a:lstStyle/>
          <a:p>
            <a:r>
              <a:rPr lang="en-US" dirty="0" smtClean="0"/>
              <a:t>Conclusions and Open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C8D4-2AEE-0B45-8B21-B7201CB7C186}" type="slidenum">
              <a:rPr lang="en-US" altLang="ko-KR" smtClean="0"/>
              <a:pPr/>
              <a:t>69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634873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repair metric to optimize?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8424936" cy="5257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000" dirty="0" smtClean="0"/>
              <a:t>Repair BW, All-Symbol Locality, Message-Locality, Disk I/O, Fault tolerance, A combination of all?</a:t>
            </a:r>
            <a:endParaRPr lang="en-US" sz="2000" dirty="0"/>
          </a:p>
          <a:p>
            <a:r>
              <a:rPr lang="en-US" sz="2000" dirty="0" smtClean="0"/>
              <a:t>Depends on type of storage cluster</a:t>
            </a:r>
            <a:br>
              <a:rPr lang="en-US" sz="2000" dirty="0" smtClean="0"/>
            </a:br>
            <a:r>
              <a:rPr lang="en-US" sz="2000" dirty="0" smtClean="0"/>
              <a:t> (Cloud, Analytics, Photo Storage, Archival, Hot </a:t>
            </a:r>
            <a:r>
              <a:rPr lang="en-US" sz="2000" dirty="0" err="1" smtClean="0"/>
              <a:t>vs</a:t>
            </a:r>
            <a:r>
              <a:rPr lang="en-US" sz="2000" dirty="0" smtClean="0"/>
              <a:t> Cold data)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C8D4-2AEE-0B45-8B21-B7201CB7C186}" type="slidenum">
              <a:rPr lang="en-US" altLang="ko-KR" smtClean="0"/>
              <a:pPr/>
              <a:t>70</a:t>
            </a:fld>
            <a:endParaRPr lang="en-US" altLang="ko-KR"/>
          </a:p>
        </p:txBody>
      </p:sp>
      <p:pic>
        <p:nvPicPr>
          <p:cNvPr id="5" name="Picture 4" descr="Screen Shot 2013-07-07 at 2.11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29000"/>
            <a:ext cx="2312475" cy="1440160"/>
          </a:xfrm>
          <a:prstGeom prst="rect">
            <a:avLst/>
          </a:prstGeom>
        </p:spPr>
      </p:pic>
      <p:pic>
        <p:nvPicPr>
          <p:cNvPr id="6" name="Picture 5" descr="Screen Shot 2013-07-07 at 2.11.4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356992"/>
            <a:ext cx="2471198" cy="1772816"/>
          </a:xfrm>
          <a:prstGeom prst="rect">
            <a:avLst/>
          </a:prstGeom>
        </p:spPr>
      </p:pic>
      <p:pic>
        <p:nvPicPr>
          <p:cNvPr id="7" name="Picture 6" descr="formula_c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56992"/>
            <a:ext cx="2498582" cy="1512168"/>
          </a:xfrm>
          <a:prstGeom prst="rect">
            <a:avLst/>
          </a:prstGeom>
        </p:spPr>
      </p:pic>
      <p:pic>
        <p:nvPicPr>
          <p:cNvPr id="8" name="Picture 7" descr="Screen Shot 2013-07-07 at 2.12.3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873941"/>
            <a:ext cx="2952328" cy="198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158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488A09DC-5509-8F41-8595-50ED8039C21A}" type="slidenum">
              <a:rPr lang="en-US">
                <a:latin typeface="Arial" charset="0"/>
              </a:rPr>
              <a:pPr/>
              <a:t>71</a:t>
            </a:fld>
            <a:endParaRPr lang="en-US">
              <a:latin typeface="Arial" charset="0"/>
            </a:endParaRPr>
          </a:p>
        </p:txBody>
      </p:sp>
      <p:sp>
        <p:nvSpPr>
          <p:cNvPr id="7168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O</a:t>
            </a:r>
            <a:r>
              <a:rPr lang="en-US" sz="3600" dirty="0" smtClean="0"/>
              <a:t>pen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0344" y="1357025"/>
            <a:ext cx="8380474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 smtClean="0">
                <a:latin typeface="Arial Black" charset="0"/>
              </a:rPr>
              <a:t>Repair Bandwidth</a:t>
            </a:r>
            <a:r>
              <a:rPr lang="en-US" sz="2000" b="1" dirty="0" smtClean="0"/>
              <a:t>:</a:t>
            </a:r>
          </a:p>
          <a:p>
            <a:pPr eaLnBrk="1" hangingPunct="1"/>
            <a:r>
              <a:rPr lang="en-US" sz="2000" dirty="0" smtClean="0"/>
              <a:t>Exact repair bandwidth region </a:t>
            </a:r>
            <a:r>
              <a:rPr lang="en-US" sz="2000" dirty="0" smtClean="0">
                <a:latin typeface="Arial Black" charset="0"/>
              </a:rPr>
              <a:t>? </a:t>
            </a:r>
          </a:p>
          <a:p>
            <a:pPr eaLnBrk="1" hangingPunct="1"/>
            <a:r>
              <a:rPr lang="en-US" sz="2000" dirty="0" smtClean="0"/>
              <a:t>Practical E-MSR codes for high rates </a:t>
            </a:r>
            <a:r>
              <a:rPr lang="en-US" sz="2000" dirty="0">
                <a:latin typeface="Arial Black" charset="0"/>
              </a:rPr>
              <a:t>?</a:t>
            </a:r>
            <a:r>
              <a:rPr lang="en-US" sz="2000" dirty="0" smtClean="0"/>
              <a:t> </a:t>
            </a:r>
            <a:endParaRPr lang="en-US" sz="2000" dirty="0" smtClean="0">
              <a:latin typeface="Arial Black" charset="0"/>
            </a:endParaRPr>
          </a:p>
          <a:p>
            <a:pPr eaLnBrk="1" hangingPunct="1"/>
            <a:r>
              <a:rPr lang="en-US" sz="2000" dirty="0" smtClean="0"/>
              <a:t>Repairing codes with a small finite field limit </a:t>
            </a:r>
            <a:r>
              <a:rPr lang="en-US" sz="2000" dirty="0" smtClean="0">
                <a:latin typeface="Arial Black" charset="0"/>
              </a:rPr>
              <a:t>?</a:t>
            </a:r>
          </a:p>
          <a:p>
            <a:pPr eaLnBrk="1" hangingPunct="1"/>
            <a:r>
              <a:rPr lang="en-US" sz="2000" dirty="0" smtClean="0"/>
              <a:t>Better Repair for existing codes (</a:t>
            </a:r>
            <a:r>
              <a:rPr lang="en-US" sz="2000" dirty="0" err="1" smtClean="0"/>
              <a:t>EvenOdd</a:t>
            </a:r>
            <a:r>
              <a:rPr lang="en-US" sz="2000" dirty="0" smtClean="0"/>
              <a:t>, RDP, Reed-Solomon)</a:t>
            </a:r>
            <a:r>
              <a:rPr lang="en-US" sz="2000" dirty="0">
                <a:latin typeface="Arial Black" charset="0"/>
              </a:rPr>
              <a:t> ?</a:t>
            </a:r>
          </a:p>
          <a:p>
            <a:pPr marL="0" indent="0" eaLnBrk="1" hangingPunct="1">
              <a:buNone/>
            </a:pPr>
            <a:r>
              <a:rPr lang="en-US" sz="2000" dirty="0" smtClean="0">
                <a:latin typeface="Arial Black" charset="0"/>
              </a:rPr>
              <a:t>Disk IO:</a:t>
            </a:r>
          </a:p>
          <a:p>
            <a:pPr eaLnBrk="1" hangingPunct="1"/>
            <a:r>
              <a:rPr lang="en-US" sz="2000" dirty="0" smtClean="0"/>
              <a:t>Bounds for disk IO during repair</a:t>
            </a:r>
            <a:r>
              <a:rPr lang="en-US" sz="2000" dirty="0" smtClean="0">
                <a:latin typeface="Arial Black" charset="0"/>
              </a:rPr>
              <a:t>?</a:t>
            </a:r>
          </a:p>
          <a:p>
            <a:pPr marL="0" indent="0" eaLnBrk="1" hangingPunct="1">
              <a:buNone/>
            </a:pPr>
            <a:r>
              <a:rPr lang="en-US" sz="2000" dirty="0" smtClean="0">
                <a:latin typeface="Arial Black" charset="0"/>
              </a:rPr>
              <a:t>Locality:</a:t>
            </a:r>
          </a:p>
          <a:p>
            <a:pPr eaLnBrk="1" hangingPunct="1"/>
            <a:r>
              <a:rPr lang="en-US" sz="2000" dirty="0" smtClean="0"/>
              <a:t>Explicit LRCs for all values of </a:t>
            </a:r>
            <a:r>
              <a:rPr lang="en-US" sz="2000" dirty="0" err="1" smtClean="0"/>
              <a:t>n,k,r</a:t>
            </a:r>
            <a:r>
              <a:rPr lang="en-US" sz="2000" dirty="0" smtClean="0"/>
              <a:t> </a:t>
            </a:r>
            <a:r>
              <a:rPr lang="en-US" sz="2000" dirty="0">
                <a:latin typeface="Arial Black" charset="0"/>
              </a:rPr>
              <a:t>?</a:t>
            </a:r>
            <a:r>
              <a:rPr lang="en-US" sz="2000" dirty="0" smtClean="0"/>
              <a:t> </a:t>
            </a:r>
          </a:p>
          <a:p>
            <a:pPr eaLnBrk="1" hangingPunct="1"/>
            <a:r>
              <a:rPr lang="en-US" sz="2000" dirty="0" smtClean="0"/>
              <a:t>Simple and practical constructions </a:t>
            </a:r>
            <a:r>
              <a:rPr lang="en-US" sz="2000" dirty="0" smtClean="0">
                <a:latin typeface="Arial Black" charset="0"/>
              </a:rPr>
              <a:t>?</a:t>
            </a:r>
            <a:r>
              <a:rPr lang="en-US" sz="2000" dirty="0" smtClean="0"/>
              <a:t> </a:t>
            </a:r>
            <a:endParaRPr lang="en-US" sz="2000" dirty="0">
              <a:latin typeface="Arial Black" charset="0"/>
            </a:endParaRPr>
          </a:p>
          <a:p>
            <a:pPr marL="0" indent="0" eaLnBrk="1" hangingPunct="1">
              <a:buNone/>
            </a:pPr>
            <a:r>
              <a:rPr lang="en-US" sz="2000" dirty="0" smtClean="0">
                <a:latin typeface="Arial Black" charset="0"/>
              </a:rPr>
              <a:t>Further:</a:t>
            </a:r>
          </a:p>
          <a:p>
            <a:pPr eaLnBrk="1" hangingPunct="1"/>
            <a:r>
              <a:rPr lang="en-US" sz="2000" dirty="0" smtClean="0"/>
              <a:t>Network topology awareness (same rack/data center) </a:t>
            </a:r>
            <a:r>
              <a:rPr lang="en-US" sz="2000" dirty="0" smtClean="0">
                <a:latin typeface="Arial Black" charset="0"/>
              </a:rPr>
              <a:t>?</a:t>
            </a:r>
            <a:endParaRPr lang="en-US" sz="2000" dirty="0">
              <a:latin typeface="Arial Black" charset="0"/>
            </a:endParaRPr>
          </a:p>
          <a:p>
            <a:pPr eaLnBrk="1" hangingPunct="1"/>
            <a:r>
              <a:rPr lang="en-US" sz="2000" dirty="0" smtClean="0"/>
              <a:t>Solid state drives, hot data (photo clusters) </a:t>
            </a:r>
          </a:p>
          <a:p>
            <a:pPr eaLnBrk="1" hangingPunct="1"/>
            <a:r>
              <a:rPr lang="en-US" sz="2000" dirty="0" smtClean="0"/>
              <a:t>Practical system designs for different applications</a:t>
            </a:r>
            <a:endParaRPr lang="en-US" sz="2000" dirty="0" smtClean="0">
              <a:latin typeface="Arial Black" charset="0"/>
            </a:endParaRPr>
          </a:p>
        </p:txBody>
      </p:sp>
      <p:sp>
        <p:nvSpPr>
          <p:cNvPr id="71685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0E5B3E31-6BAF-E14F-A785-5E50B46AB493}" type="slidenum">
              <a:rPr lang="en-US" sz="1400">
                <a:latin typeface="Arial" charset="0"/>
              </a:rPr>
              <a:pPr algn="r"/>
              <a:t>71</a:t>
            </a:fld>
            <a:endParaRPr lang="en-US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3218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2F3E533A-7C3F-2E4F-9E88-D9B0F53842A2}" type="slidenum">
              <a:rPr lang="en-US" smtClean="0">
                <a:latin typeface="Arial" charset="0"/>
              </a:rPr>
              <a:pPr/>
              <a:t>72</a:t>
            </a:fld>
            <a:endParaRPr lang="en-US" smtClean="0"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51520" y="1166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400" b="1" kern="0" dirty="0">
                <a:solidFill>
                  <a:srgbClr val="B2B2B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rPr>
              <a:t>Coding for Storage </a:t>
            </a:r>
            <a:r>
              <a:rPr lang="en-US" sz="4400" b="1" kern="0" dirty="0" err="1">
                <a:solidFill>
                  <a:srgbClr val="B2B2B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rPr>
              <a:t>wiki</a:t>
            </a:r>
            <a:endParaRPr lang="en-US" sz="4400" b="1" kern="0" dirty="0">
              <a:solidFill>
                <a:srgbClr val="B2B2B2"/>
              </a:solidFill>
              <a:latin typeface="+mj-lt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73732" name="Picture 6" descr="wiki_Screensho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4238" y="1693863"/>
            <a:ext cx="6723062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14733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theory for Distributed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352928" cy="2088232"/>
          </a:xfrm>
        </p:spPr>
        <p:txBody>
          <a:bodyPr/>
          <a:lstStyle/>
          <a:p>
            <a:r>
              <a:rPr lang="en-US" dirty="0" smtClean="0"/>
              <a:t>Storage efficiency is the main driver for cost in distributed storage systems. </a:t>
            </a:r>
          </a:p>
          <a:p>
            <a:r>
              <a:rPr lang="en-US" dirty="0" smtClean="0"/>
              <a:t>‘</a:t>
            </a:r>
            <a:r>
              <a:rPr lang="en-US" strike="sngStrike" dirty="0" smtClean="0"/>
              <a:t>Disks are cheap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Today all big storage systems use some form of erasure coding</a:t>
            </a:r>
          </a:p>
          <a:p>
            <a:r>
              <a:rPr lang="en-US" dirty="0" smtClean="0"/>
              <a:t>Classical RS codes or modern codes with Local repair (LRC)</a:t>
            </a:r>
          </a:p>
          <a:p>
            <a:r>
              <a:rPr lang="en-US" dirty="0" smtClean="0"/>
              <a:t>Still theory is not fully understood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C8D4-2AEE-0B45-8B21-B7201CB7C186}" type="slidenum">
              <a:rPr lang="en-US" altLang="ko-KR" smtClean="0"/>
              <a:pPr/>
              <a:t>7</a:t>
            </a:fld>
            <a:endParaRPr lang="en-US" altLang="ko-KR"/>
          </a:p>
        </p:txBody>
      </p:sp>
      <p:grpSp>
        <p:nvGrpSpPr>
          <p:cNvPr id="7" name="Group 6"/>
          <p:cNvGrpSpPr/>
          <p:nvPr/>
        </p:nvGrpSpPr>
        <p:grpSpPr>
          <a:xfrm>
            <a:off x="32780" y="4869160"/>
            <a:ext cx="9111220" cy="1203537"/>
            <a:chOff x="32780" y="3429000"/>
            <a:chExt cx="9111220" cy="1203537"/>
          </a:xfrm>
        </p:grpSpPr>
        <p:pic>
          <p:nvPicPr>
            <p:cNvPr id="5" name="Picture 4" descr="Screen Shot 2013-07-06 at 12.50.17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0" y="3429000"/>
              <a:ext cx="9111220" cy="1203537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47650" dist="165100" dir="7320000" algn="tl" rotWithShape="0">
                <a:srgbClr val="000000">
                  <a:alpha val="87000"/>
                </a:srgbClr>
              </a:outerShdw>
            </a:effectLst>
          </p:spPr>
        </p:pic>
        <p:sp>
          <p:nvSpPr>
            <p:cNvPr id="6" name="Rectangle 5"/>
            <p:cNvSpPr/>
            <p:nvPr/>
          </p:nvSpPr>
          <p:spPr bwMode="auto">
            <a:xfrm>
              <a:off x="2214551" y="4177302"/>
              <a:ext cx="4608512" cy="216024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13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823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52251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store using erasure codes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C8D4-2AEE-0B45-8B21-B7201CB7C186}" type="slidenum">
              <a:rPr lang="en-US" altLang="ko-KR" smtClean="0"/>
              <a:pPr/>
              <a:t>8</a:t>
            </a:fld>
            <a:endParaRPr lang="en-US" altLang="ko-KR"/>
          </a:p>
        </p:txBody>
      </p:sp>
      <p:sp>
        <p:nvSpPr>
          <p:cNvPr id="5" name="Rectangle 4"/>
          <p:cNvSpPr/>
          <p:nvPr/>
        </p:nvSpPr>
        <p:spPr>
          <a:xfrm>
            <a:off x="899592" y="1412776"/>
            <a:ext cx="1270000" cy="346364"/>
          </a:xfrm>
          <a:prstGeom prst="rect">
            <a:avLst/>
          </a:prstGeom>
          <a:solidFill>
            <a:srgbClr val="FFEA2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file 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4305" y="1415558"/>
            <a:ext cx="247842" cy="346364"/>
          </a:xfrm>
          <a:prstGeom prst="rect">
            <a:avLst/>
          </a:prstGeom>
          <a:solidFill>
            <a:srgbClr val="FFEA2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1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56037" y="1414019"/>
            <a:ext cx="247842" cy="346364"/>
          </a:xfrm>
          <a:prstGeom prst="rect">
            <a:avLst/>
          </a:prstGeom>
          <a:solidFill>
            <a:srgbClr val="FFEA2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2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79311" y="1421716"/>
            <a:ext cx="247842" cy="346364"/>
          </a:xfrm>
          <a:prstGeom prst="rect">
            <a:avLst/>
          </a:prstGeom>
          <a:solidFill>
            <a:srgbClr val="FFEA2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3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01043" y="1420177"/>
            <a:ext cx="247842" cy="346364"/>
          </a:xfrm>
          <a:prstGeom prst="rect">
            <a:avLst/>
          </a:prstGeom>
          <a:solidFill>
            <a:srgbClr val="FFEA2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4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335603" y="1440189"/>
            <a:ext cx="284787" cy="29248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1" name="Group 78"/>
          <p:cNvGrpSpPr/>
          <p:nvPr/>
        </p:nvGrpSpPr>
        <p:grpSpPr>
          <a:xfrm>
            <a:off x="4241372" y="1420177"/>
            <a:ext cx="2761670" cy="354061"/>
            <a:chOff x="4307224" y="1457807"/>
            <a:chExt cx="2761670" cy="354061"/>
          </a:xfrm>
          <a:solidFill>
            <a:srgbClr val="FFEA26"/>
          </a:solidFill>
        </p:grpSpPr>
        <p:sp>
          <p:nvSpPr>
            <p:cNvPr id="12" name="Rectangle 11"/>
            <p:cNvSpPr/>
            <p:nvPr/>
          </p:nvSpPr>
          <p:spPr>
            <a:xfrm>
              <a:off x="4307224" y="1459346"/>
              <a:ext cx="247842" cy="34636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1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8956" y="1457807"/>
              <a:ext cx="247842" cy="34636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2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52230" y="1465504"/>
              <a:ext cx="247842" cy="34636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3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273962" y="1463965"/>
              <a:ext cx="247842" cy="34636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4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54314" y="1459346"/>
              <a:ext cx="247842" cy="34636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1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76046" y="1457807"/>
              <a:ext cx="247842" cy="34636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2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499320" y="1465504"/>
              <a:ext cx="247842" cy="34636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3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21052" y="1463965"/>
              <a:ext cx="247842" cy="34636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4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5" name="Right Arrow 24"/>
          <p:cNvSpPr/>
          <p:nvPr/>
        </p:nvSpPr>
        <p:spPr>
          <a:xfrm>
            <a:off x="2337739" y="2863369"/>
            <a:ext cx="284787" cy="29248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99302" y="2840277"/>
            <a:ext cx="432048" cy="346364"/>
          </a:xfrm>
          <a:prstGeom prst="rect">
            <a:avLst/>
          </a:prstGeom>
          <a:solidFill>
            <a:srgbClr val="FFEA2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P1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759142" y="2840277"/>
            <a:ext cx="247842" cy="346364"/>
          </a:xfrm>
          <a:prstGeom prst="rect">
            <a:avLst/>
          </a:prstGeom>
          <a:solidFill>
            <a:srgbClr val="FFEA2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1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80874" y="2838738"/>
            <a:ext cx="247842" cy="346364"/>
          </a:xfrm>
          <a:prstGeom prst="rect">
            <a:avLst/>
          </a:prstGeom>
          <a:solidFill>
            <a:srgbClr val="FFEA2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2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404148" y="2846435"/>
            <a:ext cx="247842" cy="346364"/>
          </a:xfrm>
          <a:prstGeom prst="rect">
            <a:avLst/>
          </a:prstGeom>
          <a:solidFill>
            <a:srgbClr val="FFEA2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3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725880" y="2844896"/>
            <a:ext cx="247842" cy="346364"/>
          </a:xfrm>
          <a:prstGeom prst="rect">
            <a:avLst/>
          </a:prstGeom>
          <a:solidFill>
            <a:srgbClr val="FFEA2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4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919382" y="2840277"/>
            <a:ext cx="432048" cy="346364"/>
          </a:xfrm>
          <a:prstGeom prst="rect">
            <a:avLst/>
          </a:prstGeom>
          <a:solidFill>
            <a:srgbClr val="FFEA2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P2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99592" y="2852936"/>
            <a:ext cx="1270000" cy="346364"/>
          </a:xfrm>
          <a:prstGeom prst="rect">
            <a:avLst/>
          </a:prstGeom>
          <a:solidFill>
            <a:srgbClr val="FFEA2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file 1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067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usepackage{amssymb}&#10;\usepackage{amsmath}&#10;\usepackage{color}&#10;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3|0.3|0.5|0.5|47.|6.9|15.1|1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3|0.3|0.5|0.5|47.|6.9|15.1|1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3|0.3|0.5|0.5|47.|6.9|15.1|1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3|0.3|0.5|0.5|47.|6.9|15.1|1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3|0.3|0.5|0.5|47.|6.9|15.1|13.6"/>
</p:tagLst>
</file>

<file path=ppt/theme/theme1.xml><?xml version="1.0" encoding="utf-8"?>
<a:theme xmlns:a="http://schemas.openxmlformats.org/drawingml/2006/main" name="1_JobTalk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JobTalk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8239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8239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1_JobTalk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JobTalk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obTalk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obTalk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obTalk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obTalk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obTalk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deterministic_it</Template>
  <TotalTime>155560</TotalTime>
  <Words>4413</Words>
  <Application>Microsoft Macintosh PowerPoint</Application>
  <PresentationFormat>On-screen Show (4:3)</PresentationFormat>
  <Paragraphs>1332</Paragraphs>
  <Slides>73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75" baseType="lpstr">
      <vt:lpstr>1_JobTalk3</vt:lpstr>
      <vt:lpstr>Custom Design</vt:lpstr>
      <vt:lpstr> Coding for Distributed Storage  Alex Dimakis (UT Austin) </vt:lpstr>
      <vt:lpstr>current hadoop architecture</vt:lpstr>
      <vt:lpstr>current hadoop architecture</vt:lpstr>
      <vt:lpstr>current hadoop architecture</vt:lpstr>
      <vt:lpstr>current hadoop architecture</vt:lpstr>
      <vt:lpstr>current hadoop architecture</vt:lpstr>
      <vt:lpstr>Real systems that use distributed storage codes</vt:lpstr>
      <vt:lpstr>Coding theory for Distributed Storage</vt:lpstr>
      <vt:lpstr>How to store using erasure codes</vt:lpstr>
      <vt:lpstr>how to store using erasure codes</vt:lpstr>
      <vt:lpstr>how to store using erasure codes</vt:lpstr>
      <vt:lpstr>how to store using erasure codes</vt:lpstr>
      <vt:lpstr>how to store using erasure codes</vt:lpstr>
      <vt:lpstr>erasure codes are reliable</vt:lpstr>
      <vt:lpstr>storing with an (n,k) code</vt:lpstr>
      <vt:lpstr>current default hadoop architecture</vt:lpstr>
      <vt:lpstr>facebook introduced Reed-Solomon (HDFS RAID)</vt:lpstr>
      <vt:lpstr>PowerPoint Presentation</vt:lpstr>
      <vt:lpstr>erasure codes save space</vt:lpstr>
      <vt:lpstr>erasure codes save space</vt:lpstr>
      <vt:lpstr>Limitations of classical codes</vt:lpstr>
      <vt:lpstr>The repair problem</vt:lpstr>
      <vt:lpstr>The repair problem</vt:lpstr>
      <vt:lpstr>The repair problem</vt:lpstr>
      <vt:lpstr>The repair problem</vt:lpstr>
      <vt:lpstr>The repair problem</vt:lpstr>
      <vt:lpstr>The repair problem</vt:lpstr>
      <vt:lpstr>Three repair metrics of interest</vt:lpstr>
      <vt:lpstr>Three repair metrics of interest</vt:lpstr>
      <vt:lpstr>Three repair metrics of interest</vt:lpstr>
      <vt:lpstr>Three repair metrics of interest</vt:lpstr>
      <vt:lpstr>Three repair metrics of interest</vt:lpstr>
      <vt:lpstr>The repair problem</vt:lpstr>
      <vt:lpstr>The repair problem</vt:lpstr>
      <vt:lpstr>The repair problem</vt:lpstr>
      <vt:lpstr>The repair problem</vt:lpstr>
      <vt:lpstr>The repair problem</vt:lpstr>
      <vt:lpstr>Storage-Bandwidth tradeoff</vt:lpstr>
      <vt:lpstr>Repair Bandwidth Tradeoff Region</vt:lpstr>
      <vt:lpstr>Exact repair region?</vt:lpstr>
      <vt:lpstr>Status in 2011</vt:lpstr>
      <vt:lpstr>Status in 2012</vt:lpstr>
      <vt:lpstr>Status in 2013</vt:lpstr>
      <vt:lpstr>Taking a step back</vt:lpstr>
      <vt:lpstr>Locally Repairable Codes</vt:lpstr>
      <vt:lpstr>Three repair metrics of interest</vt:lpstr>
      <vt:lpstr>PowerPoint Presentation</vt:lpstr>
      <vt:lpstr>PowerPoint Presentation</vt:lpstr>
      <vt:lpstr>PowerPoint Presentation</vt:lpstr>
      <vt:lpstr>Locality-distance tradeoff</vt:lpstr>
      <vt:lpstr>All-symbol locality </vt:lpstr>
      <vt:lpstr>Recap: locality and distance</vt:lpstr>
      <vt:lpstr>Recent work on LRCs</vt:lpstr>
      <vt:lpstr>LRC code design </vt:lpstr>
      <vt:lpstr>LRC code design </vt:lpstr>
      <vt:lpstr>LRC code design </vt:lpstr>
      <vt:lpstr>code we implemented in HDFS</vt:lpstr>
      <vt:lpstr>Practical Storage Systems  and Open Problems</vt:lpstr>
      <vt:lpstr>Real systems that use distributed storage codes</vt:lpstr>
      <vt:lpstr>HDFS Xorbas (HDFS with LRC codes)</vt:lpstr>
      <vt:lpstr>HDFS Xorbas</vt:lpstr>
      <vt:lpstr>code we implemented in HDFS</vt:lpstr>
      <vt:lpstr>Java implementation</vt:lpstr>
      <vt:lpstr>Some experiments</vt:lpstr>
      <vt:lpstr>Some experiments</vt:lpstr>
      <vt:lpstr>Repair Network traffic</vt:lpstr>
      <vt:lpstr>CPU</vt:lpstr>
      <vt:lpstr>Disk IO</vt:lpstr>
      <vt:lpstr>what we observe</vt:lpstr>
      <vt:lpstr>Conclusions and Open Problems</vt:lpstr>
      <vt:lpstr>Which repair metric to optimize?</vt:lpstr>
      <vt:lpstr>Open problems</vt:lpstr>
      <vt:lpstr>PowerPoint Presentation</vt:lpstr>
    </vt:vector>
  </TitlesOfParts>
  <Company>UC-Berkeley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Interference Management for WiMax System</dc:title>
  <dc:creator>Changho Suh</dc:creator>
  <cp:lastModifiedBy>Alex</cp:lastModifiedBy>
  <cp:revision>3103</cp:revision>
  <dcterms:created xsi:type="dcterms:W3CDTF">2010-06-12T19:42:41Z</dcterms:created>
  <dcterms:modified xsi:type="dcterms:W3CDTF">2013-12-16T15:06:03Z</dcterms:modified>
</cp:coreProperties>
</file>