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34"/>
  </p:notesMasterIdLst>
  <p:sldIdLst>
    <p:sldId id="256" r:id="rId2"/>
    <p:sldId id="474" r:id="rId3"/>
    <p:sldId id="258" r:id="rId4"/>
    <p:sldId id="260" r:id="rId5"/>
    <p:sldId id="295" r:id="rId6"/>
    <p:sldId id="263" r:id="rId7"/>
    <p:sldId id="290" r:id="rId8"/>
    <p:sldId id="458" r:id="rId9"/>
    <p:sldId id="478" r:id="rId10"/>
    <p:sldId id="464" r:id="rId11"/>
    <p:sldId id="480" r:id="rId12"/>
    <p:sldId id="475" r:id="rId13"/>
    <p:sldId id="476" r:id="rId14"/>
    <p:sldId id="486" r:id="rId15"/>
    <p:sldId id="459" r:id="rId16"/>
    <p:sldId id="487" r:id="rId17"/>
    <p:sldId id="488" r:id="rId18"/>
    <p:sldId id="489" r:id="rId19"/>
    <p:sldId id="490" r:id="rId20"/>
    <p:sldId id="485" r:id="rId21"/>
    <p:sldId id="477" r:id="rId22"/>
    <p:sldId id="461" r:id="rId23"/>
    <p:sldId id="484" r:id="rId24"/>
    <p:sldId id="491" r:id="rId25"/>
    <p:sldId id="462" r:id="rId26"/>
    <p:sldId id="483" r:id="rId27"/>
    <p:sldId id="481" r:id="rId28"/>
    <p:sldId id="482" r:id="rId29"/>
    <p:sldId id="473" r:id="rId30"/>
    <p:sldId id="492" r:id="rId31"/>
    <p:sldId id="493" r:id="rId32"/>
    <p:sldId id="357" r:id="rId33"/>
  </p:sldIdLst>
  <p:sldSz cx="10080625" cy="7559675"/>
  <p:notesSz cx="7772400" cy="10058400"/>
  <p:custDataLst>
    <p:tags r:id="rId35"/>
  </p:custDataLst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07988" indent="-198438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623888" indent="-193675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839788" indent="-207963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055688" indent="-195263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47" autoAdjust="0"/>
    <p:restoredTop sz="92833" autoAdjust="0"/>
  </p:normalViewPr>
  <p:slideViewPr>
    <p:cSldViewPr>
      <p:cViewPr varScale="1">
        <p:scale>
          <a:sx n="75" d="100"/>
          <a:sy n="75" d="100"/>
        </p:scale>
        <p:origin x="-84" y="-4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Arial Unicode MS" charset="0"/>
            </a:endParaRPr>
          </a:p>
        </p:txBody>
      </p:sp>
      <p:sp>
        <p:nvSpPr>
          <p:cNvPr id="18449" name="Rectangle 1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49375" y="965200"/>
            <a:ext cx="5046663" cy="345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5" name="Rectangle 17"/>
          <p:cNvSpPr>
            <a:spLocks noGrp="1" noChangeArrowheads="1"/>
          </p:cNvSpPr>
          <p:nvPr>
            <p:ph type="body"/>
          </p:nvPr>
        </p:nvSpPr>
        <p:spPr bwMode="auto">
          <a:xfrm>
            <a:off x="1201738" y="4784725"/>
            <a:ext cx="5348287" cy="3838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1349375" y="965200"/>
            <a:ext cx="5072063" cy="3481388"/>
          </a:xfrm>
          <a:prstGeom prst="rect">
            <a:avLst/>
          </a:prstGeom>
          <a:solidFill>
            <a:srgbClr val="FFFF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1201738" y="4784725"/>
            <a:ext cx="5349875" cy="38401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Slide Number Placeholder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402138" y="9553575"/>
            <a:ext cx="3368675" cy="503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694" tIns="48847" rIns="97694" bIns="48847"/>
          <a:lstStyle/>
          <a:p>
            <a:fld id="{D930AEF4-8B92-46C6-A529-FA67AF1DAD5C}" type="slidenum">
              <a:rPr lang="en-US"/>
              <a:pPr/>
              <a:t>12</a:t>
            </a:fld>
            <a:endParaRPr lang="en-US"/>
          </a:p>
        </p:txBody>
      </p:sp>
      <p:sp>
        <p:nvSpPr>
          <p:cNvPr id="206850" name="Rectangle 25600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568450" y="965200"/>
            <a:ext cx="4608513" cy="3455988"/>
          </a:xfrm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xfrm>
            <a:off x="777875" y="4776788"/>
            <a:ext cx="6216650" cy="452755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06852" name="Shape 3"/>
          <p:cNvSpPr txBox="1">
            <a:spLocks noGrp="1"/>
          </p:cNvSpPr>
          <p:nvPr/>
        </p:nvSpPr>
        <p:spPr bwMode="auto">
          <a:xfrm>
            <a:off x="4402138" y="9553575"/>
            <a:ext cx="33686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76" tIns="50938" rIns="101876" bIns="50938" anchor="b"/>
          <a:lstStyle/>
          <a:p>
            <a:pPr algn="r" defTabSz="1019175"/>
            <a:fld id="{1B22AAC5-102C-466A-968E-6D7B7FE9E208}" type="slidenum">
              <a:rPr lang="en-US" sz="1400">
                <a:solidFill>
                  <a:schemeClr val="tx1"/>
                </a:solidFill>
                <a:latin typeface="Calibri" pitchFamily="34" charset="0"/>
              </a:rPr>
              <a:pPr algn="r" defTabSz="1019175"/>
              <a:t>12</a:t>
            </a:fld>
            <a:endParaRPr lang="en-US" sz="140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Slide Number Placeholder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402138" y="9553575"/>
            <a:ext cx="3368675" cy="503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694" tIns="48847" rIns="97694" bIns="48847"/>
          <a:lstStyle/>
          <a:p>
            <a:fld id="{0D642928-1497-4222-8C10-4FA4696D7D9A}" type="slidenum">
              <a:rPr lang="en-US"/>
              <a:pPr/>
              <a:t>13</a:t>
            </a:fld>
            <a:endParaRPr lang="en-US"/>
          </a:p>
        </p:txBody>
      </p:sp>
      <p:sp>
        <p:nvSpPr>
          <p:cNvPr id="208898" name="Rectangle 2662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568450" y="965200"/>
            <a:ext cx="4608513" cy="3455988"/>
          </a:xfrm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xfrm>
            <a:off x="777875" y="4776788"/>
            <a:ext cx="6216650" cy="452755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08900" name="Shape 3"/>
          <p:cNvSpPr txBox="1">
            <a:spLocks noGrp="1"/>
          </p:cNvSpPr>
          <p:nvPr/>
        </p:nvSpPr>
        <p:spPr bwMode="auto">
          <a:xfrm>
            <a:off x="4402138" y="9553575"/>
            <a:ext cx="33686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76" tIns="50938" rIns="101876" bIns="50938" anchor="b"/>
          <a:lstStyle/>
          <a:p>
            <a:pPr algn="r" defTabSz="1019175"/>
            <a:fld id="{8690CB70-819F-40AE-80D4-2758CB6743D5}" type="slidenum">
              <a:rPr lang="en-US" sz="1400">
                <a:solidFill>
                  <a:schemeClr val="tx1"/>
                </a:solidFill>
                <a:latin typeface="Calibri" pitchFamily="34" charset="0"/>
              </a:rPr>
              <a:pPr algn="r" defTabSz="1019175"/>
              <a:t>13</a:t>
            </a:fld>
            <a:endParaRPr lang="en-US" sz="140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8450" y="965200"/>
            <a:ext cx="4608513" cy="3455988"/>
          </a:xfrm>
        </p:spPr>
      </p:sp>
      <p:sp>
        <p:nvSpPr>
          <p:cNvPr id="2109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8450" y="965200"/>
            <a:ext cx="4608513" cy="3455988"/>
          </a:xfrm>
        </p:spPr>
      </p:sp>
      <p:sp>
        <p:nvSpPr>
          <p:cNvPr id="2498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8450" y="965200"/>
            <a:ext cx="4608513" cy="3455988"/>
          </a:xfrm>
        </p:spPr>
      </p:sp>
      <p:sp>
        <p:nvSpPr>
          <p:cNvPr id="2570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8450" y="965200"/>
            <a:ext cx="4608513" cy="3455988"/>
          </a:xfrm>
        </p:spPr>
      </p:sp>
      <p:sp>
        <p:nvSpPr>
          <p:cNvPr id="2621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8450" y="965200"/>
            <a:ext cx="4608513" cy="3455988"/>
          </a:xfrm>
        </p:spPr>
      </p:sp>
      <p:sp>
        <p:nvSpPr>
          <p:cNvPr id="2641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8450" y="965200"/>
            <a:ext cx="4608513" cy="3455988"/>
          </a:xfrm>
        </p:spPr>
      </p:sp>
      <p:sp>
        <p:nvSpPr>
          <p:cNvPr id="2662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1"/>
          <p:cNvSpPr txBox="1">
            <a:spLocks noChangeArrowheads="1"/>
          </p:cNvSpPr>
          <p:nvPr/>
        </p:nvSpPr>
        <p:spPr bwMode="auto">
          <a:xfrm>
            <a:off x="1317625" y="754063"/>
            <a:ext cx="5135563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272387" name="Rectangle 2"/>
          <p:cNvSpPr>
            <a:spLocks noGrp="1" noChangeArrowheads="1"/>
          </p:cNvSpPr>
          <p:nvPr>
            <p:ph type="body"/>
          </p:nvPr>
        </p:nvSpPr>
        <p:spPr>
          <a:xfrm>
            <a:off x="1201738" y="4784725"/>
            <a:ext cx="5349875" cy="38401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8450" y="965200"/>
            <a:ext cx="4608513" cy="3455988"/>
          </a:xfrm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402138" y="9553575"/>
            <a:ext cx="3368675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D220146-37E3-4684-A58B-B4D4C3611FB9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295400" y="754063"/>
            <a:ext cx="5181600" cy="3771900"/>
          </a:xfrm>
          <a:prstGeom prst="rect">
            <a:avLst/>
          </a:prstGeom>
          <a:solidFill>
            <a:srgbClr val="FFFF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1201738" y="4784725"/>
            <a:ext cx="5349875" cy="38401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349375" y="965200"/>
            <a:ext cx="5072063" cy="3481388"/>
          </a:xfrm>
          <a:prstGeom prst="rect">
            <a:avLst/>
          </a:prstGeom>
          <a:solidFill>
            <a:srgbClr val="FFFF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26627" name="Text Box 2"/>
          <p:cNvSpPr>
            <a:spLocks noGrp="1" noChangeArrowheads="1"/>
          </p:cNvSpPr>
          <p:nvPr>
            <p:ph type="body"/>
          </p:nvPr>
        </p:nvSpPr>
        <p:spPr>
          <a:xfrm>
            <a:off x="1201738" y="4784725"/>
            <a:ext cx="5373687" cy="3773488"/>
          </a:xfrm>
          <a:noFill/>
          <a:ln/>
        </p:spPr>
        <p:txBody>
          <a:bodyPr/>
          <a:lstStyle/>
          <a:p>
            <a:pPr eaLnBrk="1">
              <a:lnSpc>
                <a:spcPct val="90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295400" y="754063"/>
            <a:ext cx="5181600" cy="3771900"/>
          </a:xfrm>
          <a:prstGeom prst="rect">
            <a:avLst/>
          </a:prstGeom>
          <a:solidFill>
            <a:srgbClr val="FFFF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1201738" y="4784725"/>
            <a:ext cx="5349875" cy="38401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965200"/>
            <a:ext cx="4608513" cy="3455988"/>
          </a:xfrm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402138" y="9553575"/>
            <a:ext cx="3368675" cy="503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694" tIns="48847" rIns="97694" bIns="48847"/>
          <a:lstStyle/>
          <a:p>
            <a:fld id="{439BA064-1725-4BCF-A302-29A5E7DD85FC}" type="slidenum">
              <a:rPr lang="en-US"/>
              <a:pPr/>
              <a:t>9</a:t>
            </a:fld>
            <a:endParaRPr lang="en-US"/>
          </a:p>
        </p:txBody>
      </p:sp>
      <p:sp>
        <p:nvSpPr>
          <p:cNvPr id="200706" name="Shape 4"/>
          <p:cNvSpPr txBox="1">
            <a:spLocks noGrp="1" noChangeArrowheads="1"/>
          </p:cNvSpPr>
          <p:nvPr/>
        </p:nvSpPr>
        <p:spPr bwMode="auto">
          <a:xfrm>
            <a:off x="4402138" y="9553575"/>
            <a:ext cx="33686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76" tIns="50938" rIns="101876" bIns="50938" anchor="b"/>
          <a:lstStyle/>
          <a:p>
            <a:pPr algn="r" defTabSz="1062038"/>
            <a:fld id="{3F87284A-D854-4670-89DE-FB948F73DD06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 defTabSz="1062038"/>
              <a:t>9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0707" name="Rectangle 22529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965200"/>
            <a:ext cx="4608513" cy="3455988"/>
          </a:xfrm>
          <a:ln/>
        </p:spPr>
      </p:sp>
      <p:sp>
        <p:nvSpPr>
          <p:cNvPr id="200708" name="Rectangle 2048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402138" y="9553575"/>
            <a:ext cx="3368675" cy="503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694" tIns="48847" rIns="97694" bIns="48847"/>
          <a:lstStyle/>
          <a:p>
            <a:fld id="{084AF6CC-3785-4753-AE34-E73A6E5AF91E}" type="slidenum">
              <a:rPr lang="en-US"/>
              <a:pPr/>
              <a:t>10</a:t>
            </a:fld>
            <a:endParaRPr lang="en-US"/>
          </a:p>
        </p:txBody>
      </p:sp>
      <p:sp>
        <p:nvSpPr>
          <p:cNvPr id="202754" name="Shape 4"/>
          <p:cNvSpPr txBox="1">
            <a:spLocks noGrp="1" noChangeArrowheads="1"/>
          </p:cNvSpPr>
          <p:nvPr/>
        </p:nvSpPr>
        <p:spPr bwMode="auto">
          <a:xfrm>
            <a:off x="4402138" y="9553575"/>
            <a:ext cx="33686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76" tIns="50938" rIns="101876" bIns="50938" anchor="b"/>
          <a:lstStyle/>
          <a:p>
            <a:pPr algn="r" defTabSz="1062038"/>
            <a:fld id="{530D3426-834C-4E88-BF49-33F3DAF8527B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 defTabSz="1062038"/>
              <a:t>10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2755" name="Rectangle 245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965200"/>
            <a:ext cx="4608513" cy="3455988"/>
          </a:xfrm>
          <a:ln/>
        </p:spPr>
      </p:sp>
      <p:sp>
        <p:nvSpPr>
          <p:cNvPr id="202756" name="Rectangle 245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8450" y="965200"/>
            <a:ext cx="4608513" cy="3455988"/>
          </a:xfrm>
        </p:spPr>
      </p:sp>
      <p:sp>
        <p:nvSpPr>
          <p:cNvPr id="2048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prstGeom prst="rect">
            <a:avLst/>
          </a:prstGeom>
          <a:ln>
            <a:noFill/>
          </a:ln>
        </p:spPr>
        <p:txBody>
          <a:bodyPr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087A-958F-4C1A-9DA9-E536607B3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9BD-837A-4D9E-BC06-48D1F9F95C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6BA3D-772D-4C42-9BF2-73D24F3E45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" y="198437"/>
            <a:ext cx="8582025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2183-185D-4376-84FA-29A0F2E31C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" y="144463"/>
            <a:ext cx="8582025" cy="81597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1688" y="2008188"/>
            <a:ext cx="8451850" cy="47371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39FBD-4FD7-4DA5-85A7-9A86F80F2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6047" y="1116452"/>
            <a:ext cx="4200260" cy="5942745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116452"/>
            <a:ext cx="4200260" cy="5942745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687" y="198437"/>
            <a:ext cx="8582025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321F8-E6BD-41C3-B9FC-94D78230DA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72346-408B-4A1D-AEDF-EC47FDB0FC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2568-724B-49DB-A65B-48BDAD57A0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prstGeom prst="rect">
            <a:avLst/>
          </a:prstGeom>
          <a:ln>
            <a:noFill/>
          </a:ln>
        </p:spPr>
        <p:txBody>
          <a:bodyPr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2C9F3-8974-418C-9670-AC6E1046CC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341437"/>
            <a:ext cx="4452276" cy="5663691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341437"/>
            <a:ext cx="4452276" cy="5663691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C80D8-EF35-48B3-9764-C3A53F7E3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6E38-AA9E-4784-B84A-D885EAAC47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0C0E-326C-49B1-B468-D56F0C1B86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DBD9-14CD-4CE0-BED5-A73F65BEDC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B754F-1BBF-4D6C-A617-F219AADDB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489325" y="1220788"/>
            <a:ext cx="5797550" cy="453707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823325" y="5908675"/>
            <a:ext cx="171450" cy="17145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1113" y="6411913"/>
            <a:ext cx="10102851" cy="11477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830763" y="6856413"/>
            <a:ext cx="5249862" cy="7032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  <a:prstGeom prst="rect">
            <a:avLst/>
          </a:prstGeom>
        </p:spPr>
        <p:txBody>
          <a:bodyPr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288" y="7007225"/>
            <a:ext cx="673100" cy="401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76C1E-5B4C-4490-A0E9-EBF150C43E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10102851" cy="1147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763" y="-7938"/>
            <a:ext cx="5249862" cy="703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8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03238" y="1417638"/>
            <a:ext cx="9074150" cy="555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 smtClean="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August 28, 2008</a:t>
            </a: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050" y="7007225"/>
            <a:ext cx="3695700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dirty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013" y="7007225"/>
            <a:ext cx="841375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 smtClean="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40091E8-AE83-4D80-BCD9-EE1C53ADA1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2" name="Group 1"/>
          <p:cNvGrpSpPr>
            <a:grpSpLocks/>
          </p:cNvGrpSpPr>
          <p:nvPr/>
        </p:nvGrpSpPr>
        <p:grpSpPr bwMode="auto">
          <a:xfrm>
            <a:off x="-20638" y="223838"/>
            <a:ext cx="10120313" cy="7143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1033" name="Title Placeholder 15"/>
          <p:cNvSpPr>
            <a:spLocks noGrp="1"/>
          </p:cNvSpPr>
          <p:nvPr>
            <p:ph type="title"/>
          </p:nvPr>
        </p:nvSpPr>
        <p:spPr bwMode="auto">
          <a:xfrm>
            <a:off x="11113" y="6350"/>
            <a:ext cx="9072562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48" r:id="rId15"/>
    <p:sldLayoutId id="2147483763" r:id="rId16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55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9pPr>
    </p:titleStyle>
    <p:bodyStyle>
      <a:lvl1pPr marL="301625" indent="-301625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714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714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688" indent="-231775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231775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7.jpeg"/><Relationship Id="rId11" Type="http://schemas.openxmlformats.org/officeDocument/2006/relationships/image" Target="../media/image2.pn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10080625" cy="2743200"/>
          </a:xfrm>
        </p:spPr>
        <p:txBody>
          <a:bodyPr/>
          <a:lstStyle/>
          <a:p>
            <a:pPr algn="ctr">
              <a:lnSpc>
                <a:spcPct val="87000"/>
              </a:lnSpc>
              <a:tabLst>
                <a:tab pos="3349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800" smtClean="0"/>
              <a:t>Half-Sibling Reconstruction</a:t>
            </a:r>
            <a:br>
              <a:rPr lang="en-US" sz="4800" smtClean="0"/>
            </a:br>
            <a:r>
              <a:rPr lang="en-US" sz="4000" smtClean="0"/>
              <a:t>A Theoretical Analysis</a:t>
            </a:r>
            <a:endParaRPr lang="en-GB" sz="480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541838"/>
            <a:ext cx="10080625" cy="2590800"/>
          </a:xfrm>
        </p:spPr>
        <p:txBody>
          <a:bodyPr anchor="ctr"/>
          <a:lstStyle/>
          <a:p>
            <a:pPr marL="209550" lvl="1" indent="0" algn="ctr">
              <a:lnSpc>
                <a:spcPct val="9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407988" algn="l"/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</a:tabLst>
            </a:pPr>
            <a:r>
              <a:rPr lang="en-GB" sz="3200" smtClean="0">
                <a:latin typeface="Garamond" pitchFamily="18" charset="0"/>
              </a:rPr>
              <a:t>Saad Sheikh</a:t>
            </a:r>
          </a:p>
          <a:p>
            <a:pPr marL="209550" lvl="1" indent="0" algn="ctr">
              <a:lnSpc>
                <a:spcPct val="9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407988" algn="l"/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</a:tabLst>
            </a:pPr>
            <a:endParaRPr lang="en-GB" sz="2000" smtClean="0">
              <a:latin typeface="Garamond" pitchFamily="18" charset="0"/>
            </a:endParaRPr>
          </a:p>
          <a:p>
            <a:pPr marL="209550" lvl="1" indent="0" algn="ctr">
              <a:lnSpc>
                <a:spcPct val="9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407988" algn="l"/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</a:tabLst>
            </a:pPr>
            <a:r>
              <a:rPr lang="en-GB" sz="2000" smtClean="0">
                <a:latin typeface="Garamond" pitchFamily="18" charset="0"/>
              </a:rPr>
              <a:t>Department of Computer Science</a:t>
            </a:r>
          </a:p>
          <a:p>
            <a:pPr marL="209550" lvl="1" indent="0" algn="ctr">
              <a:lnSpc>
                <a:spcPct val="9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407988" algn="l"/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</a:tabLst>
            </a:pPr>
            <a:r>
              <a:rPr lang="en-GB" sz="2000" smtClean="0">
                <a:latin typeface="Garamond" pitchFamily="18" charset="0"/>
              </a:rPr>
              <a:t>University of Illinois at Chicago</a:t>
            </a:r>
          </a:p>
        </p:txBody>
      </p:sp>
      <p:grpSp>
        <p:nvGrpSpPr>
          <p:cNvPr id="19459" name="Group 236"/>
          <p:cNvGrpSpPr>
            <a:grpSpLocks/>
          </p:cNvGrpSpPr>
          <p:nvPr/>
        </p:nvGrpSpPr>
        <p:grpSpPr bwMode="auto">
          <a:xfrm>
            <a:off x="3211513" y="2332038"/>
            <a:ext cx="3487737" cy="1641475"/>
            <a:chOff x="1790" y="1443"/>
            <a:chExt cx="2197" cy="1034"/>
          </a:xfrm>
        </p:grpSpPr>
        <p:sp>
          <p:nvSpPr>
            <p:cNvPr id="19461" name="Oval Callout 12"/>
            <p:cNvSpPr>
              <a:spLocks noChangeArrowheads="1"/>
            </p:cNvSpPr>
            <p:nvPr/>
          </p:nvSpPr>
          <p:spPr bwMode="auto">
            <a:xfrm>
              <a:off x="2058" y="1544"/>
              <a:ext cx="769" cy="216"/>
            </a:xfrm>
            <a:prstGeom prst="wedgeEllipseCallout">
              <a:avLst>
                <a:gd name="adj1" fmla="val -25944"/>
                <a:gd name="adj2" fmla="val 95370"/>
              </a:avLst>
            </a:prstGeom>
            <a:noFill/>
            <a:ln w="9525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eaLnBrk="0" hangingPunct="0"/>
              <a:r>
                <a:rPr lang="en-US" sz="1400" i="1">
                  <a:solidFill>
                    <a:schemeClr val="tx1"/>
                  </a:solidFill>
                </a:rPr>
                <a:t>Brothers!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9462" name="TextBox 9"/>
            <p:cNvSpPr txBox="1">
              <a:spLocks noChangeArrowheads="1"/>
            </p:cNvSpPr>
            <p:nvPr/>
          </p:nvSpPr>
          <p:spPr bwMode="auto">
            <a:xfrm>
              <a:off x="2853" y="1762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9463" name="TextBox 10"/>
            <p:cNvSpPr txBox="1">
              <a:spLocks noChangeArrowheads="1"/>
            </p:cNvSpPr>
            <p:nvPr/>
          </p:nvSpPr>
          <p:spPr bwMode="auto">
            <a:xfrm>
              <a:off x="3525" y="1474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tx1"/>
                  </a:solidFill>
                </a:rPr>
                <a:t>?</a:t>
              </a:r>
            </a:p>
          </p:txBody>
        </p:sp>
        <p:grpSp>
          <p:nvGrpSpPr>
            <p:cNvPr id="19464" name="Group 235"/>
            <p:cNvGrpSpPr>
              <a:grpSpLocks/>
            </p:cNvGrpSpPr>
            <p:nvPr/>
          </p:nvGrpSpPr>
          <p:grpSpPr bwMode="auto">
            <a:xfrm>
              <a:off x="2815" y="1443"/>
              <a:ext cx="1172" cy="1034"/>
              <a:chOff x="1134" y="1544"/>
              <a:chExt cx="1172" cy="1034"/>
            </a:xfrm>
          </p:grpSpPr>
          <p:sp>
            <p:nvSpPr>
              <p:cNvPr id="19488" name="AutoShape 15"/>
              <p:cNvSpPr>
                <a:spLocks noChangeAspect="1" noChangeArrowheads="1" noTextEdit="1"/>
              </p:cNvSpPr>
              <p:nvPr/>
            </p:nvSpPr>
            <p:spPr bwMode="auto">
              <a:xfrm>
                <a:off x="1788" y="1544"/>
                <a:ext cx="518" cy="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9" name="Freeform 17"/>
              <p:cNvSpPr>
                <a:spLocks/>
              </p:cNvSpPr>
              <p:nvPr/>
            </p:nvSpPr>
            <p:spPr bwMode="auto">
              <a:xfrm>
                <a:off x="1134" y="2030"/>
                <a:ext cx="377" cy="448"/>
              </a:xfrm>
              <a:custGeom>
                <a:avLst/>
                <a:gdLst>
                  <a:gd name="T0" fmla="*/ 42 w 377"/>
                  <a:gd name="T1" fmla="*/ 19 h 448"/>
                  <a:gd name="T2" fmla="*/ 18 w 377"/>
                  <a:gd name="T3" fmla="*/ 13 h 448"/>
                  <a:gd name="T4" fmla="*/ 0 w 377"/>
                  <a:gd name="T5" fmla="*/ 33 h 448"/>
                  <a:gd name="T6" fmla="*/ 19 w 377"/>
                  <a:gd name="T7" fmla="*/ 80 h 448"/>
                  <a:gd name="T8" fmla="*/ 27 w 377"/>
                  <a:gd name="T9" fmla="*/ 128 h 448"/>
                  <a:gd name="T10" fmla="*/ 56 w 377"/>
                  <a:gd name="T11" fmla="*/ 187 h 448"/>
                  <a:gd name="T12" fmla="*/ 39 w 377"/>
                  <a:gd name="T13" fmla="*/ 244 h 448"/>
                  <a:gd name="T14" fmla="*/ 54 w 377"/>
                  <a:gd name="T15" fmla="*/ 303 h 448"/>
                  <a:gd name="T16" fmla="*/ 103 w 377"/>
                  <a:gd name="T17" fmla="*/ 342 h 448"/>
                  <a:gd name="T18" fmla="*/ 128 w 377"/>
                  <a:gd name="T19" fmla="*/ 360 h 448"/>
                  <a:gd name="T20" fmla="*/ 113 w 377"/>
                  <a:gd name="T21" fmla="*/ 359 h 448"/>
                  <a:gd name="T22" fmla="*/ 99 w 377"/>
                  <a:gd name="T23" fmla="*/ 370 h 448"/>
                  <a:gd name="T24" fmla="*/ 105 w 377"/>
                  <a:gd name="T25" fmla="*/ 380 h 448"/>
                  <a:gd name="T26" fmla="*/ 98 w 377"/>
                  <a:gd name="T27" fmla="*/ 386 h 448"/>
                  <a:gd name="T28" fmla="*/ 87 w 377"/>
                  <a:gd name="T29" fmla="*/ 409 h 448"/>
                  <a:gd name="T30" fmla="*/ 98 w 377"/>
                  <a:gd name="T31" fmla="*/ 428 h 448"/>
                  <a:gd name="T32" fmla="*/ 113 w 377"/>
                  <a:gd name="T33" fmla="*/ 425 h 448"/>
                  <a:gd name="T34" fmla="*/ 130 w 377"/>
                  <a:gd name="T35" fmla="*/ 421 h 448"/>
                  <a:gd name="T36" fmla="*/ 156 w 377"/>
                  <a:gd name="T37" fmla="*/ 422 h 448"/>
                  <a:gd name="T38" fmla="*/ 203 w 377"/>
                  <a:gd name="T39" fmla="*/ 447 h 448"/>
                  <a:gd name="T40" fmla="*/ 224 w 377"/>
                  <a:gd name="T41" fmla="*/ 442 h 448"/>
                  <a:gd name="T42" fmla="*/ 224 w 377"/>
                  <a:gd name="T43" fmla="*/ 419 h 448"/>
                  <a:gd name="T44" fmla="*/ 227 w 377"/>
                  <a:gd name="T45" fmla="*/ 406 h 448"/>
                  <a:gd name="T46" fmla="*/ 258 w 377"/>
                  <a:gd name="T47" fmla="*/ 424 h 448"/>
                  <a:gd name="T48" fmla="*/ 294 w 377"/>
                  <a:gd name="T49" fmla="*/ 427 h 448"/>
                  <a:gd name="T50" fmla="*/ 296 w 377"/>
                  <a:gd name="T51" fmla="*/ 406 h 448"/>
                  <a:gd name="T52" fmla="*/ 257 w 377"/>
                  <a:gd name="T53" fmla="*/ 379 h 448"/>
                  <a:gd name="T54" fmla="*/ 277 w 377"/>
                  <a:gd name="T55" fmla="*/ 354 h 448"/>
                  <a:gd name="T56" fmla="*/ 343 w 377"/>
                  <a:gd name="T57" fmla="*/ 314 h 448"/>
                  <a:gd name="T58" fmla="*/ 368 w 377"/>
                  <a:gd name="T59" fmla="*/ 270 h 448"/>
                  <a:gd name="T60" fmla="*/ 364 w 377"/>
                  <a:gd name="T61" fmla="*/ 249 h 448"/>
                  <a:gd name="T62" fmla="*/ 368 w 377"/>
                  <a:gd name="T63" fmla="*/ 228 h 448"/>
                  <a:gd name="T64" fmla="*/ 377 w 377"/>
                  <a:gd name="T65" fmla="*/ 160 h 448"/>
                  <a:gd name="T66" fmla="*/ 352 w 377"/>
                  <a:gd name="T67" fmla="*/ 111 h 448"/>
                  <a:gd name="T68" fmla="*/ 324 w 377"/>
                  <a:gd name="T69" fmla="*/ 104 h 448"/>
                  <a:gd name="T70" fmla="*/ 307 w 377"/>
                  <a:gd name="T71" fmla="*/ 92 h 448"/>
                  <a:gd name="T72" fmla="*/ 277 w 377"/>
                  <a:gd name="T73" fmla="*/ 69 h 448"/>
                  <a:gd name="T74" fmla="*/ 246 w 377"/>
                  <a:gd name="T75" fmla="*/ 65 h 448"/>
                  <a:gd name="T76" fmla="*/ 238 w 377"/>
                  <a:gd name="T77" fmla="*/ 86 h 448"/>
                  <a:gd name="T78" fmla="*/ 220 w 377"/>
                  <a:gd name="T79" fmla="*/ 117 h 448"/>
                  <a:gd name="T80" fmla="*/ 205 w 377"/>
                  <a:gd name="T81" fmla="*/ 92 h 448"/>
                  <a:gd name="T82" fmla="*/ 181 w 377"/>
                  <a:gd name="T83" fmla="*/ 30 h 448"/>
                  <a:gd name="T84" fmla="*/ 135 w 377"/>
                  <a:gd name="T85" fmla="*/ 1 h 448"/>
                  <a:gd name="T86" fmla="*/ 72 w 377"/>
                  <a:gd name="T87" fmla="*/ 10 h 44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77"/>
                  <a:gd name="T133" fmla="*/ 0 h 448"/>
                  <a:gd name="T134" fmla="*/ 377 w 377"/>
                  <a:gd name="T135" fmla="*/ 448 h 44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77" h="448">
                    <a:moveTo>
                      <a:pt x="58" y="25"/>
                    </a:moveTo>
                    <a:lnTo>
                      <a:pt x="53" y="22"/>
                    </a:lnTo>
                    <a:lnTo>
                      <a:pt x="42" y="19"/>
                    </a:lnTo>
                    <a:lnTo>
                      <a:pt x="30" y="15"/>
                    </a:lnTo>
                    <a:lnTo>
                      <a:pt x="23" y="13"/>
                    </a:lnTo>
                    <a:lnTo>
                      <a:pt x="18" y="13"/>
                    </a:lnTo>
                    <a:lnTo>
                      <a:pt x="9" y="19"/>
                    </a:lnTo>
                    <a:lnTo>
                      <a:pt x="3" y="25"/>
                    </a:lnTo>
                    <a:lnTo>
                      <a:pt x="0" y="33"/>
                    </a:lnTo>
                    <a:lnTo>
                      <a:pt x="4" y="43"/>
                    </a:lnTo>
                    <a:lnTo>
                      <a:pt x="12" y="62"/>
                    </a:lnTo>
                    <a:lnTo>
                      <a:pt x="19" y="80"/>
                    </a:lnTo>
                    <a:lnTo>
                      <a:pt x="23" y="87"/>
                    </a:lnTo>
                    <a:lnTo>
                      <a:pt x="23" y="99"/>
                    </a:lnTo>
                    <a:lnTo>
                      <a:pt x="27" y="128"/>
                    </a:lnTo>
                    <a:lnTo>
                      <a:pt x="37" y="160"/>
                    </a:lnTo>
                    <a:lnTo>
                      <a:pt x="60" y="181"/>
                    </a:lnTo>
                    <a:lnTo>
                      <a:pt x="56" y="187"/>
                    </a:lnTo>
                    <a:lnTo>
                      <a:pt x="50" y="202"/>
                    </a:lnTo>
                    <a:lnTo>
                      <a:pt x="43" y="222"/>
                    </a:lnTo>
                    <a:lnTo>
                      <a:pt x="39" y="244"/>
                    </a:lnTo>
                    <a:lnTo>
                      <a:pt x="38" y="264"/>
                    </a:lnTo>
                    <a:lnTo>
                      <a:pt x="45" y="284"/>
                    </a:lnTo>
                    <a:lnTo>
                      <a:pt x="54" y="303"/>
                    </a:lnTo>
                    <a:lnTo>
                      <a:pt x="67" y="320"/>
                    </a:lnTo>
                    <a:lnTo>
                      <a:pt x="83" y="332"/>
                    </a:lnTo>
                    <a:lnTo>
                      <a:pt x="103" y="342"/>
                    </a:lnTo>
                    <a:lnTo>
                      <a:pt x="120" y="350"/>
                    </a:lnTo>
                    <a:lnTo>
                      <a:pt x="126" y="351"/>
                    </a:lnTo>
                    <a:lnTo>
                      <a:pt x="128" y="360"/>
                    </a:lnTo>
                    <a:lnTo>
                      <a:pt x="125" y="359"/>
                    </a:lnTo>
                    <a:lnTo>
                      <a:pt x="120" y="359"/>
                    </a:lnTo>
                    <a:lnTo>
                      <a:pt x="113" y="359"/>
                    </a:lnTo>
                    <a:lnTo>
                      <a:pt x="106" y="362"/>
                    </a:lnTo>
                    <a:lnTo>
                      <a:pt x="102" y="365"/>
                    </a:lnTo>
                    <a:lnTo>
                      <a:pt x="99" y="370"/>
                    </a:lnTo>
                    <a:lnTo>
                      <a:pt x="98" y="373"/>
                    </a:lnTo>
                    <a:lnTo>
                      <a:pt x="99" y="376"/>
                    </a:lnTo>
                    <a:lnTo>
                      <a:pt x="105" y="380"/>
                    </a:lnTo>
                    <a:lnTo>
                      <a:pt x="109" y="382"/>
                    </a:lnTo>
                    <a:lnTo>
                      <a:pt x="105" y="383"/>
                    </a:lnTo>
                    <a:lnTo>
                      <a:pt x="98" y="386"/>
                    </a:lnTo>
                    <a:lnTo>
                      <a:pt x="91" y="392"/>
                    </a:lnTo>
                    <a:lnTo>
                      <a:pt x="88" y="401"/>
                    </a:lnTo>
                    <a:lnTo>
                      <a:pt x="87" y="409"/>
                    </a:lnTo>
                    <a:lnTo>
                      <a:pt x="90" y="416"/>
                    </a:lnTo>
                    <a:lnTo>
                      <a:pt x="92" y="422"/>
                    </a:lnTo>
                    <a:lnTo>
                      <a:pt x="98" y="428"/>
                    </a:lnTo>
                    <a:lnTo>
                      <a:pt x="102" y="428"/>
                    </a:lnTo>
                    <a:lnTo>
                      <a:pt x="107" y="428"/>
                    </a:lnTo>
                    <a:lnTo>
                      <a:pt x="113" y="425"/>
                    </a:lnTo>
                    <a:lnTo>
                      <a:pt x="118" y="425"/>
                    </a:lnTo>
                    <a:lnTo>
                      <a:pt x="124" y="422"/>
                    </a:lnTo>
                    <a:lnTo>
                      <a:pt x="130" y="421"/>
                    </a:lnTo>
                    <a:lnTo>
                      <a:pt x="139" y="418"/>
                    </a:lnTo>
                    <a:lnTo>
                      <a:pt x="145" y="419"/>
                    </a:lnTo>
                    <a:lnTo>
                      <a:pt x="156" y="422"/>
                    </a:lnTo>
                    <a:lnTo>
                      <a:pt x="174" y="431"/>
                    </a:lnTo>
                    <a:lnTo>
                      <a:pt x="190" y="441"/>
                    </a:lnTo>
                    <a:lnTo>
                      <a:pt x="203" y="447"/>
                    </a:lnTo>
                    <a:lnTo>
                      <a:pt x="209" y="448"/>
                    </a:lnTo>
                    <a:lnTo>
                      <a:pt x="217" y="447"/>
                    </a:lnTo>
                    <a:lnTo>
                      <a:pt x="224" y="442"/>
                    </a:lnTo>
                    <a:lnTo>
                      <a:pt x="230" y="437"/>
                    </a:lnTo>
                    <a:lnTo>
                      <a:pt x="230" y="428"/>
                    </a:lnTo>
                    <a:lnTo>
                      <a:pt x="224" y="419"/>
                    </a:lnTo>
                    <a:lnTo>
                      <a:pt x="220" y="410"/>
                    </a:lnTo>
                    <a:lnTo>
                      <a:pt x="217" y="407"/>
                    </a:lnTo>
                    <a:lnTo>
                      <a:pt x="227" y="406"/>
                    </a:lnTo>
                    <a:lnTo>
                      <a:pt x="231" y="409"/>
                    </a:lnTo>
                    <a:lnTo>
                      <a:pt x="245" y="416"/>
                    </a:lnTo>
                    <a:lnTo>
                      <a:pt x="258" y="424"/>
                    </a:lnTo>
                    <a:lnTo>
                      <a:pt x="272" y="430"/>
                    </a:lnTo>
                    <a:lnTo>
                      <a:pt x="283" y="430"/>
                    </a:lnTo>
                    <a:lnTo>
                      <a:pt x="294" y="427"/>
                    </a:lnTo>
                    <a:lnTo>
                      <a:pt x="302" y="421"/>
                    </a:lnTo>
                    <a:lnTo>
                      <a:pt x="306" y="415"/>
                    </a:lnTo>
                    <a:lnTo>
                      <a:pt x="296" y="406"/>
                    </a:lnTo>
                    <a:lnTo>
                      <a:pt x="280" y="394"/>
                    </a:lnTo>
                    <a:lnTo>
                      <a:pt x="264" y="385"/>
                    </a:lnTo>
                    <a:lnTo>
                      <a:pt x="257" y="379"/>
                    </a:lnTo>
                    <a:lnTo>
                      <a:pt x="256" y="354"/>
                    </a:lnTo>
                    <a:lnTo>
                      <a:pt x="261" y="354"/>
                    </a:lnTo>
                    <a:lnTo>
                      <a:pt x="277" y="354"/>
                    </a:lnTo>
                    <a:lnTo>
                      <a:pt x="299" y="350"/>
                    </a:lnTo>
                    <a:lnTo>
                      <a:pt x="324" y="335"/>
                    </a:lnTo>
                    <a:lnTo>
                      <a:pt x="343" y="314"/>
                    </a:lnTo>
                    <a:lnTo>
                      <a:pt x="356" y="296"/>
                    </a:lnTo>
                    <a:lnTo>
                      <a:pt x="364" y="279"/>
                    </a:lnTo>
                    <a:lnTo>
                      <a:pt x="368" y="270"/>
                    </a:lnTo>
                    <a:lnTo>
                      <a:pt x="368" y="259"/>
                    </a:lnTo>
                    <a:lnTo>
                      <a:pt x="367" y="253"/>
                    </a:lnTo>
                    <a:lnTo>
                      <a:pt x="364" y="249"/>
                    </a:lnTo>
                    <a:lnTo>
                      <a:pt x="363" y="247"/>
                    </a:lnTo>
                    <a:lnTo>
                      <a:pt x="364" y="243"/>
                    </a:lnTo>
                    <a:lnTo>
                      <a:pt x="368" y="228"/>
                    </a:lnTo>
                    <a:lnTo>
                      <a:pt x="374" y="208"/>
                    </a:lnTo>
                    <a:lnTo>
                      <a:pt x="377" y="185"/>
                    </a:lnTo>
                    <a:lnTo>
                      <a:pt x="377" y="160"/>
                    </a:lnTo>
                    <a:lnTo>
                      <a:pt x="370" y="139"/>
                    </a:lnTo>
                    <a:lnTo>
                      <a:pt x="360" y="120"/>
                    </a:lnTo>
                    <a:lnTo>
                      <a:pt x="352" y="111"/>
                    </a:lnTo>
                    <a:lnTo>
                      <a:pt x="341" y="105"/>
                    </a:lnTo>
                    <a:lnTo>
                      <a:pt x="332" y="104"/>
                    </a:lnTo>
                    <a:lnTo>
                      <a:pt x="324" y="104"/>
                    </a:lnTo>
                    <a:lnTo>
                      <a:pt x="321" y="104"/>
                    </a:lnTo>
                    <a:lnTo>
                      <a:pt x="317" y="99"/>
                    </a:lnTo>
                    <a:lnTo>
                      <a:pt x="307" y="92"/>
                    </a:lnTo>
                    <a:lnTo>
                      <a:pt x="298" y="81"/>
                    </a:lnTo>
                    <a:lnTo>
                      <a:pt x="288" y="74"/>
                    </a:lnTo>
                    <a:lnTo>
                      <a:pt x="277" y="69"/>
                    </a:lnTo>
                    <a:lnTo>
                      <a:pt x="266" y="66"/>
                    </a:lnTo>
                    <a:lnTo>
                      <a:pt x="253" y="65"/>
                    </a:lnTo>
                    <a:lnTo>
                      <a:pt x="246" y="65"/>
                    </a:lnTo>
                    <a:lnTo>
                      <a:pt x="241" y="69"/>
                    </a:lnTo>
                    <a:lnTo>
                      <a:pt x="239" y="80"/>
                    </a:lnTo>
                    <a:lnTo>
                      <a:pt x="238" y="86"/>
                    </a:lnTo>
                    <a:lnTo>
                      <a:pt x="238" y="90"/>
                    </a:lnTo>
                    <a:lnTo>
                      <a:pt x="224" y="98"/>
                    </a:lnTo>
                    <a:lnTo>
                      <a:pt x="220" y="117"/>
                    </a:lnTo>
                    <a:lnTo>
                      <a:pt x="207" y="113"/>
                    </a:lnTo>
                    <a:lnTo>
                      <a:pt x="207" y="105"/>
                    </a:lnTo>
                    <a:lnTo>
                      <a:pt x="205" y="92"/>
                    </a:lnTo>
                    <a:lnTo>
                      <a:pt x="201" y="71"/>
                    </a:lnTo>
                    <a:lnTo>
                      <a:pt x="193" y="49"/>
                    </a:lnTo>
                    <a:lnTo>
                      <a:pt x="181" y="30"/>
                    </a:lnTo>
                    <a:lnTo>
                      <a:pt x="171" y="16"/>
                    </a:lnTo>
                    <a:lnTo>
                      <a:pt x="156" y="6"/>
                    </a:lnTo>
                    <a:lnTo>
                      <a:pt x="135" y="1"/>
                    </a:lnTo>
                    <a:lnTo>
                      <a:pt x="109" y="0"/>
                    </a:lnTo>
                    <a:lnTo>
                      <a:pt x="90" y="3"/>
                    </a:lnTo>
                    <a:lnTo>
                      <a:pt x="72" y="10"/>
                    </a:lnTo>
                    <a:lnTo>
                      <a:pt x="58" y="25"/>
                    </a:lnTo>
                    <a:close/>
                  </a:path>
                </a:pathLst>
              </a:custGeom>
              <a:solidFill>
                <a:srgbClr val="F2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0" name="Freeform 18"/>
              <p:cNvSpPr>
                <a:spLocks/>
              </p:cNvSpPr>
              <p:nvPr/>
            </p:nvSpPr>
            <p:spPr bwMode="auto">
              <a:xfrm>
                <a:off x="1812" y="1746"/>
                <a:ext cx="467" cy="497"/>
              </a:xfrm>
              <a:custGeom>
                <a:avLst/>
                <a:gdLst>
                  <a:gd name="T0" fmla="*/ 51 w 467"/>
                  <a:gd name="T1" fmla="*/ 39 h 497"/>
                  <a:gd name="T2" fmla="*/ 7 w 467"/>
                  <a:gd name="T3" fmla="*/ 44 h 497"/>
                  <a:gd name="T4" fmla="*/ 0 w 467"/>
                  <a:gd name="T5" fmla="*/ 65 h 497"/>
                  <a:gd name="T6" fmla="*/ 34 w 467"/>
                  <a:gd name="T7" fmla="*/ 92 h 497"/>
                  <a:gd name="T8" fmla="*/ 34 w 467"/>
                  <a:gd name="T9" fmla="*/ 99 h 497"/>
                  <a:gd name="T10" fmla="*/ 34 w 467"/>
                  <a:gd name="T11" fmla="*/ 119 h 497"/>
                  <a:gd name="T12" fmla="*/ 67 w 467"/>
                  <a:gd name="T13" fmla="*/ 154 h 497"/>
                  <a:gd name="T14" fmla="*/ 77 w 467"/>
                  <a:gd name="T15" fmla="*/ 178 h 497"/>
                  <a:gd name="T16" fmla="*/ 96 w 467"/>
                  <a:gd name="T17" fmla="*/ 195 h 497"/>
                  <a:gd name="T18" fmla="*/ 105 w 467"/>
                  <a:gd name="T19" fmla="*/ 205 h 497"/>
                  <a:gd name="T20" fmla="*/ 109 w 467"/>
                  <a:gd name="T21" fmla="*/ 258 h 497"/>
                  <a:gd name="T22" fmla="*/ 162 w 467"/>
                  <a:gd name="T23" fmla="*/ 329 h 497"/>
                  <a:gd name="T24" fmla="*/ 195 w 467"/>
                  <a:gd name="T25" fmla="*/ 382 h 497"/>
                  <a:gd name="T26" fmla="*/ 160 w 467"/>
                  <a:gd name="T27" fmla="*/ 414 h 497"/>
                  <a:gd name="T28" fmla="*/ 153 w 467"/>
                  <a:gd name="T29" fmla="*/ 438 h 497"/>
                  <a:gd name="T30" fmla="*/ 174 w 467"/>
                  <a:gd name="T31" fmla="*/ 441 h 497"/>
                  <a:gd name="T32" fmla="*/ 183 w 467"/>
                  <a:gd name="T33" fmla="*/ 439 h 497"/>
                  <a:gd name="T34" fmla="*/ 202 w 467"/>
                  <a:gd name="T35" fmla="*/ 453 h 497"/>
                  <a:gd name="T36" fmla="*/ 215 w 467"/>
                  <a:gd name="T37" fmla="*/ 447 h 497"/>
                  <a:gd name="T38" fmla="*/ 236 w 467"/>
                  <a:gd name="T39" fmla="*/ 417 h 497"/>
                  <a:gd name="T40" fmla="*/ 264 w 467"/>
                  <a:gd name="T41" fmla="*/ 415 h 497"/>
                  <a:gd name="T42" fmla="*/ 274 w 467"/>
                  <a:gd name="T43" fmla="*/ 400 h 497"/>
                  <a:gd name="T44" fmla="*/ 256 w 467"/>
                  <a:gd name="T45" fmla="*/ 385 h 497"/>
                  <a:gd name="T46" fmla="*/ 241 w 467"/>
                  <a:gd name="T47" fmla="*/ 359 h 497"/>
                  <a:gd name="T48" fmla="*/ 276 w 467"/>
                  <a:gd name="T49" fmla="*/ 368 h 497"/>
                  <a:gd name="T50" fmla="*/ 295 w 467"/>
                  <a:gd name="T51" fmla="*/ 423 h 497"/>
                  <a:gd name="T52" fmla="*/ 278 w 467"/>
                  <a:gd name="T53" fmla="*/ 445 h 497"/>
                  <a:gd name="T54" fmla="*/ 260 w 467"/>
                  <a:gd name="T55" fmla="*/ 468 h 497"/>
                  <a:gd name="T56" fmla="*/ 276 w 467"/>
                  <a:gd name="T57" fmla="*/ 484 h 497"/>
                  <a:gd name="T58" fmla="*/ 289 w 467"/>
                  <a:gd name="T59" fmla="*/ 486 h 497"/>
                  <a:gd name="T60" fmla="*/ 313 w 467"/>
                  <a:gd name="T61" fmla="*/ 497 h 497"/>
                  <a:gd name="T62" fmla="*/ 332 w 467"/>
                  <a:gd name="T63" fmla="*/ 465 h 497"/>
                  <a:gd name="T64" fmla="*/ 355 w 467"/>
                  <a:gd name="T65" fmla="*/ 456 h 497"/>
                  <a:gd name="T66" fmla="*/ 381 w 467"/>
                  <a:gd name="T67" fmla="*/ 436 h 497"/>
                  <a:gd name="T68" fmla="*/ 378 w 467"/>
                  <a:gd name="T69" fmla="*/ 418 h 497"/>
                  <a:gd name="T70" fmla="*/ 349 w 467"/>
                  <a:gd name="T71" fmla="*/ 415 h 497"/>
                  <a:gd name="T72" fmla="*/ 335 w 467"/>
                  <a:gd name="T73" fmla="*/ 370 h 497"/>
                  <a:gd name="T74" fmla="*/ 359 w 467"/>
                  <a:gd name="T75" fmla="*/ 356 h 497"/>
                  <a:gd name="T76" fmla="*/ 385 w 467"/>
                  <a:gd name="T77" fmla="*/ 352 h 497"/>
                  <a:gd name="T78" fmla="*/ 410 w 467"/>
                  <a:gd name="T79" fmla="*/ 324 h 497"/>
                  <a:gd name="T80" fmla="*/ 419 w 467"/>
                  <a:gd name="T81" fmla="*/ 309 h 497"/>
                  <a:gd name="T82" fmla="*/ 455 w 467"/>
                  <a:gd name="T83" fmla="*/ 272 h 497"/>
                  <a:gd name="T84" fmla="*/ 461 w 467"/>
                  <a:gd name="T85" fmla="*/ 222 h 497"/>
                  <a:gd name="T86" fmla="*/ 464 w 467"/>
                  <a:gd name="T87" fmla="*/ 199 h 497"/>
                  <a:gd name="T88" fmla="*/ 463 w 467"/>
                  <a:gd name="T89" fmla="*/ 139 h 497"/>
                  <a:gd name="T90" fmla="*/ 442 w 467"/>
                  <a:gd name="T91" fmla="*/ 86 h 497"/>
                  <a:gd name="T92" fmla="*/ 421 w 467"/>
                  <a:gd name="T93" fmla="*/ 66 h 497"/>
                  <a:gd name="T94" fmla="*/ 402 w 467"/>
                  <a:gd name="T95" fmla="*/ 69 h 497"/>
                  <a:gd name="T96" fmla="*/ 400 w 467"/>
                  <a:gd name="T97" fmla="*/ 90 h 497"/>
                  <a:gd name="T98" fmla="*/ 399 w 467"/>
                  <a:gd name="T99" fmla="*/ 110 h 497"/>
                  <a:gd name="T100" fmla="*/ 376 w 467"/>
                  <a:gd name="T101" fmla="*/ 131 h 497"/>
                  <a:gd name="T102" fmla="*/ 344 w 467"/>
                  <a:gd name="T103" fmla="*/ 136 h 497"/>
                  <a:gd name="T104" fmla="*/ 321 w 467"/>
                  <a:gd name="T105" fmla="*/ 131 h 497"/>
                  <a:gd name="T106" fmla="*/ 232 w 467"/>
                  <a:gd name="T107" fmla="*/ 99 h 497"/>
                  <a:gd name="T108" fmla="*/ 219 w 467"/>
                  <a:gd name="T109" fmla="*/ 45 h 497"/>
                  <a:gd name="T110" fmla="*/ 138 w 467"/>
                  <a:gd name="T111" fmla="*/ 0 h 497"/>
                  <a:gd name="T112" fmla="*/ 102 w 467"/>
                  <a:gd name="T113" fmla="*/ 15 h 497"/>
                  <a:gd name="T114" fmla="*/ 93 w 467"/>
                  <a:gd name="T115" fmla="*/ 30 h 49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467"/>
                  <a:gd name="T175" fmla="*/ 0 h 497"/>
                  <a:gd name="T176" fmla="*/ 467 w 467"/>
                  <a:gd name="T177" fmla="*/ 497 h 49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467" h="497">
                    <a:moveTo>
                      <a:pt x="83" y="41"/>
                    </a:moveTo>
                    <a:lnTo>
                      <a:pt x="72" y="39"/>
                    </a:lnTo>
                    <a:lnTo>
                      <a:pt x="51" y="39"/>
                    </a:lnTo>
                    <a:lnTo>
                      <a:pt x="26" y="39"/>
                    </a:lnTo>
                    <a:lnTo>
                      <a:pt x="13" y="41"/>
                    </a:lnTo>
                    <a:lnTo>
                      <a:pt x="7" y="44"/>
                    </a:lnTo>
                    <a:lnTo>
                      <a:pt x="3" y="48"/>
                    </a:lnTo>
                    <a:lnTo>
                      <a:pt x="0" y="56"/>
                    </a:lnTo>
                    <a:lnTo>
                      <a:pt x="0" y="65"/>
                    </a:lnTo>
                    <a:lnTo>
                      <a:pt x="7" y="74"/>
                    </a:lnTo>
                    <a:lnTo>
                      <a:pt x="22" y="84"/>
                    </a:lnTo>
                    <a:lnTo>
                      <a:pt x="34" y="92"/>
                    </a:lnTo>
                    <a:lnTo>
                      <a:pt x="41" y="96"/>
                    </a:lnTo>
                    <a:lnTo>
                      <a:pt x="40" y="96"/>
                    </a:lnTo>
                    <a:lnTo>
                      <a:pt x="34" y="99"/>
                    </a:lnTo>
                    <a:lnTo>
                      <a:pt x="30" y="103"/>
                    </a:lnTo>
                    <a:lnTo>
                      <a:pt x="29" y="110"/>
                    </a:lnTo>
                    <a:lnTo>
                      <a:pt x="34" y="119"/>
                    </a:lnTo>
                    <a:lnTo>
                      <a:pt x="48" y="134"/>
                    </a:lnTo>
                    <a:lnTo>
                      <a:pt x="62" y="146"/>
                    </a:lnTo>
                    <a:lnTo>
                      <a:pt x="67" y="154"/>
                    </a:lnTo>
                    <a:lnTo>
                      <a:pt x="68" y="157"/>
                    </a:lnTo>
                    <a:lnTo>
                      <a:pt x="71" y="167"/>
                    </a:lnTo>
                    <a:lnTo>
                      <a:pt x="77" y="178"/>
                    </a:lnTo>
                    <a:lnTo>
                      <a:pt x="83" y="187"/>
                    </a:lnTo>
                    <a:lnTo>
                      <a:pt x="89" y="192"/>
                    </a:lnTo>
                    <a:lnTo>
                      <a:pt x="96" y="195"/>
                    </a:lnTo>
                    <a:lnTo>
                      <a:pt x="102" y="198"/>
                    </a:lnTo>
                    <a:lnTo>
                      <a:pt x="105" y="199"/>
                    </a:lnTo>
                    <a:lnTo>
                      <a:pt x="105" y="205"/>
                    </a:lnTo>
                    <a:lnTo>
                      <a:pt x="105" y="219"/>
                    </a:lnTo>
                    <a:lnTo>
                      <a:pt x="105" y="238"/>
                    </a:lnTo>
                    <a:lnTo>
                      <a:pt x="109" y="258"/>
                    </a:lnTo>
                    <a:lnTo>
                      <a:pt x="117" y="279"/>
                    </a:lnTo>
                    <a:lnTo>
                      <a:pt x="135" y="305"/>
                    </a:lnTo>
                    <a:lnTo>
                      <a:pt x="162" y="329"/>
                    </a:lnTo>
                    <a:lnTo>
                      <a:pt x="196" y="346"/>
                    </a:lnTo>
                    <a:lnTo>
                      <a:pt x="202" y="377"/>
                    </a:lnTo>
                    <a:lnTo>
                      <a:pt x="195" y="382"/>
                    </a:lnTo>
                    <a:lnTo>
                      <a:pt x="183" y="392"/>
                    </a:lnTo>
                    <a:lnTo>
                      <a:pt x="169" y="404"/>
                    </a:lnTo>
                    <a:lnTo>
                      <a:pt x="160" y="414"/>
                    </a:lnTo>
                    <a:lnTo>
                      <a:pt x="155" y="421"/>
                    </a:lnTo>
                    <a:lnTo>
                      <a:pt x="153" y="430"/>
                    </a:lnTo>
                    <a:lnTo>
                      <a:pt x="153" y="438"/>
                    </a:lnTo>
                    <a:lnTo>
                      <a:pt x="160" y="442"/>
                    </a:lnTo>
                    <a:lnTo>
                      <a:pt x="166" y="442"/>
                    </a:lnTo>
                    <a:lnTo>
                      <a:pt x="174" y="441"/>
                    </a:lnTo>
                    <a:lnTo>
                      <a:pt x="179" y="438"/>
                    </a:lnTo>
                    <a:lnTo>
                      <a:pt x="181" y="436"/>
                    </a:lnTo>
                    <a:lnTo>
                      <a:pt x="183" y="439"/>
                    </a:lnTo>
                    <a:lnTo>
                      <a:pt x="188" y="444"/>
                    </a:lnTo>
                    <a:lnTo>
                      <a:pt x="195" y="450"/>
                    </a:lnTo>
                    <a:lnTo>
                      <a:pt x="202" y="453"/>
                    </a:lnTo>
                    <a:lnTo>
                      <a:pt x="206" y="451"/>
                    </a:lnTo>
                    <a:lnTo>
                      <a:pt x="213" y="450"/>
                    </a:lnTo>
                    <a:lnTo>
                      <a:pt x="215" y="447"/>
                    </a:lnTo>
                    <a:lnTo>
                      <a:pt x="217" y="447"/>
                    </a:lnTo>
                    <a:lnTo>
                      <a:pt x="232" y="418"/>
                    </a:lnTo>
                    <a:lnTo>
                      <a:pt x="236" y="417"/>
                    </a:lnTo>
                    <a:lnTo>
                      <a:pt x="245" y="417"/>
                    </a:lnTo>
                    <a:lnTo>
                      <a:pt x="256" y="417"/>
                    </a:lnTo>
                    <a:lnTo>
                      <a:pt x="264" y="415"/>
                    </a:lnTo>
                    <a:lnTo>
                      <a:pt x="268" y="412"/>
                    </a:lnTo>
                    <a:lnTo>
                      <a:pt x="272" y="406"/>
                    </a:lnTo>
                    <a:lnTo>
                      <a:pt x="274" y="400"/>
                    </a:lnTo>
                    <a:lnTo>
                      <a:pt x="274" y="392"/>
                    </a:lnTo>
                    <a:lnTo>
                      <a:pt x="266" y="388"/>
                    </a:lnTo>
                    <a:lnTo>
                      <a:pt x="256" y="385"/>
                    </a:lnTo>
                    <a:lnTo>
                      <a:pt x="245" y="382"/>
                    </a:lnTo>
                    <a:lnTo>
                      <a:pt x="241" y="382"/>
                    </a:lnTo>
                    <a:lnTo>
                      <a:pt x="241" y="359"/>
                    </a:lnTo>
                    <a:lnTo>
                      <a:pt x="245" y="361"/>
                    </a:lnTo>
                    <a:lnTo>
                      <a:pt x="260" y="364"/>
                    </a:lnTo>
                    <a:lnTo>
                      <a:pt x="276" y="368"/>
                    </a:lnTo>
                    <a:lnTo>
                      <a:pt x="291" y="370"/>
                    </a:lnTo>
                    <a:lnTo>
                      <a:pt x="298" y="420"/>
                    </a:lnTo>
                    <a:lnTo>
                      <a:pt x="295" y="423"/>
                    </a:lnTo>
                    <a:lnTo>
                      <a:pt x="290" y="430"/>
                    </a:lnTo>
                    <a:lnTo>
                      <a:pt x="283" y="439"/>
                    </a:lnTo>
                    <a:lnTo>
                      <a:pt x="278" y="445"/>
                    </a:lnTo>
                    <a:lnTo>
                      <a:pt x="271" y="450"/>
                    </a:lnTo>
                    <a:lnTo>
                      <a:pt x="264" y="459"/>
                    </a:lnTo>
                    <a:lnTo>
                      <a:pt x="260" y="468"/>
                    </a:lnTo>
                    <a:lnTo>
                      <a:pt x="261" y="477"/>
                    </a:lnTo>
                    <a:lnTo>
                      <a:pt x="267" y="483"/>
                    </a:lnTo>
                    <a:lnTo>
                      <a:pt x="276" y="484"/>
                    </a:lnTo>
                    <a:lnTo>
                      <a:pt x="282" y="484"/>
                    </a:lnTo>
                    <a:lnTo>
                      <a:pt x="286" y="484"/>
                    </a:lnTo>
                    <a:lnTo>
                      <a:pt x="289" y="486"/>
                    </a:lnTo>
                    <a:lnTo>
                      <a:pt x="295" y="492"/>
                    </a:lnTo>
                    <a:lnTo>
                      <a:pt x="304" y="495"/>
                    </a:lnTo>
                    <a:lnTo>
                      <a:pt x="313" y="497"/>
                    </a:lnTo>
                    <a:lnTo>
                      <a:pt x="321" y="487"/>
                    </a:lnTo>
                    <a:lnTo>
                      <a:pt x="328" y="475"/>
                    </a:lnTo>
                    <a:lnTo>
                      <a:pt x="332" y="465"/>
                    </a:lnTo>
                    <a:lnTo>
                      <a:pt x="335" y="460"/>
                    </a:lnTo>
                    <a:lnTo>
                      <a:pt x="340" y="459"/>
                    </a:lnTo>
                    <a:lnTo>
                      <a:pt x="355" y="456"/>
                    </a:lnTo>
                    <a:lnTo>
                      <a:pt x="369" y="450"/>
                    </a:lnTo>
                    <a:lnTo>
                      <a:pt x="378" y="444"/>
                    </a:lnTo>
                    <a:lnTo>
                      <a:pt x="381" y="436"/>
                    </a:lnTo>
                    <a:lnTo>
                      <a:pt x="383" y="427"/>
                    </a:lnTo>
                    <a:lnTo>
                      <a:pt x="381" y="420"/>
                    </a:lnTo>
                    <a:lnTo>
                      <a:pt x="378" y="418"/>
                    </a:lnTo>
                    <a:lnTo>
                      <a:pt x="369" y="417"/>
                    </a:lnTo>
                    <a:lnTo>
                      <a:pt x="358" y="417"/>
                    </a:lnTo>
                    <a:lnTo>
                      <a:pt x="349" y="415"/>
                    </a:lnTo>
                    <a:lnTo>
                      <a:pt x="344" y="415"/>
                    </a:lnTo>
                    <a:lnTo>
                      <a:pt x="332" y="371"/>
                    </a:lnTo>
                    <a:lnTo>
                      <a:pt x="335" y="370"/>
                    </a:lnTo>
                    <a:lnTo>
                      <a:pt x="343" y="367"/>
                    </a:lnTo>
                    <a:lnTo>
                      <a:pt x="353" y="362"/>
                    </a:lnTo>
                    <a:lnTo>
                      <a:pt x="359" y="356"/>
                    </a:lnTo>
                    <a:lnTo>
                      <a:pt x="363" y="356"/>
                    </a:lnTo>
                    <a:lnTo>
                      <a:pt x="374" y="356"/>
                    </a:lnTo>
                    <a:lnTo>
                      <a:pt x="385" y="352"/>
                    </a:lnTo>
                    <a:lnTo>
                      <a:pt x="396" y="346"/>
                    </a:lnTo>
                    <a:lnTo>
                      <a:pt x="404" y="335"/>
                    </a:lnTo>
                    <a:lnTo>
                      <a:pt x="410" y="324"/>
                    </a:lnTo>
                    <a:lnTo>
                      <a:pt x="414" y="314"/>
                    </a:lnTo>
                    <a:lnTo>
                      <a:pt x="416" y="312"/>
                    </a:lnTo>
                    <a:lnTo>
                      <a:pt x="419" y="309"/>
                    </a:lnTo>
                    <a:lnTo>
                      <a:pt x="429" y="302"/>
                    </a:lnTo>
                    <a:lnTo>
                      <a:pt x="442" y="288"/>
                    </a:lnTo>
                    <a:lnTo>
                      <a:pt x="455" y="272"/>
                    </a:lnTo>
                    <a:lnTo>
                      <a:pt x="461" y="250"/>
                    </a:lnTo>
                    <a:lnTo>
                      <a:pt x="463" y="234"/>
                    </a:lnTo>
                    <a:lnTo>
                      <a:pt x="461" y="222"/>
                    </a:lnTo>
                    <a:lnTo>
                      <a:pt x="461" y="217"/>
                    </a:lnTo>
                    <a:lnTo>
                      <a:pt x="461" y="211"/>
                    </a:lnTo>
                    <a:lnTo>
                      <a:pt x="464" y="199"/>
                    </a:lnTo>
                    <a:lnTo>
                      <a:pt x="464" y="179"/>
                    </a:lnTo>
                    <a:lnTo>
                      <a:pt x="467" y="161"/>
                    </a:lnTo>
                    <a:lnTo>
                      <a:pt x="463" y="139"/>
                    </a:lnTo>
                    <a:lnTo>
                      <a:pt x="456" y="118"/>
                    </a:lnTo>
                    <a:lnTo>
                      <a:pt x="446" y="98"/>
                    </a:lnTo>
                    <a:lnTo>
                      <a:pt x="442" y="86"/>
                    </a:lnTo>
                    <a:lnTo>
                      <a:pt x="436" y="78"/>
                    </a:lnTo>
                    <a:lnTo>
                      <a:pt x="429" y="71"/>
                    </a:lnTo>
                    <a:lnTo>
                      <a:pt x="421" y="66"/>
                    </a:lnTo>
                    <a:lnTo>
                      <a:pt x="414" y="65"/>
                    </a:lnTo>
                    <a:lnTo>
                      <a:pt x="406" y="65"/>
                    </a:lnTo>
                    <a:lnTo>
                      <a:pt x="402" y="69"/>
                    </a:lnTo>
                    <a:lnTo>
                      <a:pt x="399" y="75"/>
                    </a:lnTo>
                    <a:lnTo>
                      <a:pt x="400" y="83"/>
                    </a:lnTo>
                    <a:lnTo>
                      <a:pt x="400" y="90"/>
                    </a:lnTo>
                    <a:lnTo>
                      <a:pt x="400" y="98"/>
                    </a:lnTo>
                    <a:lnTo>
                      <a:pt x="399" y="104"/>
                    </a:lnTo>
                    <a:lnTo>
                      <a:pt x="399" y="110"/>
                    </a:lnTo>
                    <a:lnTo>
                      <a:pt x="393" y="115"/>
                    </a:lnTo>
                    <a:lnTo>
                      <a:pt x="385" y="122"/>
                    </a:lnTo>
                    <a:lnTo>
                      <a:pt x="376" y="131"/>
                    </a:lnTo>
                    <a:lnTo>
                      <a:pt x="368" y="136"/>
                    </a:lnTo>
                    <a:lnTo>
                      <a:pt x="357" y="136"/>
                    </a:lnTo>
                    <a:lnTo>
                      <a:pt x="344" y="136"/>
                    </a:lnTo>
                    <a:lnTo>
                      <a:pt x="332" y="137"/>
                    </a:lnTo>
                    <a:lnTo>
                      <a:pt x="328" y="139"/>
                    </a:lnTo>
                    <a:lnTo>
                      <a:pt x="321" y="131"/>
                    </a:lnTo>
                    <a:lnTo>
                      <a:pt x="302" y="118"/>
                    </a:lnTo>
                    <a:lnTo>
                      <a:pt x="271" y="104"/>
                    </a:lnTo>
                    <a:lnTo>
                      <a:pt x="232" y="99"/>
                    </a:lnTo>
                    <a:lnTo>
                      <a:pt x="232" y="92"/>
                    </a:lnTo>
                    <a:lnTo>
                      <a:pt x="230" y="72"/>
                    </a:lnTo>
                    <a:lnTo>
                      <a:pt x="219" y="45"/>
                    </a:lnTo>
                    <a:lnTo>
                      <a:pt x="194" y="19"/>
                    </a:lnTo>
                    <a:lnTo>
                      <a:pt x="161" y="1"/>
                    </a:lnTo>
                    <a:lnTo>
                      <a:pt x="138" y="0"/>
                    </a:lnTo>
                    <a:lnTo>
                      <a:pt x="120" y="4"/>
                    </a:lnTo>
                    <a:lnTo>
                      <a:pt x="109" y="10"/>
                    </a:lnTo>
                    <a:lnTo>
                      <a:pt x="102" y="15"/>
                    </a:lnTo>
                    <a:lnTo>
                      <a:pt x="97" y="21"/>
                    </a:lnTo>
                    <a:lnTo>
                      <a:pt x="94" y="27"/>
                    </a:lnTo>
                    <a:lnTo>
                      <a:pt x="93" y="30"/>
                    </a:lnTo>
                    <a:lnTo>
                      <a:pt x="83" y="41"/>
                    </a:lnTo>
                    <a:close/>
                  </a:path>
                </a:pathLst>
              </a:custGeom>
              <a:solidFill>
                <a:srgbClr val="F2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1" name="Freeform 20"/>
              <p:cNvSpPr>
                <a:spLocks/>
              </p:cNvSpPr>
              <p:nvPr/>
            </p:nvSpPr>
            <p:spPr bwMode="auto">
              <a:xfrm>
                <a:off x="1180" y="2049"/>
                <a:ext cx="310" cy="316"/>
              </a:xfrm>
              <a:custGeom>
                <a:avLst/>
                <a:gdLst>
                  <a:gd name="T0" fmla="*/ 12 w 310"/>
                  <a:gd name="T1" fmla="*/ 35 h 316"/>
                  <a:gd name="T2" fmla="*/ 0 w 310"/>
                  <a:gd name="T3" fmla="*/ 67 h 316"/>
                  <a:gd name="T4" fmla="*/ 4 w 310"/>
                  <a:gd name="T5" fmla="*/ 117 h 316"/>
                  <a:gd name="T6" fmla="*/ 15 w 310"/>
                  <a:gd name="T7" fmla="*/ 142 h 316"/>
                  <a:gd name="T8" fmla="*/ 34 w 310"/>
                  <a:gd name="T9" fmla="*/ 159 h 316"/>
                  <a:gd name="T10" fmla="*/ 33 w 310"/>
                  <a:gd name="T11" fmla="*/ 172 h 316"/>
                  <a:gd name="T12" fmla="*/ 21 w 310"/>
                  <a:gd name="T13" fmla="*/ 194 h 316"/>
                  <a:gd name="T14" fmla="*/ 16 w 310"/>
                  <a:gd name="T15" fmla="*/ 236 h 316"/>
                  <a:gd name="T16" fmla="*/ 26 w 310"/>
                  <a:gd name="T17" fmla="*/ 265 h 316"/>
                  <a:gd name="T18" fmla="*/ 52 w 310"/>
                  <a:gd name="T19" fmla="*/ 299 h 316"/>
                  <a:gd name="T20" fmla="*/ 79 w 310"/>
                  <a:gd name="T21" fmla="*/ 316 h 316"/>
                  <a:gd name="T22" fmla="*/ 93 w 310"/>
                  <a:gd name="T23" fmla="*/ 314 h 316"/>
                  <a:gd name="T24" fmla="*/ 110 w 310"/>
                  <a:gd name="T25" fmla="*/ 302 h 316"/>
                  <a:gd name="T26" fmla="*/ 139 w 310"/>
                  <a:gd name="T27" fmla="*/ 314 h 316"/>
                  <a:gd name="T28" fmla="*/ 159 w 310"/>
                  <a:gd name="T29" fmla="*/ 314 h 316"/>
                  <a:gd name="T30" fmla="*/ 174 w 310"/>
                  <a:gd name="T31" fmla="*/ 308 h 316"/>
                  <a:gd name="T32" fmla="*/ 207 w 310"/>
                  <a:gd name="T33" fmla="*/ 314 h 316"/>
                  <a:gd name="T34" fmla="*/ 235 w 310"/>
                  <a:gd name="T35" fmla="*/ 313 h 316"/>
                  <a:gd name="T36" fmla="*/ 267 w 310"/>
                  <a:gd name="T37" fmla="*/ 298 h 316"/>
                  <a:gd name="T38" fmla="*/ 291 w 310"/>
                  <a:gd name="T39" fmla="*/ 274 h 316"/>
                  <a:gd name="T40" fmla="*/ 295 w 310"/>
                  <a:gd name="T41" fmla="*/ 252 h 316"/>
                  <a:gd name="T42" fmla="*/ 297 w 310"/>
                  <a:gd name="T43" fmla="*/ 221 h 316"/>
                  <a:gd name="T44" fmla="*/ 307 w 310"/>
                  <a:gd name="T45" fmla="*/ 201 h 316"/>
                  <a:gd name="T46" fmla="*/ 310 w 310"/>
                  <a:gd name="T47" fmla="*/ 150 h 316"/>
                  <a:gd name="T48" fmla="*/ 303 w 310"/>
                  <a:gd name="T49" fmla="*/ 127 h 316"/>
                  <a:gd name="T50" fmla="*/ 284 w 310"/>
                  <a:gd name="T51" fmla="*/ 111 h 316"/>
                  <a:gd name="T52" fmla="*/ 264 w 310"/>
                  <a:gd name="T53" fmla="*/ 106 h 316"/>
                  <a:gd name="T54" fmla="*/ 249 w 310"/>
                  <a:gd name="T55" fmla="*/ 80 h 316"/>
                  <a:gd name="T56" fmla="*/ 216 w 310"/>
                  <a:gd name="T57" fmla="*/ 67 h 316"/>
                  <a:gd name="T58" fmla="*/ 216 w 310"/>
                  <a:gd name="T59" fmla="*/ 129 h 316"/>
                  <a:gd name="T60" fmla="*/ 200 w 310"/>
                  <a:gd name="T61" fmla="*/ 97 h 316"/>
                  <a:gd name="T62" fmla="*/ 192 w 310"/>
                  <a:gd name="T63" fmla="*/ 97 h 316"/>
                  <a:gd name="T64" fmla="*/ 192 w 310"/>
                  <a:gd name="T65" fmla="*/ 139 h 316"/>
                  <a:gd name="T66" fmla="*/ 174 w 310"/>
                  <a:gd name="T67" fmla="*/ 127 h 316"/>
                  <a:gd name="T68" fmla="*/ 142 w 310"/>
                  <a:gd name="T69" fmla="*/ 111 h 316"/>
                  <a:gd name="T70" fmla="*/ 137 w 310"/>
                  <a:gd name="T71" fmla="*/ 88 h 316"/>
                  <a:gd name="T72" fmla="*/ 131 w 310"/>
                  <a:gd name="T73" fmla="*/ 46 h 316"/>
                  <a:gd name="T74" fmla="*/ 105 w 310"/>
                  <a:gd name="T75" fmla="*/ 11 h 316"/>
                  <a:gd name="T76" fmla="*/ 74 w 310"/>
                  <a:gd name="T77" fmla="*/ 0 h 316"/>
                  <a:gd name="T78" fmla="*/ 45 w 310"/>
                  <a:gd name="T79" fmla="*/ 3 h 316"/>
                  <a:gd name="T80" fmla="*/ 12 w 310"/>
                  <a:gd name="T81" fmla="*/ 35 h 316"/>
                  <a:gd name="T82" fmla="*/ 12 w 310"/>
                  <a:gd name="T83" fmla="*/ 35 h 3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10"/>
                  <a:gd name="T127" fmla="*/ 0 h 316"/>
                  <a:gd name="T128" fmla="*/ 310 w 310"/>
                  <a:gd name="T129" fmla="*/ 316 h 3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10" h="316">
                    <a:moveTo>
                      <a:pt x="12" y="35"/>
                    </a:moveTo>
                    <a:lnTo>
                      <a:pt x="0" y="67"/>
                    </a:lnTo>
                    <a:lnTo>
                      <a:pt x="4" y="117"/>
                    </a:lnTo>
                    <a:lnTo>
                      <a:pt x="15" y="142"/>
                    </a:lnTo>
                    <a:lnTo>
                      <a:pt x="34" y="159"/>
                    </a:lnTo>
                    <a:lnTo>
                      <a:pt x="33" y="172"/>
                    </a:lnTo>
                    <a:lnTo>
                      <a:pt x="21" y="194"/>
                    </a:lnTo>
                    <a:lnTo>
                      <a:pt x="16" y="236"/>
                    </a:lnTo>
                    <a:lnTo>
                      <a:pt x="26" y="265"/>
                    </a:lnTo>
                    <a:lnTo>
                      <a:pt x="52" y="299"/>
                    </a:lnTo>
                    <a:lnTo>
                      <a:pt x="79" y="316"/>
                    </a:lnTo>
                    <a:lnTo>
                      <a:pt x="93" y="314"/>
                    </a:lnTo>
                    <a:lnTo>
                      <a:pt x="110" y="302"/>
                    </a:lnTo>
                    <a:lnTo>
                      <a:pt x="139" y="314"/>
                    </a:lnTo>
                    <a:lnTo>
                      <a:pt x="159" y="314"/>
                    </a:lnTo>
                    <a:lnTo>
                      <a:pt x="174" y="308"/>
                    </a:lnTo>
                    <a:lnTo>
                      <a:pt x="207" y="314"/>
                    </a:lnTo>
                    <a:lnTo>
                      <a:pt x="235" y="313"/>
                    </a:lnTo>
                    <a:lnTo>
                      <a:pt x="267" y="298"/>
                    </a:lnTo>
                    <a:lnTo>
                      <a:pt x="291" y="274"/>
                    </a:lnTo>
                    <a:lnTo>
                      <a:pt x="295" y="252"/>
                    </a:lnTo>
                    <a:lnTo>
                      <a:pt x="297" y="221"/>
                    </a:lnTo>
                    <a:lnTo>
                      <a:pt x="307" y="201"/>
                    </a:lnTo>
                    <a:lnTo>
                      <a:pt x="310" y="150"/>
                    </a:lnTo>
                    <a:lnTo>
                      <a:pt x="303" y="127"/>
                    </a:lnTo>
                    <a:lnTo>
                      <a:pt x="284" y="111"/>
                    </a:lnTo>
                    <a:lnTo>
                      <a:pt x="264" y="106"/>
                    </a:lnTo>
                    <a:lnTo>
                      <a:pt x="249" y="80"/>
                    </a:lnTo>
                    <a:lnTo>
                      <a:pt x="216" y="67"/>
                    </a:lnTo>
                    <a:lnTo>
                      <a:pt x="216" y="129"/>
                    </a:lnTo>
                    <a:lnTo>
                      <a:pt x="200" y="97"/>
                    </a:lnTo>
                    <a:lnTo>
                      <a:pt x="192" y="97"/>
                    </a:lnTo>
                    <a:lnTo>
                      <a:pt x="192" y="139"/>
                    </a:lnTo>
                    <a:lnTo>
                      <a:pt x="174" y="127"/>
                    </a:lnTo>
                    <a:lnTo>
                      <a:pt x="142" y="111"/>
                    </a:lnTo>
                    <a:lnTo>
                      <a:pt x="137" y="88"/>
                    </a:lnTo>
                    <a:lnTo>
                      <a:pt x="131" y="46"/>
                    </a:lnTo>
                    <a:lnTo>
                      <a:pt x="105" y="11"/>
                    </a:lnTo>
                    <a:lnTo>
                      <a:pt x="74" y="0"/>
                    </a:lnTo>
                    <a:lnTo>
                      <a:pt x="45" y="3"/>
                    </a:lnTo>
                    <a:lnTo>
                      <a:pt x="12" y="3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2" name="Freeform 21"/>
              <p:cNvSpPr>
                <a:spLocks/>
              </p:cNvSpPr>
              <p:nvPr/>
            </p:nvSpPr>
            <p:spPr bwMode="auto">
              <a:xfrm>
                <a:off x="1666" y="2188"/>
                <a:ext cx="299" cy="299"/>
              </a:xfrm>
              <a:custGeom>
                <a:avLst/>
                <a:gdLst>
                  <a:gd name="T0" fmla="*/ 0 w 299"/>
                  <a:gd name="T1" fmla="*/ 89 h 299"/>
                  <a:gd name="T2" fmla="*/ 10 w 299"/>
                  <a:gd name="T3" fmla="*/ 133 h 299"/>
                  <a:gd name="T4" fmla="*/ 32 w 299"/>
                  <a:gd name="T5" fmla="*/ 163 h 299"/>
                  <a:gd name="T6" fmla="*/ 29 w 299"/>
                  <a:gd name="T7" fmla="*/ 201 h 299"/>
                  <a:gd name="T8" fmla="*/ 47 w 299"/>
                  <a:gd name="T9" fmla="*/ 246 h 299"/>
                  <a:gd name="T10" fmla="*/ 85 w 299"/>
                  <a:gd name="T11" fmla="*/ 272 h 299"/>
                  <a:gd name="T12" fmla="*/ 104 w 299"/>
                  <a:gd name="T13" fmla="*/ 272 h 299"/>
                  <a:gd name="T14" fmla="*/ 146 w 299"/>
                  <a:gd name="T15" fmla="*/ 295 h 299"/>
                  <a:gd name="T16" fmla="*/ 193 w 299"/>
                  <a:gd name="T17" fmla="*/ 299 h 299"/>
                  <a:gd name="T18" fmla="*/ 220 w 299"/>
                  <a:gd name="T19" fmla="*/ 284 h 299"/>
                  <a:gd name="T20" fmla="*/ 259 w 299"/>
                  <a:gd name="T21" fmla="*/ 273 h 299"/>
                  <a:gd name="T22" fmla="*/ 277 w 299"/>
                  <a:gd name="T23" fmla="*/ 257 h 299"/>
                  <a:gd name="T24" fmla="*/ 281 w 299"/>
                  <a:gd name="T25" fmla="*/ 224 h 299"/>
                  <a:gd name="T26" fmla="*/ 295 w 299"/>
                  <a:gd name="T27" fmla="*/ 193 h 299"/>
                  <a:gd name="T28" fmla="*/ 299 w 299"/>
                  <a:gd name="T29" fmla="*/ 157 h 299"/>
                  <a:gd name="T30" fmla="*/ 295 w 299"/>
                  <a:gd name="T31" fmla="*/ 138 h 299"/>
                  <a:gd name="T32" fmla="*/ 281 w 299"/>
                  <a:gd name="T33" fmla="*/ 129 h 299"/>
                  <a:gd name="T34" fmla="*/ 269 w 299"/>
                  <a:gd name="T35" fmla="*/ 98 h 299"/>
                  <a:gd name="T36" fmla="*/ 254 w 299"/>
                  <a:gd name="T37" fmla="*/ 82 h 299"/>
                  <a:gd name="T38" fmla="*/ 250 w 299"/>
                  <a:gd name="T39" fmla="*/ 92 h 299"/>
                  <a:gd name="T40" fmla="*/ 250 w 299"/>
                  <a:gd name="T41" fmla="*/ 144 h 299"/>
                  <a:gd name="T42" fmla="*/ 240 w 299"/>
                  <a:gd name="T43" fmla="*/ 163 h 299"/>
                  <a:gd name="T44" fmla="*/ 229 w 299"/>
                  <a:gd name="T45" fmla="*/ 124 h 299"/>
                  <a:gd name="T46" fmla="*/ 216 w 299"/>
                  <a:gd name="T47" fmla="*/ 119 h 299"/>
                  <a:gd name="T48" fmla="*/ 210 w 299"/>
                  <a:gd name="T49" fmla="*/ 126 h 299"/>
                  <a:gd name="T50" fmla="*/ 201 w 299"/>
                  <a:gd name="T51" fmla="*/ 121 h 299"/>
                  <a:gd name="T52" fmla="*/ 189 w 299"/>
                  <a:gd name="T53" fmla="*/ 100 h 299"/>
                  <a:gd name="T54" fmla="*/ 153 w 299"/>
                  <a:gd name="T55" fmla="*/ 85 h 299"/>
                  <a:gd name="T56" fmla="*/ 149 w 299"/>
                  <a:gd name="T57" fmla="*/ 49 h 299"/>
                  <a:gd name="T58" fmla="*/ 130 w 299"/>
                  <a:gd name="T59" fmla="*/ 18 h 299"/>
                  <a:gd name="T60" fmla="*/ 97 w 299"/>
                  <a:gd name="T61" fmla="*/ 0 h 299"/>
                  <a:gd name="T62" fmla="*/ 74 w 299"/>
                  <a:gd name="T63" fmla="*/ 0 h 299"/>
                  <a:gd name="T64" fmla="*/ 36 w 299"/>
                  <a:gd name="T65" fmla="*/ 11 h 299"/>
                  <a:gd name="T66" fmla="*/ 1 w 299"/>
                  <a:gd name="T67" fmla="*/ 41 h 299"/>
                  <a:gd name="T68" fmla="*/ 0 w 299"/>
                  <a:gd name="T69" fmla="*/ 89 h 299"/>
                  <a:gd name="T70" fmla="*/ 0 w 299"/>
                  <a:gd name="T71" fmla="*/ 89 h 29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299"/>
                  <a:gd name="T110" fmla="*/ 299 w 299"/>
                  <a:gd name="T111" fmla="*/ 299 h 29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299">
                    <a:moveTo>
                      <a:pt x="0" y="89"/>
                    </a:moveTo>
                    <a:lnTo>
                      <a:pt x="10" y="133"/>
                    </a:lnTo>
                    <a:lnTo>
                      <a:pt x="32" y="163"/>
                    </a:lnTo>
                    <a:lnTo>
                      <a:pt x="29" y="201"/>
                    </a:lnTo>
                    <a:lnTo>
                      <a:pt x="47" y="246"/>
                    </a:lnTo>
                    <a:lnTo>
                      <a:pt x="85" y="272"/>
                    </a:lnTo>
                    <a:lnTo>
                      <a:pt x="104" y="272"/>
                    </a:lnTo>
                    <a:lnTo>
                      <a:pt x="146" y="295"/>
                    </a:lnTo>
                    <a:lnTo>
                      <a:pt x="193" y="299"/>
                    </a:lnTo>
                    <a:lnTo>
                      <a:pt x="220" y="284"/>
                    </a:lnTo>
                    <a:lnTo>
                      <a:pt x="259" y="273"/>
                    </a:lnTo>
                    <a:lnTo>
                      <a:pt x="277" y="257"/>
                    </a:lnTo>
                    <a:lnTo>
                      <a:pt x="281" y="224"/>
                    </a:lnTo>
                    <a:lnTo>
                      <a:pt x="295" y="193"/>
                    </a:lnTo>
                    <a:lnTo>
                      <a:pt x="299" y="157"/>
                    </a:lnTo>
                    <a:lnTo>
                      <a:pt x="295" y="138"/>
                    </a:lnTo>
                    <a:lnTo>
                      <a:pt x="281" y="129"/>
                    </a:lnTo>
                    <a:lnTo>
                      <a:pt x="269" y="98"/>
                    </a:lnTo>
                    <a:lnTo>
                      <a:pt x="254" y="82"/>
                    </a:lnTo>
                    <a:lnTo>
                      <a:pt x="250" y="92"/>
                    </a:lnTo>
                    <a:lnTo>
                      <a:pt x="250" y="144"/>
                    </a:lnTo>
                    <a:lnTo>
                      <a:pt x="240" y="163"/>
                    </a:lnTo>
                    <a:lnTo>
                      <a:pt x="229" y="124"/>
                    </a:lnTo>
                    <a:lnTo>
                      <a:pt x="216" y="119"/>
                    </a:lnTo>
                    <a:lnTo>
                      <a:pt x="210" y="126"/>
                    </a:lnTo>
                    <a:lnTo>
                      <a:pt x="201" y="121"/>
                    </a:lnTo>
                    <a:lnTo>
                      <a:pt x="189" y="100"/>
                    </a:lnTo>
                    <a:lnTo>
                      <a:pt x="153" y="85"/>
                    </a:lnTo>
                    <a:lnTo>
                      <a:pt x="149" y="49"/>
                    </a:lnTo>
                    <a:lnTo>
                      <a:pt x="130" y="18"/>
                    </a:lnTo>
                    <a:lnTo>
                      <a:pt x="97" y="0"/>
                    </a:lnTo>
                    <a:lnTo>
                      <a:pt x="74" y="0"/>
                    </a:lnTo>
                    <a:lnTo>
                      <a:pt x="36" y="11"/>
                    </a:lnTo>
                    <a:lnTo>
                      <a:pt x="1" y="41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3" name="Freeform 22"/>
              <p:cNvSpPr>
                <a:spLocks/>
              </p:cNvSpPr>
              <p:nvPr/>
            </p:nvSpPr>
            <p:spPr bwMode="auto">
              <a:xfrm>
                <a:off x="1886" y="1767"/>
                <a:ext cx="371" cy="328"/>
              </a:xfrm>
              <a:custGeom>
                <a:avLst/>
                <a:gdLst>
                  <a:gd name="T0" fmla="*/ 4 w 371"/>
                  <a:gd name="T1" fmla="*/ 38 h 328"/>
                  <a:gd name="T2" fmla="*/ 18 w 371"/>
                  <a:gd name="T3" fmla="*/ 35 h 328"/>
                  <a:gd name="T4" fmla="*/ 19 w 371"/>
                  <a:gd name="T5" fmla="*/ 32 h 328"/>
                  <a:gd name="T6" fmla="*/ 26 w 371"/>
                  <a:gd name="T7" fmla="*/ 24 h 328"/>
                  <a:gd name="T8" fmla="*/ 34 w 371"/>
                  <a:gd name="T9" fmla="*/ 15 h 328"/>
                  <a:gd name="T10" fmla="*/ 43 w 371"/>
                  <a:gd name="T11" fmla="*/ 9 h 328"/>
                  <a:gd name="T12" fmla="*/ 79 w 371"/>
                  <a:gd name="T13" fmla="*/ 0 h 328"/>
                  <a:gd name="T14" fmla="*/ 114 w 371"/>
                  <a:gd name="T15" fmla="*/ 20 h 328"/>
                  <a:gd name="T16" fmla="*/ 134 w 371"/>
                  <a:gd name="T17" fmla="*/ 53 h 328"/>
                  <a:gd name="T18" fmla="*/ 139 w 371"/>
                  <a:gd name="T19" fmla="*/ 98 h 328"/>
                  <a:gd name="T20" fmla="*/ 164 w 371"/>
                  <a:gd name="T21" fmla="*/ 101 h 328"/>
                  <a:gd name="T22" fmla="*/ 211 w 371"/>
                  <a:gd name="T23" fmla="*/ 110 h 328"/>
                  <a:gd name="T24" fmla="*/ 247 w 371"/>
                  <a:gd name="T25" fmla="*/ 142 h 328"/>
                  <a:gd name="T26" fmla="*/ 281 w 371"/>
                  <a:gd name="T27" fmla="*/ 142 h 328"/>
                  <a:gd name="T28" fmla="*/ 315 w 371"/>
                  <a:gd name="T29" fmla="*/ 124 h 328"/>
                  <a:gd name="T30" fmla="*/ 329 w 371"/>
                  <a:gd name="T31" fmla="*/ 107 h 328"/>
                  <a:gd name="T32" fmla="*/ 333 w 371"/>
                  <a:gd name="T33" fmla="*/ 130 h 328"/>
                  <a:gd name="T34" fmla="*/ 344 w 371"/>
                  <a:gd name="T35" fmla="*/ 115 h 328"/>
                  <a:gd name="T36" fmla="*/ 347 w 371"/>
                  <a:gd name="T37" fmla="*/ 78 h 328"/>
                  <a:gd name="T38" fmla="*/ 360 w 371"/>
                  <a:gd name="T39" fmla="*/ 101 h 328"/>
                  <a:gd name="T40" fmla="*/ 371 w 371"/>
                  <a:gd name="T41" fmla="*/ 149 h 328"/>
                  <a:gd name="T42" fmla="*/ 370 w 371"/>
                  <a:gd name="T43" fmla="*/ 174 h 328"/>
                  <a:gd name="T44" fmla="*/ 355 w 371"/>
                  <a:gd name="T45" fmla="*/ 208 h 328"/>
                  <a:gd name="T46" fmla="*/ 371 w 371"/>
                  <a:gd name="T47" fmla="*/ 198 h 328"/>
                  <a:gd name="T48" fmla="*/ 366 w 371"/>
                  <a:gd name="T49" fmla="*/ 213 h 328"/>
                  <a:gd name="T50" fmla="*/ 360 w 371"/>
                  <a:gd name="T51" fmla="*/ 239 h 328"/>
                  <a:gd name="T52" fmla="*/ 351 w 371"/>
                  <a:gd name="T53" fmla="*/ 257 h 328"/>
                  <a:gd name="T54" fmla="*/ 325 w 371"/>
                  <a:gd name="T55" fmla="*/ 273 h 328"/>
                  <a:gd name="T56" fmla="*/ 322 w 371"/>
                  <a:gd name="T57" fmla="*/ 285 h 328"/>
                  <a:gd name="T58" fmla="*/ 302 w 371"/>
                  <a:gd name="T59" fmla="*/ 311 h 328"/>
                  <a:gd name="T60" fmla="*/ 277 w 371"/>
                  <a:gd name="T61" fmla="*/ 316 h 328"/>
                  <a:gd name="T62" fmla="*/ 250 w 371"/>
                  <a:gd name="T63" fmla="*/ 328 h 328"/>
                  <a:gd name="T64" fmla="*/ 221 w 371"/>
                  <a:gd name="T65" fmla="*/ 326 h 328"/>
                  <a:gd name="T66" fmla="*/ 147 w 371"/>
                  <a:gd name="T67" fmla="*/ 319 h 328"/>
                  <a:gd name="T68" fmla="*/ 113 w 371"/>
                  <a:gd name="T69" fmla="*/ 296 h 328"/>
                  <a:gd name="T70" fmla="*/ 72 w 371"/>
                  <a:gd name="T71" fmla="*/ 263 h 328"/>
                  <a:gd name="T72" fmla="*/ 53 w 371"/>
                  <a:gd name="T73" fmla="*/ 222 h 328"/>
                  <a:gd name="T74" fmla="*/ 53 w 371"/>
                  <a:gd name="T75" fmla="*/ 186 h 328"/>
                  <a:gd name="T76" fmla="*/ 56 w 371"/>
                  <a:gd name="T77" fmla="*/ 162 h 328"/>
                  <a:gd name="T78" fmla="*/ 27 w 371"/>
                  <a:gd name="T79" fmla="*/ 154 h 328"/>
                  <a:gd name="T80" fmla="*/ 0 w 371"/>
                  <a:gd name="T81" fmla="*/ 118 h 328"/>
                  <a:gd name="T82" fmla="*/ 16 w 371"/>
                  <a:gd name="T83" fmla="*/ 92 h 328"/>
                  <a:gd name="T84" fmla="*/ 4 w 371"/>
                  <a:gd name="T85" fmla="*/ 38 h 328"/>
                  <a:gd name="T86" fmla="*/ 4 w 371"/>
                  <a:gd name="T87" fmla="*/ 38 h 32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71"/>
                  <a:gd name="T133" fmla="*/ 0 h 328"/>
                  <a:gd name="T134" fmla="*/ 371 w 371"/>
                  <a:gd name="T135" fmla="*/ 328 h 32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71" h="328">
                    <a:moveTo>
                      <a:pt x="4" y="38"/>
                    </a:moveTo>
                    <a:lnTo>
                      <a:pt x="18" y="35"/>
                    </a:lnTo>
                    <a:lnTo>
                      <a:pt x="19" y="32"/>
                    </a:lnTo>
                    <a:lnTo>
                      <a:pt x="26" y="24"/>
                    </a:lnTo>
                    <a:lnTo>
                      <a:pt x="34" y="15"/>
                    </a:lnTo>
                    <a:lnTo>
                      <a:pt x="43" y="9"/>
                    </a:lnTo>
                    <a:lnTo>
                      <a:pt x="79" y="0"/>
                    </a:lnTo>
                    <a:lnTo>
                      <a:pt x="114" y="20"/>
                    </a:lnTo>
                    <a:lnTo>
                      <a:pt x="134" y="53"/>
                    </a:lnTo>
                    <a:lnTo>
                      <a:pt x="139" y="98"/>
                    </a:lnTo>
                    <a:lnTo>
                      <a:pt x="164" y="101"/>
                    </a:lnTo>
                    <a:lnTo>
                      <a:pt x="211" y="110"/>
                    </a:lnTo>
                    <a:lnTo>
                      <a:pt x="247" y="142"/>
                    </a:lnTo>
                    <a:lnTo>
                      <a:pt x="281" y="142"/>
                    </a:lnTo>
                    <a:lnTo>
                      <a:pt x="315" y="124"/>
                    </a:lnTo>
                    <a:lnTo>
                      <a:pt x="329" y="107"/>
                    </a:lnTo>
                    <a:lnTo>
                      <a:pt x="333" y="130"/>
                    </a:lnTo>
                    <a:lnTo>
                      <a:pt x="344" y="115"/>
                    </a:lnTo>
                    <a:lnTo>
                      <a:pt x="347" y="78"/>
                    </a:lnTo>
                    <a:lnTo>
                      <a:pt x="360" y="101"/>
                    </a:lnTo>
                    <a:lnTo>
                      <a:pt x="371" y="149"/>
                    </a:lnTo>
                    <a:lnTo>
                      <a:pt x="370" y="174"/>
                    </a:lnTo>
                    <a:lnTo>
                      <a:pt x="355" y="208"/>
                    </a:lnTo>
                    <a:lnTo>
                      <a:pt x="371" y="198"/>
                    </a:lnTo>
                    <a:lnTo>
                      <a:pt x="366" y="213"/>
                    </a:lnTo>
                    <a:lnTo>
                      <a:pt x="360" y="239"/>
                    </a:lnTo>
                    <a:lnTo>
                      <a:pt x="351" y="257"/>
                    </a:lnTo>
                    <a:lnTo>
                      <a:pt x="325" y="273"/>
                    </a:lnTo>
                    <a:lnTo>
                      <a:pt x="322" y="285"/>
                    </a:lnTo>
                    <a:lnTo>
                      <a:pt x="302" y="311"/>
                    </a:lnTo>
                    <a:lnTo>
                      <a:pt x="277" y="316"/>
                    </a:lnTo>
                    <a:lnTo>
                      <a:pt x="250" y="328"/>
                    </a:lnTo>
                    <a:lnTo>
                      <a:pt x="221" y="326"/>
                    </a:lnTo>
                    <a:lnTo>
                      <a:pt x="147" y="319"/>
                    </a:lnTo>
                    <a:lnTo>
                      <a:pt x="113" y="296"/>
                    </a:lnTo>
                    <a:lnTo>
                      <a:pt x="72" y="263"/>
                    </a:lnTo>
                    <a:lnTo>
                      <a:pt x="53" y="222"/>
                    </a:lnTo>
                    <a:lnTo>
                      <a:pt x="53" y="186"/>
                    </a:lnTo>
                    <a:lnTo>
                      <a:pt x="56" y="162"/>
                    </a:lnTo>
                    <a:lnTo>
                      <a:pt x="27" y="154"/>
                    </a:lnTo>
                    <a:lnTo>
                      <a:pt x="0" y="118"/>
                    </a:lnTo>
                    <a:lnTo>
                      <a:pt x="16" y="92"/>
                    </a:lnTo>
                    <a:lnTo>
                      <a:pt x="4" y="3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4" name="Freeform 23"/>
              <p:cNvSpPr>
                <a:spLocks/>
              </p:cNvSpPr>
              <p:nvPr/>
            </p:nvSpPr>
            <p:spPr bwMode="auto">
              <a:xfrm>
                <a:off x="1372" y="1592"/>
                <a:ext cx="473" cy="543"/>
              </a:xfrm>
              <a:custGeom>
                <a:avLst/>
                <a:gdLst>
                  <a:gd name="T0" fmla="*/ 7 w 473"/>
                  <a:gd name="T1" fmla="*/ 48 h 543"/>
                  <a:gd name="T2" fmla="*/ 69 w 473"/>
                  <a:gd name="T3" fmla="*/ 0 h 543"/>
                  <a:gd name="T4" fmla="*/ 125 w 473"/>
                  <a:gd name="T5" fmla="*/ 35 h 543"/>
                  <a:gd name="T6" fmla="*/ 125 w 473"/>
                  <a:gd name="T7" fmla="*/ 103 h 543"/>
                  <a:gd name="T8" fmla="*/ 177 w 473"/>
                  <a:gd name="T9" fmla="*/ 106 h 543"/>
                  <a:gd name="T10" fmla="*/ 239 w 473"/>
                  <a:gd name="T11" fmla="*/ 154 h 543"/>
                  <a:gd name="T12" fmla="*/ 285 w 473"/>
                  <a:gd name="T13" fmla="*/ 131 h 543"/>
                  <a:gd name="T14" fmla="*/ 304 w 473"/>
                  <a:gd name="T15" fmla="*/ 124 h 543"/>
                  <a:gd name="T16" fmla="*/ 310 w 473"/>
                  <a:gd name="T17" fmla="*/ 118 h 543"/>
                  <a:gd name="T18" fmla="*/ 317 w 473"/>
                  <a:gd name="T19" fmla="*/ 115 h 543"/>
                  <a:gd name="T20" fmla="*/ 318 w 473"/>
                  <a:gd name="T21" fmla="*/ 122 h 543"/>
                  <a:gd name="T22" fmla="*/ 319 w 473"/>
                  <a:gd name="T23" fmla="*/ 130 h 543"/>
                  <a:gd name="T24" fmla="*/ 292 w 473"/>
                  <a:gd name="T25" fmla="*/ 229 h 543"/>
                  <a:gd name="T26" fmla="*/ 262 w 473"/>
                  <a:gd name="T27" fmla="*/ 279 h 543"/>
                  <a:gd name="T28" fmla="*/ 273 w 473"/>
                  <a:gd name="T29" fmla="*/ 349 h 543"/>
                  <a:gd name="T30" fmla="*/ 302 w 473"/>
                  <a:gd name="T31" fmla="*/ 350 h 543"/>
                  <a:gd name="T32" fmla="*/ 396 w 473"/>
                  <a:gd name="T33" fmla="*/ 407 h 543"/>
                  <a:gd name="T34" fmla="*/ 464 w 473"/>
                  <a:gd name="T35" fmla="*/ 367 h 543"/>
                  <a:gd name="T36" fmla="*/ 466 w 473"/>
                  <a:gd name="T37" fmla="*/ 400 h 543"/>
                  <a:gd name="T38" fmla="*/ 462 w 473"/>
                  <a:gd name="T39" fmla="*/ 435 h 543"/>
                  <a:gd name="T40" fmla="*/ 449 w 473"/>
                  <a:gd name="T41" fmla="*/ 459 h 543"/>
                  <a:gd name="T42" fmla="*/ 415 w 473"/>
                  <a:gd name="T43" fmla="*/ 495 h 543"/>
                  <a:gd name="T44" fmla="*/ 383 w 473"/>
                  <a:gd name="T45" fmla="*/ 528 h 543"/>
                  <a:gd name="T46" fmla="*/ 332 w 473"/>
                  <a:gd name="T47" fmla="*/ 531 h 543"/>
                  <a:gd name="T48" fmla="*/ 292 w 473"/>
                  <a:gd name="T49" fmla="*/ 543 h 543"/>
                  <a:gd name="T50" fmla="*/ 217 w 473"/>
                  <a:gd name="T51" fmla="*/ 500 h 543"/>
                  <a:gd name="T52" fmla="*/ 207 w 473"/>
                  <a:gd name="T53" fmla="*/ 407 h 543"/>
                  <a:gd name="T54" fmla="*/ 147 w 473"/>
                  <a:gd name="T55" fmla="*/ 385 h 543"/>
                  <a:gd name="T56" fmla="*/ 129 w 473"/>
                  <a:gd name="T57" fmla="*/ 293 h 543"/>
                  <a:gd name="T58" fmla="*/ 94 w 473"/>
                  <a:gd name="T59" fmla="*/ 279 h 543"/>
                  <a:gd name="T60" fmla="*/ 24 w 473"/>
                  <a:gd name="T61" fmla="*/ 246 h 543"/>
                  <a:gd name="T62" fmla="*/ 19 w 473"/>
                  <a:gd name="T63" fmla="*/ 186 h 543"/>
                  <a:gd name="T64" fmla="*/ 20 w 473"/>
                  <a:gd name="T65" fmla="*/ 137 h 543"/>
                  <a:gd name="T66" fmla="*/ 0 w 473"/>
                  <a:gd name="T67" fmla="*/ 66 h 54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73"/>
                  <a:gd name="T103" fmla="*/ 0 h 543"/>
                  <a:gd name="T104" fmla="*/ 473 w 473"/>
                  <a:gd name="T105" fmla="*/ 543 h 54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73" h="543">
                    <a:moveTo>
                      <a:pt x="0" y="66"/>
                    </a:moveTo>
                    <a:lnTo>
                      <a:pt x="7" y="48"/>
                    </a:lnTo>
                    <a:lnTo>
                      <a:pt x="35" y="10"/>
                    </a:lnTo>
                    <a:lnTo>
                      <a:pt x="69" y="0"/>
                    </a:lnTo>
                    <a:lnTo>
                      <a:pt x="107" y="10"/>
                    </a:lnTo>
                    <a:lnTo>
                      <a:pt x="125" y="35"/>
                    </a:lnTo>
                    <a:lnTo>
                      <a:pt x="128" y="60"/>
                    </a:lnTo>
                    <a:lnTo>
                      <a:pt x="125" y="103"/>
                    </a:lnTo>
                    <a:lnTo>
                      <a:pt x="147" y="98"/>
                    </a:lnTo>
                    <a:lnTo>
                      <a:pt x="177" y="106"/>
                    </a:lnTo>
                    <a:lnTo>
                      <a:pt x="215" y="127"/>
                    </a:lnTo>
                    <a:lnTo>
                      <a:pt x="239" y="154"/>
                    </a:lnTo>
                    <a:lnTo>
                      <a:pt x="255" y="148"/>
                    </a:lnTo>
                    <a:lnTo>
                      <a:pt x="285" y="131"/>
                    </a:lnTo>
                    <a:lnTo>
                      <a:pt x="302" y="109"/>
                    </a:lnTo>
                    <a:lnTo>
                      <a:pt x="304" y="124"/>
                    </a:lnTo>
                    <a:lnTo>
                      <a:pt x="306" y="122"/>
                    </a:lnTo>
                    <a:lnTo>
                      <a:pt x="310" y="118"/>
                    </a:lnTo>
                    <a:lnTo>
                      <a:pt x="314" y="115"/>
                    </a:lnTo>
                    <a:lnTo>
                      <a:pt x="317" y="115"/>
                    </a:lnTo>
                    <a:lnTo>
                      <a:pt x="317" y="118"/>
                    </a:lnTo>
                    <a:lnTo>
                      <a:pt x="318" y="122"/>
                    </a:lnTo>
                    <a:lnTo>
                      <a:pt x="318" y="127"/>
                    </a:lnTo>
                    <a:lnTo>
                      <a:pt x="319" y="130"/>
                    </a:lnTo>
                    <a:lnTo>
                      <a:pt x="309" y="192"/>
                    </a:lnTo>
                    <a:lnTo>
                      <a:pt x="292" y="229"/>
                    </a:lnTo>
                    <a:lnTo>
                      <a:pt x="246" y="258"/>
                    </a:lnTo>
                    <a:lnTo>
                      <a:pt x="262" y="279"/>
                    </a:lnTo>
                    <a:lnTo>
                      <a:pt x="273" y="312"/>
                    </a:lnTo>
                    <a:lnTo>
                      <a:pt x="273" y="349"/>
                    </a:lnTo>
                    <a:lnTo>
                      <a:pt x="283" y="352"/>
                    </a:lnTo>
                    <a:lnTo>
                      <a:pt x="302" y="350"/>
                    </a:lnTo>
                    <a:lnTo>
                      <a:pt x="344" y="370"/>
                    </a:lnTo>
                    <a:lnTo>
                      <a:pt x="396" y="407"/>
                    </a:lnTo>
                    <a:lnTo>
                      <a:pt x="434" y="395"/>
                    </a:lnTo>
                    <a:lnTo>
                      <a:pt x="464" y="367"/>
                    </a:lnTo>
                    <a:lnTo>
                      <a:pt x="470" y="383"/>
                    </a:lnTo>
                    <a:lnTo>
                      <a:pt x="466" y="400"/>
                    </a:lnTo>
                    <a:lnTo>
                      <a:pt x="473" y="403"/>
                    </a:lnTo>
                    <a:lnTo>
                      <a:pt x="462" y="435"/>
                    </a:lnTo>
                    <a:lnTo>
                      <a:pt x="450" y="448"/>
                    </a:lnTo>
                    <a:lnTo>
                      <a:pt x="449" y="459"/>
                    </a:lnTo>
                    <a:lnTo>
                      <a:pt x="434" y="483"/>
                    </a:lnTo>
                    <a:lnTo>
                      <a:pt x="415" y="495"/>
                    </a:lnTo>
                    <a:lnTo>
                      <a:pt x="408" y="510"/>
                    </a:lnTo>
                    <a:lnTo>
                      <a:pt x="383" y="528"/>
                    </a:lnTo>
                    <a:lnTo>
                      <a:pt x="351" y="534"/>
                    </a:lnTo>
                    <a:lnTo>
                      <a:pt x="332" y="531"/>
                    </a:lnTo>
                    <a:lnTo>
                      <a:pt x="321" y="542"/>
                    </a:lnTo>
                    <a:lnTo>
                      <a:pt x="292" y="543"/>
                    </a:lnTo>
                    <a:lnTo>
                      <a:pt x="253" y="534"/>
                    </a:lnTo>
                    <a:lnTo>
                      <a:pt x="217" y="500"/>
                    </a:lnTo>
                    <a:lnTo>
                      <a:pt x="207" y="460"/>
                    </a:lnTo>
                    <a:lnTo>
                      <a:pt x="207" y="407"/>
                    </a:lnTo>
                    <a:lnTo>
                      <a:pt x="173" y="404"/>
                    </a:lnTo>
                    <a:lnTo>
                      <a:pt x="147" y="385"/>
                    </a:lnTo>
                    <a:lnTo>
                      <a:pt x="130" y="349"/>
                    </a:lnTo>
                    <a:lnTo>
                      <a:pt x="129" y="293"/>
                    </a:lnTo>
                    <a:lnTo>
                      <a:pt x="109" y="273"/>
                    </a:lnTo>
                    <a:lnTo>
                      <a:pt x="94" y="279"/>
                    </a:lnTo>
                    <a:lnTo>
                      <a:pt x="57" y="273"/>
                    </a:lnTo>
                    <a:lnTo>
                      <a:pt x="24" y="246"/>
                    </a:lnTo>
                    <a:lnTo>
                      <a:pt x="15" y="217"/>
                    </a:lnTo>
                    <a:lnTo>
                      <a:pt x="19" y="186"/>
                    </a:lnTo>
                    <a:lnTo>
                      <a:pt x="39" y="152"/>
                    </a:lnTo>
                    <a:lnTo>
                      <a:pt x="20" y="137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5" name="Freeform 24"/>
              <p:cNvSpPr>
                <a:spLocks/>
              </p:cNvSpPr>
              <p:nvPr/>
            </p:nvSpPr>
            <p:spPr bwMode="auto">
              <a:xfrm>
                <a:off x="1157" y="2066"/>
                <a:ext cx="37" cy="48"/>
              </a:xfrm>
              <a:custGeom>
                <a:avLst/>
                <a:gdLst>
                  <a:gd name="T0" fmla="*/ 0 w 37"/>
                  <a:gd name="T1" fmla="*/ 0 h 48"/>
                  <a:gd name="T2" fmla="*/ 37 w 37"/>
                  <a:gd name="T3" fmla="*/ 12 h 48"/>
                  <a:gd name="T4" fmla="*/ 22 w 37"/>
                  <a:gd name="T5" fmla="*/ 48 h 48"/>
                  <a:gd name="T6" fmla="*/ 10 w 37"/>
                  <a:gd name="T7" fmla="*/ 26 h 48"/>
                  <a:gd name="T8" fmla="*/ 0 w 37"/>
                  <a:gd name="T9" fmla="*/ 0 h 48"/>
                  <a:gd name="T10" fmla="*/ 0 w 37"/>
                  <a:gd name="T11" fmla="*/ 0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"/>
                  <a:gd name="T19" fmla="*/ 0 h 48"/>
                  <a:gd name="T20" fmla="*/ 37 w 37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" h="48">
                    <a:moveTo>
                      <a:pt x="0" y="0"/>
                    </a:moveTo>
                    <a:lnTo>
                      <a:pt x="37" y="12"/>
                    </a:lnTo>
                    <a:lnTo>
                      <a:pt x="22" y="48"/>
                    </a:lnTo>
                    <a:lnTo>
                      <a:pt x="10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6" name="Freeform 25"/>
              <p:cNvSpPr>
                <a:spLocks/>
              </p:cNvSpPr>
              <p:nvPr/>
            </p:nvSpPr>
            <p:spPr bwMode="auto">
              <a:xfrm>
                <a:off x="1634" y="2215"/>
                <a:ext cx="51" cy="47"/>
              </a:xfrm>
              <a:custGeom>
                <a:avLst/>
                <a:gdLst>
                  <a:gd name="T0" fmla="*/ 51 w 51"/>
                  <a:gd name="T1" fmla="*/ 2 h 47"/>
                  <a:gd name="T2" fmla="*/ 0 w 51"/>
                  <a:gd name="T3" fmla="*/ 0 h 47"/>
                  <a:gd name="T4" fmla="*/ 7 w 51"/>
                  <a:gd name="T5" fmla="*/ 15 h 47"/>
                  <a:gd name="T6" fmla="*/ 32 w 51"/>
                  <a:gd name="T7" fmla="*/ 47 h 47"/>
                  <a:gd name="T8" fmla="*/ 51 w 51"/>
                  <a:gd name="T9" fmla="*/ 2 h 47"/>
                  <a:gd name="T10" fmla="*/ 51 w 51"/>
                  <a:gd name="T11" fmla="*/ 2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1"/>
                  <a:gd name="T19" fmla="*/ 0 h 47"/>
                  <a:gd name="T20" fmla="*/ 51 w 51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1" h="47">
                    <a:moveTo>
                      <a:pt x="51" y="2"/>
                    </a:moveTo>
                    <a:lnTo>
                      <a:pt x="0" y="0"/>
                    </a:lnTo>
                    <a:lnTo>
                      <a:pt x="7" y="15"/>
                    </a:lnTo>
                    <a:lnTo>
                      <a:pt x="32" y="47"/>
                    </a:lnTo>
                    <a:lnTo>
                      <a:pt x="51" y="2"/>
                    </a:lnTo>
                    <a:close/>
                  </a:path>
                </a:pathLst>
              </a:custGeom>
              <a:solidFill>
                <a:srgbClr val="FFB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Freeform 26"/>
              <p:cNvSpPr>
                <a:spLocks/>
              </p:cNvSpPr>
              <p:nvPr/>
            </p:nvSpPr>
            <p:spPr bwMode="auto">
              <a:xfrm>
                <a:off x="1831" y="1802"/>
                <a:ext cx="78" cy="87"/>
              </a:xfrm>
              <a:custGeom>
                <a:avLst/>
                <a:gdLst>
                  <a:gd name="T0" fmla="*/ 68 w 78"/>
                  <a:gd name="T1" fmla="*/ 0 h 87"/>
                  <a:gd name="T2" fmla="*/ 68 w 78"/>
                  <a:gd name="T3" fmla="*/ 4 h 87"/>
                  <a:gd name="T4" fmla="*/ 70 w 78"/>
                  <a:gd name="T5" fmla="*/ 19 h 87"/>
                  <a:gd name="T6" fmla="*/ 73 w 78"/>
                  <a:gd name="T7" fmla="*/ 34 h 87"/>
                  <a:gd name="T8" fmla="*/ 77 w 78"/>
                  <a:gd name="T9" fmla="*/ 47 h 87"/>
                  <a:gd name="T10" fmla="*/ 78 w 78"/>
                  <a:gd name="T11" fmla="*/ 54 h 87"/>
                  <a:gd name="T12" fmla="*/ 78 w 78"/>
                  <a:gd name="T13" fmla="*/ 62 h 87"/>
                  <a:gd name="T14" fmla="*/ 77 w 78"/>
                  <a:gd name="T15" fmla="*/ 66 h 87"/>
                  <a:gd name="T16" fmla="*/ 77 w 78"/>
                  <a:gd name="T17" fmla="*/ 68 h 87"/>
                  <a:gd name="T18" fmla="*/ 77 w 78"/>
                  <a:gd name="T19" fmla="*/ 69 h 87"/>
                  <a:gd name="T20" fmla="*/ 75 w 78"/>
                  <a:gd name="T21" fmla="*/ 74 h 87"/>
                  <a:gd name="T22" fmla="*/ 71 w 78"/>
                  <a:gd name="T23" fmla="*/ 78 h 87"/>
                  <a:gd name="T24" fmla="*/ 67 w 78"/>
                  <a:gd name="T25" fmla="*/ 83 h 87"/>
                  <a:gd name="T26" fmla="*/ 62 w 78"/>
                  <a:gd name="T27" fmla="*/ 86 h 87"/>
                  <a:gd name="T28" fmla="*/ 59 w 78"/>
                  <a:gd name="T29" fmla="*/ 87 h 87"/>
                  <a:gd name="T30" fmla="*/ 55 w 78"/>
                  <a:gd name="T31" fmla="*/ 86 h 87"/>
                  <a:gd name="T32" fmla="*/ 51 w 78"/>
                  <a:gd name="T33" fmla="*/ 84 h 87"/>
                  <a:gd name="T34" fmla="*/ 47 w 78"/>
                  <a:gd name="T35" fmla="*/ 81 h 87"/>
                  <a:gd name="T36" fmla="*/ 45 w 78"/>
                  <a:gd name="T37" fmla="*/ 80 h 87"/>
                  <a:gd name="T38" fmla="*/ 29 w 78"/>
                  <a:gd name="T39" fmla="*/ 63 h 87"/>
                  <a:gd name="T40" fmla="*/ 64 w 78"/>
                  <a:gd name="T41" fmla="*/ 71 h 87"/>
                  <a:gd name="T42" fmla="*/ 64 w 78"/>
                  <a:gd name="T43" fmla="*/ 63 h 87"/>
                  <a:gd name="T44" fmla="*/ 37 w 78"/>
                  <a:gd name="T45" fmla="*/ 30 h 87"/>
                  <a:gd name="T46" fmla="*/ 0 w 78"/>
                  <a:gd name="T47" fmla="*/ 4 h 87"/>
                  <a:gd name="T48" fmla="*/ 15 w 78"/>
                  <a:gd name="T49" fmla="*/ 0 h 87"/>
                  <a:gd name="T50" fmla="*/ 68 w 78"/>
                  <a:gd name="T51" fmla="*/ 0 h 87"/>
                  <a:gd name="T52" fmla="*/ 68 w 78"/>
                  <a:gd name="T53" fmla="*/ 0 h 8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8"/>
                  <a:gd name="T82" fmla="*/ 0 h 87"/>
                  <a:gd name="T83" fmla="*/ 78 w 78"/>
                  <a:gd name="T84" fmla="*/ 87 h 8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8" h="87">
                    <a:moveTo>
                      <a:pt x="68" y="0"/>
                    </a:moveTo>
                    <a:lnTo>
                      <a:pt x="68" y="4"/>
                    </a:lnTo>
                    <a:lnTo>
                      <a:pt x="70" y="19"/>
                    </a:lnTo>
                    <a:lnTo>
                      <a:pt x="73" y="34"/>
                    </a:lnTo>
                    <a:lnTo>
                      <a:pt x="77" y="47"/>
                    </a:lnTo>
                    <a:lnTo>
                      <a:pt x="78" y="54"/>
                    </a:lnTo>
                    <a:lnTo>
                      <a:pt x="78" y="62"/>
                    </a:lnTo>
                    <a:lnTo>
                      <a:pt x="77" y="66"/>
                    </a:lnTo>
                    <a:lnTo>
                      <a:pt x="77" y="68"/>
                    </a:lnTo>
                    <a:lnTo>
                      <a:pt x="77" y="69"/>
                    </a:lnTo>
                    <a:lnTo>
                      <a:pt x="75" y="74"/>
                    </a:lnTo>
                    <a:lnTo>
                      <a:pt x="71" y="78"/>
                    </a:lnTo>
                    <a:lnTo>
                      <a:pt x="67" y="83"/>
                    </a:lnTo>
                    <a:lnTo>
                      <a:pt x="62" y="86"/>
                    </a:lnTo>
                    <a:lnTo>
                      <a:pt x="59" y="87"/>
                    </a:lnTo>
                    <a:lnTo>
                      <a:pt x="55" y="86"/>
                    </a:lnTo>
                    <a:lnTo>
                      <a:pt x="51" y="84"/>
                    </a:lnTo>
                    <a:lnTo>
                      <a:pt x="47" y="81"/>
                    </a:lnTo>
                    <a:lnTo>
                      <a:pt x="45" y="80"/>
                    </a:lnTo>
                    <a:lnTo>
                      <a:pt x="29" y="63"/>
                    </a:lnTo>
                    <a:lnTo>
                      <a:pt x="64" y="71"/>
                    </a:lnTo>
                    <a:lnTo>
                      <a:pt x="64" y="63"/>
                    </a:lnTo>
                    <a:lnTo>
                      <a:pt x="37" y="30"/>
                    </a:lnTo>
                    <a:lnTo>
                      <a:pt x="0" y="4"/>
                    </a:lnTo>
                    <a:lnTo>
                      <a:pt x="15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B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8" name="Freeform 27"/>
              <p:cNvSpPr>
                <a:spLocks/>
              </p:cNvSpPr>
              <p:nvPr/>
            </p:nvSpPr>
            <p:spPr bwMode="auto">
              <a:xfrm>
                <a:off x="1479" y="1856"/>
                <a:ext cx="60" cy="44"/>
              </a:xfrm>
              <a:custGeom>
                <a:avLst/>
                <a:gdLst>
                  <a:gd name="T0" fmla="*/ 29 w 60"/>
                  <a:gd name="T1" fmla="*/ 44 h 44"/>
                  <a:gd name="T2" fmla="*/ 29 w 60"/>
                  <a:gd name="T3" fmla="*/ 42 h 44"/>
                  <a:gd name="T4" fmla="*/ 33 w 60"/>
                  <a:gd name="T5" fmla="*/ 42 h 44"/>
                  <a:gd name="T6" fmla="*/ 40 w 60"/>
                  <a:gd name="T7" fmla="*/ 41 h 44"/>
                  <a:gd name="T8" fmla="*/ 51 w 60"/>
                  <a:gd name="T9" fmla="*/ 36 h 44"/>
                  <a:gd name="T10" fmla="*/ 57 w 60"/>
                  <a:gd name="T11" fmla="*/ 26 h 44"/>
                  <a:gd name="T12" fmla="*/ 60 w 60"/>
                  <a:gd name="T13" fmla="*/ 17 h 44"/>
                  <a:gd name="T14" fmla="*/ 60 w 60"/>
                  <a:gd name="T15" fmla="*/ 9 h 44"/>
                  <a:gd name="T16" fmla="*/ 60 w 60"/>
                  <a:gd name="T17" fmla="*/ 8 h 44"/>
                  <a:gd name="T18" fmla="*/ 0 w 60"/>
                  <a:gd name="T19" fmla="*/ 0 h 44"/>
                  <a:gd name="T20" fmla="*/ 11 w 60"/>
                  <a:gd name="T21" fmla="*/ 18 h 44"/>
                  <a:gd name="T22" fmla="*/ 29 w 60"/>
                  <a:gd name="T23" fmla="*/ 44 h 44"/>
                  <a:gd name="T24" fmla="*/ 29 w 60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"/>
                  <a:gd name="T40" fmla="*/ 0 h 44"/>
                  <a:gd name="T41" fmla="*/ 60 w 60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" h="44">
                    <a:moveTo>
                      <a:pt x="29" y="44"/>
                    </a:moveTo>
                    <a:lnTo>
                      <a:pt x="29" y="42"/>
                    </a:lnTo>
                    <a:lnTo>
                      <a:pt x="33" y="42"/>
                    </a:lnTo>
                    <a:lnTo>
                      <a:pt x="40" y="41"/>
                    </a:lnTo>
                    <a:lnTo>
                      <a:pt x="51" y="36"/>
                    </a:lnTo>
                    <a:lnTo>
                      <a:pt x="57" y="26"/>
                    </a:lnTo>
                    <a:lnTo>
                      <a:pt x="60" y="17"/>
                    </a:lnTo>
                    <a:lnTo>
                      <a:pt x="60" y="9"/>
                    </a:lnTo>
                    <a:lnTo>
                      <a:pt x="60" y="8"/>
                    </a:lnTo>
                    <a:lnTo>
                      <a:pt x="0" y="0"/>
                    </a:lnTo>
                    <a:lnTo>
                      <a:pt x="11" y="18"/>
                    </a:lnTo>
                    <a:lnTo>
                      <a:pt x="29" y="44"/>
                    </a:lnTo>
                    <a:close/>
                  </a:path>
                </a:pathLst>
              </a:custGeom>
              <a:solidFill>
                <a:srgbClr val="FFB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9" name="Freeform 28"/>
              <p:cNvSpPr>
                <a:spLocks/>
              </p:cNvSpPr>
              <p:nvPr/>
            </p:nvSpPr>
            <p:spPr bwMode="auto">
              <a:xfrm>
                <a:off x="1341" y="1654"/>
                <a:ext cx="92" cy="63"/>
              </a:xfrm>
              <a:custGeom>
                <a:avLst/>
                <a:gdLst>
                  <a:gd name="T0" fmla="*/ 0 w 92"/>
                  <a:gd name="T1" fmla="*/ 25 h 63"/>
                  <a:gd name="T2" fmla="*/ 6 w 92"/>
                  <a:gd name="T3" fmla="*/ 13 h 63"/>
                  <a:gd name="T4" fmla="*/ 39 w 92"/>
                  <a:gd name="T5" fmla="*/ 1 h 63"/>
                  <a:gd name="T6" fmla="*/ 51 w 92"/>
                  <a:gd name="T7" fmla="*/ 0 h 63"/>
                  <a:gd name="T8" fmla="*/ 58 w 92"/>
                  <a:gd name="T9" fmla="*/ 3 h 63"/>
                  <a:gd name="T10" fmla="*/ 73 w 92"/>
                  <a:gd name="T11" fmla="*/ 13 h 63"/>
                  <a:gd name="T12" fmla="*/ 87 w 92"/>
                  <a:gd name="T13" fmla="*/ 24 h 63"/>
                  <a:gd name="T14" fmla="*/ 92 w 92"/>
                  <a:gd name="T15" fmla="*/ 34 h 63"/>
                  <a:gd name="T16" fmla="*/ 68 w 92"/>
                  <a:gd name="T17" fmla="*/ 47 h 63"/>
                  <a:gd name="T18" fmla="*/ 65 w 92"/>
                  <a:gd name="T19" fmla="*/ 57 h 63"/>
                  <a:gd name="T20" fmla="*/ 46 w 92"/>
                  <a:gd name="T21" fmla="*/ 63 h 63"/>
                  <a:gd name="T22" fmla="*/ 34 w 92"/>
                  <a:gd name="T23" fmla="*/ 51 h 63"/>
                  <a:gd name="T24" fmla="*/ 31 w 92"/>
                  <a:gd name="T25" fmla="*/ 36 h 63"/>
                  <a:gd name="T26" fmla="*/ 0 w 92"/>
                  <a:gd name="T27" fmla="*/ 25 h 63"/>
                  <a:gd name="T28" fmla="*/ 0 w 92"/>
                  <a:gd name="T29" fmla="*/ 25 h 6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2"/>
                  <a:gd name="T46" fmla="*/ 0 h 63"/>
                  <a:gd name="T47" fmla="*/ 92 w 92"/>
                  <a:gd name="T48" fmla="*/ 63 h 6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2" h="63">
                    <a:moveTo>
                      <a:pt x="0" y="25"/>
                    </a:moveTo>
                    <a:lnTo>
                      <a:pt x="6" y="13"/>
                    </a:lnTo>
                    <a:lnTo>
                      <a:pt x="39" y="1"/>
                    </a:lnTo>
                    <a:lnTo>
                      <a:pt x="51" y="0"/>
                    </a:lnTo>
                    <a:lnTo>
                      <a:pt x="58" y="3"/>
                    </a:lnTo>
                    <a:lnTo>
                      <a:pt x="73" y="13"/>
                    </a:lnTo>
                    <a:lnTo>
                      <a:pt x="87" y="24"/>
                    </a:lnTo>
                    <a:lnTo>
                      <a:pt x="92" y="34"/>
                    </a:lnTo>
                    <a:lnTo>
                      <a:pt x="68" y="47"/>
                    </a:lnTo>
                    <a:lnTo>
                      <a:pt x="65" y="57"/>
                    </a:lnTo>
                    <a:lnTo>
                      <a:pt x="46" y="63"/>
                    </a:lnTo>
                    <a:lnTo>
                      <a:pt x="34" y="51"/>
                    </a:lnTo>
                    <a:lnTo>
                      <a:pt x="31" y="36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B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Freeform 125"/>
              <p:cNvSpPr>
                <a:spLocks/>
              </p:cNvSpPr>
              <p:nvPr/>
            </p:nvSpPr>
            <p:spPr bwMode="auto">
              <a:xfrm>
                <a:off x="1341" y="1651"/>
                <a:ext cx="55" cy="22"/>
              </a:xfrm>
              <a:custGeom>
                <a:avLst/>
                <a:gdLst>
                  <a:gd name="T0" fmla="*/ 55 w 55"/>
                  <a:gd name="T1" fmla="*/ 6 h 22"/>
                  <a:gd name="T2" fmla="*/ 51 w 55"/>
                  <a:gd name="T3" fmla="*/ 3 h 22"/>
                  <a:gd name="T4" fmla="*/ 49 w 55"/>
                  <a:gd name="T5" fmla="*/ 1 h 22"/>
                  <a:gd name="T6" fmla="*/ 42 w 55"/>
                  <a:gd name="T7" fmla="*/ 0 h 22"/>
                  <a:gd name="T8" fmla="*/ 34 w 55"/>
                  <a:gd name="T9" fmla="*/ 0 h 22"/>
                  <a:gd name="T10" fmla="*/ 27 w 55"/>
                  <a:gd name="T11" fmla="*/ 1 h 22"/>
                  <a:gd name="T12" fmla="*/ 24 w 55"/>
                  <a:gd name="T13" fmla="*/ 3 h 22"/>
                  <a:gd name="T14" fmla="*/ 20 w 55"/>
                  <a:gd name="T15" fmla="*/ 3 h 22"/>
                  <a:gd name="T16" fmla="*/ 15 w 55"/>
                  <a:gd name="T17" fmla="*/ 6 h 22"/>
                  <a:gd name="T18" fmla="*/ 8 w 55"/>
                  <a:gd name="T19" fmla="*/ 9 h 22"/>
                  <a:gd name="T20" fmla="*/ 5 w 55"/>
                  <a:gd name="T21" fmla="*/ 12 h 22"/>
                  <a:gd name="T22" fmla="*/ 0 w 55"/>
                  <a:gd name="T23" fmla="*/ 16 h 22"/>
                  <a:gd name="T24" fmla="*/ 0 w 55"/>
                  <a:gd name="T25" fmla="*/ 22 h 22"/>
                  <a:gd name="T26" fmla="*/ 5 w 55"/>
                  <a:gd name="T27" fmla="*/ 22 h 22"/>
                  <a:gd name="T28" fmla="*/ 9 w 55"/>
                  <a:gd name="T29" fmla="*/ 21 h 22"/>
                  <a:gd name="T30" fmla="*/ 12 w 55"/>
                  <a:gd name="T31" fmla="*/ 18 h 22"/>
                  <a:gd name="T32" fmla="*/ 17 w 55"/>
                  <a:gd name="T33" fmla="*/ 16 h 22"/>
                  <a:gd name="T34" fmla="*/ 24 w 55"/>
                  <a:gd name="T35" fmla="*/ 13 h 22"/>
                  <a:gd name="T36" fmla="*/ 27 w 55"/>
                  <a:gd name="T37" fmla="*/ 12 h 22"/>
                  <a:gd name="T38" fmla="*/ 30 w 55"/>
                  <a:gd name="T39" fmla="*/ 12 h 22"/>
                  <a:gd name="T40" fmla="*/ 35 w 55"/>
                  <a:gd name="T41" fmla="*/ 10 h 22"/>
                  <a:gd name="T42" fmla="*/ 42 w 55"/>
                  <a:gd name="T43" fmla="*/ 9 h 22"/>
                  <a:gd name="T44" fmla="*/ 46 w 55"/>
                  <a:gd name="T45" fmla="*/ 9 h 22"/>
                  <a:gd name="T46" fmla="*/ 51 w 55"/>
                  <a:gd name="T47" fmla="*/ 9 h 22"/>
                  <a:gd name="T48" fmla="*/ 55 w 55"/>
                  <a:gd name="T49" fmla="*/ 6 h 22"/>
                  <a:gd name="T50" fmla="*/ 55 w 55"/>
                  <a:gd name="T51" fmla="*/ 6 h 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5"/>
                  <a:gd name="T79" fmla="*/ 0 h 22"/>
                  <a:gd name="T80" fmla="*/ 55 w 55"/>
                  <a:gd name="T81" fmla="*/ 22 h 2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5" h="22">
                    <a:moveTo>
                      <a:pt x="55" y="6"/>
                    </a:moveTo>
                    <a:lnTo>
                      <a:pt x="51" y="3"/>
                    </a:lnTo>
                    <a:lnTo>
                      <a:pt x="49" y="1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27" y="1"/>
                    </a:lnTo>
                    <a:lnTo>
                      <a:pt x="24" y="3"/>
                    </a:lnTo>
                    <a:lnTo>
                      <a:pt x="20" y="3"/>
                    </a:lnTo>
                    <a:lnTo>
                      <a:pt x="15" y="6"/>
                    </a:lnTo>
                    <a:lnTo>
                      <a:pt x="8" y="9"/>
                    </a:lnTo>
                    <a:lnTo>
                      <a:pt x="5" y="12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5" y="22"/>
                    </a:lnTo>
                    <a:lnTo>
                      <a:pt x="9" y="21"/>
                    </a:lnTo>
                    <a:lnTo>
                      <a:pt x="12" y="18"/>
                    </a:lnTo>
                    <a:lnTo>
                      <a:pt x="17" y="16"/>
                    </a:lnTo>
                    <a:lnTo>
                      <a:pt x="24" y="13"/>
                    </a:lnTo>
                    <a:lnTo>
                      <a:pt x="27" y="12"/>
                    </a:lnTo>
                    <a:lnTo>
                      <a:pt x="30" y="12"/>
                    </a:lnTo>
                    <a:lnTo>
                      <a:pt x="35" y="10"/>
                    </a:lnTo>
                    <a:lnTo>
                      <a:pt x="42" y="9"/>
                    </a:lnTo>
                    <a:lnTo>
                      <a:pt x="46" y="9"/>
                    </a:lnTo>
                    <a:lnTo>
                      <a:pt x="51" y="9"/>
                    </a:lnTo>
                    <a:lnTo>
                      <a:pt x="5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Freeform 126"/>
              <p:cNvSpPr>
                <a:spLocks/>
              </p:cNvSpPr>
              <p:nvPr/>
            </p:nvSpPr>
            <p:spPr bwMode="auto">
              <a:xfrm>
                <a:off x="1332" y="1676"/>
                <a:ext cx="101" cy="28"/>
              </a:xfrm>
              <a:custGeom>
                <a:avLst/>
                <a:gdLst>
                  <a:gd name="T0" fmla="*/ 0 w 101"/>
                  <a:gd name="T1" fmla="*/ 3 h 28"/>
                  <a:gd name="T2" fmla="*/ 3 w 101"/>
                  <a:gd name="T3" fmla="*/ 6 h 28"/>
                  <a:gd name="T4" fmla="*/ 7 w 101"/>
                  <a:gd name="T5" fmla="*/ 8 h 28"/>
                  <a:gd name="T6" fmla="*/ 10 w 101"/>
                  <a:gd name="T7" fmla="*/ 9 h 28"/>
                  <a:gd name="T8" fmla="*/ 15 w 101"/>
                  <a:gd name="T9" fmla="*/ 11 h 28"/>
                  <a:gd name="T10" fmla="*/ 22 w 101"/>
                  <a:gd name="T11" fmla="*/ 12 h 28"/>
                  <a:gd name="T12" fmla="*/ 34 w 101"/>
                  <a:gd name="T13" fmla="*/ 17 h 28"/>
                  <a:gd name="T14" fmla="*/ 45 w 101"/>
                  <a:gd name="T15" fmla="*/ 22 h 28"/>
                  <a:gd name="T16" fmla="*/ 51 w 101"/>
                  <a:gd name="T17" fmla="*/ 23 h 28"/>
                  <a:gd name="T18" fmla="*/ 55 w 101"/>
                  <a:gd name="T19" fmla="*/ 23 h 28"/>
                  <a:gd name="T20" fmla="*/ 67 w 101"/>
                  <a:gd name="T21" fmla="*/ 26 h 28"/>
                  <a:gd name="T22" fmla="*/ 81 w 101"/>
                  <a:gd name="T23" fmla="*/ 28 h 28"/>
                  <a:gd name="T24" fmla="*/ 93 w 101"/>
                  <a:gd name="T25" fmla="*/ 26 h 28"/>
                  <a:gd name="T26" fmla="*/ 100 w 101"/>
                  <a:gd name="T27" fmla="*/ 22 h 28"/>
                  <a:gd name="T28" fmla="*/ 101 w 101"/>
                  <a:gd name="T29" fmla="*/ 12 h 28"/>
                  <a:gd name="T30" fmla="*/ 97 w 101"/>
                  <a:gd name="T31" fmla="*/ 14 h 28"/>
                  <a:gd name="T32" fmla="*/ 94 w 101"/>
                  <a:gd name="T33" fmla="*/ 14 h 28"/>
                  <a:gd name="T34" fmla="*/ 92 w 101"/>
                  <a:gd name="T35" fmla="*/ 14 h 28"/>
                  <a:gd name="T36" fmla="*/ 89 w 101"/>
                  <a:gd name="T37" fmla="*/ 15 h 28"/>
                  <a:gd name="T38" fmla="*/ 81 w 101"/>
                  <a:gd name="T39" fmla="*/ 17 h 28"/>
                  <a:gd name="T40" fmla="*/ 68 w 101"/>
                  <a:gd name="T41" fmla="*/ 15 h 28"/>
                  <a:gd name="T42" fmla="*/ 58 w 101"/>
                  <a:gd name="T43" fmla="*/ 14 h 28"/>
                  <a:gd name="T44" fmla="*/ 53 w 101"/>
                  <a:gd name="T45" fmla="*/ 12 h 28"/>
                  <a:gd name="T46" fmla="*/ 48 w 101"/>
                  <a:gd name="T47" fmla="*/ 11 h 28"/>
                  <a:gd name="T48" fmla="*/ 37 w 101"/>
                  <a:gd name="T49" fmla="*/ 6 h 28"/>
                  <a:gd name="T50" fmla="*/ 25 w 101"/>
                  <a:gd name="T51" fmla="*/ 2 h 28"/>
                  <a:gd name="T52" fmla="*/ 15 w 101"/>
                  <a:gd name="T53" fmla="*/ 2 h 28"/>
                  <a:gd name="T54" fmla="*/ 7 w 101"/>
                  <a:gd name="T55" fmla="*/ 0 h 28"/>
                  <a:gd name="T56" fmla="*/ 0 w 101"/>
                  <a:gd name="T57" fmla="*/ 3 h 28"/>
                  <a:gd name="T58" fmla="*/ 0 w 101"/>
                  <a:gd name="T59" fmla="*/ 3 h 2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01"/>
                  <a:gd name="T91" fmla="*/ 0 h 28"/>
                  <a:gd name="T92" fmla="*/ 101 w 101"/>
                  <a:gd name="T93" fmla="*/ 28 h 2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01" h="28">
                    <a:moveTo>
                      <a:pt x="0" y="3"/>
                    </a:moveTo>
                    <a:lnTo>
                      <a:pt x="3" y="6"/>
                    </a:lnTo>
                    <a:lnTo>
                      <a:pt x="7" y="8"/>
                    </a:lnTo>
                    <a:lnTo>
                      <a:pt x="10" y="9"/>
                    </a:lnTo>
                    <a:lnTo>
                      <a:pt x="15" y="11"/>
                    </a:lnTo>
                    <a:lnTo>
                      <a:pt x="22" y="12"/>
                    </a:lnTo>
                    <a:lnTo>
                      <a:pt x="34" y="17"/>
                    </a:lnTo>
                    <a:lnTo>
                      <a:pt x="45" y="22"/>
                    </a:lnTo>
                    <a:lnTo>
                      <a:pt x="51" y="23"/>
                    </a:lnTo>
                    <a:lnTo>
                      <a:pt x="55" y="23"/>
                    </a:lnTo>
                    <a:lnTo>
                      <a:pt x="67" y="26"/>
                    </a:lnTo>
                    <a:lnTo>
                      <a:pt x="81" y="28"/>
                    </a:lnTo>
                    <a:lnTo>
                      <a:pt x="93" y="26"/>
                    </a:lnTo>
                    <a:lnTo>
                      <a:pt x="100" y="22"/>
                    </a:lnTo>
                    <a:lnTo>
                      <a:pt x="101" y="12"/>
                    </a:lnTo>
                    <a:lnTo>
                      <a:pt x="97" y="14"/>
                    </a:lnTo>
                    <a:lnTo>
                      <a:pt x="94" y="14"/>
                    </a:lnTo>
                    <a:lnTo>
                      <a:pt x="92" y="14"/>
                    </a:lnTo>
                    <a:lnTo>
                      <a:pt x="89" y="15"/>
                    </a:lnTo>
                    <a:lnTo>
                      <a:pt x="81" y="17"/>
                    </a:lnTo>
                    <a:lnTo>
                      <a:pt x="68" y="15"/>
                    </a:lnTo>
                    <a:lnTo>
                      <a:pt x="58" y="14"/>
                    </a:lnTo>
                    <a:lnTo>
                      <a:pt x="53" y="12"/>
                    </a:lnTo>
                    <a:lnTo>
                      <a:pt x="48" y="11"/>
                    </a:lnTo>
                    <a:lnTo>
                      <a:pt x="37" y="6"/>
                    </a:lnTo>
                    <a:lnTo>
                      <a:pt x="25" y="2"/>
                    </a:lnTo>
                    <a:lnTo>
                      <a:pt x="15" y="2"/>
                    </a:lnTo>
                    <a:lnTo>
                      <a:pt x="7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Freeform 127"/>
              <p:cNvSpPr>
                <a:spLocks/>
              </p:cNvSpPr>
              <p:nvPr/>
            </p:nvSpPr>
            <p:spPr bwMode="auto">
              <a:xfrm>
                <a:off x="1443" y="1651"/>
                <a:ext cx="12" cy="16"/>
              </a:xfrm>
              <a:custGeom>
                <a:avLst/>
                <a:gdLst>
                  <a:gd name="T0" fmla="*/ 5 w 12"/>
                  <a:gd name="T1" fmla="*/ 0 h 16"/>
                  <a:gd name="T2" fmla="*/ 1 w 12"/>
                  <a:gd name="T3" fmla="*/ 0 h 16"/>
                  <a:gd name="T4" fmla="*/ 1 w 12"/>
                  <a:gd name="T5" fmla="*/ 1 h 16"/>
                  <a:gd name="T6" fmla="*/ 0 w 12"/>
                  <a:gd name="T7" fmla="*/ 3 h 16"/>
                  <a:gd name="T8" fmla="*/ 0 w 12"/>
                  <a:gd name="T9" fmla="*/ 4 h 16"/>
                  <a:gd name="T10" fmla="*/ 0 w 12"/>
                  <a:gd name="T11" fmla="*/ 7 h 16"/>
                  <a:gd name="T12" fmla="*/ 1 w 12"/>
                  <a:gd name="T13" fmla="*/ 9 h 16"/>
                  <a:gd name="T14" fmla="*/ 2 w 12"/>
                  <a:gd name="T15" fmla="*/ 12 h 16"/>
                  <a:gd name="T16" fmla="*/ 5 w 12"/>
                  <a:gd name="T17" fmla="*/ 16 h 16"/>
                  <a:gd name="T18" fmla="*/ 8 w 12"/>
                  <a:gd name="T19" fmla="*/ 15 h 16"/>
                  <a:gd name="T20" fmla="*/ 10 w 12"/>
                  <a:gd name="T21" fmla="*/ 12 h 16"/>
                  <a:gd name="T22" fmla="*/ 10 w 12"/>
                  <a:gd name="T23" fmla="*/ 9 h 16"/>
                  <a:gd name="T24" fmla="*/ 12 w 12"/>
                  <a:gd name="T25" fmla="*/ 7 h 16"/>
                  <a:gd name="T26" fmla="*/ 10 w 12"/>
                  <a:gd name="T27" fmla="*/ 7 h 16"/>
                  <a:gd name="T28" fmla="*/ 10 w 12"/>
                  <a:gd name="T29" fmla="*/ 6 h 16"/>
                  <a:gd name="T30" fmla="*/ 10 w 12"/>
                  <a:gd name="T31" fmla="*/ 4 h 16"/>
                  <a:gd name="T32" fmla="*/ 10 w 12"/>
                  <a:gd name="T33" fmla="*/ 3 h 16"/>
                  <a:gd name="T34" fmla="*/ 8 w 12"/>
                  <a:gd name="T35" fmla="*/ 0 h 16"/>
                  <a:gd name="T36" fmla="*/ 5 w 12"/>
                  <a:gd name="T37" fmla="*/ 0 h 16"/>
                  <a:gd name="T38" fmla="*/ 5 w 12"/>
                  <a:gd name="T39" fmla="*/ 0 h 1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"/>
                  <a:gd name="T61" fmla="*/ 0 h 16"/>
                  <a:gd name="T62" fmla="*/ 12 w 12"/>
                  <a:gd name="T63" fmla="*/ 16 h 1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" h="16">
                    <a:moveTo>
                      <a:pt x="5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5" y="16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0" y="9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3" name="Freeform 128"/>
              <p:cNvSpPr>
                <a:spLocks/>
              </p:cNvSpPr>
              <p:nvPr/>
            </p:nvSpPr>
            <p:spPr bwMode="auto">
              <a:xfrm>
                <a:off x="1372" y="1586"/>
                <a:ext cx="133" cy="128"/>
              </a:xfrm>
              <a:custGeom>
                <a:avLst/>
                <a:gdLst>
                  <a:gd name="T0" fmla="*/ 0 w 133"/>
                  <a:gd name="T1" fmla="*/ 69 h 128"/>
                  <a:gd name="T2" fmla="*/ 5 w 133"/>
                  <a:gd name="T3" fmla="*/ 62 h 128"/>
                  <a:gd name="T4" fmla="*/ 11 w 133"/>
                  <a:gd name="T5" fmla="*/ 56 h 128"/>
                  <a:gd name="T6" fmla="*/ 16 w 133"/>
                  <a:gd name="T7" fmla="*/ 50 h 128"/>
                  <a:gd name="T8" fmla="*/ 22 w 133"/>
                  <a:gd name="T9" fmla="*/ 42 h 128"/>
                  <a:gd name="T10" fmla="*/ 26 w 133"/>
                  <a:gd name="T11" fmla="*/ 35 h 128"/>
                  <a:gd name="T12" fmla="*/ 35 w 133"/>
                  <a:gd name="T13" fmla="*/ 25 h 128"/>
                  <a:gd name="T14" fmla="*/ 46 w 133"/>
                  <a:gd name="T15" fmla="*/ 16 h 128"/>
                  <a:gd name="T16" fmla="*/ 60 w 133"/>
                  <a:gd name="T17" fmla="*/ 12 h 128"/>
                  <a:gd name="T18" fmla="*/ 72 w 133"/>
                  <a:gd name="T19" fmla="*/ 10 h 128"/>
                  <a:gd name="T20" fmla="*/ 83 w 133"/>
                  <a:gd name="T21" fmla="*/ 12 h 128"/>
                  <a:gd name="T22" fmla="*/ 91 w 133"/>
                  <a:gd name="T23" fmla="*/ 15 h 128"/>
                  <a:gd name="T24" fmla="*/ 94 w 133"/>
                  <a:gd name="T25" fmla="*/ 16 h 128"/>
                  <a:gd name="T26" fmla="*/ 96 w 133"/>
                  <a:gd name="T27" fmla="*/ 18 h 128"/>
                  <a:gd name="T28" fmla="*/ 103 w 133"/>
                  <a:gd name="T29" fmla="*/ 22 h 128"/>
                  <a:gd name="T30" fmla="*/ 111 w 133"/>
                  <a:gd name="T31" fmla="*/ 30 h 128"/>
                  <a:gd name="T32" fmla="*/ 121 w 133"/>
                  <a:gd name="T33" fmla="*/ 42 h 128"/>
                  <a:gd name="T34" fmla="*/ 124 w 133"/>
                  <a:gd name="T35" fmla="*/ 56 h 128"/>
                  <a:gd name="T36" fmla="*/ 125 w 133"/>
                  <a:gd name="T37" fmla="*/ 72 h 128"/>
                  <a:gd name="T38" fmla="*/ 122 w 133"/>
                  <a:gd name="T39" fmla="*/ 84 h 128"/>
                  <a:gd name="T40" fmla="*/ 122 w 133"/>
                  <a:gd name="T41" fmla="*/ 93 h 128"/>
                  <a:gd name="T42" fmla="*/ 120 w 133"/>
                  <a:gd name="T43" fmla="*/ 102 h 128"/>
                  <a:gd name="T44" fmla="*/ 118 w 133"/>
                  <a:gd name="T45" fmla="*/ 112 h 128"/>
                  <a:gd name="T46" fmla="*/ 115 w 133"/>
                  <a:gd name="T47" fmla="*/ 118 h 128"/>
                  <a:gd name="T48" fmla="*/ 114 w 133"/>
                  <a:gd name="T49" fmla="*/ 128 h 128"/>
                  <a:gd name="T50" fmla="*/ 118 w 133"/>
                  <a:gd name="T51" fmla="*/ 121 h 128"/>
                  <a:gd name="T52" fmla="*/ 124 w 133"/>
                  <a:gd name="T53" fmla="*/ 113 h 128"/>
                  <a:gd name="T54" fmla="*/ 128 w 133"/>
                  <a:gd name="T55" fmla="*/ 105 h 128"/>
                  <a:gd name="T56" fmla="*/ 130 w 133"/>
                  <a:gd name="T57" fmla="*/ 96 h 128"/>
                  <a:gd name="T58" fmla="*/ 132 w 133"/>
                  <a:gd name="T59" fmla="*/ 86 h 128"/>
                  <a:gd name="T60" fmla="*/ 133 w 133"/>
                  <a:gd name="T61" fmla="*/ 72 h 128"/>
                  <a:gd name="T62" fmla="*/ 132 w 133"/>
                  <a:gd name="T63" fmla="*/ 54 h 128"/>
                  <a:gd name="T64" fmla="*/ 128 w 133"/>
                  <a:gd name="T65" fmla="*/ 39 h 128"/>
                  <a:gd name="T66" fmla="*/ 118 w 133"/>
                  <a:gd name="T67" fmla="*/ 22 h 128"/>
                  <a:gd name="T68" fmla="*/ 109 w 133"/>
                  <a:gd name="T69" fmla="*/ 13 h 128"/>
                  <a:gd name="T70" fmla="*/ 100 w 133"/>
                  <a:gd name="T71" fmla="*/ 7 h 128"/>
                  <a:gd name="T72" fmla="*/ 98 w 133"/>
                  <a:gd name="T73" fmla="*/ 6 h 128"/>
                  <a:gd name="T74" fmla="*/ 94 w 133"/>
                  <a:gd name="T75" fmla="*/ 6 h 128"/>
                  <a:gd name="T76" fmla="*/ 86 w 133"/>
                  <a:gd name="T77" fmla="*/ 3 h 128"/>
                  <a:gd name="T78" fmla="*/ 72 w 133"/>
                  <a:gd name="T79" fmla="*/ 0 h 128"/>
                  <a:gd name="T80" fmla="*/ 57 w 133"/>
                  <a:gd name="T81" fmla="*/ 1 h 128"/>
                  <a:gd name="T82" fmla="*/ 42 w 133"/>
                  <a:gd name="T83" fmla="*/ 9 h 128"/>
                  <a:gd name="T84" fmla="*/ 28 w 133"/>
                  <a:gd name="T85" fmla="*/ 18 h 128"/>
                  <a:gd name="T86" fmla="*/ 19 w 133"/>
                  <a:gd name="T87" fmla="*/ 28 h 128"/>
                  <a:gd name="T88" fmla="*/ 15 w 133"/>
                  <a:gd name="T89" fmla="*/ 36 h 128"/>
                  <a:gd name="T90" fmla="*/ 8 w 133"/>
                  <a:gd name="T91" fmla="*/ 44 h 128"/>
                  <a:gd name="T92" fmla="*/ 5 w 133"/>
                  <a:gd name="T93" fmla="*/ 53 h 128"/>
                  <a:gd name="T94" fmla="*/ 3 w 133"/>
                  <a:gd name="T95" fmla="*/ 60 h 128"/>
                  <a:gd name="T96" fmla="*/ 0 w 133"/>
                  <a:gd name="T97" fmla="*/ 69 h 128"/>
                  <a:gd name="T98" fmla="*/ 0 w 133"/>
                  <a:gd name="T99" fmla="*/ 69 h 12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33"/>
                  <a:gd name="T151" fmla="*/ 0 h 128"/>
                  <a:gd name="T152" fmla="*/ 133 w 133"/>
                  <a:gd name="T153" fmla="*/ 128 h 12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33" h="128">
                    <a:moveTo>
                      <a:pt x="0" y="69"/>
                    </a:moveTo>
                    <a:lnTo>
                      <a:pt x="5" y="62"/>
                    </a:lnTo>
                    <a:lnTo>
                      <a:pt x="11" y="56"/>
                    </a:lnTo>
                    <a:lnTo>
                      <a:pt x="16" y="50"/>
                    </a:lnTo>
                    <a:lnTo>
                      <a:pt x="22" y="42"/>
                    </a:lnTo>
                    <a:lnTo>
                      <a:pt x="26" y="35"/>
                    </a:lnTo>
                    <a:lnTo>
                      <a:pt x="35" y="25"/>
                    </a:lnTo>
                    <a:lnTo>
                      <a:pt x="46" y="16"/>
                    </a:lnTo>
                    <a:lnTo>
                      <a:pt x="60" y="12"/>
                    </a:lnTo>
                    <a:lnTo>
                      <a:pt x="72" y="10"/>
                    </a:lnTo>
                    <a:lnTo>
                      <a:pt x="83" y="12"/>
                    </a:lnTo>
                    <a:lnTo>
                      <a:pt x="91" y="15"/>
                    </a:lnTo>
                    <a:lnTo>
                      <a:pt x="94" y="16"/>
                    </a:lnTo>
                    <a:lnTo>
                      <a:pt x="96" y="18"/>
                    </a:lnTo>
                    <a:lnTo>
                      <a:pt x="103" y="22"/>
                    </a:lnTo>
                    <a:lnTo>
                      <a:pt x="111" y="30"/>
                    </a:lnTo>
                    <a:lnTo>
                      <a:pt x="121" y="42"/>
                    </a:lnTo>
                    <a:lnTo>
                      <a:pt x="124" y="56"/>
                    </a:lnTo>
                    <a:lnTo>
                      <a:pt x="125" y="72"/>
                    </a:lnTo>
                    <a:lnTo>
                      <a:pt x="122" y="84"/>
                    </a:lnTo>
                    <a:lnTo>
                      <a:pt x="122" y="93"/>
                    </a:lnTo>
                    <a:lnTo>
                      <a:pt x="120" y="102"/>
                    </a:lnTo>
                    <a:lnTo>
                      <a:pt x="118" y="112"/>
                    </a:lnTo>
                    <a:lnTo>
                      <a:pt x="115" y="118"/>
                    </a:lnTo>
                    <a:lnTo>
                      <a:pt x="114" y="128"/>
                    </a:lnTo>
                    <a:lnTo>
                      <a:pt x="118" y="121"/>
                    </a:lnTo>
                    <a:lnTo>
                      <a:pt x="124" y="113"/>
                    </a:lnTo>
                    <a:lnTo>
                      <a:pt x="128" y="105"/>
                    </a:lnTo>
                    <a:lnTo>
                      <a:pt x="130" y="96"/>
                    </a:lnTo>
                    <a:lnTo>
                      <a:pt x="132" y="86"/>
                    </a:lnTo>
                    <a:lnTo>
                      <a:pt x="133" y="72"/>
                    </a:lnTo>
                    <a:lnTo>
                      <a:pt x="132" y="54"/>
                    </a:lnTo>
                    <a:lnTo>
                      <a:pt x="128" y="39"/>
                    </a:lnTo>
                    <a:lnTo>
                      <a:pt x="118" y="22"/>
                    </a:lnTo>
                    <a:lnTo>
                      <a:pt x="109" y="13"/>
                    </a:lnTo>
                    <a:lnTo>
                      <a:pt x="100" y="7"/>
                    </a:lnTo>
                    <a:lnTo>
                      <a:pt x="98" y="6"/>
                    </a:lnTo>
                    <a:lnTo>
                      <a:pt x="94" y="6"/>
                    </a:lnTo>
                    <a:lnTo>
                      <a:pt x="86" y="3"/>
                    </a:lnTo>
                    <a:lnTo>
                      <a:pt x="72" y="0"/>
                    </a:lnTo>
                    <a:lnTo>
                      <a:pt x="57" y="1"/>
                    </a:lnTo>
                    <a:lnTo>
                      <a:pt x="42" y="9"/>
                    </a:lnTo>
                    <a:lnTo>
                      <a:pt x="28" y="18"/>
                    </a:lnTo>
                    <a:lnTo>
                      <a:pt x="19" y="28"/>
                    </a:lnTo>
                    <a:lnTo>
                      <a:pt x="15" y="36"/>
                    </a:lnTo>
                    <a:lnTo>
                      <a:pt x="8" y="44"/>
                    </a:lnTo>
                    <a:lnTo>
                      <a:pt x="5" y="53"/>
                    </a:lnTo>
                    <a:lnTo>
                      <a:pt x="3" y="6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Freeform 129"/>
              <p:cNvSpPr>
                <a:spLocks/>
              </p:cNvSpPr>
              <p:nvPr/>
            </p:nvSpPr>
            <p:spPr bwMode="auto">
              <a:xfrm>
                <a:off x="1366" y="1688"/>
                <a:ext cx="119" cy="73"/>
              </a:xfrm>
              <a:custGeom>
                <a:avLst/>
                <a:gdLst>
                  <a:gd name="T0" fmla="*/ 104 w 119"/>
                  <a:gd name="T1" fmla="*/ 62 h 73"/>
                  <a:gd name="T2" fmla="*/ 94 w 119"/>
                  <a:gd name="T3" fmla="*/ 62 h 73"/>
                  <a:gd name="T4" fmla="*/ 81 w 119"/>
                  <a:gd name="T5" fmla="*/ 62 h 73"/>
                  <a:gd name="T6" fmla="*/ 70 w 119"/>
                  <a:gd name="T7" fmla="*/ 61 h 73"/>
                  <a:gd name="T8" fmla="*/ 64 w 119"/>
                  <a:gd name="T9" fmla="*/ 59 h 73"/>
                  <a:gd name="T10" fmla="*/ 59 w 119"/>
                  <a:gd name="T11" fmla="*/ 58 h 73"/>
                  <a:gd name="T12" fmla="*/ 48 w 119"/>
                  <a:gd name="T13" fmla="*/ 52 h 73"/>
                  <a:gd name="T14" fmla="*/ 36 w 119"/>
                  <a:gd name="T15" fmla="*/ 43 h 73"/>
                  <a:gd name="T16" fmla="*/ 30 w 119"/>
                  <a:gd name="T17" fmla="*/ 38 h 73"/>
                  <a:gd name="T18" fmla="*/ 28 w 119"/>
                  <a:gd name="T19" fmla="*/ 35 h 73"/>
                  <a:gd name="T20" fmla="*/ 28 w 119"/>
                  <a:gd name="T21" fmla="*/ 34 h 73"/>
                  <a:gd name="T22" fmla="*/ 29 w 119"/>
                  <a:gd name="T23" fmla="*/ 34 h 73"/>
                  <a:gd name="T24" fmla="*/ 33 w 119"/>
                  <a:gd name="T25" fmla="*/ 31 h 73"/>
                  <a:gd name="T26" fmla="*/ 36 w 119"/>
                  <a:gd name="T27" fmla="*/ 29 h 73"/>
                  <a:gd name="T28" fmla="*/ 39 w 119"/>
                  <a:gd name="T29" fmla="*/ 26 h 73"/>
                  <a:gd name="T30" fmla="*/ 41 w 119"/>
                  <a:gd name="T31" fmla="*/ 26 h 73"/>
                  <a:gd name="T32" fmla="*/ 45 w 119"/>
                  <a:gd name="T33" fmla="*/ 22 h 73"/>
                  <a:gd name="T34" fmla="*/ 45 w 119"/>
                  <a:gd name="T35" fmla="*/ 16 h 73"/>
                  <a:gd name="T36" fmla="*/ 41 w 119"/>
                  <a:gd name="T37" fmla="*/ 14 h 73"/>
                  <a:gd name="T38" fmla="*/ 39 w 119"/>
                  <a:gd name="T39" fmla="*/ 16 h 73"/>
                  <a:gd name="T40" fmla="*/ 33 w 119"/>
                  <a:gd name="T41" fmla="*/ 19 h 73"/>
                  <a:gd name="T42" fmla="*/ 28 w 119"/>
                  <a:gd name="T43" fmla="*/ 20 h 73"/>
                  <a:gd name="T44" fmla="*/ 24 w 119"/>
                  <a:gd name="T45" fmla="*/ 22 h 73"/>
                  <a:gd name="T46" fmla="*/ 21 w 119"/>
                  <a:gd name="T47" fmla="*/ 22 h 73"/>
                  <a:gd name="T48" fmla="*/ 19 w 119"/>
                  <a:gd name="T49" fmla="*/ 19 h 73"/>
                  <a:gd name="T50" fmla="*/ 15 w 119"/>
                  <a:gd name="T51" fmla="*/ 14 h 73"/>
                  <a:gd name="T52" fmla="*/ 11 w 119"/>
                  <a:gd name="T53" fmla="*/ 8 h 73"/>
                  <a:gd name="T54" fmla="*/ 10 w 119"/>
                  <a:gd name="T55" fmla="*/ 3 h 73"/>
                  <a:gd name="T56" fmla="*/ 6 w 119"/>
                  <a:gd name="T57" fmla="*/ 0 h 73"/>
                  <a:gd name="T58" fmla="*/ 0 w 119"/>
                  <a:gd name="T59" fmla="*/ 0 h 73"/>
                  <a:gd name="T60" fmla="*/ 0 w 119"/>
                  <a:gd name="T61" fmla="*/ 7 h 73"/>
                  <a:gd name="T62" fmla="*/ 2 w 119"/>
                  <a:gd name="T63" fmla="*/ 13 h 73"/>
                  <a:gd name="T64" fmla="*/ 5 w 119"/>
                  <a:gd name="T65" fmla="*/ 16 h 73"/>
                  <a:gd name="T66" fmla="*/ 10 w 119"/>
                  <a:gd name="T67" fmla="*/ 23 h 73"/>
                  <a:gd name="T68" fmla="*/ 15 w 119"/>
                  <a:gd name="T69" fmla="*/ 29 h 73"/>
                  <a:gd name="T70" fmla="*/ 19 w 119"/>
                  <a:gd name="T71" fmla="*/ 31 h 73"/>
                  <a:gd name="T72" fmla="*/ 19 w 119"/>
                  <a:gd name="T73" fmla="*/ 37 h 73"/>
                  <a:gd name="T74" fmla="*/ 24 w 119"/>
                  <a:gd name="T75" fmla="*/ 43 h 73"/>
                  <a:gd name="T76" fmla="*/ 30 w 119"/>
                  <a:gd name="T77" fmla="*/ 50 h 73"/>
                  <a:gd name="T78" fmla="*/ 43 w 119"/>
                  <a:gd name="T79" fmla="*/ 59 h 73"/>
                  <a:gd name="T80" fmla="*/ 55 w 119"/>
                  <a:gd name="T81" fmla="*/ 67 h 73"/>
                  <a:gd name="T82" fmla="*/ 60 w 119"/>
                  <a:gd name="T83" fmla="*/ 70 h 73"/>
                  <a:gd name="T84" fmla="*/ 67 w 119"/>
                  <a:gd name="T85" fmla="*/ 71 h 73"/>
                  <a:gd name="T86" fmla="*/ 81 w 119"/>
                  <a:gd name="T87" fmla="*/ 73 h 73"/>
                  <a:gd name="T88" fmla="*/ 96 w 119"/>
                  <a:gd name="T89" fmla="*/ 73 h 73"/>
                  <a:gd name="T90" fmla="*/ 105 w 119"/>
                  <a:gd name="T91" fmla="*/ 70 h 73"/>
                  <a:gd name="T92" fmla="*/ 109 w 119"/>
                  <a:gd name="T93" fmla="*/ 67 h 73"/>
                  <a:gd name="T94" fmla="*/ 113 w 119"/>
                  <a:gd name="T95" fmla="*/ 65 h 73"/>
                  <a:gd name="T96" fmla="*/ 116 w 119"/>
                  <a:gd name="T97" fmla="*/ 62 h 73"/>
                  <a:gd name="T98" fmla="*/ 119 w 119"/>
                  <a:gd name="T99" fmla="*/ 58 h 73"/>
                  <a:gd name="T100" fmla="*/ 111 w 119"/>
                  <a:gd name="T101" fmla="*/ 59 h 73"/>
                  <a:gd name="T102" fmla="*/ 104 w 119"/>
                  <a:gd name="T103" fmla="*/ 62 h 73"/>
                  <a:gd name="T104" fmla="*/ 104 w 119"/>
                  <a:gd name="T105" fmla="*/ 62 h 7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19"/>
                  <a:gd name="T160" fmla="*/ 0 h 73"/>
                  <a:gd name="T161" fmla="*/ 119 w 119"/>
                  <a:gd name="T162" fmla="*/ 73 h 7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19" h="73">
                    <a:moveTo>
                      <a:pt x="104" y="62"/>
                    </a:moveTo>
                    <a:lnTo>
                      <a:pt x="94" y="62"/>
                    </a:lnTo>
                    <a:lnTo>
                      <a:pt x="81" y="62"/>
                    </a:lnTo>
                    <a:lnTo>
                      <a:pt x="70" y="61"/>
                    </a:lnTo>
                    <a:lnTo>
                      <a:pt x="64" y="59"/>
                    </a:lnTo>
                    <a:lnTo>
                      <a:pt x="59" y="58"/>
                    </a:lnTo>
                    <a:lnTo>
                      <a:pt x="48" y="52"/>
                    </a:lnTo>
                    <a:lnTo>
                      <a:pt x="36" y="43"/>
                    </a:lnTo>
                    <a:lnTo>
                      <a:pt x="30" y="38"/>
                    </a:lnTo>
                    <a:lnTo>
                      <a:pt x="28" y="35"/>
                    </a:lnTo>
                    <a:lnTo>
                      <a:pt x="28" y="34"/>
                    </a:lnTo>
                    <a:lnTo>
                      <a:pt x="29" y="34"/>
                    </a:lnTo>
                    <a:lnTo>
                      <a:pt x="33" y="31"/>
                    </a:lnTo>
                    <a:lnTo>
                      <a:pt x="36" y="29"/>
                    </a:lnTo>
                    <a:lnTo>
                      <a:pt x="39" y="26"/>
                    </a:lnTo>
                    <a:lnTo>
                      <a:pt x="41" y="26"/>
                    </a:lnTo>
                    <a:lnTo>
                      <a:pt x="45" y="22"/>
                    </a:lnTo>
                    <a:lnTo>
                      <a:pt x="45" y="16"/>
                    </a:lnTo>
                    <a:lnTo>
                      <a:pt x="41" y="14"/>
                    </a:lnTo>
                    <a:lnTo>
                      <a:pt x="39" y="16"/>
                    </a:lnTo>
                    <a:lnTo>
                      <a:pt x="33" y="19"/>
                    </a:lnTo>
                    <a:lnTo>
                      <a:pt x="28" y="20"/>
                    </a:lnTo>
                    <a:lnTo>
                      <a:pt x="24" y="22"/>
                    </a:lnTo>
                    <a:lnTo>
                      <a:pt x="21" y="22"/>
                    </a:lnTo>
                    <a:lnTo>
                      <a:pt x="19" y="19"/>
                    </a:lnTo>
                    <a:lnTo>
                      <a:pt x="15" y="14"/>
                    </a:lnTo>
                    <a:lnTo>
                      <a:pt x="11" y="8"/>
                    </a:lnTo>
                    <a:lnTo>
                      <a:pt x="10" y="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" y="13"/>
                    </a:lnTo>
                    <a:lnTo>
                      <a:pt x="5" y="16"/>
                    </a:lnTo>
                    <a:lnTo>
                      <a:pt x="10" y="23"/>
                    </a:lnTo>
                    <a:lnTo>
                      <a:pt x="15" y="29"/>
                    </a:lnTo>
                    <a:lnTo>
                      <a:pt x="19" y="31"/>
                    </a:lnTo>
                    <a:lnTo>
                      <a:pt x="19" y="37"/>
                    </a:lnTo>
                    <a:lnTo>
                      <a:pt x="24" y="43"/>
                    </a:lnTo>
                    <a:lnTo>
                      <a:pt x="30" y="50"/>
                    </a:lnTo>
                    <a:lnTo>
                      <a:pt x="43" y="59"/>
                    </a:lnTo>
                    <a:lnTo>
                      <a:pt x="55" y="67"/>
                    </a:lnTo>
                    <a:lnTo>
                      <a:pt x="60" y="70"/>
                    </a:lnTo>
                    <a:lnTo>
                      <a:pt x="67" y="71"/>
                    </a:lnTo>
                    <a:lnTo>
                      <a:pt x="81" y="73"/>
                    </a:lnTo>
                    <a:lnTo>
                      <a:pt x="96" y="73"/>
                    </a:lnTo>
                    <a:lnTo>
                      <a:pt x="105" y="70"/>
                    </a:lnTo>
                    <a:lnTo>
                      <a:pt x="109" y="67"/>
                    </a:lnTo>
                    <a:lnTo>
                      <a:pt x="113" y="65"/>
                    </a:lnTo>
                    <a:lnTo>
                      <a:pt x="116" y="62"/>
                    </a:lnTo>
                    <a:lnTo>
                      <a:pt x="119" y="58"/>
                    </a:lnTo>
                    <a:lnTo>
                      <a:pt x="111" y="59"/>
                    </a:lnTo>
                    <a:lnTo>
                      <a:pt x="104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5" name="Freeform 130"/>
              <p:cNvSpPr>
                <a:spLocks/>
              </p:cNvSpPr>
              <p:nvPr/>
            </p:nvSpPr>
            <p:spPr bwMode="auto">
              <a:xfrm>
                <a:off x="1383" y="1750"/>
                <a:ext cx="92" cy="124"/>
              </a:xfrm>
              <a:custGeom>
                <a:avLst/>
                <a:gdLst>
                  <a:gd name="T0" fmla="*/ 26 w 92"/>
                  <a:gd name="T1" fmla="*/ 0 h 124"/>
                  <a:gd name="T2" fmla="*/ 20 w 92"/>
                  <a:gd name="T3" fmla="*/ 2 h 124"/>
                  <a:gd name="T4" fmla="*/ 16 w 92"/>
                  <a:gd name="T5" fmla="*/ 5 h 124"/>
                  <a:gd name="T6" fmla="*/ 12 w 92"/>
                  <a:gd name="T7" fmla="*/ 11 h 124"/>
                  <a:gd name="T8" fmla="*/ 9 w 92"/>
                  <a:gd name="T9" fmla="*/ 17 h 124"/>
                  <a:gd name="T10" fmla="*/ 7 w 92"/>
                  <a:gd name="T11" fmla="*/ 23 h 124"/>
                  <a:gd name="T12" fmla="*/ 2 w 92"/>
                  <a:gd name="T13" fmla="*/ 34 h 124"/>
                  <a:gd name="T14" fmla="*/ 0 w 92"/>
                  <a:gd name="T15" fmla="*/ 46 h 124"/>
                  <a:gd name="T16" fmla="*/ 0 w 92"/>
                  <a:gd name="T17" fmla="*/ 59 h 124"/>
                  <a:gd name="T18" fmla="*/ 1 w 92"/>
                  <a:gd name="T19" fmla="*/ 71 h 124"/>
                  <a:gd name="T20" fmla="*/ 5 w 92"/>
                  <a:gd name="T21" fmla="*/ 80 h 124"/>
                  <a:gd name="T22" fmla="*/ 9 w 92"/>
                  <a:gd name="T23" fmla="*/ 88 h 124"/>
                  <a:gd name="T24" fmla="*/ 11 w 92"/>
                  <a:gd name="T25" fmla="*/ 91 h 124"/>
                  <a:gd name="T26" fmla="*/ 12 w 92"/>
                  <a:gd name="T27" fmla="*/ 92 h 124"/>
                  <a:gd name="T28" fmla="*/ 17 w 92"/>
                  <a:gd name="T29" fmla="*/ 99 h 124"/>
                  <a:gd name="T30" fmla="*/ 24 w 92"/>
                  <a:gd name="T31" fmla="*/ 105 h 124"/>
                  <a:gd name="T32" fmla="*/ 34 w 92"/>
                  <a:gd name="T33" fmla="*/ 111 h 124"/>
                  <a:gd name="T34" fmla="*/ 43 w 92"/>
                  <a:gd name="T35" fmla="*/ 117 h 124"/>
                  <a:gd name="T36" fmla="*/ 54 w 92"/>
                  <a:gd name="T37" fmla="*/ 121 h 124"/>
                  <a:gd name="T38" fmla="*/ 64 w 92"/>
                  <a:gd name="T39" fmla="*/ 123 h 124"/>
                  <a:gd name="T40" fmla="*/ 70 w 92"/>
                  <a:gd name="T41" fmla="*/ 124 h 124"/>
                  <a:gd name="T42" fmla="*/ 76 w 92"/>
                  <a:gd name="T43" fmla="*/ 123 h 124"/>
                  <a:gd name="T44" fmla="*/ 83 w 92"/>
                  <a:gd name="T45" fmla="*/ 123 h 124"/>
                  <a:gd name="T46" fmla="*/ 88 w 92"/>
                  <a:gd name="T47" fmla="*/ 120 h 124"/>
                  <a:gd name="T48" fmla="*/ 92 w 92"/>
                  <a:gd name="T49" fmla="*/ 115 h 124"/>
                  <a:gd name="T50" fmla="*/ 87 w 92"/>
                  <a:gd name="T51" fmla="*/ 115 h 124"/>
                  <a:gd name="T52" fmla="*/ 81 w 92"/>
                  <a:gd name="T53" fmla="*/ 115 h 124"/>
                  <a:gd name="T54" fmla="*/ 76 w 92"/>
                  <a:gd name="T55" fmla="*/ 115 h 124"/>
                  <a:gd name="T56" fmla="*/ 70 w 92"/>
                  <a:gd name="T57" fmla="*/ 115 h 124"/>
                  <a:gd name="T58" fmla="*/ 64 w 92"/>
                  <a:gd name="T59" fmla="*/ 114 h 124"/>
                  <a:gd name="T60" fmla="*/ 57 w 92"/>
                  <a:gd name="T61" fmla="*/ 111 h 124"/>
                  <a:gd name="T62" fmla="*/ 47 w 92"/>
                  <a:gd name="T63" fmla="*/ 108 h 124"/>
                  <a:gd name="T64" fmla="*/ 38 w 92"/>
                  <a:gd name="T65" fmla="*/ 103 h 124"/>
                  <a:gd name="T66" fmla="*/ 30 w 92"/>
                  <a:gd name="T67" fmla="*/ 95 h 124"/>
                  <a:gd name="T68" fmla="*/ 24 w 92"/>
                  <a:gd name="T69" fmla="*/ 91 h 124"/>
                  <a:gd name="T70" fmla="*/ 19 w 92"/>
                  <a:gd name="T71" fmla="*/ 86 h 124"/>
                  <a:gd name="T72" fmla="*/ 19 w 92"/>
                  <a:gd name="T73" fmla="*/ 83 h 124"/>
                  <a:gd name="T74" fmla="*/ 17 w 92"/>
                  <a:gd name="T75" fmla="*/ 80 h 124"/>
                  <a:gd name="T76" fmla="*/ 13 w 92"/>
                  <a:gd name="T77" fmla="*/ 76 h 124"/>
                  <a:gd name="T78" fmla="*/ 11 w 92"/>
                  <a:gd name="T79" fmla="*/ 68 h 124"/>
                  <a:gd name="T80" fmla="*/ 9 w 92"/>
                  <a:gd name="T81" fmla="*/ 59 h 124"/>
                  <a:gd name="T82" fmla="*/ 9 w 92"/>
                  <a:gd name="T83" fmla="*/ 47 h 124"/>
                  <a:gd name="T84" fmla="*/ 11 w 92"/>
                  <a:gd name="T85" fmla="*/ 37 h 124"/>
                  <a:gd name="T86" fmla="*/ 13 w 92"/>
                  <a:gd name="T87" fmla="*/ 28 h 124"/>
                  <a:gd name="T88" fmla="*/ 17 w 92"/>
                  <a:gd name="T89" fmla="*/ 23 h 124"/>
                  <a:gd name="T90" fmla="*/ 19 w 92"/>
                  <a:gd name="T91" fmla="*/ 15 h 124"/>
                  <a:gd name="T92" fmla="*/ 22 w 92"/>
                  <a:gd name="T93" fmla="*/ 11 h 124"/>
                  <a:gd name="T94" fmla="*/ 24 w 92"/>
                  <a:gd name="T95" fmla="*/ 5 h 124"/>
                  <a:gd name="T96" fmla="*/ 26 w 92"/>
                  <a:gd name="T97" fmla="*/ 0 h 124"/>
                  <a:gd name="T98" fmla="*/ 26 w 92"/>
                  <a:gd name="T99" fmla="*/ 0 h 12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2"/>
                  <a:gd name="T151" fmla="*/ 0 h 124"/>
                  <a:gd name="T152" fmla="*/ 92 w 92"/>
                  <a:gd name="T153" fmla="*/ 124 h 12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2" h="124">
                    <a:moveTo>
                      <a:pt x="26" y="0"/>
                    </a:moveTo>
                    <a:lnTo>
                      <a:pt x="20" y="2"/>
                    </a:lnTo>
                    <a:lnTo>
                      <a:pt x="16" y="5"/>
                    </a:lnTo>
                    <a:lnTo>
                      <a:pt x="12" y="11"/>
                    </a:lnTo>
                    <a:lnTo>
                      <a:pt x="9" y="17"/>
                    </a:lnTo>
                    <a:lnTo>
                      <a:pt x="7" y="23"/>
                    </a:lnTo>
                    <a:lnTo>
                      <a:pt x="2" y="34"/>
                    </a:lnTo>
                    <a:lnTo>
                      <a:pt x="0" y="46"/>
                    </a:lnTo>
                    <a:lnTo>
                      <a:pt x="0" y="59"/>
                    </a:lnTo>
                    <a:lnTo>
                      <a:pt x="1" y="71"/>
                    </a:lnTo>
                    <a:lnTo>
                      <a:pt x="5" y="80"/>
                    </a:lnTo>
                    <a:lnTo>
                      <a:pt x="9" y="88"/>
                    </a:lnTo>
                    <a:lnTo>
                      <a:pt x="11" y="91"/>
                    </a:lnTo>
                    <a:lnTo>
                      <a:pt x="12" y="92"/>
                    </a:lnTo>
                    <a:lnTo>
                      <a:pt x="17" y="99"/>
                    </a:lnTo>
                    <a:lnTo>
                      <a:pt x="24" y="105"/>
                    </a:lnTo>
                    <a:lnTo>
                      <a:pt x="34" y="111"/>
                    </a:lnTo>
                    <a:lnTo>
                      <a:pt x="43" y="117"/>
                    </a:lnTo>
                    <a:lnTo>
                      <a:pt x="54" y="121"/>
                    </a:lnTo>
                    <a:lnTo>
                      <a:pt x="64" y="123"/>
                    </a:lnTo>
                    <a:lnTo>
                      <a:pt x="70" y="124"/>
                    </a:lnTo>
                    <a:lnTo>
                      <a:pt x="76" y="123"/>
                    </a:lnTo>
                    <a:lnTo>
                      <a:pt x="83" y="123"/>
                    </a:lnTo>
                    <a:lnTo>
                      <a:pt x="88" y="120"/>
                    </a:lnTo>
                    <a:lnTo>
                      <a:pt x="92" y="115"/>
                    </a:lnTo>
                    <a:lnTo>
                      <a:pt x="87" y="115"/>
                    </a:lnTo>
                    <a:lnTo>
                      <a:pt x="81" y="115"/>
                    </a:lnTo>
                    <a:lnTo>
                      <a:pt x="76" y="115"/>
                    </a:lnTo>
                    <a:lnTo>
                      <a:pt x="70" y="115"/>
                    </a:lnTo>
                    <a:lnTo>
                      <a:pt x="64" y="114"/>
                    </a:lnTo>
                    <a:lnTo>
                      <a:pt x="57" y="111"/>
                    </a:lnTo>
                    <a:lnTo>
                      <a:pt x="47" y="108"/>
                    </a:lnTo>
                    <a:lnTo>
                      <a:pt x="38" y="103"/>
                    </a:lnTo>
                    <a:lnTo>
                      <a:pt x="30" y="95"/>
                    </a:lnTo>
                    <a:lnTo>
                      <a:pt x="24" y="91"/>
                    </a:lnTo>
                    <a:lnTo>
                      <a:pt x="19" y="86"/>
                    </a:lnTo>
                    <a:lnTo>
                      <a:pt x="19" y="83"/>
                    </a:lnTo>
                    <a:lnTo>
                      <a:pt x="17" y="80"/>
                    </a:lnTo>
                    <a:lnTo>
                      <a:pt x="13" y="76"/>
                    </a:lnTo>
                    <a:lnTo>
                      <a:pt x="11" y="68"/>
                    </a:lnTo>
                    <a:lnTo>
                      <a:pt x="9" y="59"/>
                    </a:lnTo>
                    <a:lnTo>
                      <a:pt x="9" y="47"/>
                    </a:lnTo>
                    <a:lnTo>
                      <a:pt x="11" y="37"/>
                    </a:lnTo>
                    <a:lnTo>
                      <a:pt x="13" y="28"/>
                    </a:lnTo>
                    <a:lnTo>
                      <a:pt x="17" y="23"/>
                    </a:lnTo>
                    <a:lnTo>
                      <a:pt x="19" y="15"/>
                    </a:lnTo>
                    <a:lnTo>
                      <a:pt x="22" y="11"/>
                    </a:lnTo>
                    <a:lnTo>
                      <a:pt x="24" y="5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6" name="Freeform 131"/>
              <p:cNvSpPr>
                <a:spLocks/>
              </p:cNvSpPr>
              <p:nvPr/>
            </p:nvSpPr>
            <p:spPr bwMode="auto">
              <a:xfrm>
                <a:off x="1506" y="1772"/>
                <a:ext cx="71" cy="61"/>
              </a:xfrm>
              <a:custGeom>
                <a:avLst/>
                <a:gdLst>
                  <a:gd name="T0" fmla="*/ 2 w 71"/>
                  <a:gd name="T1" fmla="*/ 0 h 61"/>
                  <a:gd name="T2" fmla="*/ 0 w 71"/>
                  <a:gd name="T3" fmla="*/ 7 h 61"/>
                  <a:gd name="T4" fmla="*/ 3 w 71"/>
                  <a:gd name="T5" fmla="*/ 15 h 61"/>
                  <a:gd name="T6" fmla="*/ 6 w 71"/>
                  <a:gd name="T7" fmla="*/ 22 h 61"/>
                  <a:gd name="T8" fmla="*/ 14 w 71"/>
                  <a:gd name="T9" fmla="*/ 33 h 61"/>
                  <a:gd name="T10" fmla="*/ 21 w 71"/>
                  <a:gd name="T11" fmla="*/ 42 h 61"/>
                  <a:gd name="T12" fmla="*/ 24 w 71"/>
                  <a:gd name="T13" fmla="*/ 45 h 61"/>
                  <a:gd name="T14" fmla="*/ 28 w 71"/>
                  <a:gd name="T15" fmla="*/ 49 h 61"/>
                  <a:gd name="T16" fmla="*/ 37 w 71"/>
                  <a:gd name="T17" fmla="*/ 55 h 61"/>
                  <a:gd name="T18" fmla="*/ 48 w 71"/>
                  <a:gd name="T19" fmla="*/ 61 h 61"/>
                  <a:gd name="T20" fmla="*/ 58 w 71"/>
                  <a:gd name="T21" fmla="*/ 61 h 61"/>
                  <a:gd name="T22" fmla="*/ 64 w 71"/>
                  <a:gd name="T23" fmla="*/ 58 h 61"/>
                  <a:gd name="T24" fmla="*/ 71 w 71"/>
                  <a:gd name="T25" fmla="*/ 55 h 61"/>
                  <a:gd name="T26" fmla="*/ 67 w 71"/>
                  <a:gd name="T27" fmla="*/ 54 h 61"/>
                  <a:gd name="T28" fmla="*/ 64 w 71"/>
                  <a:gd name="T29" fmla="*/ 52 h 61"/>
                  <a:gd name="T30" fmla="*/ 62 w 71"/>
                  <a:gd name="T31" fmla="*/ 52 h 61"/>
                  <a:gd name="T32" fmla="*/ 59 w 71"/>
                  <a:gd name="T33" fmla="*/ 52 h 61"/>
                  <a:gd name="T34" fmla="*/ 52 w 71"/>
                  <a:gd name="T35" fmla="*/ 49 h 61"/>
                  <a:gd name="T36" fmla="*/ 43 w 71"/>
                  <a:gd name="T37" fmla="*/ 45 h 61"/>
                  <a:gd name="T38" fmla="*/ 34 w 71"/>
                  <a:gd name="T39" fmla="*/ 40 h 61"/>
                  <a:gd name="T40" fmla="*/ 30 w 71"/>
                  <a:gd name="T41" fmla="*/ 39 h 61"/>
                  <a:gd name="T42" fmla="*/ 28 w 71"/>
                  <a:gd name="T43" fmla="*/ 34 h 61"/>
                  <a:gd name="T44" fmla="*/ 21 w 71"/>
                  <a:gd name="T45" fmla="*/ 27 h 61"/>
                  <a:gd name="T46" fmla="*/ 14 w 71"/>
                  <a:gd name="T47" fmla="*/ 16 h 61"/>
                  <a:gd name="T48" fmla="*/ 10 w 71"/>
                  <a:gd name="T49" fmla="*/ 10 h 61"/>
                  <a:gd name="T50" fmla="*/ 6 w 71"/>
                  <a:gd name="T51" fmla="*/ 3 h 61"/>
                  <a:gd name="T52" fmla="*/ 2 w 71"/>
                  <a:gd name="T53" fmla="*/ 0 h 61"/>
                  <a:gd name="T54" fmla="*/ 2 w 71"/>
                  <a:gd name="T55" fmla="*/ 0 h 6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71"/>
                  <a:gd name="T85" fmla="*/ 0 h 61"/>
                  <a:gd name="T86" fmla="*/ 71 w 71"/>
                  <a:gd name="T87" fmla="*/ 61 h 6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71" h="61">
                    <a:moveTo>
                      <a:pt x="2" y="0"/>
                    </a:moveTo>
                    <a:lnTo>
                      <a:pt x="0" y="7"/>
                    </a:lnTo>
                    <a:lnTo>
                      <a:pt x="3" y="15"/>
                    </a:lnTo>
                    <a:lnTo>
                      <a:pt x="6" y="22"/>
                    </a:lnTo>
                    <a:lnTo>
                      <a:pt x="14" y="33"/>
                    </a:lnTo>
                    <a:lnTo>
                      <a:pt x="21" y="42"/>
                    </a:lnTo>
                    <a:lnTo>
                      <a:pt x="24" y="45"/>
                    </a:lnTo>
                    <a:lnTo>
                      <a:pt x="28" y="49"/>
                    </a:lnTo>
                    <a:lnTo>
                      <a:pt x="37" y="55"/>
                    </a:lnTo>
                    <a:lnTo>
                      <a:pt x="48" y="61"/>
                    </a:lnTo>
                    <a:lnTo>
                      <a:pt x="58" y="61"/>
                    </a:lnTo>
                    <a:lnTo>
                      <a:pt x="64" y="58"/>
                    </a:lnTo>
                    <a:lnTo>
                      <a:pt x="71" y="55"/>
                    </a:lnTo>
                    <a:lnTo>
                      <a:pt x="67" y="54"/>
                    </a:lnTo>
                    <a:lnTo>
                      <a:pt x="64" y="52"/>
                    </a:lnTo>
                    <a:lnTo>
                      <a:pt x="62" y="52"/>
                    </a:lnTo>
                    <a:lnTo>
                      <a:pt x="59" y="52"/>
                    </a:lnTo>
                    <a:lnTo>
                      <a:pt x="52" y="49"/>
                    </a:lnTo>
                    <a:lnTo>
                      <a:pt x="43" y="45"/>
                    </a:lnTo>
                    <a:lnTo>
                      <a:pt x="34" y="40"/>
                    </a:lnTo>
                    <a:lnTo>
                      <a:pt x="30" y="39"/>
                    </a:lnTo>
                    <a:lnTo>
                      <a:pt x="28" y="34"/>
                    </a:lnTo>
                    <a:lnTo>
                      <a:pt x="21" y="27"/>
                    </a:lnTo>
                    <a:lnTo>
                      <a:pt x="14" y="16"/>
                    </a:lnTo>
                    <a:lnTo>
                      <a:pt x="10" y="10"/>
                    </a:lnTo>
                    <a:lnTo>
                      <a:pt x="6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7" name="Freeform 132"/>
              <p:cNvSpPr>
                <a:spLocks/>
              </p:cNvSpPr>
              <p:nvPr/>
            </p:nvSpPr>
            <p:spPr bwMode="auto">
              <a:xfrm>
                <a:off x="1549" y="1794"/>
                <a:ext cx="91" cy="39"/>
              </a:xfrm>
              <a:custGeom>
                <a:avLst/>
                <a:gdLst>
                  <a:gd name="T0" fmla="*/ 1 w 91"/>
                  <a:gd name="T1" fmla="*/ 0 h 39"/>
                  <a:gd name="T2" fmla="*/ 0 w 91"/>
                  <a:gd name="T3" fmla="*/ 8 h 39"/>
                  <a:gd name="T4" fmla="*/ 5 w 91"/>
                  <a:gd name="T5" fmla="*/ 17 h 39"/>
                  <a:gd name="T6" fmla="*/ 12 w 91"/>
                  <a:gd name="T7" fmla="*/ 24 h 39"/>
                  <a:gd name="T8" fmla="*/ 25 w 91"/>
                  <a:gd name="T9" fmla="*/ 33 h 39"/>
                  <a:gd name="T10" fmla="*/ 38 w 91"/>
                  <a:gd name="T11" fmla="*/ 39 h 39"/>
                  <a:gd name="T12" fmla="*/ 45 w 91"/>
                  <a:gd name="T13" fmla="*/ 39 h 39"/>
                  <a:gd name="T14" fmla="*/ 46 w 91"/>
                  <a:gd name="T15" fmla="*/ 39 h 39"/>
                  <a:gd name="T16" fmla="*/ 50 w 91"/>
                  <a:gd name="T17" fmla="*/ 39 h 39"/>
                  <a:gd name="T18" fmla="*/ 57 w 91"/>
                  <a:gd name="T19" fmla="*/ 39 h 39"/>
                  <a:gd name="T20" fmla="*/ 65 w 91"/>
                  <a:gd name="T21" fmla="*/ 39 h 39"/>
                  <a:gd name="T22" fmla="*/ 72 w 91"/>
                  <a:gd name="T23" fmla="*/ 38 h 39"/>
                  <a:gd name="T24" fmla="*/ 78 w 91"/>
                  <a:gd name="T25" fmla="*/ 35 h 39"/>
                  <a:gd name="T26" fmla="*/ 84 w 91"/>
                  <a:gd name="T27" fmla="*/ 30 h 39"/>
                  <a:gd name="T28" fmla="*/ 88 w 91"/>
                  <a:gd name="T29" fmla="*/ 26 h 39"/>
                  <a:gd name="T30" fmla="*/ 91 w 91"/>
                  <a:gd name="T31" fmla="*/ 17 h 39"/>
                  <a:gd name="T32" fmla="*/ 91 w 91"/>
                  <a:gd name="T33" fmla="*/ 8 h 39"/>
                  <a:gd name="T34" fmla="*/ 85 w 91"/>
                  <a:gd name="T35" fmla="*/ 15 h 39"/>
                  <a:gd name="T36" fmla="*/ 81 w 91"/>
                  <a:gd name="T37" fmla="*/ 21 h 39"/>
                  <a:gd name="T38" fmla="*/ 78 w 91"/>
                  <a:gd name="T39" fmla="*/ 23 h 39"/>
                  <a:gd name="T40" fmla="*/ 74 w 91"/>
                  <a:gd name="T41" fmla="*/ 26 h 39"/>
                  <a:gd name="T42" fmla="*/ 69 w 91"/>
                  <a:gd name="T43" fmla="*/ 29 h 39"/>
                  <a:gd name="T44" fmla="*/ 64 w 91"/>
                  <a:gd name="T45" fmla="*/ 32 h 39"/>
                  <a:gd name="T46" fmla="*/ 55 w 91"/>
                  <a:gd name="T47" fmla="*/ 30 h 39"/>
                  <a:gd name="T48" fmla="*/ 50 w 91"/>
                  <a:gd name="T49" fmla="*/ 30 h 39"/>
                  <a:gd name="T50" fmla="*/ 47 w 91"/>
                  <a:gd name="T51" fmla="*/ 30 h 39"/>
                  <a:gd name="T52" fmla="*/ 46 w 91"/>
                  <a:gd name="T53" fmla="*/ 30 h 39"/>
                  <a:gd name="T54" fmla="*/ 39 w 91"/>
                  <a:gd name="T55" fmla="*/ 29 h 39"/>
                  <a:gd name="T56" fmla="*/ 28 w 91"/>
                  <a:gd name="T57" fmla="*/ 24 h 39"/>
                  <a:gd name="T58" fmla="*/ 17 w 91"/>
                  <a:gd name="T59" fmla="*/ 17 h 39"/>
                  <a:gd name="T60" fmla="*/ 12 w 91"/>
                  <a:gd name="T61" fmla="*/ 11 h 39"/>
                  <a:gd name="T62" fmla="*/ 6 w 91"/>
                  <a:gd name="T63" fmla="*/ 6 h 39"/>
                  <a:gd name="T64" fmla="*/ 1 w 91"/>
                  <a:gd name="T65" fmla="*/ 0 h 39"/>
                  <a:gd name="T66" fmla="*/ 1 w 91"/>
                  <a:gd name="T67" fmla="*/ 0 h 3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1"/>
                  <a:gd name="T103" fmla="*/ 0 h 39"/>
                  <a:gd name="T104" fmla="*/ 91 w 91"/>
                  <a:gd name="T105" fmla="*/ 39 h 3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1" h="39">
                    <a:moveTo>
                      <a:pt x="1" y="0"/>
                    </a:moveTo>
                    <a:lnTo>
                      <a:pt x="0" y="8"/>
                    </a:lnTo>
                    <a:lnTo>
                      <a:pt x="5" y="17"/>
                    </a:lnTo>
                    <a:lnTo>
                      <a:pt x="12" y="24"/>
                    </a:lnTo>
                    <a:lnTo>
                      <a:pt x="25" y="33"/>
                    </a:lnTo>
                    <a:lnTo>
                      <a:pt x="38" y="39"/>
                    </a:lnTo>
                    <a:lnTo>
                      <a:pt x="45" y="39"/>
                    </a:lnTo>
                    <a:lnTo>
                      <a:pt x="46" y="39"/>
                    </a:lnTo>
                    <a:lnTo>
                      <a:pt x="50" y="39"/>
                    </a:lnTo>
                    <a:lnTo>
                      <a:pt x="57" y="39"/>
                    </a:lnTo>
                    <a:lnTo>
                      <a:pt x="65" y="39"/>
                    </a:lnTo>
                    <a:lnTo>
                      <a:pt x="72" y="38"/>
                    </a:lnTo>
                    <a:lnTo>
                      <a:pt x="78" y="35"/>
                    </a:lnTo>
                    <a:lnTo>
                      <a:pt x="84" y="30"/>
                    </a:lnTo>
                    <a:lnTo>
                      <a:pt x="88" y="26"/>
                    </a:lnTo>
                    <a:lnTo>
                      <a:pt x="91" y="17"/>
                    </a:lnTo>
                    <a:lnTo>
                      <a:pt x="91" y="8"/>
                    </a:lnTo>
                    <a:lnTo>
                      <a:pt x="85" y="15"/>
                    </a:lnTo>
                    <a:lnTo>
                      <a:pt x="81" y="21"/>
                    </a:lnTo>
                    <a:lnTo>
                      <a:pt x="78" y="23"/>
                    </a:lnTo>
                    <a:lnTo>
                      <a:pt x="74" y="26"/>
                    </a:lnTo>
                    <a:lnTo>
                      <a:pt x="69" y="29"/>
                    </a:lnTo>
                    <a:lnTo>
                      <a:pt x="64" y="32"/>
                    </a:lnTo>
                    <a:lnTo>
                      <a:pt x="55" y="30"/>
                    </a:lnTo>
                    <a:lnTo>
                      <a:pt x="50" y="30"/>
                    </a:lnTo>
                    <a:lnTo>
                      <a:pt x="47" y="30"/>
                    </a:lnTo>
                    <a:lnTo>
                      <a:pt x="46" y="30"/>
                    </a:lnTo>
                    <a:lnTo>
                      <a:pt x="39" y="29"/>
                    </a:lnTo>
                    <a:lnTo>
                      <a:pt x="28" y="24"/>
                    </a:lnTo>
                    <a:lnTo>
                      <a:pt x="17" y="17"/>
                    </a:lnTo>
                    <a:lnTo>
                      <a:pt x="12" y="11"/>
                    </a:lnTo>
                    <a:lnTo>
                      <a:pt x="6" y="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8" name="Freeform 133"/>
              <p:cNvSpPr>
                <a:spLocks/>
              </p:cNvSpPr>
              <p:nvPr/>
            </p:nvSpPr>
            <p:spPr bwMode="auto">
              <a:xfrm>
                <a:off x="1490" y="1687"/>
                <a:ext cx="148" cy="71"/>
              </a:xfrm>
              <a:custGeom>
                <a:avLst/>
                <a:gdLst>
                  <a:gd name="T0" fmla="*/ 0 w 148"/>
                  <a:gd name="T1" fmla="*/ 15 h 71"/>
                  <a:gd name="T2" fmla="*/ 6 w 148"/>
                  <a:gd name="T3" fmla="*/ 12 h 71"/>
                  <a:gd name="T4" fmla="*/ 11 w 148"/>
                  <a:gd name="T5" fmla="*/ 11 h 71"/>
                  <a:gd name="T6" fmla="*/ 15 w 148"/>
                  <a:gd name="T7" fmla="*/ 11 h 71"/>
                  <a:gd name="T8" fmla="*/ 21 w 148"/>
                  <a:gd name="T9" fmla="*/ 11 h 71"/>
                  <a:gd name="T10" fmla="*/ 33 w 148"/>
                  <a:gd name="T11" fmla="*/ 9 h 71"/>
                  <a:gd name="T12" fmla="*/ 53 w 148"/>
                  <a:gd name="T13" fmla="*/ 15 h 71"/>
                  <a:gd name="T14" fmla="*/ 70 w 148"/>
                  <a:gd name="T15" fmla="*/ 21 h 71"/>
                  <a:gd name="T16" fmla="*/ 76 w 148"/>
                  <a:gd name="T17" fmla="*/ 26 h 71"/>
                  <a:gd name="T18" fmla="*/ 79 w 148"/>
                  <a:gd name="T19" fmla="*/ 26 h 71"/>
                  <a:gd name="T20" fmla="*/ 83 w 148"/>
                  <a:gd name="T21" fmla="*/ 29 h 71"/>
                  <a:gd name="T22" fmla="*/ 90 w 148"/>
                  <a:gd name="T23" fmla="*/ 33 h 71"/>
                  <a:gd name="T24" fmla="*/ 98 w 148"/>
                  <a:gd name="T25" fmla="*/ 41 h 71"/>
                  <a:gd name="T26" fmla="*/ 105 w 148"/>
                  <a:gd name="T27" fmla="*/ 48 h 71"/>
                  <a:gd name="T28" fmla="*/ 112 w 148"/>
                  <a:gd name="T29" fmla="*/ 56 h 71"/>
                  <a:gd name="T30" fmla="*/ 118 w 148"/>
                  <a:gd name="T31" fmla="*/ 63 h 71"/>
                  <a:gd name="T32" fmla="*/ 125 w 148"/>
                  <a:gd name="T33" fmla="*/ 68 h 71"/>
                  <a:gd name="T34" fmla="*/ 132 w 148"/>
                  <a:gd name="T35" fmla="*/ 69 h 71"/>
                  <a:gd name="T36" fmla="*/ 137 w 148"/>
                  <a:gd name="T37" fmla="*/ 71 h 71"/>
                  <a:gd name="T38" fmla="*/ 143 w 148"/>
                  <a:gd name="T39" fmla="*/ 68 h 71"/>
                  <a:gd name="T40" fmla="*/ 148 w 148"/>
                  <a:gd name="T41" fmla="*/ 66 h 71"/>
                  <a:gd name="T42" fmla="*/ 143 w 148"/>
                  <a:gd name="T43" fmla="*/ 63 h 71"/>
                  <a:gd name="T44" fmla="*/ 137 w 148"/>
                  <a:gd name="T45" fmla="*/ 63 h 71"/>
                  <a:gd name="T46" fmla="*/ 133 w 148"/>
                  <a:gd name="T47" fmla="*/ 60 h 71"/>
                  <a:gd name="T48" fmla="*/ 129 w 148"/>
                  <a:gd name="T49" fmla="*/ 57 h 71"/>
                  <a:gd name="T50" fmla="*/ 125 w 148"/>
                  <a:gd name="T51" fmla="*/ 54 h 71"/>
                  <a:gd name="T52" fmla="*/ 118 w 148"/>
                  <a:gd name="T53" fmla="*/ 48 h 71"/>
                  <a:gd name="T54" fmla="*/ 112 w 148"/>
                  <a:gd name="T55" fmla="*/ 42 h 71"/>
                  <a:gd name="T56" fmla="*/ 104 w 148"/>
                  <a:gd name="T57" fmla="*/ 35 h 71"/>
                  <a:gd name="T58" fmla="*/ 95 w 148"/>
                  <a:gd name="T59" fmla="*/ 26 h 71"/>
                  <a:gd name="T60" fmla="*/ 89 w 148"/>
                  <a:gd name="T61" fmla="*/ 21 h 71"/>
                  <a:gd name="T62" fmla="*/ 83 w 148"/>
                  <a:gd name="T63" fmla="*/ 17 h 71"/>
                  <a:gd name="T64" fmla="*/ 82 w 148"/>
                  <a:gd name="T65" fmla="*/ 17 h 71"/>
                  <a:gd name="T66" fmla="*/ 72 w 148"/>
                  <a:gd name="T67" fmla="*/ 12 h 71"/>
                  <a:gd name="T68" fmla="*/ 55 w 148"/>
                  <a:gd name="T69" fmla="*/ 6 h 71"/>
                  <a:gd name="T70" fmla="*/ 36 w 148"/>
                  <a:gd name="T71" fmla="*/ 0 h 71"/>
                  <a:gd name="T72" fmla="*/ 21 w 148"/>
                  <a:gd name="T73" fmla="*/ 0 h 71"/>
                  <a:gd name="T74" fmla="*/ 12 w 148"/>
                  <a:gd name="T75" fmla="*/ 0 h 71"/>
                  <a:gd name="T76" fmla="*/ 7 w 148"/>
                  <a:gd name="T77" fmla="*/ 3 h 71"/>
                  <a:gd name="T78" fmla="*/ 3 w 148"/>
                  <a:gd name="T79" fmla="*/ 8 h 71"/>
                  <a:gd name="T80" fmla="*/ 0 w 148"/>
                  <a:gd name="T81" fmla="*/ 15 h 71"/>
                  <a:gd name="T82" fmla="*/ 0 w 148"/>
                  <a:gd name="T83" fmla="*/ 15 h 7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8"/>
                  <a:gd name="T127" fmla="*/ 0 h 71"/>
                  <a:gd name="T128" fmla="*/ 148 w 148"/>
                  <a:gd name="T129" fmla="*/ 71 h 7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8" h="71">
                    <a:moveTo>
                      <a:pt x="0" y="15"/>
                    </a:moveTo>
                    <a:lnTo>
                      <a:pt x="6" y="12"/>
                    </a:lnTo>
                    <a:lnTo>
                      <a:pt x="11" y="11"/>
                    </a:lnTo>
                    <a:lnTo>
                      <a:pt x="15" y="11"/>
                    </a:lnTo>
                    <a:lnTo>
                      <a:pt x="21" y="11"/>
                    </a:lnTo>
                    <a:lnTo>
                      <a:pt x="33" y="9"/>
                    </a:lnTo>
                    <a:lnTo>
                      <a:pt x="53" y="15"/>
                    </a:lnTo>
                    <a:lnTo>
                      <a:pt x="70" y="21"/>
                    </a:lnTo>
                    <a:lnTo>
                      <a:pt x="76" y="26"/>
                    </a:lnTo>
                    <a:lnTo>
                      <a:pt x="79" y="26"/>
                    </a:lnTo>
                    <a:lnTo>
                      <a:pt x="83" y="29"/>
                    </a:lnTo>
                    <a:lnTo>
                      <a:pt x="90" y="33"/>
                    </a:lnTo>
                    <a:lnTo>
                      <a:pt x="98" y="41"/>
                    </a:lnTo>
                    <a:lnTo>
                      <a:pt x="105" y="48"/>
                    </a:lnTo>
                    <a:lnTo>
                      <a:pt x="112" y="56"/>
                    </a:lnTo>
                    <a:lnTo>
                      <a:pt x="118" y="63"/>
                    </a:lnTo>
                    <a:lnTo>
                      <a:pt x="125" y="68"/>
                    </a:lnTo>
                    <a:lnTo>
                      <a:pt x="132" y="69"/>
                    </a:lnTo>
                    <a:lnTo>
                      <a:pt x="137" y="71"/>
                    </a:lnTo>
                    <a:lnTo>
                      <a:pt x="143" y="68"/>
                    </a:lnTo>
                    <a:lnTo>
                      <a:pt x="148" y="66"/>
                    </a:lnTo>
                    <a:lnTo>
                      <a:pt x="143" y="63"/>
                    </a:lnTo>
                    <a:lnTo>
                      <a:pt x="137" y="63"/>
                    </a:lnTo>
                    <a:lnTo>
                      <a:pt x="133" y="60"/>
                    </a:lnTo>
                    <a:lnTo>
                      <a:pt x="129" y="57"/>
                    </a:lnTo>
                    <a:lnTo>
                      <a:pt x="125" y="54"/>
                    </a:lnTo>
                    <a:lnTo>
                      <a:pt x="118" y="48"/>
                    </a:lnTo>
                    <a:lnTo>
                      <a:pt x="112" y="42"/>
                    </a:lnTo>
                    <a:lnTo>
                      <a:pt x="104" y="35"/>
                    </a:lnTo>
                    <a:lnTo>
                      <a:pt x="95" y="26"/>
                    </a:lnTo>
                    <a:lnTo>
                      <a:pt x="89" y="21"/>
                    </a:lnTo>
                    <a:lnTo>
                      <a:pt x="83" y="17"/>
                    </a:lnTo>
                    <a:lnTo>
                      <a:pt x="82" y="17"/>
                    </a:lnTo>
                    <a:lnTo>
                      <a:pt x="72" y="12"/>
                    </a:lnTo>
                    <a:lnTo>
                      <a:pt x="55" y="6"/>
                    </a:lnTo>
                    <a:lnTo>
                      <a:pt x="36" y="0"/>
                    </a:lnTo>
                    <a:lnTo>
                      <a:pt x="21" y="0"/>
                    </a:lnTo>
                    <a:lnTo>
                      <a:pt x="12" y="0"/>
                    </a:lnTo>
                    <a:lnTo>
                      <a:pt x="7" y="3"/>
                    </a:lnTo>
                    <a:lnTo>
                      <a:pt x="3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9" name="Freeform 134"/>
              <p:cNvSpPr>
                <a:spLocks/>
              </p:cNvSpPr>
              <p:nvPr/>
            </p:nvSpPr>
            <p:spPr bwMode="auto">
              <a:xfrm>
                <a:off x="1614" y="1684"/>
                <a:ext cx="62" cy="62"/>
              </a:xfrm>
              <a:custGeom>
                <a:avLst/>
                <a:gdLst>
                  <a:gd name="T0" fmla="*/ 0 w 62"/>
                  <a:gd name="T1" fmla="*/ 60 h 62"/>
                  <a:gd name="T2" fmla="*/ 7 w 62"/>
                  <a:gd name="T3" fmla="*/ 62 h 62"/>
                  <a:gd name="T4" fmla="*/ 13 w 62"/>
                  <a:gd name="T5" fmla="*/ 62 h 62"/>
                  <a:gd name="T6" fmla="*/ 20 w 62"/>
                  <a:gd name="T7" fmla="*/ 59 h 62"/>
                  <a:gd name="T8" fmla="*/ 30 w 62"/>
                  <a:gd name="T9" fmla="*/ 54 h 62"/>
                  <a:gd name="T10" fmla="*/ 39 w 62"/>
                  <a:gd name="T11" fmla="*/ 50 h 62"/>
                  <a:gd name="T12" fmla="*/ 43 w 62"/>
                  <a:gd name="T13" fmla="*/ 47 h 62"/>
                  <a:gd name="T14" fmla="*/ 45 w 62"/>
                  <a:gd name="T15" fmla="*/ 45 h 62"/>
                  <a:gd name="T16" fmla="*/ 47 w 62"/>
                  <a:gd name="T17" fmla="*/ 42 h 62"/>
                  <a:gd name="T18" fmla="*/ 50 w 62"/>
                  <a:gd name="T19" fmla="*/ 38 h 62"/>
                  <a:gd name="T20" fmla="*/ 54 w 62"/>
                  <a:gd name="T21" fmla="*/ 33 h 62"/>
                  <a:gd name="T22" fmla="*/ 57 w 62"/>
                  <a:gd name="T23" fmla="*/ 27 h 62"/>
                  <a:gd name="T24" fmla="*/ 60 w 62"/>
                  <a:gd name="T25" fmla="*/ 21 h 62"/>
                  <a:gd name="T26" fmla="*/ 61 w 62"/>
                  <a:gd name="T27" fmla="*/ 15 h 62"/>
                  <a:gd name="T28" fmla="*/ 62 w 62"/>
                  <a:gd name="T29" fmla="*/ 14 h 62"/>
                  <a:gd name="T30" fmla="*/ 62 w 62"/>
                  <a:gd name="T31" fmla="*/ 6 h 62"/>
                  <a:gd name="T32" fmla="*/ 58 w 62"/>
                  <a:gd name="T33" fmla="*/ 0 h 62"/>
                  <a:gd name="T34" fmla="*/ 56 w 62"/>
                  <a:gd name="T35" fmla="*/ 6 h 62"/>
                  <a:gd name="T36" fmla="*/ 53 w 62"/>
                  <a:gd name="T37" fmla="*/ 12 h 62"/>
                  <a:gd name="T38" fmla="*/ 52 w 62"/>
                  <a:gd name="T39" fmla="*/ 18 h 62"/>
                  <a:gd name="T40" fmla="*/ 46 w 62"/>
                  <a:gd name="T41" fmla="*/ 27 h 62"/>
                  <a:gd name="T42" fmla="*/ 41 w 62"/>
                  <a:gd name="T43" fmla="*/ 35 h 62"/>
                  <a:gd name="T44" fmla="*/ 38 w 62"/>
                  <a:gd name="T45" fmla="*/ 39 h 62"/>
                  <a:gd name="T46" fmla="*/ 34 w 62"/>
                  <a:gd name="T47" fmla="*/ 41 h 62"/>
                  <a:gd name="T48" fmla="*/ 27 w 62"/>
                  <a:gd name="T49" fmla="*/ 45 h 62"/>
                  <a:gd name="T50" fmla="*/ 18 w 62"/>
                  <a:gd name="T51" fmla="*/ 50 h 62"/>
                  <a:gd name="T52" fmla="*/ 11 w 62"/>
                  <a:gd name="T53" fmla="*/ 51 h 62"/>
                  <a:gd name="T54" fmla="*/ 5 w 62"/>
                  <a:gd name="T55" fmla="*/ 54 h 62"/>
                  <a:gd name="T56" fmla="*/ 0 w 62"/>
                  <a:gd name="T57" fmla="*/ 60 h 62"/>
                  <a:gd name="T58" fmla="*/ 0 w 62"/>
                  <a:gd name="T59" fmla="*/ 60 h 6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"/>
                  <a:gd name="T91" fmla="*/ 0 h 62"/>
                  <a:gd name="T92" fmla="*/ 62 w 62"/>
                  <a:gd name="T93" fmla="*/ 62 h 6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" h="62">
                    <a:moveTo>
                      <a:pt x="0" y="60"/>
                    </a:moveTo>
                    <a:lnTo>
                      <a:pt x="7" y="62"/>
                    </a:lnTo>
                    <a:lnTo>
                      <a:pt x="13" y="62"/>
                    </a:lnTo>
                    <a:lnTo>
                      <a:pt x="20" y="59"/>
                    </a:lnTo>
                    <a:lnTo>
                      <a:pt x="30" y="54"/>
                    </a:lnTo>
                    <a:lnTo>
                      <a:pt x="39" y="50"/>
                    </a:lnTo>
                    <a:lnTo>
                      <a:pt x="43" y="47"/>
                    </a:lnTo>
                    <a:lnTo>
                      <a:pt x="45" y="45"/>
                    </a:lnTo>
                    <a:lnTo>
                      <a:pt x="47" y="42"/>
                    </a:lnTo>
                    <a:lnTo>
                      <a:pt x="50" y="38"/>
                    </a:lnTo>
                    <a:lnTo>
                      <a:pt x="54" y="33"/>
                    </a:lnTo>
                    <a:lnTo>
                      <a:pt x="57" y="27"/>
                    </a:lnTo>
                    <a:lnTo>
                      <a:pt x="60" y="21"/>
                    </a:lnTo>
                    <a:lnTo>
                      <a:pt x="61" y="15"/>
                    </a:lnTo>
                    <a:lnTo>
                      <a:pt x="62" y="14"/>
                    </a:lnTo>
                    <a:lnTo>
                      <a:pt x="62" y="6"/>
                    </a:lnTo>
                    <a:lnTo>
                      <a:pt x="58" y="0"/>
                    </a:lnTo>
                    <a:lnTo>
                      <a:pt x="56" y="6"/>
                    </a:lnTo>
                    <a:lnTo>
                      <a:pt x="53" y="12"/>
                    </a:lnTo>
                    <a:lnTo>
                      <a:pt x="52" y="18"/>
                    </a:lnTo>
                    <a:lnTo>
                      <a:pt x="46" y="27"/>
                    </a:lnTo>
                    <a:lnTo>
                      <a:pt x="41" y="35"/>
                    </a:lnTo>
                    <a:lnTo>
                      <a:pt x="38" y="39"/>
                    </a:lnTo>
                    <a:lnTo>
                      <a:pt x="34" y="41"/>
                    </a:lnTo>
                    <a:lnTo>
                      <a:pt x="27" y="45"/>
                    </a:lnTo>
                    <a:lnTo>
                      <a:pt x="18" y="50"/>
                    </a:lnTo>
                    <a:lnTo>
                      <a:pt x="11" y="51"/>
                    </a:lnTo>
                    <a:lnTo>
                      <a:pt x="5" y="54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0" name="Freeform 135"/>
              <p:cNvSpPr>
                <a:spLocks/>
              </p:cNvSpPr>
              <p:nvPr/>
            </p:nvSpPr>
            <p:spPr bwMode="auto">
              <a:xfrm>
                <a:off x="1649" y="1695"/>
                <a:ext cx="33" cy="75"/>
              </a:xfrm>
              <a:custGeom>
                <a:avLst/>
                <a:gdLst>
                  <a:gd name="T0" fmla="*/ 30 w 33"/>
                  <a:gd name="T1" fmla="*/ 0 h 75"/>
                  <a:gd name="T2" fmla="*/ 26 w 33"/>
                  <a:gd name="T3" fmla="*/ 3 h 75"/>
                  <a:gd name="T4" fmla="*/ 23 w 33"/>
                  <a:gd name="T5" fmla="*/ 9 h 75"/>
                  <a:gd name="T6" fmla="*/ 22 w 33"/>
                  <a:gd name="T7" fmla="*/ 15 h 75"/>
                  <a:gd name="T8" fmla="*/ 21 w 33"/>
                  <a:gd name="T9" fmla="*/ 25 h 75"/>
                  <a:gd name="T10" fmla="*/ 18 w 33"/>
                  <a:gd name="T11" fmla="*/ 34 h 75"/>
                  <a:gd name="T12" fmla="*/ 18 w 33"/>
                  <a:gd name="T13" fmla="*/ 37 h 75"/>
                  <a:gd name="T14" fmla="*/ 17 w 33"/>
                  <a:gd name="T15" fmla="*/ 40 h 75"/>
                  <a:gd name="T16" fmla="*/ 12 w 33"/>
                  <a:gd name="T17" fmla="*/ 51 h 75"/>
                  <a:gd name="T18" fmla="*/ 8 w 33"/>
                  <a:gd name="T19" fmla="*/ 58 h 75"/>
                  <a:gd name="T20" fmla="*/ 6 w 33"/>
                  <a:gd name="T21" fmla="*/ 63 h 75"/>
                  <a:gd name="T22" fmla="*/ 3 w 33"/>
                  <a:gd name="T23" fmla="*/ 67 h 75"/>
                  <a:gd name="T24" fmla="*/ 0 w 33"/>
                  <a:gd name="T25" fmla="*/ 75 h 75"/>
                  <a:gd name="T26" fmla="*/ 7 w 33"/>
                  <a:gd name="T27" fmla="*/ 72 h 75"/>
                  <a:gd name="T28" fmla="*/ 12 w 33"/>
                  <a:gd name="T29" fmla="*/ 70 h 75"/>
                  <a:gd name="T30" fmla="*/ 15 w 33"/>
                  <a:gd name="T31" fmla="*/ 63 h 75"/>
                  <a:gd name="T32" fmla="*/ 21 w 33"/>
                  <a:gd name="T33" fmla="*/ 54 h 75"/>
                  <a:gd name="T34" fmla="*/ 25 w 33"/>
                  <a:gd name="T35" fmla="*/ 45 h 75"/>
                  <a:gd name="T36" fmla="*/ 27 w 33"/>
                  <a:gd name="T37" fmla="*/ 40 h 75"/>
                  <a:gd name="T38" fmla="*/ 27 w 33"/>
                  <a:gd name="T39" fmla="*/ 36 h 75"/>
                  <a:gd name="T40" fmla="*/ 29 w 33"/>
                  <a:gd name="T41" fmla="*/ 27 h 75"/>
                  <a:gd name="T42" fmla="*/ 32 w 33"/>
                  <a:gd name="T43" fmla="*/ 16 h 75"/>
                  <a:gd name="T44" fmla="*/ 33 w 33"/>
                  <a:gd name="T45" fmla="*/ 10 h 75"/>
                  <a:gd name="T46" fmla="*/ 33 w 33"/>
                  <a:gd name="T47" fmla="*/ 4 h 75"/>
                  <a:gd name="T48" fmla="*/ 30 w 33"/>
                  <a:gd name="T49" fmla="*/ 0 h 75"/>
                  <a:gd name="T50" fmla="*/ 30 w 33"/>
                  <a:gd name="T51" fmla="*/ 0 h 7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3"/>
                  <a:gd name="T79" fmla="*/ 0 h 75"/>
                  <a:gd name="T80" fmla="*/ 33 w 33"/>
                  <a:gd name="T81" fmla="*/ 75 h 7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3" h="75">
                    <a:moveTo>
                      <a:pt x="30" y="0"/>
                    </a:moveTo>
                    <a:lnTo>
                      <a:pt x="26" y="3"/>
                    </a:lnTo>
                    <a:lnTo>
                      <a:pt x="23" y="9"/>
                    </a:lnTo>
                    <a:lnTo>
                      <a:pt x="22" y="15"/>
                    </a:lnTo>
                    <a:lnTo>
                      <a:pt x="21" y="25"/>
                    </a:lnTo>
                    <a:lnTo>
                      <a:pt x="18" y="34"/>
                    </a:lnTo>
                    <a:lnTo>
                      <a:pt x="18" y="37"/>
                    </a:lnTo>
                    <a:lnTo>
                      <a:pt x="17" y="40"/>
                    </a:lnTo>
                    <a:lnTo>
                      <a:pt x="12" y="51"/>
                    </a:lnTo>
                    <a:lnTo>
                      <a:pt x="8" y="58"/>
                    </a:lnTo>
                    <a:lnTo>
                      <a:pt x="6" y="63"/>
                    </a:lnTo>
                    <a:lnTo>
                      <a:pt x="3" y="67"/>
                    </a:lnTo>
                    <a:lnTo>
                      <a:pt x="0" y="75"/>
                    </a:lnTo>
                    <a:lnTo>
                      <a:pt x="7" y="72"/>
                    </a:lnTo>
                    <a:lnTo>
                      <a:pt x="12" y="70"/>
                    </a:lnTo>
                    <a:lnTo>
                      <a:pt x="15" y="63"/>
                    </a:lnTo>
                    <a:lnTo>
                      <a:pt x="21" y="54"/>
                    </a:lnTo>
                    <a:lnTo>
                      <a:pt x="25" y="45"/>
                    </a:lnTo>
                    <a:lnTo>
                      <a:pt x="27" y="40"/>
                    </a:lnTo>
                    <a:lnTo>
                      <a:pt x="27" y="36"/>
                    </a:lnTo>
                    <a:lnTo>
                      <a:pt x="29" y="27"/>
                    </a:lnTo>
                    <a:lnTo>
                      <a:pt x="32" y="16"/>
                    </a:lnTo>
                    <a:lnTo>
                      <a:pt x="33" y="10"/>
                    </a:lnTo>
                    <a:lnTo>
                      <a:pt x="33" y="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1" name="Freeform 136"/>
              <p:cNvSpPr>
                <a:spLocks/>
              </p:cNvSpPr>
              <p:nvPr/>
            </p:nvSpPr>
            <p:spPr bwMode="auto">
              <a:xfrm>
                <a:off x="1656" y="1716"/>
                <a:ext cx="38" cy="72"/>
              </a:xfrm>
              <a:custGeom>
                <a:avLst/>
                <a:gdLst>
                  <a:gd name="T0" fmla="*/ 35 w 38"/>
                  <a:gd name="T1" fmla="*/ 0 h 72"/>
                  <a:gd name="T2" fmla="*/ 31 w 38"/>
                  <a:gd name="T3" fmla="*/ 4 h 72"/>
                  <a:gd name="T4" fmla="*/ 29 w 38"/>
                  <a:gd name="T5" fmla="*/ 10 h 72"/>
                  <a:gd name="T6" fmla="*/ 27 w 38"/>
                  <a:gd name="T7" fmla="*/ 16 h 72"/>
                  <a:gd name="T8" fmla="*/ 25 w 38"/>
                  <a:gd name="T9" fmla="*/ 25 h 72"/>
                  <a:gd name="T10" fmla="*/ 22 w 38"/>
                  <a:gd name="T11" fmla="*/ 34 h 72"/>
                  <a:gd name="T12" fmla="*/ 22 w 38"/>
                  <a:gd name="T13" fmla="*/ 39 h 72"/>
                  <a:gd name="T14" fmla="*/ 19 w 38"/>
                  <a:gd name="T15" fmla="*/ 42 h 72"/>
                  <a:gd name="T16" fmla="*/ 15 w 38"/>
                  <a:gd name="T17" fmla="*/ 49 h 72"/>
                  <a:gd name="T18" fmla="*/ 10 w 38"/>
                  <a:gd name="T19" fmla="*/ 57 h 72"/>
                  <a:gd name="T20" fmla="*/ 7 w 38"/>
                  <a:gd name="T21" fmla="*/ 62 h 72"/>
                  <a:gd name="T22" fmla="*/ 3 w 38"/>
                  <a:gd name="T23" fmla="*/ 66 h 72"/>
                  <a:gd name="T24" fmla="*/ 0 w 38"/>
                  <a:gd name="T25" fmla="*/ 72 h 72"/>
                  <a:gd name="T26" fmla="*/ 5 w 38"/>
                  <a:gd name="T27" fmla="*/ 71 h 72"/>
                  <a:gd name="T28" fmla="*/ 11 w 38"/>
                  <a:gd name="T29" fmla="*/ 69 h 72"/>
                  <a:gd name="T30" fmla="*/ 16 w 38"/>
                  <a:gd name="T31" fmla="*/ 63 h 72"/>
                  <a:gd name="T32" fmla="*/ 22 w 38"/>
                  <a:gd name="T33" fmla="*/ 54 h 72"/>
                  <a:gd name="T34" fmla="*/ 27 w 38"/>
                  <a:gd name="T35" fmla="*/ 46 h 72"/>
                  <a:gd name="T36" fmla="*/ 29 w 38"/>
                  <a:gd name="T37" fmla="*/ 43 h 72"/>
                  <a:gd name="T38" fmla="*/ 31 w 38"/>
                  <a:gd name="T39" fmla="*/ 39 h 72"/>
                  <a:gd name="T40" fmla="*/ 34 w 38"/>
                  <a:gd name="T41" fmla="*/ 30 h 72"/>
                  <a:gd name="T42" fmla="*/ 37 w 38"/>
                  <a:gd name="T43" fmla="*/ 19 h 72"/>
                  <a:gd name="T44" fmla="*/ 38 w 38"/>
                  <a:gd name="T45" fmla="*/ 12 h 72"/>
                  <a:gd name="T46" fmla="*/ 38 w 38"/>
                  <a:gd name="T47" fmla="*/ 6 h 72"/>
                  <a:gd name="T48" fmla="*/ 35 w 38"/>
                  <a:gd name="T49" fmla="*/ 0 h 72"/>
                  <a:gd name="T50" fmla="*/ 35 w 38"/>
                  <a:gd name="T51" fmla="*/ 0 h 7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72"/>
                  <a:gd name="T80" fmla="*/ 38 w 38"/>
                  <a:gd name="T81" fmla="*/ 72 h 7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72">
                    <a:moveTo>
                      <a:pt x="35" y="0"/>
                    </a:moveTo>
                    <a:lnTo>
                      <a:pt x="31" y="4"/>
                    </a:lnTo>
                    <a:lnTo>
                      <a:pt x="29" y="10"/>
                    </a:lnTo>
                    <a:lnTo>
                      <a:pt x="27" y="16"/>
                    </a:lnTo>
                    <a:lnTo>
                      <a:pt x="25" y="25"/>
                    </a:lnTo>
                    <a:lnTo>
                      <a:pt x="22" y="34"/>
                    </a:lnTo>
                    <a:lnTo>
                      <a:pt x="22" y="39"/>
                    </a:lnTo>
                    <a:lnTo>
                      <a:pt x="19" y="42"/>
                    </a:lnTo>
                    <a:lnTo>
                      <a:pt x="15" y="49"/>
                    </a:lnTo>
                    <a:lnTo>
                      <a:pt x="10" y="57"/>
                    </a:lnTo>
                    <a:lnTo>
                      <a:pt x="7" y="62"/>
                    </a:lnTo>
                    <a:lnTo>
                      <a:pt x="3" y="66"/>
                    </a:lnTo>
                    <a:lnTo>
                      <a:pt x="0" y="72"/>
                    </a:lnTo>
                    <a:lnTo>
                      <a:pt x="5" y="71"/>
                    </a:lnTo>
                    <a:lnTo>
                      <a:pt x="11" y="69"/>
                    </a:lnTo>
                    <a:lnTo>
                      <a:pt x="16" y="63"/>
                    </a:lnTo>
                    <a:lnTo>
                      <a:pt x="22" y="54"/>
                    </a:lnTo>
                    <a:lnTo>
                      <a:pt x="27" y="46"/>
                    </a:lnTo>
                    <a:lnTo>
                      <a:pt x="29" y="43"/>
                    </a:lnTo>
                    <a:lnTo>
                      <a:pt x="31" y="39"/>
                    </a:lnTo>
                    <a:lnTo>
                      <a:pt x="34" y="30"/>
                    </a:lnTo>
                    <a:lnTo>
                      <a:pt x="37" y="19"/>
                    </a:lnTo>
                    <a:lnTo>
                      <a:pt x="38" y="12"/>
                    </a:lnTo>
                    <a:lnTo>
                      <a:pt x="38" y="6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2" name="Freeform 137"/>
              <p:cNvSpPr>
                <a:spLocks/>
              </p:cNvSpPr>
              <p:nvPr/>
            </p:nvSpPr>
            <p:spPr bwMode="auto">
              <a:xfrm>
                <a:off x="1594" y="1746"/>
                <a:ext cx="96" cy="107"/>
              </a:xfrm>
              <a:custGeom>
                <a:avLst/>
                <a:gdLst>
                  <a:gd name="T0" fmla="*/ 95 w 96"/>
                  <a:gd name="T1" fmla="*/ 0 h 107"/>
                  <a:gd name="T2" fmla="*/ 92 w 96"/>
                  <a:gd name="T3" fmla="*/ 4 h 107"/>
                  <a:gd name="T4" fmla="*/ 91 w 96"/>
                  <a:gd name="T5" fmla="*/ 9 h 107"/>
                  <a:gd name="T6" fmla="*/ 88 w 96"/>
                  <a:gd name="T7" fmla="*/ 15 h 107"/>
                  <a:gd name="T8" fmla="*/ 87 w 96"/>
                  <a:gd name="T9" fmla="*/ 21 h 107"/>
                  <a:gd name="T10" fmla="*/ 82 w 96"/>
                  <a:gd name="T11" fmla="*/ 33 h 107"/>
                  <a:gd name="T12" fmla="*/ 76 w 96"/>
                  <a:gd name="T13" fmla="*/ 51 h 107"/>
                  <a:gd name="T14" fmla="*/ 67 w 96"/>
                  <a:gd name="T15" fmla="*/ 65 h 107"/>
                  <a:gd name="T16" fmla="*/ 63 w 96"/>
                  <a:gd name="T17" fmla="*/ 72 h 107"/>
                  <a:gd name="T18" fmla="*/ 62 w 96"/>
                  <a:gd name="T19" fmla="*/ 74 h 107"/>
                  <a:gd name="T20" fmla="*/ 58 w 96"/>
                  <a:gd name="T21" fmla="*/ 78 h 107"/>
                  <a:gd name="T22" fmla="*/ 53 w 96"/>
                  <a:gd name="T23" fmla="*/ 84 h 107"/>
                  <a:gd name="T24" fmla="*/ 47 w 96"/>
                  <a:gd name="T25" fmla="*/ 90 h 107"/>
                  <a:gd name="T26" fmla="*/ 39 w 96"/>
                  <a:gd name="T27" fmla="*/ 92 h 107"/>
                  <a:gd name="T28" fmla="*/ 29 w 96"/>
                  <a:gd name="T29" fmla="*/ 95 h 107"/>
                  <a:gd name="T30" fmla="*/ 23 w 96"/>
                  <a:gd name="T31" fmla="*/ 95 h 107"/>
                  <a:gd name="T32" fmla="*/ 19 w 96"/>
                  <a:gd name="T33" fmla="*/ 96 h 107"/>
                  <a:gd name="T34" fmla="*/ 12 w 96"/>
                  <a:gd name="T35" fmla="*/ 96 h 107"/>
                  <a:gd name="T36" fmla="*/ 8 w 96"/>
                  <a:gd name="T37" fmla="*/ 98 h 107"/>
                  <a:gd name="T38" fmla="*/ 4 w 96"/>
                  <a:gd name="T39" fmla="*/ 98 h 107"/>
                  <a:gd name="T40" fmla="*/ 0 w 96"/>
                  <a:gd name="T41" fmla="*/ 99 h 107"/>
                  <a:gd name="T42" fmla="*/ 2 w 96"/>
                  <a:gd name="T43" fmla="*/ 103 h 107"/>
                  <a:gd name="T44" fmla="*/ 8 w 96"/>
                  <a:gd name="T45" fmla="*/ 104 h 107"/>
                  <a:gd name="T46" fmla="*/ 12 w 96"/>
                  <a:gd name="T47" fmla="*/ 106 h 107"/>
                  <a:gd name="T48" fmla="*/ 19 w 96"/>
                  <a:gd name="T49" fmla="*/ 107 h 107"/>
                  <a:gd name="T50" fmla="*/ 23 w 96"/>
                  <a:gd name="T51" fmla="*/ 106 h 107"/>
                  <a:gd name="T52" fmla="*/ 32 w 96"/>
                  <a:gd name="T53" fmla="*/ 104 h 107"/>
                  <a:gd name="T54" fmla="*/ 40 w 96"/>
                  <a:gd name="T55" fmla="*/ 103 h 107"/>
                  <a:gd name="T56" fmla="*/ 50 w 96"/>
                  <a:gd name="T57" fmla="*/ 98 h 107"/>
                  <a:gd name="T58" fmla="*/ 58 w 96"/>
                  <a:gd name="T59" fmla="*/ 92 h 107"/>
                  <a:gd name="T60" fmla="*/ 65 w 96"/>
                  <a:gd name="T61" fmla="*/ 86 h 107"/>
                  <a:gd name="T62" fmla="*/ 69 w 96"/>
                  <a:gd name="T63" fmla="*/ 81 h 107"/>
                  <a:gd name="T64" fmla="*/ 70 w 96"/>
                  <a:gd name="T65" fmla="*/ 80 h 107"/>
                  <a:gd name="T66" fmla="*/ 74 w 96"/>
                  <a:gd name="T67" fmla="*/ 72 h 107"/>
                  <a:gd name="T68" fmla="*/ 82 w 96"/>
                  <a:gd name="T69" fmla="*/ 56 h 107"/>
                  <a:gd name="T70" fmla="*/ 91 w 96"/>
                  <a:gd name="T71" fmla="*/ 36 h 107"/>
                  <a:gd name="T72" fmla="*/ 95 w 96"/>
                  <a:gd name="T73" fmla="*/ 24 h 107"/>
                  <a:gd name="T74" fmla="*/ 95 w 96"/>
                  <a:gd name="T75" fmla="*/ 16 h 107"/>
                  <a:gd name="T76" fmla="*/ 96 w 96"/>
                  <a:gd name="T77" fmla="*/ 10 h 107"/>
                  <a:gd name="T78" fmla="*/ 95 w 96"/>
                  <a:gd name="T79" fmla="*/ 4 h 107"/>
                  <a:gd name="T80" fmla="*/ 95 w 96"/>
                  <a:gd name="T81" fmla="*/ 0 h 107"/>
                  <a:gd name="T82" fmla="*/ 95 w 96"/>
                  <a:gd name="T83" fmla="*/ 0 h 1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6"/>
                  <a:gd name="T127" fmla="*/ 0 h 107"/>
                  <a:gd name="T128" fmla="*/ 96 w 96"/>
                  <a:gd name="T129" fmla="*/ 107 h 1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6" h="107">
                    <a:moveTo>
                      <a:pt x="95" y="0"/>
                    </a:moveTo>
                    <a:lnTo>
                      <a:pt x="92" y="4"/>
                    </a:lnTo>
                    <a:lnTo>
                      <a:pt x="91" y="9"/>
                    </a:lnTo>
                    <a:lnTo>
                      <a:pt x="88" y="15"/>
                    </a:lnTo>
                    <a:lnTo>
                      <a:pt x="87" y="21"/>
                    </a:lnTo>
                    <a:lnTo>
                      <a:pt x="82" y="33"/>
                    </a:lnTo>
                    <a:lnTo>
                      <a:pt x="76" y="51"/>
                    </a:lnTo>
                    <a:lnTo>
                      <a:pt x="67" y="65"/>
                    </a:lnTo>
                    <a:lnTo>
                      <a:pt x="63" y="72"/>
                    </a:lnTo>
                    <a:lnTo>
                      <a:pt x="62" y="74"/>
                    </a:lnTo>
                    <a:lnTo>
                      <a:pt x="58" y="78"/>
                    </a:lnTo>
                    <a:lnTo>
                      <a:pt x="53" y="84"/>
                    </a:lnTo>
                    <a:lnTo>
                      <a:pt x="47" y="90"/>
                    </a:lnTo>
                    <a:lnTo>
                      <a:pt x="39" y="92"/>
                    </a:lnTo>
                    <a:lnTo>
                      <a:pt x="29" y="95"/>
                    </a:lnTo>
                    <a:lnTo>
                      <a:pt x="23" y="95"/>
                    </a:lnTo>
                    <a:lnTo>
                      <a:pt x="19" y="96"/>
                    </a:lnTo>
                    <a:lnTo>
                      <a:pt x="12" y="96"/>
                    </a:lnTo>
                    <a:lnTo>
                      <a:pt x="8" y="98"/>
                    </a:lnTo>
                    <a:lnTo>
                      <a:pt x="4" y="98"/>
                    </a:lnTo>
                    <a:lnTo>
                      <a:pt x="0" y="99"/>
                    </a:lnTo>
                    <a:lnTo>
                      <a:pt x="2" y="103"/>
                    </a:lnTo>
                    <a:lnTo>
                      <a:pt x="8" y="104"/>
                    </a:lnTo>
                    <a:lnTo>
                      <a:pt x="12" y="106"/>
                    </a:lnTo>
                    <a:lnTo>
                      <a:pt x="19" y="107"/>
                    </a:lnTo>
                    <a:lnTo>
                      <a:pt x="23" y="106"/>
                    </a:lnTo>
                    <a:lnTo>
                      <a:pt x="32" y="104"/>
                    </a:lnTo>
                    <a:lnTo>
                      <a:pt x="40" y="103"/>
                    </a:lnTo>
                    <a:lnTo>
                      <a:pt x="50" y="98"/>
                    </a:lnTo>
                    <a:lnTo>
                      <a:pt x="58" y="92"/>
                    </a:lnTo>
                    <a:lnTo>
                      <a:pt x="65" y="86"/>
                    </a:lnTo>
                    <a:lnTo>
                      <a:pt x="69" y="81"/>
                    </a:lnTo>
                    <a:lnTo>
                      <a:pt x="70" y="80"/>
                    </a:lnTo>
                    <a:lnTo>
                      <a:pt x="74" y="72"/>
                    </a:lnTo>
                    <a:lnTo>
                      <a:pt x="82" y="56"/>
                    </a:lnTo>
                    <a:lnTo>
                      <a:pt x="91" y="36"/>
                    </a:lnTo>
                    <a:lnTo>
                      <a:pt x="95" y="24"/>
                    </a:lnTo>
                    <a:lnTo>
                      <a:pt x="95" y="16"/>
                    </a:lnTo>
                    <a:lnTo>
                      <a:pt x="96" y="10"/>
                    </a:lnTo>
                    <a:lnTo>
                      <a:pt x="95" y="4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Freeform 138"/>
              <p:cNvSpPr>
                <a:spLocks/>
              </p:cNvSpPr>
              <p:nvPr/>
            </p:nvSpPr>
            <p:spPr bwMode="auto">
              <a:xfrm>
                <a:off x="1453" y="1873"/>
                <a:ext cx="11" cy="71"/>
              </a:xfrm>
              <a:custGeom>
                <a:avLst/>
                <a:gdLst>
                  <a:gd name="T0" fmla="*/ 5 w 11"/>
                  <a:gd name="T1" fmla="*/ 0 h 71"/>
                  <a:gd name="T2" fmla="*/ 0 w 11"/>
                  <a:gd name="T3" fmla="*/ 3 h 71"/>
                  <a:gd name="T4" fmla="*/ 0 w 11"/>
                  <a:gd name="T5" fmla="*/ 9 h 71"/>
                  <a:gd name="T6" fmla="*/ 0 w 11"/>
                  <a:gd name="T7" fmla="*/ 15 h 71"/>
                  <a:gd name="T8" fmla="*/ 0 w 11"/>
                  <a:gd name="T9" fmla="*/ 24 h 71"/>
                  <a:gd name="T10" fmla="*/ 0 w 11"/>
                  <a:gd name="T11" fmla="*/ 31 h 71"/>
                  <a:gd name="T12" fmla="*/ 0 w 11"/>
                  <a:gd name="T13" fmla="*/ 36 h 71"/>
                  <a:gd name="T14" fmla="*/ 0 w 11"/>
                  <a:gd name="T15" fmla="*/ 39 h 71"/>
                  <a:gd name="T16" fmla="*/ 0 w 11"/>
                  <a:gd name="T17" fmla="*/ 46 h 71"/>
                  <a:gd name="T18" fmla="*/ 0 w 11"/>
                  <a:gd name="T19" fmla="*/ 56 h 71"/>
                  <a:gd name="T20" fmla="*/ 2 w 11"/>
                  <a:gd name="T21" fmla="*/ 60 h 71"/>
                  <a:gd name="T22" fmla="*/ 2 w 11"/>
                  <a:gd name="T23" fmla="*/ 66 h 71"/>
                  <a:gd name="T24" fmla="*/ 6 w 11"/>
                  <a:gd name="T25" fmla="*/ 71 h 71"/>
                  <a:gd name="T26" fmla="*/ 9 w 11"/>
                  <a:gd name="T27" fmla="*/ 66 h 71"/>
                  <a:gd name="T28" fmla="*/ 11 w 11"/>
                  <a:gd name="T29" fmla="*/ 60 h 71"/>
                  <a:gd name="T30" fmla="*/ 10 w 11"/>
                  <a:gd name="T31" fmla="*/ 54 h 71"/>
                  <a:gd name="T32" fmla="*/ 10 w 11"/>
                  <a:gd name="T33" fmla="*/ 46 h 71"/>
                  <a:gd name="T34" fmla="*/ 9 w 11"/>
                  <a:gd name="T35" fmla="*/ 39 h 71"/>
                  <a:gd name="T36" fmla="*/ 9 w 11"/>
                  <a:gd name="T37" fmla="*/ 36 h 71"/>
                  <a:gd name="T38" fmla="*/ 9 w 11"/>
                  <a:gd name="T39" fmla="*/ 31 h 71"/>
                  <a:gd name="T40" fmla="*/ 9 w 11"/>
                  <a:gd name="T41" fmla="*/ 24 h 71"/>
                  <a:gd name="T42" fmla="*/ 9 w 11"/>
                  <a:gd name="T43" fmla="*/ 15 h 71"/>
                  <a:gd name="T44" fmla="*/ 9 w 11"/>
                  <a:gd name="T45" fmla="*/ 9 h 71"/>
                  <a:gd name="T46" fmla="*/ 7 w 11"/>
                  <a:gd name="T47" fmla="*/ 4 h 71"/>
                  <a:gd name="T48" fmla="*/ 5 w 11"/>
                  <a:gd name="T49" fmla="*/ 0 h 71"/>
                  <a:gd name="T50" fmla="*/ 5 w 11"/>
                  <a:gd name="T51" fmla="*/ 0 h 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"/>
                  <a:gd name="T79" fmla="*/ 0 h 71"/>
                  <a:gd name="T80" fmla="*/ 11 w 11"/>
                  <a:gd name="T81" fmla="*/ 71 h 7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" h="71">
                    <a:moveTo>
                      <a:pt x="5" y="0"/>
                    </a:moveTo>
                    <a:lnTo>
                      <a:pt x="0" y="3"/>
                    </a:lnTo>
                    <a:lnTo>
                      <a:pt x="0" y="9"/>
                    </a:lnTo>
                    <a:lnTo>
                      <a:pt x="0" y="15"/>
                    </a:lnTo>
                    <a:lnTo>
                      <a:pt x="0" y="24"/>
                    </a:lnTo>
                    <a:lnTo>
                      <a:pt x="0" y="31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6"/>
                    </a:lnTo>
                    <a:lnTo>
                      <a:pt x="0" y="56"/>
                    </a:lnTo>
                    <a:lnTo>
                      <a:pt x="2" y="60"/>
                    </a:lnTo>
                    <a:lnTo>
                      <a:pt x="2" y="66"/>
                    </a:lnTo>
                    <a:lnTo>
                      <a:pt x="6" y="71"/>
                    </a:lnTo>
                    <a:lnTo>
                      <a:pt x="9" y="66"/>
                    </a:lnTo>
                    <a:lnTo>
                      <a:pt x="11" y="60"/>
                    </a:lnTo>
                    <a:lnTo>
                      <a:pt x="10" y="54"/>
                    </a:lnTo>
                    <a:lnTo>
                      <a:pt x="10" y="46"/>
                    </a:lnTo>
                    <a:lnTo>
                      <a:pt x="9" y="39"/>
                    </a:lnTo>
                    <a:lnTo>
                      <a:pt x="9" y="36"/>
                    </a:lnTo>
                    <a:lnTo>
                      <a:pt x="9" y="31"/>
                    </a:lnTo>
                    <a:lnTo>
                      <a:pt x="9" y="24"/>
                    </a:lnTo>
                    <a:lnTo>
                      <a:pt x="9" y="15"/>
                    </a:lnTo>
                    <a:lnTo>
                      <a:pt x="9" y="9"/>
                    </a:lnTo>
                    <a:lnTo>
                      <a:pt x="7" y="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4" name="Freeform 139"/>
              <p:cNvSpPr>
                <a:spLocks/>
              </p:cNvSpPr>
              <p:nvPr/>
            </p:nvSpPr>
            <p:spPr bwMode="auto">
              <a:xfrm>
                <a:off x="1405" y="1936"/>
                <a:ext cx="50" cy="38"/>
              </a:xfrm>
              <a:custGeom>
                <a:avLst/>
                <a:gdLst>
                  <a:gd name="T0" fmla="*/ 50 w 50"/>
                  <a:gd name="T1" fmla="*/ 5 h 38"/>
                  <a:gd name="T2" fmla="*/ 44 w 50"/>
                  <a:gd name="T3" fmla="*/ 0 h 38"/>
                  <a:gd name="T4" fmla="*/ 40 w 50"/>
                  <a:gd name="T5" fmla="*/ 0 h 38"/>
                  <a:gd name="T6" fmla="*/ 35 w 50"/>
                  <a:gd name="T7" fmla="*/ 2 h 38"/>
                  <a:gd name="T8" fmla="*/ 28 w 50"/>
                  <a:gd name="T9" fmla="*/ 6 h 38"/>
                  <a:gd name="T10" fmla="*/ 21 w 50"/>
                  <a:gd name="T11" fmla="*/ 9 h 38"/>
                  <a:gd name="T12" fmla="*/ 20 w 50"/>
                  <a:gd name="T13" fmla="*/ 12 h 38"/>
                  <a:gd name="T14" fmla="*/ 16 w 50"/>
                  <a:gd name="T15" fmla="*/ 14 h 38"/>
                  <a:gd name="T16" fmla="*/ 10 w 50"/>
                  <a:gd name="T17" fmla="*/ 18 h 38"/>
                  <a:gd name="T18" fmla="*/ 5 w 50"/>
                  <a:gd name="T19" fmla="*/ 23 h 38"/>
                  <a:gd name="T20" fmla="*/ 2 w 50"/>
                  <a:gd name="T21" fmla="*/ 27 h 38"/>
                  <a:gd name="T22" fmla="*/ 0 w 50"/>
                  <a:gd name="T23" fmla="*/ 32 h 38"/>
                  <a:gd name="T24" fmla="*/ 0 w 50"/>
                  <a:gd name="T25" fmla="*/ 38 h 38"/>
                  <a:gd name="T26" fmla="*/ 4 w 50"/>
                  <a:gd name="T27" fmla="*/ 36 h 38"/>
                  <a:gd name="T28" fmla="*/ 9 w 50"/>
                  <a:gd name="T29" fmla="*/ 36 h 38"/>
                  <a:gd name="T30" fmla="*/ 10 w 50"/>
                  <a:gd name="T31" fmla="*/ 32 h 38"/>
                  <a:gd name="T32" fmla="*/ 17 w 50"/>
                  <a:gd name="T33" fmla="*/ 27 h 38"/>
                  <a:gd name="T34" fmla="*/ 21 w 50"/>
                  <a:gd name="T35" fmla="*/ 21 h 38"/>
                  <a:gd name="T36" fmla="*/ 25 w 50"/>
                  <a:gd name="T37" fmla="*/ 21 h 38"/>
                  <a:gd name="T38" fmla="*/ 27 w 50"/>
                  <a:gd name="T39" fmla="*/ 20 h 38"/>
                  <a:gd name="T40" fmla="*/ 31 w 50"/>
                  <a:gd name="T41" fmla="*/ 15 h 38"/>
                  <a:gd name="T42" fmla="*/ 36 w 50"/>
                  <a:gd name="T43" fmla="*/ 12 h 38"/>
                  <a:gd name="T44" fmla="*/ 42 w 50"/>
                  <a:gd name="T45" fmla="*/ 11 h 38"/>
                  <a:gd name="T46" fmla="*/ 46 w 50"/>
                  <a:gd name="T47" fmla="*/ 8 h 38"/>
                  <a:gd name="T48" fmla="*/ 50 w 50"/>
                  <a:gd name="T49" fmla="*/ 5 h 38"/>
                  <a:gd name="T50" fmla="*/ 50 w 50"/>
                  <a:gd name="T51" fmla="*/ 5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0"/>
                  <a:gd name="T79" fmla="*/ 0 h 38"/>
                  <a:gd name="T80" fmla="*/ 50 w 50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0" h="38">
                    <a:moveTo>
                      <a:pt x="50" y="5"/>
                    </a:moveTo>
                    <a:lnTo>
                      <a:pt x="44" y="0"/>
                    </a:lnTo>
                    <a:lnTo>
                      <a:pt x="40" y="0"/>
                    </a:lnTo>
                    <a:lnTo>
                      <a:pt x="35" y="2"/>
                    </a:lnTo>
                    <a:lnTo>
                      <a:pt x="28" y="6"/>
                    </a:lnTo>
                    <a:lnTo>
                      <a:pt x="21" y="9"/>
                    </a:lnTo>
                    <a:lnTo>
                      <a:pt x="20" y="12"/>
                    </a:lnTo>
                    <a:lnTo>
                      <a:pt x="16" y="14"/>
                    </a:lnTo>
                    <a:lnTo>
                      <a:pt x="10" y="18"/>
                    </a:lnTo>
                    <a:lnTo>
                      <a:pt x="5" y="23"/>
                    </a:lnTo>
                    <a:lnTo>
                      <a:pt x="2" y="27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4" y="36"/>
                    </a:lnTo>
                    <a:lnTo>
                      <a:pt x="9" y="36"/>
                    </a:lnTo>
                    <a:lnTo>
                      <a:pt x="10" y="32"/>
                    </a:lnTo>
                    <a:lnTo>
                      <a:pt x="17" y="27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7" y="20"/>
                    </a:lnTo>
                    <a:lnTo>
                      <a:pt x="31" y="15"/>
                    </a:lnTo>
                    <a:lnTo>
                      <a:pt x="36" y="12"/>
                    </a:lnTo>
                    <a:lnTo>
                      <a:pt x="42" y="11"/>
                    </a:lnTo>
                    <a:lnTo>
                      <a:pt x="46" y="8"/>
                    </a:lnTo>
                    <a:lnTo>
                      <a:pt x="5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Freeform 140"/>
              <p:cNvSpPr>
                <a:spLocks/>
              </p:cNvSpPr>
              <p:nvPr/>
            </p:nvSpPr>
            <p:spPr bwMode="auto">
              <a:xfrm>
                <a:off x="1430" y="1938"/>
                <a:ext cx="53" cy="48"/>
              </a:xfrm>
              <a:custGeom>
                <a:avLst/>
                <a:gdLst>
                  <a:gd name="T0" fmla="*/ 36 w 53"/>
                  <a:gd name="T1" fmla="*/ 1 h 48"/>
                  <a:gd name="T2" fmla="*/ 33 w 53"/>
                  <a:gd name="T3" fmla="*/ 1 h 48"/>
                  <a:gd name="T4" fmla="*/ 30 w 53"/>
                  <a:gd name="T5" fmla="*/ 4 h 48"/>
                  <a:gd name="T6" fmla="*/ 25 w 53"/>
                  <a:gd name="T7" fmla="*/ 4 h 48"/>
                  <a:gd name="T8" fmla="*/ 21 w 53"/>
                  <a:gd name="T9" fmla="*/ 7 h 48"/>
                  <a:gd name="T10" fmla="*/ 17 w 53"/>
                  <a:gd name="T11" fmla="*/ 10 h 48"/>
                  <a:gd name="T12" fmla="*/ 11 w 53"/>
                  <a:gd name="T13" fmla="*/ 15 h 48"/>
                  <a:gd name="T14" fmla="*/ 7 w 53"/>
                  <a:gd name="T15" fmla="*/ 22 h 48"/>
                  <a:gd name="T16" fmla="*/ 3 w 53"/>
                  <a:gd name="T17" fmla="*/ 31 h 48"/>
                  <a:gd name="T18" fmla="*/ 2 w 53"/>
                  <a:gd name="T19" fmla="*/ 36 h 48"/>
                  <a:gd name="T20" fmla="*/ 0 w 53"/>
                  <a:gd name="T21" fmla="*/ 40 h 48"/>
                  <a:gd name="T22" fmla="*/ 0 w 53"/>
                  <a:gd name="T23" fmla="*/ 45 h 48"/>
                  <a:gd name="T24" fmla="*/ 0 w 53"/>
                  <a:gd name="T25" fmla="*/ 48 h 48"/>
                  <a:gd name="T26" fmla="*/ 2 w 53"/>
                  <a:gd name="T27" fmla="*/ 48 h 48"/>
                  <a:gd name="T28" fmla="*/ 7 w 53"/>
                  <a:gd name="T29" fmla="*/ 48 h 48"/>
                  <a:gd name="T30" fmla="*/ 10 w 53"/>
                  <a:gd name="T31" fmla="*/ 48 h 48"/>
                  <a:gd name="T32" fmla="*/ 10 w 53"/>
                  <a:gd name="T33" fmla="*/ 48 h 48"/>
                  <a:gd name="T34" fmla="*/ 10 w 53"/>
                  <a:gd name="T35" fmla="*/ 43 h 48"/>
                  <a:gd name="T36" fmla="*/ 11 w 53"/>
                  <a:gd name="T37" fmla="*/ 42 h 48"/>
                  <a:gd name="T38" fmla="*/ 11 w 53"/>
                  <a:gd name="T39" fmla="*/ 40 h 48"/>
                  <a:gd name="T40" fmla="*/ 13 w 53"/>
                  <a:gd name="T41" fmla="*/ 36 h 48"/>
                  <a:gd name="T42" fmla="*/ 15 w 53"/>
                  <a:gd name="T43" fmla="*/ 30 h 48"/>
                  <a:gd name="T44" fmla="*/ 21 w 53"/>
                  <a:gd name="T45" fmla="*/ 25 h 48"/>
                  <a:gd name="T46" fmla="*/ 25 w 53"/>
                  <a:gd name="T47" fmla="*/ 18 h 48"/>
                  <a:gd name="T48" fmla="*/ 30 w 53"/>
                  <a:gd name="T49" fmla="*/ 15 h 48"/>
                  <a:gd name="T50" fmla="*/ 34 w 53"/>
                  <a:gd name="T51" fmla="*/ 12 h 48"/>
                  <a:gd name="T52" fmla="*/ 38 w 53"/>
                  <a:gd name="T53" fmla="*/ 10 h 48"/>
                  <a:gd name="T54" fmla="*/ 41 w 53"/>
                  <a:gd name="T55" fmla="*/ 9 h 48"/>
                  <a:gd name="T56" fmla="*/ 45 w 53"/>
                  <a:gd name="T57" fmla="*/ 7 h 48"/>
                  <a:gd name="T58" fmla="*/ 49 w 53"/>
                  <a:gd name="T59" fmla="*/ 6 h 48"/>
                  <a:gd name="T60" fmla="*/ 53 w 53"/>
                  <a:gd name="T61" fmla="*/ 4 h 48"/>
                  <a:gd name="T62" fmla="*/ 48 w 53"/>
                  <a:gd name="T63" fmla="*/ 1 h 48"/>
                  <a:gd name="T64" fmla="*/ 45 w 53"/>
                  <a:gd name="T65" fmla="*/ 0 h 48"/>
                  <a:gd name="T66" fmla="*/ 40 w 53"/>
                  <a:gd name="T67" fmla="*/ 0 h 48"/>
                  <a:gd name="T68" fmla="*/ 36 w 53"/>
                  <a:gd name="T69" fmla="*/ 1 h 48"/>
                  <a:gd name="T70" fmla="*/ 36 w 53"/>
                  <a:gd name="T71" fmla="*/ 1 h 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3"/>
                  <a:gd name="T109" fmla="*/ 0 h 48"/>
                  <a:gd name="T110" fmla="*/ 53 w 53"/>
                  <a:gd name="T111" fmla="*/ 48 h 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3" h="48">
                    <a:moveTo>
                      <a:pt x="36" y="1"/>
                    </a:moveTo>
                    <a:lnTo>
                      <a:pt x="33" y="1"/>
                    </a:lnTo>
                    <a:lnTo>
                      <a:pt x="30" y="4"/>
                    </a:lnTo>
                    <a:lnTo>
                      <a:pt x="25" y="4"/>
                    </a:lnTo>
                    <a:lnTo>
                      <a:pt x="21" y="7"/>
                    </a:lnTo>
                    <a:lnTo>
                      <a:pt x="17" y="10"/>
                    </a:lnTo>
                    <a:lnTo>
                      <a:pt x="11" y="15"/>
                    </a:lnTo>
                    <a:lnTo>
                      <a:pt x="7" y="22"/>
                    </a:lnTo>
                    <a:lnTo>
                      <a:pt x="3" y="31"/>
                    </a:lnTo>
                    <a:lnTo>
                      <a:pt x="2" y="36"/>
                    </a:lnTo>
                    <a:lnTo>
                      <a:pt x="0" y="40"/>
                    </a:lnTo>
                    <a:lnTo>
                      <a:pt x="0" y="45"/>
                    </a:lnTo>
                    <a:lnTo>
                      <a:pt x="0" y="48"/>
                    </a:lnTo>
                    <a:lnTo>
                      <a:pt x="2" y="48"/>
                    </a:lnTo>
                    <a:lnTo>
                      <a:pt x="7" y="48"/>
                    </a:lnTo>
                    <a:lnTo>
                      <a:pt x="10" y="48"/>
                    </a:lnTo>
                    <a:lnTo>
                      <a:pt x="10" y="43"/>
                    </a:lnTo>
                    <a:lnTo>
                      <a:pt x="11" y="42"/>
                    </a:lnTo>
                    <a:lnTo>
                      <a:pt x="11" y="40"/>
                    </a:lnTo>
                    <a:lnTo>
                      <a:pt x="13" y="36"/>
                    </a:lnTo>
                    <a:lnTo>
                      <a:pt x="15" y="30"/>
                    </a:lnTo>
                    <a:lnTo>
                      <a:pt x="21" y="25"/>
                    </a:lnTo>
                    <a:lnTo>
                      <a:pt x="25" y="18"/>
                    </a:lnTo>
                    <a:lnTo>
                      <a:pt x="30" y="15"/>
                    </a:lnTo>
                    <a:lnTo>
                      <a:pt x="34" y="12"/>
                    </a:lnTo>
                    <a:lnTo>
                      <a:pt x="38" y="10"/>
                    </a:lnTo>
                    <a:lnTo>
                      <a:pt x="41" y="9"/>
                    </a:lnTo>
                    <a:lnTo>
                      <a:pt x="45" y="7"/>
                    </a:lnTo>
                    <a:lnTo>
                      <a:pt x="49" y="6"/>
                    </a:lnTo>
                    <a:lnTo>
                      <a:pt x="53" y="4"/>
                    </a:lnTo>
                    <a:lnTo>
                      <a:pt x="48" y="1"/>
                    </a:lnTo>
                    <a:lnTo>
                      <a:pt x="45" y="0"/>
                    </a:lnTo>
                    <a:lnTo>
                      <a:pt x="40" y="0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6" name="Freeform 141"/>
              <p:cNvSpPr>
                <a:spLocks/>
              </p:cNvSpPr>
              <p:nvPr/>
            </p:nvSpPr>
            <p:spPr bwMode="auto">
              <a:xfrm>
                <a:off x="1459" y="1932"/>
                <a:ext cx="38" cy="12"/>
              </a:xfrm>
              <a:custGeom>
                <a:avLst/>
                <a:gdLst>
                  <a:gd name="T0" fmla="*/ 0 w 38"/>
                  <a:gd name="T1" fmla="*/ 3 h 12"/>
                  <a:gd name="T2" fmla="*/ 1 w 38"/>
                  <a:gd name="T3" fmla="*/ 7 h 12"/>
                  <a:gd name="T4" fmla="*/ 5 w 38"/>
                  <a:gd name="T5" fmla="*/ 10 h 12"/>
                  <a:gd name="T6" fmla="*/ 7 w 38"/>
                  <a:gd name="T7" fmla="*/ 10 h 12"/>
                  <a:gd name="T8" fmla="*/ 12 w 38"/>
                  <a:gd name="T9" fmla="*/ 12 h 12"/>
                  <a:gd name="T10" fmla="*/ 16 w 38"/>
                  <a:gd name="T11" fmla="*/ 12 h 12"/>
                  <a:gd name="T12" fmla="*/ 18 w 38"/>
                  <a:gd name="T13" fmla="*/ 12 h 12"/>
                  <a:gd name="T14" fmla="*/ 20 w 38"/>
                  <a:gd name="T15" fmla="*/ 12 h 12"/>
                  <a:gd name="T16" fmla="*/ 24 w 38"/>
                  <a:gd name="T17" fmla="*/ 12 h 12"/>
                  <a:gd name="T18" fmla="*/ 28 w 38"/>
                  <a:gd name="T19" fmla="*/ 12 h 12"/>
                  <a:gd name="T20" fmla="*/ 34 w 38"/>
                  <a:gd name="T21" fmla="*/ 12 h 12"/>
                  <a:gd name="T22" fmla="*/ 35 w 38"/>
                  <a:gd name="T23" fmla="*/ 9 h 12"/>
                  <a:gd name="T24" fmla="*/ 38 w 38"/>
                  <a:gd name="T25" fmla="*/ 4 h 12"/>
                  <a:gd name="T26" fmla="*/ 35 w 38"/>
                  <a:gd name="T27" fmla="*/ 1 h 12"/>
                  <a:gd name="T28" fmla="*/ 31 w 38"/>
                  <a:gd name="T29" fmla="*/ 1 h 12"/>
                  <a:gd name="T30" fmla="*/ 28 w 38"/>
                  <a:gd name="T31" fmla="*/ 1 h 12"/>
                  <a:gd name="T32" fmla="*/ 24 w 38"/>
                  <a:gd name="T33" fmla="*/ 1 h 12"/>
                  <a:gd name="T34" fmla="*/ 20 w 38"/>
                  <a:gd name="T35" fmla="*/ 1 h 12"/>
                  <a:gd name="T36" fmla="*/ 20 w 38"/>
                  <a:gd name="T37" fmla="*/ 1 h 12"/>
                  <a:gd name="T38" fmla="*/ 18 w 38"/>
                  <a:gd name="T39" fmla="*/ 1 h 12"/>
                  <a:gd name="T40" fmla="*/ 13 w 38"/>
                  <a:gd name="T41" fmla="*/ 1 h 12"/>
                  <a:gd name="T42" fmla="*/ 8 w 38"/>
                  <a:gd name="T43" fmla="*/ 0 h 12"/>
                  <a:gd name="T44" fmla="*/ 7 w 38"/>
                  <a:gd name="T45" fmla="*/ 0 h 12"/>
                  <a:gd name="T46" fmla="*/ 3 w 38"/>
                  <a:gd name="T47" fmla="*/ 1 h 12"/>
                  <a:gd name="T48" fmla="*/ 0 w 38"/>
                  <a:gd name="T49" fmla="*/ 3 h 12"/>
                  <a:gd name="T50" fmla="*/ 0 w 38"/>
                  <a:gd name="T51" fmla="*/ 3 h 1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12"/>
                  <a:gd name="T80" fmla="*/ 38 w 38"/>
                  <a:gd name="T81" fmla="*/ 12 h 1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12">
                    <a:moveTo>
                      <a:pt x="0" y="3"/>
                    </a:moveTo>
                    <a:lnTo>
                      <a:pt x="1" y="7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8" y="12"/>
                    </a:lnTo>
                    <a:lnTo>
                      <a:pt x="20" y="12"/>
                    </a:lnTo>
                    <a:lnTo>
                      <a:pt x="24" y="12"/>
                    </a:lnTo>
                    <a:lnTo>
                      <a:pt x="28" y="12"/>
                    </a:lnTo>
                    <a:lnTo>
                      <a:pt x="34" y="12"/>
                    </a:lnTo>
                    <a:lnTo>
                      <a:pt x="35" y="9"/>
                    </a:lnTo>
                    <a:lnTo>
                      <a:pt x="38" y="4"/>
                    </a:lnTo>
                    <a:lnTo>
                      <a:pt x="35" y="1"/>
                    </a:lnTo>
                    <a:lnTo>
                      <a:pt x="31" y="1"/>
                    </a:lnTo>
                    <a:lnTo>
                      <a:pt x="28" y="1"/>
                    </a:lnTo>
                    <a:lnTo>
                      <a:pt x="24" y="1"/>
                    </a:lnTo>
                    <a:lnTo>
                      <a:pt x="20" y="1"/>
                    </a:lnTo>
                    <a:lnTo>
                      <a:pt x="18" y="1"/>
                    </a:lnTo>
                    <a:lnTo>
                      <a:pt x="13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7" name="Freeform 142"/>
              <p:cNvSpPr>
                <a:spLocks/>
              </p:cNvSpPr>
              <p:nvPr/>
            </p:nvSpPr>
            <p:spPr bwMode="auto">
              <a:xfrm>
                <a:off x="1472" y="1845"/>
                <a:ext cx="73" cy="44"/>
              </a:xfrm>
              <a:custGeom>
                <a:avLst/>
                <a:gdLst>
                  <a:gd name="T0" fmla="*/ 58 w 73"/>
                  <a:gd name="T1" fmla="*/ 10 h 44"/>
                  <a:gd name="T2" fmla="*/ 47 w 73"/>
                  <a:gd name="T3" fmla="*/ 8 h 44"/>
                  <a:gd name="T4" fmla="*/ 33 w 73"/>
                  <a:gd name="T5" fmla="*/ 5 h 44"/>
                  <a:gd name="T6" fmla="*/ 21 w 73"/>
                  <a:gd name="T7" fmla="*/ 4 h 44"/>
                  <a:gd name="T8" fmla="*/ 14 w 73"/>
                  <a:gd name="T9" fmla="*/ 4 h 44"/>
                  <a:gd name="T10" fmla="*/ 13 w 73"/>
                  <a:gd name="T11" fmla="*/ 4 h 44"/>
                  <a:gd name="T12" fmla="*/ 10 w 73"/>
                  <a:gd name="T13" fmla="*/ 4 h 44"/>
                  <a:gd name="T14" fmla="*/ 7 w 73"/>
                  <a:gd name="T15" fmla="*/ 4 h 44"/>
                  <a:gd name="T16" fmla="*/ 5 w 73"/>
                  <a:gd name="T17" fmla="*/ 4 h 44"/>
                  <a:gd name="T18" fmla="*/ 3 w 73"/>
                  <a:gd name="T19" fmla="*/ 4 h 44"/>
                  <a:gd name="T20" fmla="*/ 3 w 73"/>
                  <a:gd name="T21" fmla="*/ 0 h 44"/>
                  <a:gd name="T22" fmla="*/ 3 w 73"/>
                  <a:gd name="T23" fmla="*/ 5 h 44"/>
                  <a:gd name="T24" fmla="*/ 0 w 73"/>
                  <a:gd name="T25" fmla="*/ 8 h 44"/>
                  <a:gd name="T26" fmla="*/ 0 w 73"/>
                  <a:gd name="T27" fmla="*/ 11 h 44"/>
                  <a:gd name="T28" fmla="*/ 0 w 73"/>
                  <a:gd name="T29" fmla="*/ 13 h 44"/>
                  <a:gd name="T30" fmla="*/ 3 w 73"/>
                  <a:gd name="T31" fmla="*/ 20 h 44"/>
                  <a:gd name="T32" fmla="*/ 9 w 73"/>
                  <a:gd name="T33" fmla="*/ 25 h 44"/>
                  <a:gd name="T34" fmla="*/ 14 w 73"/>
                  <a:gd name="T35" fmla="*/ 32 h 44"/>
                  <a:gd name="T36" fmla="*/ 18 w 73"/>
                  <a:gd name="T37" fmla="*/ 35 h 44"/>
                  <a:gd name="T38" fmla="*/ 22 w 73"/>
                  <a:gd name="T39" fmla="*/ 40 h 44"/>
                  <a:gd name="T40" fmla="*/ 29 w 73"/>
                  <a:gd name="T41" fmla="*/ 44 h 44"/>
                  <a:gd name="T42" fmla="*/ 37 w 73"/>
                  <a:gd name="T43" fmla="*/ 44 h 44"/>
                  <a:gd name="T44" fmla="*/ 32 w 73"/>
                  <a:gd name="T45" fmla="*/ 37 h 44"/>
                  <a:gd name="T46" fmla="*/ 26 w 73"/>
                  <a:gd name="T47" fmla="*/ 31 h 44"/>
                  <a:gd name="T48" fmla="*/ 24 w 73"/>
                  <a:gd name="T49" fmla="*/ 28 h 44"/>
                  <a:gd name="T50" fmla="*/ 21 w 73"/>
                  <a:gd name="T51" fmla="*/ 25 h 44"/>
                  <a:gd name="T52" fmla="*/ 15 w 73"/>
                  <a:gd name="T53" fmla="*/ 19 h 44"/>
                  <a:gd name="T54" fmla="*/ 13 w 73"/>
                  <a:gd name="T55" fmla="*/ 14 h 44"/>
                  <a:gd name="T56" fmla="*/ 14 w 73"/>
                  <a:gd name="T57" fmla="*/ 14 h 44"/>
                  <a:gd name="T58" fmla="*/ 14 w 73"/>
                  <a:gd name="T59" fmla="*/ 14 h 44"/>
                  <a:gd name="T60" fmla="*/ 20 w 73"/>
                  <a:gd name="T61" fmla="*/ 14 h 44"/>
                  <a:gd name="T62" fmla="*/ 32 w 73"/>
                  <a:gd name="T63" fmla="*/ 16 h 44"/>
                  <a:gd name="T64" fmla="*/ 47 w 73"/>
                  <a:gd name="T65" fmla="*/ 19 h 44"/>
                  <a:gd name="T66" fmla="*/ 55 w 73"/>
                  <a:gd name="T67" fmla="*/ 20 h 44"/>
                  <a:gd name="T68" fmla="*/ 60 w 73"/>
                  <a:gd name="T69" fmla="*/ 19 h 44"/>
                  <a:gd name="T70" fmla="*/ 64 w 73"/>
                  <a:gd name="T71" fmla="*/ 19 h 44"/>
                  <a:gd name="T72" fmla="*/ 67 w 73"/>
                  <a:gd name="T73" fmla="*/ 19 h 44"/>
                  <a:gd name="T74" fmla="*/ 73 w 73"/>
                  <a:gd name="T75" fmla="*/ 16 h 44"/>
                  <a:gd name="T76" fmla="*/ 64 w 73"/>
                  <a:gd name="T77" fmla="*/ 11 h 44"/>
                  <a:gd name="T78" fmla="*/ 58 w 73"/>
                  <a:gd name="T79" fmla="*/ 10 h 44"/>
                  <a:gd name="T80" fmla="*/ 58 w 73"/>
                  <a:gd name="T81" fmla="*/ 10 h 4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3"/>
                  <a:gd name="T124" fmla="*/ 0 h 44"/>
                  <a:gd name="T125" fmla="*/ 73 w 73"/>
                  <a:gd name="T126" fmla="*/ 44 h 4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3" h="44">
                    <a:moveTo>
                      <a:pt x="58" y="10"/>
                    </a:moveTo>
                    <a:lnTo>
                      <a:pt x="47" y="8"/>
                    </a:lnTo>
                    <a:lnTo>
                      <a:pt x="33" y="5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0" y="4"/>
                    </a:lnTo>
                    <a:lnTo>
                      <a:pt x="7" y="4"/>
                    </a:lnTo>
                    <a:lnTo>
                      <a:pt x="5" y="4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3" y="20"/>
                    </a:lnTo>
                    <a:lnTo>
                      <a:pt x="9" y="25"/>
                    </a:lnTo>
                    <a:lnTo>
                      <a:pt x="14" y="32"/>
                    </a:lnTo>
                    <a:lnTo>
                      <a:pt x="18" y="35"/>
                    </a:lnTo>
                    <a:lnTo>
                      <a:pt x="22" y="40"/>
                    </a:lnTo>
                    <a:lnTo>
                      <a:pt x="29" y="44"/>
                    </a:lnTo>
                    <a:lnTo>
                      <a:pt x="37" y="44"/>
                    </a:lnTo>
                    <a:lnTo>
                      <a:pt x="32" y="37"/>
                    </a:lnTo>
                    <a:lnTo>
                      <a:pt x="26" y="31"/>
                    </a:lnTo>
                    <a:lnTo>
                      <a:pt x="24" y="28"/>
                    </a:lnTo>
                    <a:lnTo>
                      <a:pt x="21" y="25"/>
                    </a:lnTo>
                    <a:lnTo>
                      <a:pt x="15" y="19"/>
                    </a:lnTo>
                    <a:lnTo>
                      <a:pt x="13" y="14"/>
                    </a:lnTo>
                    <a:lnTo>
                      <a:pt x="14" y="14"/>
                    </a:lnTo>
                    <a:lnTo>
                      <a:pt x="20" y="14"/>
                    </a:lnTo>
                    <a:lnTo>
                      <a:pt x="32" y="16"/>
                    </a:lnTo>
                    <a:lnTo>
                      <a:pt x="47" y="19"/>
                    </a:lnTo>
                    <a:lnTo>
                      <a:pt x="55" y="20"/>
                    </a:lnTo>
                    <a:lnTo>
                      <a:pt x="60" y="19"/>
                    </a:lnTo>
                    <a:lnTo>
                      <a:pt x="64" y="19"/>
                    </a:lnTo>
                    <a:lnTo>
                      <a:pt x="67" y="19"/>
                    </a:lnTo>
                    <a:lnTo>
                      <a:pt x="73" y="16"/>
                    </a:lnTo>
                    <a:lnTo>
                      <a:pt x="64" y="11"/>
                    </a:lnTo>
                    <a:lnTo>
                      <a:pt x="58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8" name="Freeform 143"/>
              <p:cNvSpPr>
                <a:spLocks/>
              </p:cNvSpPr>
              <p:nvPr/>
            </p:nvSpPr>
            <p:spPr bwMode="auto">
              <a:xfrm>
                <a:off x="1497" y="1891"/>
                <a:ext cx="98" cy="115"/>
              </a:xfrm>
              <a:custGeom>
                <a:avLst/>
                <a:gdLst>
                  <a:gd name="T0" fmla="*/ 4 w 98"/>
                  <a:gd name="T1" fmla="*/ 0 h 115"/>
                  <a:gd name="T2" fmla="*/ 1 w 98"/>
                  <a:gd name="T3" fmla="*/ 6 h 115"/>
                  <a:gd name="T4" fmla="*/ 1 w 98"/>
                  <a:gd name="T5" fmla="*/ 10 h 115"/>
                  <a:gd name="T6" fmla="*/ 0 w 98"/>
                  <a:gd name="T7" fmla="*/ 16 h 115"/>
                  <a:gd name="T8" fmla="*/ 0 w 98"/>
                  <a:gd name="T9" fmla="*/ 24 h 115"/>
                  <a:gd name="T10" fmla="*/ 0 w 98"/>
                  <a:gd name="T11" fmla="*/ 30 h 115"/>
                  <a:gd name="T12" fmla="*/ 0 w 98"/>
                  <a:gd name="T13" fmla="*/ 41 h 115"/>
                  <a:gd name="T14" fmla="*/ 1 w 98"/>
                  <a:gd name="T15" fmla="*/ 50 h 115"/>
                  <a:gd name="T16" fmla="*/ 5 w 98"/>
                  <a:gd name="T17" fmla="*/ 62 h 115"/>
                  <a:gd name="T18" fmla="*/ 9 w 98"/>
                  <a:gd name="T19" fmla="*/ 72 h 115"/>
                  <a:gd name="T20" fmla="*/ 14 w 98"/>
                  <a:gd name="T21" fmla="*/ 81 h 115"/>
                  <a:gd name="T22" fmla="*/ 18 w 98"/>
                  <a:gd name="T23" fmla="*/ 86 h 115"/>
                  <a:gd name="T24" fmla="*/ 19 w 98"/>
                  <a:gd name="T25" fmla="*/ 89 h 115"/>
                  <a:gd name="T26" fmla="*/ 20 w 98"/>
                  <a:gd name="T27" fmla="*/ 92 h 115"/>
                  <a:gd name="T28" fmla="*/ 26 w 98"/>
                  <a:gd name="T29" fmla="*/ 96 h 115"/>
                  <a:gd name="T30" fmla="*/ 33 w 98"/>
                  <a:gd name="T31" fmla="*/ 101 h 115"/>
                  <a:gd name="T32" fmla="*/ 42 w 98"/>
                  <a:gd name="T33" fmla="*/ 108 h 115"/>
                  <a:gd name="T34" fmla="*/ 52 w 98"/>
                  <a:gd name="T35" fmla="*/ 111 h 115"/>
                  <a:gd name="T36" fmla="*/ 63 w 98"/>
                  <a:gd name="T37" fmla="*/ 113 h 115"/>
                  <a:gd name="T38" fmla="*/ 72 w 98"/>
                  <a:gd name="T39" fmla="*/ 113 h 115"/>
                  <a:gd name="T40" fmla="*/ 77 w 98"/>
                  <a:gd name="T41" fmla="*/ 115 h 115"/>
                  <a:gd name="T42" fmla="*/ 84 w 98"/>
                  <a:gd name="T43" fmla="*/ 113 h 115"/>
                  <a:gd name="T44" fmla="*/ 90 w 98"/>
                  <a:gd name="T45" fmla="*/ 111 h 115"/>
                  <a:gd name="T46" fmla="*/ 94 w 98"/>
                  <a:gd name="T47" fmla="*/ 108 h 115"/>
                  <a:gd name="T48" fmla="*/ 98 w 98"/>
                  <a:gd name="T49" fmla="*/ 105 h 115"/>
                  <a:gd name="T50" fmla="*/ 92 w 98"/>
                  <a:gd name="T51" fmla="*/ 104 h 115"/>
                  <a:gd name="T52" fmla="*/ 87 w 98"/>
                  <a:gd name="T53" fmla="*/ 104 h 115"/>
                  <a:gd name="T54" fmla="*/ 83 w 98"/>
                  <a:gd name="T55" fmla="*/ 104 h 115"/>
                  <a:gd name="T56" fmla="*/ 77 w 98"/>
                  <a:gd name="T57" fmla="*/ 105 h 115"/>
                  <a:gd name="T58" fmla="*/ 72 w 98"/>
                  <a:gd name="T59" fmla="*/ 104 h 115"/>
                  <a:gd name="T60" fmla="*/ 64 w 98"/>
                  <a:gd name="T61" fmla="*/ 104 h 115"/>
                  <a:gd name="T62" fmla="*/ 54 w 98"/>
                  <a:gd name="T63" fmla="*/ 102 h 115"/>
                  <a:gd name="T64" fmla="*/ 45 w 98"/>
                  <a:gd name="T65" fmla="*/ 99 h 115"/>
                  <a:gd name="T66" fmla="*/ 37 w 98"/>
                  <a:gd name="T67" fmla="*/ 93 h 115"/>
                  <a:gd name="T68" fmla="*/ 33 w 98"/>
                  <a:gd name="T69" fmla="*/ 89 h 115"/>
                  <a:gd name="T70" fmla="*/ 29 w 98"/>
                  <a:gd name="T71" fmla="*/ 84 h 115"/>
                  <a:gd name="T72" fmla="*/ 27 w 98"/>
                  <a:gd name="T73" fmla="*/ 83 h 115"/>
                  <a:gd name="T74" fmla="*/ 26 w 98"/>
                  <a:gd name="T75" fmla="*/ 80 h 115"/>
                  <a:gd name="T76" fmla="*/ 22 w 98"/>
                  <a:gd name="T77" fmla="*/ 75 h 115"/>
                  <a:gd name="T78" fmla="*/ 18 w 98"/>
                  <a:gd name="T79" fmla="*/ 68 h 115"/>
                  <a:gd name="T80" fmla="*/ 15 w 98"/>
                  <a:gd name="T81" fmla="*/ 60 h 115"/>
                  <a:gd name="T82" fmla="*/ 11 w 98"/>
                  <a:gd name="T83" fmla="*/ 48 h 115"/>
                  <a:gd name="T84" fmla="*/ 9 w 98"/>
                  <a:gd name="T85" fmla="*/ 39 h 115"/>
                  <a:gd name="T86" fmla="*/ 9 w 98"/>
                  <a:gd name="T87" fmla="*/ 30 h 115"/>
                  <a:gd name="T88" fmla="*/ 9 w 98"/>
                  <a:gd name="T89" fmla="*/ 24 h 115"/>
                  <a:gd name="T90" fmla="*/ 8 w 98"/>
                  <a:gd name="T91" fmla="*/ 16 h 115"/>
                  <a:gd name="T92" fmla="*/ 8 w 98"/>
                  <a:gd name="T93" fmla="*/ 10 h 115"/>
                  <a:gd name="T94" fmla="*/ 5 w 98"/>
                  <a:gd name="T95" fmla="*/ 6 h 115"/>
                  <a:gd name="T96" fmla="*/ 4 w 98"/>
                  <a:gd name="T97" fmla="*/ 0 h 115"/>
                  <a:gd name="T98" fmla="*/ 4 w 98"/>
                  <a:gd name="T99" fmla="*/ 0 h 11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8"/>
                  <a:gd name="T151" fmla="*/ 0 h 115"/>
                  <a:gd name="T152" fmla="*/ 98 w 98"/>
                  <a:gd name="T153" fmla="*/ 115 h 11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8" h="115">
                    <a:moveTo>
                      <a:pt x="4" y="0"/>
                    </a:moveTo>
                    <a:lnTo>
                      <a:pt x="1" y="6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1"/>
                    </a:lnTo>
                    <a:lnTo>
                      <a:pt x="1" y="50"/>
                    </a:lnTo>
                    <a:lnTo>
                      <a:pt x="5" y="62"/>
                    </a:lnTo>
                    <a:lnTo>
                      <a:pt x="9" y="72"/>
                    </a:lnTo>
                    <a:lnTo>
                      <a:pt x="14" y="81"/>
                    </a:lnTo>
                    <a:lnTo>
                      <a:pt x="18" y="86"/>
                    </a:lnTo>
                    <a:lnTo>
                      <a:pt x="19" y="89"/>
                    </a:lnTo>
                    <a:lnTo>
                      <a:pt x="20" y="92"/>
                    </a:lnTo>
                    <a:lnTo>
                      <a:pt x="26" y="96"/>
                    </a:lnTo>
                    <a:lnTo>
                      <a:pt x="33" y="101"/>
                    </a:lnTo>
                    <a:lnTo>
                      <a:pt x="42" y="108"/>
                    </a:lnTo>
                    <a:lnTo>
                      <a:pt x="52" y="111"/>
                    </a:lnTo>
                    <a:lnTo>
                      <a:pt x="63" y="113"/>
                    </a:lnTo>
                    <a:lnTo>
                      <a:pt x="72" y="113"/>
                    </a:lnTo>
                    <a:lnTo>
                      <a:pt x="77" y="115"/>
                    </a:lnTo>
                    <a:lnTo>
                      <a:pt x="84" y="113"/>
                    </a:lnTo>
                    <a:lnTo>
                      <a:pt x="90" y="111"/>
                    </a:lnTo>
                    <a:lnTo>
                      <a:pt x="94" y="108"/>
                    </a:lnTo>
                    <a:lnTo>
                      <a:pt x="98" y="105"/>
                    </a:lnTo>
                    <a:lnTo>
                      <a:pt x="92" y="104"/>
                    </a:lnTo>
                    <a:lnTo>
                      <a:pt x="87" y="104"/>
                    </a:lnTo>
                    <a:lnTo>
                      <a:pt x="83" y="104"/>
                    </a:lnTo>
                    <a:lnTo>
                      <a:pt x="77" y="105"/>
                    </a:lnTo>
                    <a:lnTo>
                      <a:pt x="72" y="104"/>
                    </a:lnTo>
                    <a:lnTo>
                      <a:pt x="64" y="104"/>
                    </a:lnTo>
                    <a:lnTo>
                      <a:pt x="54" y="102"/>
                    </a:lnTo>
                    <a:lnTo>
                      <a:pt x="45" y="99"/>
                    </a:lnTo>
                    <a:lnTo>
                      <a:pt x="37" y="93"/>
                    </a:lnTo>
                    <a:lnTo>
                      <a:pt x="33" y="89"/>
                    </a:lnTo>
                    <a:lnTo>
                      <a:pt x="29" y="84"/>
                    </a:lnTo>
                    <a:lnTo>
                      <a:pt x="27" y="83"/>
                    </a:lnTo>
                    <a:lnTo>
                      <a:pt x="26" y="80"/>
                    </a:lnTo>
                    <a:lnTo>
                      <a:pt x="22" y="75"/>
                    </a:lnTo>
                    <a:lnTo>
                      <a:pt x="18" y="68"/>
                    </a:lnTo>
                    <a:lnTo>
                      <a:pt x="15" y="60"/>
                    </a:lnTo>
                    <a:lnTo>
                      <a:pt x="11" y="48"/>
                    </a:lnTo>
                    <a:lnTo>
                      <a:pt x="9" y="39"/>
                    </a:lnTo>
                    <a:lnTo>
                      <a:pt x="9" y="30"/>
                    </a:lnTo>
                    <a:lnTo>
                      <a:pt x="9" y="24"/>
                    </a:lnTo>
                    <a:lnTo>
                      <a:pt x="8" y="16"/>
                    </a:lnTo>
                    <a:lnTo>
                      <a:pt x="8" y="10"/>
                    </a:lnTo>
                    <a:lnTo>
                      <a:pt x="5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9" name="Freeform 144"/>
              <p:cNvSpPr>
                <a:spLocks/>
              </p:cNvSpPr>
              <p:nvPr/>
            </p:nvSpPr>
            <p:spPr bwMode="auto">
              <a:xfrm>
                <a:off x="1532" y="1836"/>
                <a:ext cx="117" cy="105"/>
              </a:xfrm>
              <a:custGeom>
                <a:avLst/>
                <a:gdLst>
                  <a:gd name="T0" fmla="*/ 0 w 117"/>
                  <a:gd name="T1" fmla="*/ 23 h 105"/>
                  <a:gd name="T2" fmla="*/ 4 w 117"/>
                  <a:gd name="T3" fmla="*/ 20 h 105"/>
                  <a:gd name="T4" fmla="*/ 10 w 117"/>
                  <a:gd name="T5" fmla="*/ 17 h 105"/>
                  <a:gd name="T6" fmla="*/ 15 w 117"/>
                  <a:gd name="T7" fmla="*/ 14 h 105"/>
                  <a:gd name="T8" fmla="*/ 22 w 117"/>
                  <a:gd name="T9" fmla="*/ 13 h 105"/>
                  <a:gd name="T10" fmla="*/ 26 w 117"/>
                  <a:gd name="T11" fmla="*/ 11 h 105"/>
                  <a:gd name="T12" fmla="*/ 34 w 117"/>
                  <a:gd name="T13" fmla="*/ 9 h 105"/>
                  <a:gd name="T14" fmla="*/ 45 w 117"/>
                  <a:gd name="T15" fmla="*/ 9 h 105"/>
                  <a:gd name="T16" fmla="*/ 56 w 117"/>
                  <a:gd name="T17" fmla="*/ 11 h 105"/>
                  <a:gd name="T18" fmla="*/ 66 w 117"/>
                  <a:gd name="T19" fmla="*/ 13 h 105"/>
                  <a:gd name="T20" fmla="*/ 74 w 117"/>
                  <a:gd name="T21" fmla="*/ 14 h 105"/>
                  <a:gd name="T22" fmla="*/ 79 w 117"/>
                  <a:gd name="T23" fmla="*/ 17 h 105"/>
                  <a:gd name="T24" fmla="*/ 82 w 117"/>
                  <a:gd name="T25" fmla="*/ 20 h 105"/>
                  <a:gd name="T26" fmla="*/ 83 w 117"/>
                  <a:gd name="T27" fmla="*/ 20 h 105"/>
                  <a:gd name="T28" fmla="*/ 87 w 117"/>
                  <a:gd name="T29" fmla="*/ 25 h 105"/>
                  <a:gd name="T30" fmla="*/ 94 w 117"/>
                  <a:gd name="T31" fmla="*/ 31 h 105"/>
                  <a:gd name="T32" fmla="*/ 101 w 117"/>
                  <a:gd name="T33" fmla="*/ 40 h 105"/>
                  <a:gd name="T34" fmla="*/ 105 w 117"/>
                  <a:gd name="T35" fmla="*/ 50 h 105"/>
                  <a:gd name="T36" fmla="*/ 106 w 117"/>
                  <a:gd name="T37" fmla="*/ 61 h 105"/>
                  <a:gd name="T38" fmla="*/ 108 w 117"/>
                  <a:gd name="T39" fmla="*/ 71 h 105"/>
                  <a:gd name="T40" fmla="*/ 109 w 117"/>
                  <a:gd name="T41" fmla="*/ 77 h 105"/>
                  <a:gd name="T42" fmla="*/ 109 w 117"/>
                  <a:gd name="T43" fmla="*/ 83 h 105"/>
                  <a:gd name="T44" fmla="*/ 112 w 117"/>
                  <a:gd name="T45" fmla="*/ 89 h 105"/>
                  <a:gd name="T46" fmla="*/ 112 w 117"/>
                  <a:gd name="T47" fmla="*/ 97 h 105"/>
                  <a:gd name="T48" fmla="*/ 113 w 117"/>
                  <a:gd name="T49" fmla="*/ 105 h 105"/>
                  <a:gd name="T50" fmla="*/ 116 w 117"/>
                  <a:gd name="T51" fmla="*/ 97 h 105"/>
                  <a:gd name="T52" fmla="*/ 117 w 117"/>
                  <a:gd name="T53" fmla="*/ 89 h 105"/>
                  <a:gd name="T54" fmla="*/ 117 w 117"/>
                  <a:gd name="T55" fmla="*/ 83 h 105"/>
                  <a:gd name="T56" fmla="*/ 117 w 117"/>
                  <a:gd name="T57" fmla="*/ 77 h 105"/>
                  <a:gd name="T58" fmla="*/ 117 w 117"/>
                  <a:gd name="T59" fmla="*/ 68 h 105"/>
                  <a:gd name="T60" fmla="*/ 116 w 117"/>
                  <a:gd name="T61" fmla="*/ 58 h 105"/>
                  <a:gd name="T62" fmla="*/ 112 w 117"/>
                  <a:gd name="T63" fmla="*/ 46 h 105"/>
                  <a:gd name="T64" fmla="*/ 108 w 117"/>
                  <a:gd name="T65" fmla="*/ 35 h 105"/>
                  <a:gd name="T66" fmla="*/ 101 w 117"/>
                  <a:gd name="T67" fmla="*/ 25 h 105"/>
                  <a:gd name="T68" fmla="*/ 94 w 117"/>
                  <a:gd name="T69" fmla="*/ 17 h 105"/>
                  <a:gd name="T70" fmla="*/ 87 w 117"/>
                  <a:gd name="T71" fmla="*/ 13 h 105"/>
                  <a:gd name="T72" fmla="*/ 86 w 117"/>
                  <a:gd name="T73" fmla="*/ 11 h 105"/>
                  <a:gd name="T74" fmla="*/ 83 w 117"/>
                  <a:gd name="T75" fmla="*/ 9 h 105"/>
                  <a:gd name="T76" fmla="*/ 76 w 117"/>
                  <a:gd name="T77" fmla="*/ 6 h 105"/>
                  <a:gd name="T78" fmla="*/ 67 w 117"/>
                  <a:gd name="T79" fmla="*/ 2 h 105"/>
                  <a:gd name="T80" fmla="*/ 57 w 117"/>
                  <a:gd name="T81" fmla="*/ 2 h 105"/>
                  <a:gd name="T82" fmla="*/ 45 w 117"/>
                  <a:gd name="T83" fmla="*/ 0 h 105"/>
                  <a:gd name="T84" fmla="*/ 34 w 117"/>
                  <a:gd name="T85" fmla="*/ 0 h 105"/>
                  <a:gd name="T86" fmla="*/ 23 w 117"/>
                  <a:gd name="T87" fmla="*/ 2 h 105"/>
                  <a:gd name="T88" fmla="*/ 18 w 117"/>
                  <a:gd name="T89" fmla="*/ 5 h 105"/>
                  <a:gd name="T90" fmla="*/ 11 w 117"/>
                  <a:gd name="T91" fmla="*/ 8 h 105"/>
                  <a:gd name="T92" fmla="*/ 6 w 117"/>
                  <a:gd name="T93" fmla="*/ 13 h 105"/>
                  <a:gd name="T94" fmla="*/ 2 w 117"/>
                  <a:gd name="T95" fmla="*/ 17 h 105"/>
                  <a:gd name="T96" fmla="*/ 0 w 117"/>
                  <a:gd name="T97" fmla="*/ 23 h 105"/>
                  <a:gd name="T98" fmla="*/ 0 w 117"/>
                  <a:gd name="T99" fmla="*/ 23 h 10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17"/>
                  <a:gd name="T151" fmla="*/ 0 h 105"/>
                  <a:gd name="T152" fmla="*/ 117 w 117"/>
                  <a:gd name="T153" fmla="*/ 105 h 10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17" h="105">
                    <a:moveTo>
                      <a:pt x="0" y="23"/>
                    </a:moveTo>
                    <a:lnTo>
                      <a:pt x="4" y="20"/>
                    </a:lnTo>
                    <a:lnTo>
                      <a:pt x="10" y="17"/>
                    </a:lnTo>
                    <a:lnTo>
                      <a:pt x="15" y="14"/>
                    </a:lnTo>
                    <a:lnTo>
                      <a:pt x="22" y="13"/>
                    </a:lnTo>
                    <a:lnTo>
                      <a:pt x="26" y="11"/>
                    </a:lnTo>
                    <a:lnTo>
                      <a:pt x="34" y="9"/>
                    </a:lnTo>
                    <a:lnTo>
                      <a:pt x="45" y="9"/>
                    </a:lnTo>
                    <a:lnTo>
                      <a:pt x="56" y="11"/>
                    </a:lnTo>
                    <a:lnTo>
                      <a:pt x="66" y="13"/>
                    </a:lnTo>
                    <a:lnTo>
                      <a:pt x="74" y="14"/>
                    </a:lnTo>
                    <a:lnTo>
                      <a:pt x="79" y="17"/>
                    </a:lnTo>
                    <a:lnTo>
                      <a:pt x="82" y="20"/>
                    </a:lnTo>
                    <a:lnTo>
                      <a:pt x="83" y="20"/>
                    </a:lnTo>
                    <a:lnTo>
                      <a:pt x="87" y="25"/>
                    </a:lnTo>
                    <a:lnTo>
                      <a:pt x="94" y="31"/>
                    </a:lnTo>
                    <a:lnTo>
                      <a:pt x="101" y="40"/>
                    </a:lnTo>
                    <a:lnTo>
                      <a:pt x="105" y="50"/>
                    </a:lnTo>
                    <a:lnTo>
                      <a:pt x="106" y="61"/>
                    </a:lnTo>
                    <a:lnTo>
                      <a:pt x="108" y="71"/>
                    </a:lnTo>
                    <a:lnTo>
                      <a:pt x="109" y="77"/>
                    </a:lnTo>
                    <a:lnTo>
                      <a:pt x="109" y="83"/>
                    </a:lnTo>
                    <a:lnTo>
                      <a:pt x="112" y="89"/>
                    </a:lnTo>
                    <a:lnTo>
                      <a:pt x="112" y="97"/>
                    </a:lnTo>
                    <a:lnTo>
                      <a:pt x="113" y="105"/>
                    </a:lnTo>
                    <a:lnTo>
                      <a:pt x="116" y="97"/>
                    </a:lnTo>
                    <a:lnTo>
                      <a:pt x="117" y="89"/>
                    </a:lnTo>
                    <a:lnTo>
                      <a:pt x="117" y="83"/>
                    </a:lnTo>
                    <a:lnTo>
                      <a:pt x="117" y="77"/>
                    </a:lnTo>
                    <a:lnTo>
                      <a:pt x="117" y="68"/>
                    </a:lnTo>
                    <a:lnTo>
                      <a:pt x="116" y="58"/>
                    </a:lnTo>
                    <a:lnTo>
                      <a:pt x="112" y="46"/>
                    </a:lnTo>
                    <a:lnTo>
                      <a:pt x="108" y="35"/>
                    </a:lnTo>
                    <a:lnTo>
                      <a:pt x="101" y="25"/>
                    </a:lnTo>
                    <a:lnTo>
                      <a:pt x="94" y="17"/>
                    </a:lnTo>
                    <a:lnTo>
                      <a:pt x="87" y="13"/>
                    </a:lnTo>
                    <a:lnTo>
                      <a:pt x="86" y="11"/>
                    </a:lnTo>
                    <a:lnTo>
                      <a:pt x="83" y="9"/>
                    </a:lnTo>
                    <a:lnTo>
                      <a:pt x="76" y="6"/>
                    </a:lnTo>
                    <a:lnTo>
                      <a:pt x="67" y="2"/>
                    </a:lnTo>
                    <a:lnTo>
                      <a:pt x="57" y="2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3" y="2"/>
                    </a:lnTo>
                    <a:lnTo>
                      <a:pt x="18" y="5"/>
                    </a:lnTo>
                    <a:lnTo>
                      <a:pt x="11" y="8"/>
                    </a:lnTo>
                    <a:lnTo>
                      <a:pt x="6" y="13"/>
                    </a:lnTo>
                    <a:lnTo>
                      <a:pt x="2" y="17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0" name="Freeform 145"/>
              <p:cNvSpPr>
                <a:spLocks/>
              </p:cNvSpPr>
              <p:nvPr/>
            </p:nvSpPr>
            <p:spPr bwMode="auto">
              <a:xfrm>
                <a:off x="1542" y="1879"/>
                <a:ext cx="16" cy="19"/>
              </a:xfrm>
              <a:custGeom>
                <a:avLst/>
                <a:gdLst>
                  <a:gd name="T0" fmla="*/ 13 w 16"/>
                  <a:gd name="T1" fmla="*/ 3 h 19"/>
                  <a:gd name="T2" fmla="*/ 11 w 16"/>
                  <a:gd name="T3" fmla="*/ 0 h 19"/>
                  <a:gd name="T4" fmla="*/ 9 w 16"/>
                  <a:gd name="T5" fmla="*/ 1 h 19"/>
                  <a:gd name="T6" fmla="*/ 5 w 16"/>
                  <a:gd name="T7" fmla="*/ 4 h 19"/>
                  <a:gd name="T8" fmla="*/ 4 w 16"/>
                  <a:gd name="T9" fmla="*/ 7 h 19"/>
                  <a:gd name="T10" fmla="*/ 3 w 16"/>
                  <a:gd name="T11" fmla="*/ 9 h 19"/>
                  <a:gd name="T12" fmla="*/ 0 w 16"/>
                  <a:gd name="T13" fmla="*/ 13 h 19"/>
                  <a:gd name="T14" fmla="*/ 0 w 16"/>
                  <a:gd name="T15" fmla="*/ 15 h 19"/>
                  <a:gd name="T16" fmla="*/ 3 w 16"/>
                  <a:gd name="T17" fmla="*/ 19 h 19"/>
                  <a:gd name="T18" fmla="*/ 5 w 16"/>
                  <a:gd name="T19" fmla="*/ 19 h 19"/>
                  <a:gd name="T20" fmla="*/ 7 w 16"/>
                  <a:gd name="T21" fmla="*/ 19 h 19"/>
                  <a:gd name="T22" fmla="*/ 7 w 16"/>
                  <a:gd name="T23" fmla="*/ 18 h 19"/>
                  <a:gd name="T24" fmla="*/ 9 w 16"/>
                  <a:gd name="T25" fmla="*/ 15 h 19"/>
                  <a:gd name="T26" fmla="*/ 11 w 16"/>
                  <a:gd name="T27" fmla="*/ 13 h 19"/>
                  <a:gd name="T28" fmla="*/ 12 w 16"/>
                  <a:gd name="T29" fmla="*/ 12 h 19"/>
                  <a:gd name="T30" fmla="*/ 12 w 16"/>
                  <a:gd name="T31" fmla="*/ 10 h 19"/>
                  <a:gd name="T32" fmla="*/ 16 w 16"/>
                  <a:gd name="T33" fmla="*/ 7 h 19"/>
                  <a:gd name="T34" fmla="*/ 15 w 16"/>
                  <a:gd name="T35" fmla="*/ 6 h 19"/>
                  <a:gd name="T36" fmla="*/ 13 w 16"/>
                  <a:gd name="T37" fmla="*/ 3 h 19"/>
                  <a:gd name="T38" fmla="*/ 13 w 16"/>
                  <a:gd name="T39" fmla="*/ 3 h 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"/>
                  <a:gd name="T61" fmla="*/ 0 h 19"/>
                  <a:gd name="T62" fmla="*/ 16 w 16"/>
                  <a:gd name="T63" fmla="*/ 19 h 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" h="19">
                    <a:moveTo>
                      <a:pt x="13" y="3"/>
                    </a:moveTo>
                    <a:lnTo>
                      <a:pt x="11" y="0"/>
                    </a:lnTo>
                    <a:lnTo>
                      <a:pt x="9" y="1"/>
                    </a:lnTo>
                    <a:lnTo>
                      <a:pt x="5" y="4"/>
                    </a:lnTo>
                    <a:lnTo>
                      <a:pt x="4" y="7"/>
                    </a:lnTo>
                    <a:lnTo>
                      <a:pt x="3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9" y="15"/>
                    </a:lnTo>
                    <a:lnTo>
                      <a:pt x="11" y="13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1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1" name="Freeform 146"/>
              <p:cNvSpPr>
                <a:spLocks/>
              </p:cNvSpPr>
              <p:nvPr/>
            </p:nvSpPr>
            <p:spPr bwMode="auto">
              <a:xfrm>
                <a:off x="1645" y="1938"/>
                <a:ext cx="158" cy="93"/>
              </a:xfrm>
              <a:custGeom>
                <a:avLst/>
                <a:gdLst>
                  <a:gd name="T0" fmla="*/ 0 w 158"/>
                  <a:gd name="T1" fmla="*/ 6 h 93"/>
                  <a:gd name="T2" fmla="*/ 6 w 158"/>
                  <a:gd name="T3" fmla="*/ 6 h 93"/>
                  <a:gd name="T4" fmla="*/ 11 w 158"/>
                  <a:gd name="T5" fmla="*/ 7 h 93"/>
                  <a:gd name="T6" fmla="*/ 16 w 158"/>
                  <a:gd name="T7" fmla="*/ 9 h 93"/>
                  <a:gd name="T8" fmla="*/ 23 w 158"/>
                  <a:gd name="T9" fmla="*/ 10 h 93"/>
                  <a:gd name="T10" fmla="*/ 38 w 158"/>
                  <a:gd name="T11" fmla="*/ 13 h 93"/>
                  <a:gd name="T12" fmla="*/ 57 w 158"/>
                  <a:gd name="T13" fmla="*/ 24 h 93"/>
                  <a:gd name="T14" fmla="*/ 75 w 158"/>
                  <a:gd name="T15" fmla="*/ 33 h 93"/>
                  <a:gd name="T16" fmla="*/ 83 w 158"/>
                  <a:gd name="T17" fmla="*/ 39 h 93"/>
                  <a:gd name="T18" fmla="*/ 90 w 158"/>
                  <a:gd name="T19" fmla="*/ 43 h 93"/>
                  <a:gd name="T20" fmla="*/ 106 w 158"/>
                  <a:gd name="T21" fmla="*/ 55 h 93"/>
                  <a:gd name="T22" fmla="*/ 124 w 158"/>
                  <a:gd name="T23" fmla="*/ 69 h 93"/>
                  <a:gd name="T24" fmla="*/ 136 w 158"/>
                  <a:gd name="T25" fmla="*/ 81 h 93"/>
                  <a:gd name="T26" fmla="*/ 140 w 158"/>
                  <a:gd name="T27" fmla="*/ 86 h 93"/>
                  <a:gd name="T28" fmla="*/ 144 w 158"/>
                  <a:gd name="T29" fmla="*/ 90 h 93"/>
                  <a:gd name="T30" fmla="*/ 150 w 158"/>
                  <a:gd name="T31" fmla="*/ 93 h 93"/>
                  <a:gd name="T32" fmla="*/ 158 w 158"/>
                  <a:gd name="T33" fmla="*/ 93 h 93"/>
                  <a:gd name="T34" fmla="*/ 152 w 158"/>
                  <a:gd name="T35" fmla="*/ 89 h 93"/>
                  <a:gd name="T36" fmla="*/ 150 w 158"/>
                  <a:gd name="T37" fmla="*/ 84 h 93"/>
                  <a:gd name="T38" fmla="*/ 146 w 158"/>
                  <a:gd name="T39" fmla="*/ 78 h 93"/>
                  <a:gd name="T40" fmla="*/ 142 w 158"/>
                  <a:gd name="T41" fmla="*/ 74 h 93"/>
                  <a:gd name="T42" fmla="*/ 129 w 158"/>
                  <a:gd name="T43" fmla="*/ 61 h 93"/>
                  <a:gd name="T44" fmla="*/ 112 w 158"/>
                  <a:gd name="T45" fmla="*/ 46 h 93"/>
                  <a:gd name="T46" fmla="*/ 95 w 158"/>
                  <a:gd name="T47" fmla="*/ 34 h 93"/>
                  <a:gd name="T48" fmla="*/ 87 w 158"/>
                  <a:gd name="T49" fmla="*/ 31 h 93"/>
                  <a:gd name="T50" fmla="*/ 79 w 158"/>
                  <a:gd name="T51" fmla="*/ 25 h 93"/>
                  <a:gd name="T52" fmla="*/ 61 w 158"/>
                  <a:gd name="T53" fmla="*/ 15 h 93"/>
                  <a:gd name="T54" fmla="*/ 40 w 158"/>
                  <a:gd name="T55" fmla="*/ 3 h 93"/>
                  <a:gd name="T56" fmla="*/ 25 w 158"/>
                  <a:gd name="T57" fmla="*/ 1 h 93"/>
                  <a:gd name="T58" fmla="*/ 16 w 158"/>
                  <a:gd name="T59" fmla="*/ 0 h 93"/>
                  <a:gd name="T60" fmla="*/ 11 w 158"/>
                  <a:gd name="T61" fmla="*/ 1 h 93"/>
                  <a:gd name="T62" fmla="*/ 6 w 158"/>
                  <a:gd name="T63" fmla="*/ 3 h 93"/>
                  <a:gd name="T64" fmla="*/ 0 w 158"/>
                  <a:gd name="T65" fmla="*/ 6 h 93"/>
                  <a:gd name="T66" fmla="*/ 0 w 158"/>
                  <a:gd name="T67" fmla="*/ 6 h 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58"/>
                  <a:gd name="T103" fmla="*/ 0 h 93"/>
                  <a:gd name="T104" fmla="*/ 158 w 158"/>
                  <a:gd name="T105" fmla="*/ 93 h 9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58" h="93">
                    <a:moveTo>
                      <a:pt x="0" y="6"/>
                    </a:moveTo>
                    <a:lnTo>
                      <a:pt x="6" y="6"/>
                    </a:lnTo>
                    <a:lnTo>
                      <a:pt x="11" y="7"/>
                    </a:lnTo>
                    <a:lnTo>
                      <a:pt x="16" y="9"/>
                    </a:lnTo>
                    <a:lnTo>
                      <a:pt x="23" y="10"/>
                    </a:lnTo>
                    <a:lnTo>
                      <a:pt x="38" y="13"/>
                    </a:lnTo>
                    <a:lnTo>
                      <a:pt x="57" y="24"/>
                    </a:lnTo>
                    <a:lnTo>
                      <a:pt x="75" y="33"/>
                    </a:lnTo>
                    <a:lnTo>
                      <a:pt x="83" y="39"/>
                    </a:lnTo>
                    <a:lnTo>
                      <a:pt x="90" y="43"/>
                    </a:lnTo>
                    <a:lnTo>
                      <a:pt x="106" y="55"/>
                    </a:lnTo>
                    <a:lnTo>
                      <a:pt x="124" y="69"/>
                    </a:lnTo>
                    <a:lnTo>
                      <a:pt x="136" y="81"/>
                    </a:lnTo>
                    <a:lnTo>
                      <a:pt x="140" y="86"/>
                    </a:lnTo>
                    <a:lnTo>
                      <a:pt x="144" y="90"/>
                    </a:lnTo>
                    <a:lnTo>
                      <a:pt x="150" y="93"/>
                    </a:lnTo>
                    <a:lnTo>
                      <a:pt x="158" y="93"/>
                    </a:lnTo>
                    <a:lnTo>
                      <a:pt x="152" y="89"/>
                    </a:lnTo>
                    <a:lnTo>
                      <a:pt x="150" y="84"/>
                    </a:lnTo>
                    <a:lnTo>
                      <a:pt x="146" y="78"/>
                    </a:lnTo>
                    <a:lnTo>
                      <a:pt x="142" y="74"/>
                    </a:lnTo>
                    <a:lnTo>
                      <a:pt x="129" y="61"/>
                    </a:lnTo>
                    <a:lnTo>
                      <a:pt x="112" y="46"/>
                    </a:lnTo>
                    <a:lnTo>
                      <a:pt x="95" y="34"/>
                    </a:lnTo>
                    <a:lnTo>
                      <a:pt x="87" y="31"/>
                    </a:lnTo>
                    <a:lnTo>
                      <a:pt x="79" y="25"/>
                    </a:lnTo>
                    <a:lnTo>
                      <a:pt x="61" y="15"/>
                    </a:lnTo>
                    <a:lnTo>
                      <a:pt x="40" y="3"/>
                    </a:lnTo>
                    <a:lnTo>
                      <a:pt x="25" y="1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6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2" name="Freeform 147"/>
              <p:cNvSpPr>
                <a:spLocks/>
              </p:cNvSpPr>
              <p:nvPr/>
            </p:nvSpPr>
            <p:spPr bwMode="auto">
              <a:xfrm>
                <a:off x="1759" y="1942"/>
                <a:ext cx="79" cy="60"/>
              </a:xfrm>
              <a:custGeom>
                <a:avLst/>
                <a:gdLst>
                  <a:gd name="T0" fmla="*/ 0 w 79"/>
                  <a:gd name="T1" fmla="*/ 54 h 60"/>
                  <a:gd name="T2" fmla="*/ 7 w 79"/>
                  <a:gd name="T3" fmla="*/ 59 h 60"/>
                  <a:gd name="T4" fmla="*/ 14 w 79"/>
                  <a:gd name="T5" fmla="*/ 60 h 60"/>
                  <a:gd name="T6" fmla="*/ 22 w 79"/>
                  <a:gd name="T7" fmla="*/ 59 h 60"/>
                  <a:gd name="T8" fmla="*/ 36 w 79"/>
                  <a:gd name="T9" fmla="*/ 54 h 60"/>
                  <a:gd name="T10" fmla="*/ 47 w 79"/>
                  <a:gd name="T11" fmla="*/ 50 h 60"/>
                  <a:gd name="T12" fmla="*/ 52 w 79"/>
                  <a:gd name="T13" fmla="*/ 48 h 60"/>
                  <a:gd name="T14" fmla="*/ 53 w 79"/>
                  <a:gd name="T15" fmla="*/ 47 h 60"/>
                  <a:gd name="T16" fmla="*/ 56 w 79"/>
                  <a:gd name="T17" fmla="*/ 45 h 60"/>
                  <a:gd name="T18" fmla="*/ 60 w 79"/>
                  <a:gd name="T19" fmla="*/ 42 h 60"/>
                  <a:gd name="T20" fmla="*/ 66 w 79"/>
                  <a:gd name="T21" fmla="*/ 36 h 60"/>
                  <a:gd name="T22" fmla="*/ 70 w 79"/>
                  <a:gd name="T23" fmla="*/ 30 h 60"/>
                  <a:gd name="T24" fmla="*/ 75 w 79"/>
                  <a:gd name="T25" fmla="*/ 26 h 60"/>
                  <a:gd name="T26" fmla="*/ 77 w 79"/>
                  <a:gd name="T27" fmla="*/ 20 h 60"/>
                  <a:gd name="T28" fmla="*/ 79 w 79"/>
                  <a:gd name="T29" fmla="*/ 17 h 60"/>
                  <a:gd name="T30" fmla="*/ 79 w 79"/>
                  <a:gd name="T31" fmla="*/ 8 h 60"/>
                  <a:gd name="T32" fmla="*/ 78 w 79"/>
                  <a:gd name="T33" fmla="*/ 0 h 60"/>
                  <a:gd name="T34" fmla="*/ 72 w 79"/>
                  <a:gd name="T35" fmla="*/ 6 h 60"/>
                  <a:gd name="T36" fmla="*/ 70 w 79"/>
                  <a:gd name="T37" fmla="*/ 14 h 60"/>
                  <a:gd name="T38" fmla="*/ 67 w 79"/>
                  <a:gd name="T39" fmla="*/ 20 h 60"/>
                  <a:gd name="T40" fmla="*/ 60 w 79"/>
                  <a:gd name="T41" fmla="*/ 29 h 60"/>
                  <a:gd name="T42" fmla="*/ 51 w 79"/>
                  <a:gd name="T43" fmla="*/ 38 h 60"/>
                  <a:gd name="T44" fmla="*/ 48 w 79"/>
                  <a:gd name="T45" fmla="*/ 41 h 60"/>
                  <a:gd name="T46" fmla="*/ 43 w 79"/>
                  <a:gd name="T47" fmla="*/ 41 h 60"/>
                  <a:gd name="T48" fmla="*/ 33 w 79"/>
                  <a:gd name="T49" fmla="*/ 45 h 60"/>
                  <a:gd name="T50" fmla="*/ 21 w 79"/>
                  <a:gd name="T51" fmla="*/ 48 h 60"/>
                  <a:gd name="T52" fmla="*/ 14 w 79"/>
                  <a:gd name="T53" fmla="*/ 50 h 60"/>
                  <a:gd name="T54" fmla="*/ 7 w 79"/>
                  <a:gd name="T55" fmla="*/ 51 h 60"/>
                  <a:gd name="T56" fmla="*/ 0 w 79"/>
                  <a:gd name="T57" fmla="*/ 54 h 60"/>
                  <a:gd name="T58" fmla="*/ 0 w 79"/>
                  <a:gd name="T59" fmla="*/ 54 h 6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79"/>
                  <a:gd name="T91" fmla="*/ 0 h 60"/>
                  <a:gd name="T92" fmla="*/ 79 w 79"/>
                  <a:gd name="T93" fmla="*/ 60 h 60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79" h="60">
                    <a:moveTo>
                      <a:pt x="0" y="54"/>
                    </a:moveTo>
                    <a:lnTo>
                      <a:pt x="7" y="59"/>
                    </a:lnTo>
                    <a:lnTo>
                      <a:pt x="14" y="60"/>
                    </a:lnTo>
                    <a:lnTo>
                      <a:pt x="22" y="59"/>
                    </a:lnTo>
                    <a:lnTo>
                      <a:pt x="36" y="54"/>
                    </a:lnTo>
                    <a:lnTo>
                      <a:pt x="47" y="50"/>
                    </a:lnTo>
                    <a:lnTo>
                      <a:pt x="52" y="48"/>
                    </a:lnTo>
                    <a:lnTo>
                      <a:pt x="53" y="47"/>
                    </a:lnTo>
                    <a:lnTo>
                      <a:pt x="56" y="45"/>
                    </a:lnTo>
                    <a:lnTo>
                      <a:pt x="60" y="42"/>
                    </a:lnTo>
                    <a:lnTo>
                      <a:pt x="66" y="36"/>
                    </a:lnTo>
                    <a:lnTo>
                      <a:pt x="70" y="30"/>
                    </a:lnTo>
                    <a:lnTo>
                      <a:pt x="75" y="26"/>
                    </a:lnTo>
                    <a:lnTo>
                      <a:pt x="77" y="20"/>
                    </a:lnTo>
                    <a:lnTo>
                      <a:pt x="79" y="17"/>
                    </a:lnTo>
                    <a:lnTo>
                      <a:pt x="79" y="8"/>
                    </a:lnTo>
                    <a:lnTo>
                      <a:pt x="78" y="0"/>
                    </a:lnTo>
                    <a:lnTo>
                      <a:pt x="72" y="6"/>
                    </a:lnTo>
                    <a:lnTo>
                      <a:pt x="70" y="14"/>
                    </a:lnTo>
                    <a:lnTo>
                      <a:pt x="67" y="20"/>
                    </a:lnTo>
                    <a:lnTo>
                      <a:pt x="60" y="29"/>
                    </a:lnTo>
                    <a:lnTo>
                      <a:pt x="51" y="38"/>
                    </a:lnTo>
                    <a:lnTo>
                      <a:pt x="48" y="41"/>
                    </a:lnTo>
                    <a:lnTo>
                      <a:pt x="43" y="41"/>
                    </a:lnTo>
                    <a:lnTo>
                      <a:pt x="33" y="45"/>
                    </a:lnTo>
                    <a:lnTo>
                      <a:pt x="21" y="48"/>
                    </a:lnTo>
                    <a:lnTo>
                      <a:pt x="14" y="50"/>
                    </a:lnTo>
                    <a:lnTo>
                      <a:pt x="7" y="51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3" name="Freeform 148"/>
              <p:cNvSpPr>
                <a:spLocks/>
              </p:cNvSpPr>
              <p:nvPr/>
            </p:nvSpPr>
            <p:spPr bwMode="auto">
              <a:xfrm>
                <a:off x="1573" y="2002"/>
                <a:ext cx="128" cy="141"/>
              </a:xfrm>
              <a:custGeom>
                <a:avLst/>
                <a:gdLst>
                  <a:gd name="T0" fmla="*/ 7 w 128"/>
                  <a:gd name="T1" fmla="*/ 0 h 141"/>
                  <a:gd name="T2" fmla="*/ 4 w 128"/>
                  <a:gd name="T3" fmla="*/ 7 h 141"/>
                  <a:gd name="T4" fmla="*/ 3 w 128"/>
                  <a:gd name="T5" fmla="*/ 14 h 141"/>
                  <a:gd name="T6" fmla="*/ 0 w 128"/>
                  <a:gd name="T7" fmla="*/ 22 h 141"/>
                  <a:gd name="T8" fmla="*/ 0 w 128"/>
                  <a:gd name="T9" fmla="*/ 31 h 141"/>
                  <a:gd name="T10" fmla="*/ 0 w 128"/>
                  <a:gd name="T11" fmla="*/ 38 h 141"/>
                  <a:gd name="T12" fmla="*/ 1 w 128"/>
                  <a:gd name="T13" fmla="*/ 50 h 141"/>
                  <a:gd name="T14" fmla="*/ 4 w 128"/>
                  <a:gd name="T15" fmla="*/ 65 h 141"/>
                  <a:gd name="T16" fmla="*/ 10 w 128"/>
                  <a:gd name="T17" fmla="*/ 81 h 141"/>
                  <a:gd name="T18" fmla="*/ 15 w 128"/>
                  <a:gd name="T19" fmla="*/ 93 h 141"/>
                  <a:gd name="T20" fmla="*/ 22 w 128"/>
                  <a:gd name="T21" fmla="*/ 102 h 141"/>
                  <a:gd name="T22" fmla="*/ 27 w 128"/>
                  <a:gd name="T23" fmla="*/ 108 h 141"/>
                  <a:gd name="T24" fmla="*/ 30 w 128"/>
                  <a:gd name="T25" fmla="*/ 109 h 141"/>
                  <a:gd name="T26" fmla="*/ 31 w 128"/>
                  <a:gd name="T27" fmla="*/ 112 h 141"/>
                  <a:gd name="T28" fmla="*/ 38 w 128"/>
                  <a:gd name="T29" fmla="*/ 117 h 141"/>
                  <a:gd name="T30" fmla="*/ 48 w 128"/>
                  <a:gd name="T31" fmla="*/ 124 h 141"/>
                  <a:gd name="T32" fmla="*/ 60 w 128"/>
                  <a:gd name="T33" fmla="*/ 130 h 141"/>
                  <a:gd name="T34" fmla="*/ 71 w 128"/>
                  <a:gd name="T35" fmla="*/ 135 h 141"/>
                  <a:gd name="T36" fmla="*/ 83 w 128"/>
                  <a:gd name="T37" fmla="*/ 138 h 141"/>
                  <a:gd name="T38" fmla="*/ 94 w 128"/>
                  <a:gd name="T39" fmla="*/ 139 h 141"/>
                  <a:gd name="T40" fmla="*/ 101 w 128"/>
                  <a:gd name="T41" fmla="*/ 141 h 141"/>
                  <a:gd name="T42" fmla="*/ 109 w 128"/>
                  <a:gd name="T43" fmla="*/ 139 h 141"/>
                  <a:gd name="T44" fmla="*/ 116 w 128"/>
                  <a:gd name="T45" fmla="*/ 136 h 141"/>
                  <a:gd name="T46" fmla="*/ 121 w 128"/>
                  <a:gd name="T47" fmla="*/ 132 h 141"/>
                  <a:gd name="T48" fmla="*/ 128 w 128"/>
                  <a:gd name="T49" fmla="*/ 126 h 141"/>
                  <a:gd name="T50" fmla="*/ 121 w 128"/>
                  <a:gd name="T51" fmla="*/ 127 h 141"/>
                  <a:gd name="T52" fmla="*/ 114 w 128"/>
                  <a:gd name="T53" fmla="*/ 129 h 141"/>
                  <a:gd name="T54" fmla="*/ 108 w 128"/>
                  <a:gd name="T55" fmla="*/ 129 h 141"/>
                  <a:gd name="T56" fmla="*/ 101 w 128"/>
                  <a:gd name="T57" fmla="*/ 130 h 141"/>
                  <a:gd name="T58" fmla="*/ 94 w 128"/>
                  <a:gd name="T59" fmla="*/ 129 h 141"/>
                  <a:gd name="T60" fmla="*/ 84 w 128"/>
                  <a:gd name="T61" fmla="*/ 127 h 141"/>
                  <a:gd name="T62" fmla="*/ 72 w 128"/>
                  <a:gd name="T63" fmla="*/ 124 h 141"/>
                  <a:gd name="T64" fmla="*/ 61 w 128"/>
                  <a:gd name="T65" fmla="*/ 120 h 141"/>
                  <a:gd name="T66" fmla="*/ 50 w 128"/>
                  <a:gd name="T67" fmla="*/ 114 h 141"/>
                  <a:gd name="T68" fmla="*/ 42 w 128"/>
                  <a:gd name="T69" fmla="*/ 109 h 141"/>
                  <a:gd name="T70" fmla="*/ 38 w 128"/>
                  <a:gd name="T71" fmla="*/ 103 h 141"/>
                  <a:gd name="T72" fmla="*/ 35 w 128"/>
                  <a:gd name="T73" fmla="*/ 102 h 141"/>
                  <a:gd name="T74" fmla="*/ 33 w 128"/>
                  <a:gd name="T75" fmla="*/ 99 h 141"/>
                  <a:gd name="T76" fmla="*/ 29 w 128"/>
                  <a:gd name="T77" fmla="*/ 94 h 141"/>
                  <a:gd name="T78" fmla="*/ 22 w 128"/>
                  <a:gd name="T79" fmla="*/ 85 h 141"/>
                  <a:gd name="T80" fmla="*/ 18 w 128"/>
                  <a:gd name="T81" fmla="*/ 74 h 141"/>
                  <a:gd name="T82" fmla="*/ 14 w 128"/>
                  <a:gd name="T83" fmla="*/ 61 h 141"/>
                  <a:gd name="T84" fmla="*/ 11 w 128"/>
                  <a:gd name="T85" fmla="*/ 49 h 141"/>
                  <a:gd name="T86" fmla="*/ 10 w 128"/>
                  <a:gd name="T87" fmla="*/ 38 h 141"/>
                  <a:gd name="T88" fmla="*/ 10 w 128"/>
                  <a:gd name="T89" fmla="*/ 31 h 141"/>
                  <a:gd name="T90" fmla="*/ 8 w 128"/>
                  <a:gd name="T91" fmla="*/ 22 h 141"/>
                  <a:gd name="T92" fmla="*/ 8 w 128"/>
                  <a:gd name="T93" fmla="*/ 16 h 141"/>
                  <a:gd name="T94" fmla="*/ 7 w 128"/>
                  <a:gd name="T95" fmla="*/ 8 h 141"/>
                  <a:gd name="T96" fmla="*/ 7 w 128"/>
                  <a:gd name="T97" fmla="*/ 0 h 141"/>
                  <a:gd name="T98" fmla="*/ 7 w 128"/>
                  <a:gd name="T99" fmla="*/ 0 h 14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28"/>
                  <a:gd name="T151" fmla="*/ 0 h 141"/>
                  <a:gd name="T152" fmla="*/ 128 w 128"/>
                  <a:gd name="T153" fmla="*/ 141 h 14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28" h="141">
                    <a:moveTo>
                      <a:pt x="7" y="0"/>
                    </a:moveTo>
                    <a:lnTo>
                      <a:pt x="4" y="7"/>
                    </a:lnTo>
                    <a:lnTo>
                      <a:pt x="3" y="14"/>
                    </a:lnTo>
                    <a:lnTo>
                      <a:pt x="0" y="22"/>
                    </a:lnTo>
                    <a:lnTo>
                      <a:pt x="0" y="31"/>
                    </a:lnTo>
                    <a:lnTo>
                      <a:pt x="0" y="38"/>
                    </a:lnTo>
                    <a:lnTo>
                      <a:pt x="1" y="50"/>
                    </a:lnTo>
                    <a:lnTo>
                      <a:pt x="4" y="65"/>
                    </a:lnTo>
                    <a:lnTo>
                      <a:pt x="10" y="81"/>
                    </a:lnTo>
                    <a:lnTo>
                      <a:pt x="15" y="93"/>
                    </a:lnTo>
                    <a:lnTo>
                      <a:pt x="22" y="102"/>
                    </a:lnTo>
                    <a:lnTo>
                      <a:pt x="27" y="108"/>
                    </a:lnTo>
                    <a:lnTo>
                      <a:pt x="30" y="109"/>
                    </a:lnTo>
                    <a:lnTo>
                      <a:pt x="31" y="112"/>
                    </a:lnTo>
                    <a:lnTo>
                      <a:pt x="38" y="117"/>
                    </a:lnTo>
                    <a:lnTo>
                      <a:pt x="48" y="124"/>
                    </a:lnTo>
                    <a:lnTo>
                      <a:pt x="60" y="130"/>
                    </a:lnTo>
                    <a:lnTo>
                      <a:pt x="71" y="135"/>
                    </a:lnTo>
                    <a:lnTo>
                      <a:pt x="83" y="138"/>
                    </a:lnTo>
                    <a:lnTo>
                      <a:pt x="94" y="139"/>
                    </a:lnTo>
                    <a:lnTo>
                      <a:pt x="101" y="141"/>
                    </a:lnTo>
                    <a:lnTo>
                      <a:pt x="109" y="139"/>
                    </a:lnTo>
                    <a:lnTo>
                      <a:pt x="116" y="136"/>
                    </a:lnTo>
                    <a:lnTo>
                      <a:pt x="121" y="132"/>
                    </a:lnTo>
                    <a:lnTo>
                      <a:pt x="128" y="126"/>
                    </a:lnTo>
                    <a:lnTo>
                      <a:pt x="121" y="127"/>
                    </a:lnTo>
                    <a:lnTo>
                      <a:pt x="114" y="129"/>
                    </a:lnTo>
                    <a:lnTo>
                      <a:pt x="108" y="129"/>
                    </a:lnTo>
                    <a:lnTo>
                      <a:pt x="101" y="130"/>
                    </a:lnTo>
                    <a:lnTo>
                      <a:pt x="94" y="129"/>
                    </a:lnTo>
                    <a:lnTo>
                      <a:pt x="84" y="127"/>
                    </a:lnTo>
                    <a:lnTo>
                      <a:pt x="72" y="124"/>
                    </a:lnTo>
                    <a:lnTo>
                      <a:pt x="61" y="120"/>
                    </a:lnTo>
                    <a:lnTo>
                      <a:pt x="50" y="114"/>
                    </a:lnTo>
                    <a:lnTo>
                      <a:pt x="42" y="109"/>
                    </a:lnTo>
                    <a:lnTo>
                      <a:pt x="38" y="103"/>
                    </a:lnTo>
                    <a:lnTo>
                      <a:pt x="35" y="102"/>
                    </a:lnTo>
                    <a:lnTo>
                      <a:pt x="33" y="99"/>
                    </a:lnTo>
                    <a:lnTo>
                      <a:pt x="29" y="94"/>
                    </a:lnTo>
                    <a:lnTo>
                      <a:pt x="22" y="85"/>
                    </a:lnTo>
                    <a:lnTo>
                      <a:pt x="18" y="74"/>
                    </a:lnTo>
                    <a:lnTo>
                      <a:pt x="14" y="61"/>
                    </a:lnTo>
                    <a:lnTo>
                      <a:pt x="11" y="49"/>
                    </a:lnTo>
                    <a:lnTo>
                      <a:pt x="10" y="38"/>
                    </a:lnTo>
                    <a:lnTo>
                      <a:pt x="10" y="31"/>
                    </a:lnTo>
                    <a:lnTo>
                      <a:pt x="8" y="22"/>
                    </a:lnTo>
                    <a:lnTo>
                      <a:pt x="8" y="16"/>
                    </a:lnTo>
                    <a:lnTo>
                      <a:pt x="7" y="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4" name="Freeform 149"/>
              <p:cNvSpPr>
                <a:spLocks/>
              </p:cNvSpPr>
              <p:nvPr/>
            </p:nvSpPr>
            <p:spPr bwMode="auto">
              <a:xfrm>
                <a:off x="1638" y="2075"/>
                <a:ext cx="154" cy="56"/>
              </a:xfrm>
              <a:custGeom>
                <a:avLst/>
                <a:gdLst>
                  <a:gd name="T0" fmla="*/ 0 w 154"/>
                  <a:gd name="T1" fmla="*/ 0 h 56"/>
                  <a:gd name="T2" fmla="*/ 0 w 154"/>
                  <a:gd name="T3" fmla="*/ 6 h 56"/>
                  <a:gd name="T4" fmla="*/ 2 w 154"/>
                  <a:gd name="T5" fmla="*/ 12 h 56"/>
                  <a:gd name="T6" fmla="*/ 6 w 154"/>
                  <a:gd name="T7" fmla="*/ 20 h 56"/>
                  <a:gd name="T8" fmla="*/ 11 w 154"/>
                  <a:gd name="T9" fmla="*/ 26 h 56"/>
                  <a:gd name="T10" fmla="*/ 14 w 154"/>
                  <a:gd name="T11" fmla="*/ 29 h 56"/>
                  <a:gd name="T12" fmla="*/ 22 w 154"/>
                  <a:gd name="T13" fmla="*/ 36 h 56"/>
                  <a:gd name="T14" fmla="*/ 32 w 154"/>
                  <a:gd name="T15" fmla="*/ 41 h 56"/>
                  <a:gd name="T16" fmla="*/ 44 w 154"/>
                  <a:gd name="T17" fmla="*/ 47 h 56"/>
                  <a:gd name="T18" fmla="*/ 53 w 154"/>
                  <a:gd name="T19" fmla="*/ 50 h 56"/>
                  <a:gd name="T20" fmla="*/ 64 w 154"/>
                  <a:gd name="T21" fmla="*/ 54 h 56"/>
                  <a:gd name="T22" fmla="*/ 70 w 154"/>
                  <a:gd name="T23" fmla="*/ 54 h 56"/>
                  <a:gd name="T24" fmla="*/ 74 w 154"/>
                  <a:gd name="T25" fmla="*/ 56 h 56"/>
                  <a:gd name="T26" fmla="*/ 75 w 154"/>
                  <a:gd name="T27" fmla="*/ 56 h 56"/>
                  <a:gd name="T28" fmla="*/ 82 w 154"/>
                  <a:gd name="T29" fmla="*/ 56 h 56"/>
                  <a:gd name="T30" fmla="*/ 91 w 154"/>
                  <a:gd name="T31" fmla="*/ 54 h 56"/>
                  <a:gd name="T32" fmla="*/ 104 w 154"/>
                  <a:gd name="T33" fmla="*/ 54 h 56"/>
                  <a:gd name="T34" fmla="*/ 115 w 154"/>
                  <a:gd name="T35" fmla="*/ 48 h 56"/>
                  <a:gd name="T36" fmla="*/ 125 w 154"/>
                  <a:gd name="T37" fmla="*/ 44 h 56"/>
                  <a:gd name="T38" fmla="*/ 132 w 154"/>
                  <a:gd name="T39" fmla="*/ 39 h 56"/>
                  <a:gd name="T40" fmla="*/ 138 w 154"/>
                  <a:gd name="T41" fmla="*/ 36 h 56"/>
                  <a:gd name="T42" fmla="*/ 143 w 154"/>
                  <a:gd name="T43" fmla="*/ 29 h 56"/>
                  <a:gd name="T44" fmla="*/ 147 w 154"/>
                  <a:gd name="T45" fmla="*/ 24 h 56"/>
                  <a:gd name="T46" fmla="*/ 150 w 154"/>
                  <a:gd name="T47" fmla="*/ 17 h 56"/>
                  <a:gd name="T48" fmla="*/ 154 w 154"/>
                  <a:gd name="T49" fmla="*/ 12 h 56"/>
                  <a:gd name="T50" fmla="*/ 147 w 154"/>
                  <a:gd name="T51" fmla="*/ 15 h 56"/>
                  <a:gd name="T52" fmla="*/ 142 w 154"/>
                  <a:gd name="T53" fmla="*/ 18 h 56"/>
                  <a:gd name="T54" fmla="*/ 138 w 154"/>
                  <a:gd name="T55" fmla="*/ 21 h 56"/>
                  <a:gd name="T56" fmla="*/ 134 w 154"/>
                  <a:gd name="T57" fmla="*/ 27 h 56"/>
                  <a:gd name="T58" fmla="*/ 128 w 154"/>
                  <a:gd name="T59" fmla="*/ 32 h 56"/>
                  <a:gd name="T60" fmla="*/ 121 w 154"/>
                  <a:gd name="T61" fmla="*/ 36 h 56"/>
                  <a:gd name="T62" fmla="*/ 111 w 154"/>
                  <a:gd name="T63" fmla="*/ 41 h 56"/>
                  <a:gd name="T64" fmla="*/ 102 w 154"/>
                  <a:gd name="T65" fmla="*/ 44 h 56"/>
                  <a:gd name="T66" fmla="*/ 90 w 154"/>
                  <a:gd name="T67" fmla="*/ 44 h 56"/>
                  <a:gd name="T68" fmla="*/ 82 w 154"/>
                  <a:gd name="T69" fmla="*/ 45 h 56"/>
                  <a:gd name="T70" fmla="*/ 75 w 154"/>
                  <a:gd name="T71" fmla="*/ 45 h 56"/>
                  <a:gd name="T72" fmla="*/ 74 w 154"/>
                  <a:gd name="T73" fmla="*/ 45 h 56"/>
                  <a:gd name="T74" fmla="*/ 71 w 154"/>
                  <a:gd name="T75" fmla="*/ 44 h 56"/>
                  <a:gd name="T76" fmla="*/ 66 w 154"/>
                  <a:gd name="T77" fmla="*/ 44 h 56"/>
                  <a:gd name="T78" fmla="*/ 56 w 154"/>
                  <a:gd name="T79" fmla="*/ 41 h 56"/>
                  <a:gd name="T80" fmla="*/ 47 w 154"/>
                  <a:gd name="T81" fmla="*/ 39 h 56"/>
                  <a:gd name="T82" fmla="*/ 36 w 154"/>
                  <a:gd name="T83" fmla="*/ 33 h 56"/>
                  <a:gd name="T84" fmla="*/ 28 w 154"/>
                  <a:gd name="T85" fmla="*/ 29 h 56"/>
                  <a:gd name="T86" fmla="*/ 21 w 154"/>
                  <a:gd name="T87" fmla="*/ 23 h 56"/>
                  <a:gd name="T88" fmla="*/ 17 w 154"/>
                  <a:gd name="T89" fmla="*/ 18 h 56"/>
                  <a:gd name="T90" fmla="*/ 11 w 154"/>
                  <a:gd name="T91" fmla="*/ 14 h 56"/>
                  <a:gd name="T92" fmla="*/ 7 w 154"/>
                  <a:gd name="T93" fmla="*/ 11 h 56"/>
                  <a:gd name="T94" fmla="*/ 3 w 154"/>
                  <a:gd name="T95" fmla="*/ 4 h 56"/>
                  <a:gd name="T96" fmla="*/ 0 w 154"/>
                  <a:gd name="T97" fmla="*/ 0 h 56"/>
                  <a:gd name="T98" fmla="*/ 0 w 154"/>
                  <a:gd name="T99" fmla="*/ 0 h 5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54"/>
                  <a:gd name="T151" fmla="*/ 0 h 56"/>
                  <a:gd name="T152" fmla="*/ 154 w 154"/>
                  <a:gd name="T153" fmla="*/ 56 h 5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54" h="56">
                    <a:moveTo>
                      <a:pt x="0" y="0"/>
                    </a:moveTo>
                    <a:lnTo>
                      <a:pt x="0" y="6"/>
                    </a:lnTo>
                    <a:lnTo>
                      <a:pt x="2" y="12"/>
                    </a:lnTo>
                    <a:lnTo>
                      <a:pt x="6" y="20"/>
                    </a:lnTo>
                    <a:lnTo>
                      <a:pt x="11" y="26"/>
                    </a:lnTo>
                    <a:lnTo>
                      <a:pt x="14" y="29"/>
                    </a:lnTo>
                    <a:lnTo>
                      <a:pt x="22" y="36"/>
                    </a:lnTo>
                    <a:lnTo>
                      <a:pt x="32" y="41"/>
                    </a:lnTo>
                    <a:lnTo>
                      <a:pt x="44" y="47"/>
                    </a:lnTo>
                    <a:lnTo>
                      <a:pt x="53" y="50"/>
                    </a:lnTo>
                    <a:lnTo>
                      <a:pt x="64" y="54"/>
                    </a:lnTo>
                    <a:lnTo>
                      <a:pt x="70" y="54"/>
                    </a:lnTo>
                    <a:lnTo>
                      <a:pt x="74" y="56"/>
                    </a:lnTo>
                    <a:lnTo>
                      <a:pt x="75" y="56"/>
                    </a:lnTo>
                    <a:lnTo>
                      <a:pt x="82" y="56"/>
                    </a:lnTo>
                    <a:lnTo>
                      <a:pt x="91" y="54"/>
                    </a:lnTo>
                    <a:lnTo>
                      <a:pt x="104" y="54"/>
                    </a:lnTo>
                    <a:lnTo>
                      <a:pt x="115" y="48"/>
                    </a:lnTo>
                    <a:lnTo>
                      <a:pt x="125" y="44"/>
                    </a:lnTo>
                    <a:lnTo>
                      <a:pt x="132" y="39"/>
                    </a:lnTo>
                    <a:lnTo>
                      <a:pt x="138" y="36"/>
                    </a:lnTo>
                    <a:lnTo>
                      <a:pt x="143" y="29"/>
                    </a:lnTo>
                    <a:lnTo>
                      <a:pt x="147" y="24"/>
                    </a:lnTo>
                    <a:lnTo>
                      <a:pt x="150" y="17"/>
                    </a:lnTo>
                    <a:lnTo>
                      <a:pt x="154" y="12"/>
                    </a:lnTo>
                    <a:lnTo>
                      <a:pt x="147" y="15"/>
                    </a:lnTo>
                    <a:lnTo>
                      <a:pt x="142" y="18"/>
                    </a:lnTo>
                    <a:lnTo>
                      <a:pt x="138" y="21"/>
                    </a:lnTo>
                    <a:lnTo>
                      <a:pt x="134" y="27"/>
                    </a:lnTo>
                    <a:lnTo>
                      <a:pt x="128" y="32"/>
                    </a:lnTo>
                    <a:lnTo>
                      <a:pt x="121" y="36"/>
                    </a:lnTo>
                    <a:lnTo>
                      <a:pt x="111" y="41"/>
                    </a:lnTo>
                    <a:lnTo>
                      <a:pt x="102" y="44"/>
                    </a:lnTo>
                    <a:lnTo>
                      <a:pt x="90" y="44"/>
                    </a:lnTo>
                    <a:lnTo>
                      <a:pt x="82" y="45"/>
                    </a:lnTo>
                    <a:lnTo>
                      <a:pt x="75" y="45"/>
                    </a:lnTo>
                    <a:lnTo>
                      <a:pt x="74" y="45"/>
                    </a:lnTo>
                    <a:lnTo>
                      <a:pt x="71" y="44"/>
                    </a:lnTo>
                    <a:lnTo>
                      <a:pt x="66" y="44"/>
                    </a:lnTo>
                    <a:lnTo>
                      <a:pt x="56" y="41"/>
                    </a:lnTo>
                    <a:lnTo>
                      <a:pt x="47" y="39"/>
                    </a:lnTo>
                    <a:lnTo>
                      <a:pt x="36" y="33"/>
                    </a:lnTo>
                    <a:lnTo>
                      <a:pt x="28" y="29"/>
                    </a:lnTo>
                    <a:lnTo>
                      <a:pt x="21" y="23"/>
                    </a:lnTo>
                    <a:lnTo>
                      <a:pt x="17" y="18"/>
                    </a:lnTo>
                    <a:lnTo>
                      <a:pt x="11" y="14"/>
                    </a:lnTo>
                    <a:lnTo>
                      <a:pt x="7" y="11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5" name="Freeform 150"/>
              <p:cNvSpPr>
                <a:spLocks/>
              </p:cNvSpPr>
              <p:nvPr/>
            </p:nvSpPr>
            <p:spPr bwMode="auto">
              <a:xfrm>
                <a:off x="1708" y="2046"/>
                <a:ext cx="114" cy="53"/>
              </a:xfrm>
              <a:custGeom>
                <a:avLst/>
                <a:gdLst>
                  <a:gd name="T0" fmla="*/ 0 w 114"/>
                  <a:gd name="T1" fmla="*/ 43 h 53"/>
                  <a:gd name="T2" fmla="*/ 4 w 114"/>
                  <a:gd name="T3" fmla="*/ 46 h 53"/>
                  <a:gd name="T4" fmla="*/ 8 w 114"/>
                  <a:gd name="T5" fmla="*/ 49 h 53"/>
                  <a:gd name="T6" fmla="*/ 11 w 114"/>
                  <a:gd name="T7" fmla="*/ 50 h 53"/>
                  <a:gd name="T8" fmla="*/ 16 w 114"/>
                  <a:gd name="T9" fmla="*/ 53 h 53"/>
                  <a:gd name="T10" fmla="*/ 27 w 114"/>
                  <a:gd name="T11" fmla="*/ 53 h 53"/>
                  <a:gd name="T12" fmla="*/ 45 w 114"/>
                  <a:gd name="T13" fmla="*/ 53 h 53"/>
                  <a:gd name="T14" fmla="*/ 60 w 114"/>
                  <a:gd name="T15" fmla="*/ 50 h 53"/>
                  <a:gd name="T16" fmla="*/ 66 w 114"/>
                  <a:gd name="T17" fmla="*/ 49 h 53"/>
                  <a:gd name="T18" fmla="*/ 69 w 114"/>
                  <a:gd name="T19" fmla="*/ 49 h 53"/>
                  <a:gd name="T20" fmla="*/ 73 w 114"/>
                  <a:gd name="T21" fmla="*/ 47 h 53"/>
                  <a:gd name="T22" fmla="*/ 80 w 114"/>
                  <a:gd name="T23" fmla="*/ 44 h 53"/>
                  <a:gd name="T24" fmla="*/ 88 w 114"/>
                  <a:gd name="T25" fmla="*/ 41 h 53"/>
                  <a:gd name="T26" fmla="*/ 95 w 114"/>
                  <a:gd name="T27" fmla="*/ 35 h 53"/>
                  <a:gd name="T28" fmla="*/ 102 w 114"/>
                  <a:gd name="T29" fmla="*/ 29 h 53"/>
                  <a:gd name="T30" fmla="*/ 106 w 114"/>
                  <a:gd name="T31" fmla="*/ 24 h 53"/>
                  <a:gd name="T32" fmla="*/ 109 w 114"/>
                  <a:gd name="T33" fmla="*/ 21 h 53"/>
                  <a:gd name="T34" fmla="*/ 111 w 114"/>
                  <a:gd name="T35" fmla="*/ 15 h 53"/>
                  <a:gd name="T36" fmla="*/ 114 w 114"/>
                  <a:gd name="T37" fmla="*/ 9 h 53"/>
                  <a:gd name="T38" fmla="*/ 114 w 114"/>
                  <a:gd name="T39" fmla="*/ 5 h 53"/>
                  <a:gd name="T40" fmla="*/ 114 w 114"/>
                  <a:gd name="T41" fmla="*/ 0 h 53"/>
                  <a:gd name="T42" fmla="*/ 107 w 114"/>
                  <a:gd name="T43" fmla="*/ 6 h 53"/>
                  <a:gd name="T44" fmla="*/ 103 w 114"/>
                  <a:gd name="T45" fmla="*/ 15 h 53"/>
                  <a:gd name="T46" fmla="*/ 99 w 114"/>
                  <a:gd name="T47" fmla="*/ 18 h 53"/>
                  <a:gd name="T48" fmla="*/ 95 w 114"/>
                  <a:gd name="T49" fmla="*/ 23 h 53"/>
                  <a:gd name="T50" fmla="*/ 88 w 114"/>
                  <a:gd name="T51" fmla="*/ 27 h 53"/>
                  <a:gd name="T52" fmla="*/ 84 w 114"/>
                  <a:gd name="T53" fmla="*/ 32 h 53"/>
                  <a:gd name="T54" fmla="*/ 76 w 114"/>
                  <a:gd name="T55" fmla="*/ 35 h 53"/>
                  <a:gd name="T56" fmla="*/ 70 w 114"/>
                  <a:gd name="T57" fmla="*/ 37 h 53"/>
                  <a:gd name="T58" fmla="*/ 66 w 114"/>
                  <a:gd name="T59" fmla="*/ 38 h 53"/>
                  <a:gd name="T60" fmla="*/ 65 w 114"/>
                  <a:gd name="T61" fmla="*/ 40 h 53"/>
                  <a:gd name="T62" fmla="*/ 58 w 114"/>
                  <a:gd name="T63" fmla="*/ 40 h 53"/>
                  <a:gd name="T64" fmla="*/ 45 w 114"/>
                  <a:gd name="T65" fmla="*/ 41 h 53"/>
                  <a:gd name="T66" fmla="*/ 28 w 114"/>
                  <a:gd name="T67" fmla="*/ 43 h 53"/>
                  <a:gd name="T68" fmla="*/ 19 w 114"/>
                  <a:gd name="T69" fmla="*/ 43 h 53"/>
                  <a:gd name="T70" fmla="*/ 12 w 114"/>
                  <a:gd name="T71" fmla="*/ 41 h 53"/>
                  <a:gd name="T72" fmla="*/ 9 w 114"/>
                  <a:gd name="T73" fmla="*/ 41 h 53"/>
                  <a:gd name="T74" fmla="*/ 4 w 114"/>
                  <a:gd name="T75" fmla="*/ 41 h 53"/>
                  <a:gd name="T76" fmla="*/ 0 w 114"/>
                  <a:gd name="T77" fmla="*/ 43 h 53"/>
                  <a:gd name="T78" fmla="*/ 0 w 114"/>
                  <a:gd name="T79" fmla="*/ 43 h 5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14"/>
                  <a:gd name="T121" fmla="*/ 0 h 53"/>
                  <a:gd name="T122" fmla="*/ 114 w 114"/>
                  <a:gd name="T123" fmla="*/ 53 h 5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14" h="53">
                    <a:moveTo>
                      <a:pt x="0" y="43"/>
                    </a:moveTo>
                    <a:lnTo>
                      <a:pt x="4" y="46"/>
                    </a:lnTo>
                    <a:lnTo>
                      <a:pt x="8" y="49"/>
                    </a:lnTo>
                    <a:lnTo>
                      <a:pt x="11" y="50"/>
                    </a:lnTo>
                    <a:lnTo>
                      <a:pt x="16" y="53"/>
                    </a:lnTo>
                    <a:lnTo>
                      <a:pt x="27" y="53"/>
                    </a:lnTo>
                    <a:lnTo>
                      <a:pt x="45" y="53"/>
                    </a:lnTo>
                    <a:lnTo>
                      <a:pt x="60" y="50"/>
                    </a:lnTo>
                    <a:lnTo>
                      <a:pt x="66" y="49"/>
                    </a:lnTo>
                    <a:lnTo>
                      <a:pt x="69" y="49"/>
                    </a:lnTo>
                    <a:lnTo>
                      <a:pt x="73" y="47"/>
                    </a:lnTo>
                    <a:lnTo>
                      <a:pt x="80" y="44"/>
                    </a:lnTo>
                    <a:lnTo>
                      <a:pt x="88" y="41"/>
                    </a:lnTo>
                    <a:lnTo>
                      <a:pt x="95" y="35"/>
                    </a:lnTo>
                    <a:lnTo>
                      <a:pt x="102" y="29"/>
                    </a:lnTo>
                    <a:lnTo>
                      <a:pt x="106" y="24"/>
                    </a:lnTo>
                    <a:lnTo>
                      <a:pt x="109" y="21"/>
                    </a:lnTo>
                    <a:lnTo>
                      <a:pt x="111" y="15"/>
                    </a:lnTo>
                    <a:lnTo>
                      <a:pt x="114" y="9"/>
                    </a:lnTo>
                    <a:lnTo>
                      <a:pt x="114" y="5"/>
                    </a:lnTo>
                    <a:lnTo>
                      <a:pt x="114" y="0"/>
                    </a:lnTo>
                    <a:lnTo>
                      <a:pt x="107" y="6"/>
                    </a:lnTo>
                    <a:lnTo>
                      <a:pt x="103" y="15"/>
                    </a:lnTo>
                    <a:lnTo>
                      <a:pt x="99" y="18"/>
                    </a:lnTo>
                    <a:lnTo>
                      <a:pt x="95" y="23"/>
                    </a:lnTo>
                    <a:lnTo>
                      <a:pt x="88" y="27"/>
                    </a:lnTo>
                    <a:lnTo>
                      <a:pt x="84" y="32"/>
                    </a:lnTo>
                    <a:lnTo>
                      <a:pt x="76" y="35"/>
                    </a:lnTo>
                    <a:lnTo>
                      <a:pt x="70" y="37"/>
                    </a:lnTo>
                    <a:lnTo>
                      <a:pt x="66" y="38"/>
                    </a:lnTo>
                    <a:lnTo>
                      <a:pt x="65" y="40"/>
                    </a:lnTo>
                    <a:lnTo>
                      <a:pt x="58" y="40"/>
                    </a:lnTo>
                    <a:lnTo>
                      <a:pt x="45" y="41"/>
                    </a:lnTo>
                    <a:lnTo>
                      <a:pt x="28" y="43"/>
                    </a:lnTo>
                    <a:lnTo>
                      <a:pt x="19" y="43"/>
                    </a:lnTo>
                    <a:lnTo>
                      <a:pt x="12" y="41"/>
                    </a:lnTo>
                    <a:lnTo>
                      <a:pt x="9" y="41"/>
                    </a:lnTo>
                    <a:lnTo>
                      <a:pt x="4" y="41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6" name="Freeform 151"/>
              <p:cNvSpPr>
                <a:spLocks/>
              </p:cNvSpPr>
              <p:nvPr/>
            </p:nvSpPr>
            <p:spPr bwMode="auto">
              <a:xfrm>
                <a:off x="1757" y="1987"/>
                <a:ext cx="91" cy="76"/>
              </a:xfrm>
              <a:custGeom>
                <a:avLst/>
                <a:gdLst>
                  <a:gd name="T0" fmla="*/ 0 w 91"/>
                  <a:gd name="T1" fmla="*/ 71 h 76"/>
                  <a:gd name="T2" fmla="*/ 8 w 91"/>
                  <a:gd name="T3" fmla="*/ 74 h 76"/>
                  <a:gd name="T4" fmla="*/ 16 w 91"/>
                  <a:gd name="T5" fmla="*/ 76 h 76"/>
                  <a:gd name="T6" fmla="*/ 27 w 91"/>
                  <a:gd name="T7" fmla="*/ 74 h 76"/>
                  <a:gd name="T8" fmla="*/ 42 w 91"/>
                  <a:gd name="T9" fmla="*/ 70 h 76"/>
                  <a:gd name="T10" fmla="*/ 55 w 91"/>
                  <a:gd name="T11" fmla="*/ 64 h 76"/>
                  <a:gd name="T12" fmla="*/ 62 w 91"/>
                  <a:gd name="T13" fmla="*/ 61 h 76"/>
                  <a:gd name="T14" fmla="*/ 62 w 91"/>
                  <a:gd name="T15" fmla="*/ 59 h 76"/>
                  <a:gd name="T16" fmla="*/ 66 w 91"/>
                  <a:gd name="T17" fmla="*/ 56 h 76"/>
                  <a:gd name="T18" fmla="*/ 72 w 91"/>
                  <a:gd name="T19" fmla="*/ 50 h 76"/>
                  <a:gd name="T20" fmla="*/ 77 w 91"/>
                  <a:gd name="T21" fmla="*/ 46 h 76"/>
                  <a:gd name="T22" fmla="*/ 81 w 91"/>
                  <a:gd name="T23" fmla="*/ 38 h 76"/>
                  <a:gd name="T24" fmla="*/ 85 w 91"/>
                  <a:gd name="T25" fmla="*/ 31 h 76"/>
                  <a:gd name="T26" fmla="*/ 88 w 91"/>
                  <a:gd name="T27" fmla="*/ 23 h 76"/>
                  <a:gd name="T28" fmla="*/ 89 w 91"/>
                  <a:gd name="T29" fmla="*/ 19 h 76"/>
                  <a:gd name="T30" fmla="*/ 91 w 91"/>
                  <a:gd name="T31" fmla="*/ 9 h 76"/>
                  <a:gd name="T32" fmla="*/ 89 w 91"/>
                  <a:gd name="T33" fmla="*/ 0 h 76"/>
                  <a:gd name="T34" fmla="*/ 85 w 91"/>
                  <a:gd name="T35" fmla="*/ 8 h 76"/>
                  <a:gd name="T36" fmla="*/ 81 w 91"/>
                  <a:gd name="T37" fmla="*/ 15 h 76"/>
                  <a:gd name="T38" fmla="*/ 79 w 91"/>
                  <a:gd name="T39" fmla="*/ 19 h 76"/>
                  <a:gd name="T40" fmla="*/ 77 w 91"/>
                  <a:gd name="T41" fmla="*/ 25 h 76"/>
                  <a:gd name="T42" fmla="*/ 74 w 91"/>
                  <a:gd name="T43" fmla="*/ 32 h 76"/>
                  <a:gd name="T44" fmla="*/ 70 w 91"/>
                  <a:gd name="T45" fmla="*/ 40 h 76"/>
                  <a:gd name="T46" fmla="*/ 66 w 91"/>
                  <a:gd name="T47" fmla="*/ 44 h 76"/>
                  <a:gd name="T48" fmla="*/ 62 w 91"/>
                  <a:gd name="T49" fmla="*/ 49 h 76"/>
                  <a:gd name="T50" fmla="*/ 58 w 91"/>
                  <a:gd name="T51" fmla="*/ 52 h 76"/>
                  <a:gd name="T52" fmla="*/ 57 w 91"/>
                  <a:gd name="T53" fmla="*/ 53 h 76"/>
                  <a:gd name="T54" fmla="*/ 51 w 91"/>
                  <a:gd name="T55" fmla="*/ 55 h 76"/>
                  <a:gd name="T56" fmla="*/ 39 w 91"/>
                  <a:gd name="T57" fmla="*/ 59 h 76"/>
                  <a:gd name="T58" fmla="*/ 24 w 91"/>
                  <a:gd name="T59" fmla="*/ 64 h 76"/>
                  <a:gd name="T60" fmla="*/ 16 w 91"/>
                  <a:gd name="T61" fmla="*/ 65 h 76"/>
                  <a:gd name="T62" fmla="*/ 8 w 91"/>
                  <a:gd name="T63" fmla="*/ 67 h 76"/>
                  <a:gd name="T64" fmla="*/ 0 w 91"/>
                  <a:gd name="T65" fmla="*/ 71 h 76"/>
                  <a:gd name="T66" fmla="*/ 0 w 91"/>
                  <a:gd name="T67" fmla="*/ 71 h 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1"/>
                  <a:gd name="T103" fmla="*/ 0 h 76"/>
                  <a:gd name="T104" fmla="*/ 91 w 91"/>
                  <a:gd name="T105" fmla="*/ 76 h 7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1" h="76">
                    <a:moveTo>
                      <a:pt x="0" y="71"/>
                    </a:moveTo>
                    <a:lnTo>
                      <a:pt x="8" y="74"/>
                    </a:lnTo>
                    <a:lnTo>
                      <a:pt x="16" y="76"/>
                    </a:lnTo>
                    <a:lnTo>
                      <a:pt x="27" y="74"/>
                    </a:lnTo>
                    <a:lnTo>
                      <a:pt x="42" y="70"/>
                    </a:lnTo>
                    <a:lnTo>
                      <a:pt x="55" y="64"/>
                    </a:lnTo>
                    <a:lnTo>
                      <a:pt x="62" y="61"/>
                    </a:lnTo>
                    <a:lnTo>
                      <a:pt x="62" y="59"/>
                    </a:lnTo>
                    <a:lnTo>
                      <a:pt x="66" y="56"/>
                    </a:lnTo>
                    <a:lnTo>
                      <a:pt x="72" y="50"/>
                    </a:lnTo>
                    <a:lnTo>
                      <a:pt x="77" y="46"/>
                    </a:lnTo>
                    <a:lnTo>
                      <a:pt x="81" y="38"/>
                    </a:lnTo>
                    <a:lnTo>
                      <a:pt x="85" y="31"/>
                    </a:lnTo>
                    <a:lnTo>
                      <a:pt x="88" y="23"/>
                    </a:lnTo>
                    <a:lnTo>
                      <a:pt x="89" y="19"/>
                    </a:lnTo>
                    <a:lnTo>
                      <a:pt x="91" y="9"/>
                    </a:lnTo>
                    <a:lnTo>
                      <a:pt x="89" y="0"/>
                    </a:lnTo>
                    <a:lnTo>
                      <a:pt x="85" y="8"/>
                    </a:lnTo>
                    <a:lnTo>
                      <a:pt x="81" y="15"/>
                    </a:lnTo>
                    <a:lnTo>
                      <a:pt x="79" y="19"/>
                    </a:lnTo>
                    <a:lnTo>
                      <a:pt x="77" y="25"/>
                    </a:lnTo>
                    <a:lnTo>
                      <a:pt x="74" y="32"/>
                    </a:lnTo>
                    <a:lnTo>
                      <a:pt x="70" y="40"/>
                    </a:lnTo>
                    <a:lnTo>
                      <a:pt x="66" y="44"/>
                    </a:lnTo>
                    <a:lnTo>
                      <a:pt x="62" y="49"/>
                    </a:lnTo>
                    <a:lnTo>
                      <a:pt x="58" y="52"/>
                    </a:lnTo>
                    <a:lnTo>
                      <a:pt x="57" y="53"/>
                    </a:lnTo>
                    <a:lnTo>
                      <a:pt x="51" y="55"/>
                    </a:lnTo>
                    <a:lnTo>
                      <a:pt x="39" y="59"/>
                    </a:lnTo>
                    <a:lnTo>
                      <a:pt x="24" y="64"/>
                    </a:lnTo>
                    <a:lnTo>
                      <a:pt x="16" y="65"/>
                    </a:lnTo>
                    <a:lnTo>
                      <a:pt x="8" y="67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7" name="Freeform 152"/>
              <p:cNvSpPr>
                <a:spLocks/>
              </p:cNvSpPr>
              <p:nvPr/>
            </p:nvSpPr>
            <p:spPr bwMode="auto">
              <a:xfrm>
                <a:off x="1827" y="1974"/>
                <a:ext cx="19" cy="30"/>
              </a:xfrm>
              <a:custGeom>
                <a:avLst/>
                <a:gdLst>
                  <a:gd name="T0" fmla="*/ 15 w 19"/>
                  <a:gd name="T1" fmla="*/ 0 h 30"/>
                  <a:gd name="T2" fmla="*/ 13 w 19"/>
                  <a:gd name="T3" fmla="*/ 1 h 30"/>
                  <a:gd name="T4" fmla="*/ 11 w 19"/>
                  <a:gd name="T5" fmla="*/ 3 h 30"/>
                  <a:gd name="T6" fmla="*/ 10 w 19"/>
                  <a:gd name="T7" fmla="*/ 4 h 30"/>
                  <a:gd name="T8" fmla="*/ 9 w 19"/>
                  <a:gd name="T9" fmla="*/ 9 h 30"/>
                  <a:gd name="T10" fmla="*/ 7 w 19"/>
                  <a:gd name="T11" fmla="*/ 12 h 30"/>
                  <a:gd name="T12" fmla="*/ 7 w 19"/>
                  <a:gd name="T13" fmla="*/ 13 h 30"/>
                  <a:gd name="T14" fmla="*/ 4 w 19"/>
                  <a:gd name="T15" fmla="*/ 15 h 30"/>
                  <a:gd name="T16" fmla="*/ 3 w 19"/>
                  <a:gd name="T17" fmla="*/ 18 h 30"/>
                  <a:gd name="T18" fmla="*/ 0 w 19"/>
                  <a:gd name="T19" fmla="*/ 21 h 30"/>
                  <a:gd name="T20" fmla="*/ 0 w 19"/>
                  <a:gd name="T21" fmla="*/ 22 h 30"/>
                  <a:gd name="T22" fmla="*/ 0 w 19"/>
                  <a:gd name="T23" fmla="*/ 27 h 30"/>
                  <a:gd name="T24" fmla="*/ 2 w 19"/>
                  <a:gd name="T25" fmla="*/ 30 h 30"/>
                  <a:gd name="T26" fmla="*/ 4 w 19"/>
                  <a:gd name="T27" fmla="*/ 30 h 30"/>
                  <a:gd name="T28" fmla="*/ 9 w 19"/>
                  <a:gd name="T29" fmla="*/ 30 h 30"/>
                  <a:gd name="T30" fmla="*/ 9 w 19"/>
                  <a:gd name="T31" fmla="*/ 27 h 30"/>
                  <a:gd name="T32" fmla="*/ 11 w 19"/>
                  <a:gd name="T33" fmla="*/ 22 h 30"/>
                  <a:gd name="T34" fmla="*/ 13 w 19"/>
                  <a:gd name="T35" fmla="*/ 19 h 30"/>
                  <a:gd name="T36" fmla="*/ 14 w 19"/>
                  <a:gd name="T37" fmla="*/ 18 h 30"/>
                  <a:gd name="T38" fmla="*/ 14 w 19"/>
                  <a:gd name="T39" fmla="*/ 16 h 30"/>
                  <a:gd name="T40" fmla="*/ 17 w 19"/>
                  <a:gd name="T41" fmla="*/ 13 h 30"/>
                  <a:gd name="T42" fmla="*/ 18 w 19"/>
                  <a:gd name="T43" fmla="*/ 9 h 30"/>
                  <a:gd name="T44" fmla="*/ 19 w 19"/>
                  <a:gd name="T45" fmla="*/ 6 h 30"/>
                  <a:gd name="T46" fmla="*/ 18 w 19"/>
                  <a:gd name="T47" fmla="*/ 3 h 30"/>
                  <a:gd name="T48" fmla="*/ 15 w 19"/>
                  <a:gd name="T49" fmla="*/ 0 h 30"/>
                  <a:gd name="T50" fmla="*/ 15 w 19"/>
                  <a:gd name="T51" fmla="*/ 0 h 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9"/>
                  <a:gd name="T79" fmla="*/ 0 h 30"/>
                  <a:gd name="T80" fmla="*/ 19 w 19"/>
                  <a:gd name="T81" fmla="*/ 30 h 3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9" h="30">
                    <a:moveTo>
                      <a:pt x="15" y="0"/>
                    </a:moveTo>
                    <a:lnTo>
                      <a:pt x="13" y="1"/>
                    </a:lnTo>
                    <a:lnTo>
                      <a:pt x="11" y="3"/>
                    </a:lnTo>
                    <a:lnTo>
                      <a:pt x="10" y="4"/>
                    </a:lnTo>
                    <a:lnTo>
                      <a:pt x="9" y="9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4" y="15"/>
                    </a:lnTo>
                    <a:lnTo>
                      <a:pt x="3" y="18"/>
                    </a:lnTo>
                    <a:lnTo>
                      <a:pt x="0" y="21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2" y="30"/>
                    </a:lnTo>
                    <a:lnTo>
                      <a:pt x="4" y="30"/>
                    </a:lnTo>
                    <a:lnTo>
                      <a:pt x="9" y="30"/>
                    </a:lnTo>
                    <a:lnTo>
                      <a:pt x="9" y="27"/>
                    </a:lnTo>
                    <a:lnTo>
                      <a:pt x="11" y="22"/>
                    </a:lnTo>
                    <a:lnTo>
                      <a:pt x="13" y="19"/>
                    </a:lnTo>
                    <a:lnTo>
                      <a:pt x="14" y="18"/>
                    </a:lnTo>
                    <a:lnTo>
                      <a:pt x="14" y="16"/>
                    </a:lnTo>
                    <a:lnTo>
                      <a:pt x="17" y="13"/>
                    </a:lnTo>
                    <a:lnTo>
                      <a:pt x="18" y="9"/>
                    </a:lnTo>
                    <a:lnTo>
                      <a:pt x="19" y="6"/>
                    </a:lnTo>
                    <a:lnTo>
                      <a:pt x="18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8" name="Freeform 153"/>
              <p:cNvSpPr>
                <a:spLocks/>
              </p:cNvSpPr>
              <p:nvPr/>
            </p:nvSpPr>
            <p:spPr bwMode="auto">
              <a:xfrm>
                <a:off x="1690" y="2131"/>
                <a:ext cx="12" cy="54"/>
              </a:xfrm>
              <a:custGeom>
                <a:avLst/>
                <a:gdLst>
                  <a:gd name="T0" fmla="*/ 4 w 12"/>
                  <a:gd name="T1" fmla="*/ 0 h 54"/>
                  <a:gd name="T2" fmla="*/ 0 w 12"/>
                  <a:gd name="T3" fmla="*/ 3 h 54"/>
                  <a:gd name="T4" fmla="*/ 1 w 12"/>
                  <a:gd name="T5" fmla="*/ 7 h 54"/>
                  <a:gd name="T6" fmla="*/ 1 w 12"/>
                  <a:gd name="T7" fmla="*/ 12 h 54"/>
                  <a:gd name="T8" fmla="*/ 1 w 12"/>
                  <a:gd name="T9" fmla="*/ 18 h 54"/>
                  <a:gd name="T10" fmla="*/ 1 w 12"/>
                  <a:gd name="T11" fmla="*/ 24 h 54"/>
                  <a:gd name="T12" fmla="*/ 1 w 12"/>
                  <a:gd name="T13" fmla="*/ 27 h 54"/>
                  <a:gd name="T14" fmla="*/ 1 w 12"/>
                  <a:gd name="T15" fmla="*/ 29 h 54"/>
                  <a:gd name="T16" fmla="*/ 1 w 12"/>
                  <a:gd name="T17" fmla="*/ 35 h 54"/>
                  <a:gd name="T18" fmla="*/ 1 w 12"/>
                  <a:gd name="T19" fmla="*/ 42 h 54"/>
                  <a:gd name="T20" fmla="*/ 3 w 12"/>
                  <a:gd name="T21" fmla="*/ 48 h 54"/>
                  <a:gd name="T22" fmla="*/ 4 w 12"/>
                  <a:gd name="T23" fmla="*/ 51 h 54"/>
                  <a:gd name="T24" fmla="*/ 8 w 12"/>
                  <a:gd name="T25" fmla="*/ 54 h 54"/>
                  <a:gd name="T26" fmla="*/ 11 w 12"/>
                  <a:gd name="T27" fmla="*/ 50 h 54"/>
                  <a:gd name="T28" fmla="*/ 12 w 12"/>
                  <a:gd name="T29" fmla="*/ 47 h 54"/>
                  <a:gd name="T30" fmla="*/ 11 w 12"/>
                  <a:gd name="T31" fmla="*/ 42 h 54"/>
                  <a:gd name="T32" fmla="*/ 11 w 12"/>
                  <a:gd name="T33" fmla="*/ 35 h 54"/>
                  <a:gd name="T34" fmla="*/ 11 w 12"/>
                  <a:gd name="T35" fmla="*/ 29 h 54"/>
                  <a:gd name="T36" fmla="*/ 11 w 12"/>
                  <a:gd name="T37" fmla="*/ 27 h 54"/>
                  <a:gd name="T38" fmla="*/ 10 w 12"/>
                  <a:gd name="T39" fmla="*/ 22 h 54"/>
                  <a:gd name="T40" fmla="*/ 10 w 12"/>
                  <a:gd name="T41" fmla="*/ 18 h 54"/>
                  <a:gd name="T42" fmla="*/ 8 w 12"/>
                  <a:gd name="T43" fmla="*/ 10 h 54"/>
                  <a:gd name="T44" fmla="*/ 8 w 12"/>
                  <a:gd name="T45" fmla="*/ 6 h 54"/>
                  <a:gd name="T46" fmla="*/ 7 w 12"/>
                  <a:gd name="T47" fmla="*/ 3 h 54"/>
                  <a:gd name="T48" fmla="*/ 4 w 12"/>
                  <a:gd name="T49" fmla="*/ 0 h 54"/>
                  <a:gd name="T50" fmla="*/ 4 w 12"/>
                  <a:gd name="T51" fmla="*/ 0 h 5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2"/>
                  <a:gd name="T79" fmla="*/ 0 h 54"/>
                  <a:gd name="T80" fmla="*/ 12 w 12"/>
                  <a:gd name="T81" fmla="*/ 54 h 5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2" h="54">
                    <a:moveTo>
                      <a:pt x="4" y="0"/>
                    </a:moveTo>
                    <a:lnTo>
                      <a:pt x="0" y="3"/>
                    </a:lnTo>
                    <a:lnTo>
                      <a:pt x="1" y="7"/>
                    </a:lnTo>
                    <a:lnTo>
                      <a:pt x="1" y="12"/>
                    </a:lnTo>
                    <a:lnTo>
                      <a:pt x="1" y="18"/>
                    </a:lnTo>
                    <a:lnTo>
                      <a:pt x="1" y="24"/>
                    </a:lnTo>
                    <a:lnTo>
                      <a:pt x="1" y="27"/>
                    </a:lnTo>
                    <a:lnTo>
                      <a:pt x="1" y="29"/>
                    </a:lnTo>
                    <a:lnTo>
                      <a:pt x="1" y="35"/>
                    </a:lnTo>
                    <a:lnTo>
                      <a:pt x="1" y="42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8" y="54"/>
                    </a:lnTo>
                    <a:lnTo>
                      <a:pt x="11" y="50"/>
                    </a:lnTo>
                    <a:lnTo>
                      <a:pt x="12" y="47"/>
                    </a:lnTo>
                    <a:lnTo>
                      <a:pt x="11" y="42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11" y="27"/>
                    </a:lnTo>
                    <a:lnTo>
                      <a:pt x="10" y="22"/>
                    </a:lnTo>
                    <a:lnTo>
                      <a:pt x="10" y="18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9" name="Freeform 154"/>
              <p:cNvSpPr>
                <a:spLocks/>
              </p:cNvSpPr>
              <p:nvPr/>
            </p:nvSpPr>
            <p:spPr bwMode="auto">
              <a:xfrm>
                <a:off x="1738" y="2129"/>
                <a:ext cx="17" cy="53"/>
              </a:xfrm>
              <a:custGeom>
                <a:avLst/>
                <a:gdLst>
                  <a:gd name="T0" fmla="*/ 5 w 17"/>
                  <a:gd name="T1" fmla="*/ 0 h 53"/>
                  <a:gd name="T2" fmla="*/ 1 w 17"/>
                  <a:gd name="T3" fmla="*/ 3 h 53"/>
                  <a:gd name="T4" fmla="*/ 0 w 17"/>
                  <a:gd name="T5" fmla="*/ 6 h 53"/>
                  <a:gd name="T6" fmla="*/ 0 w 17"/>
                  <a:gd name="T7" fmla="*/ 11 h 53"/>
                  <a:gd name="T8" fmla="*/ 2 w 17"/>
                  <a:gd name="T9" fmla="*/ 17 h 53"/>
                  <a:gd name="T10" fmla="*/ 2 w 17"/>
                  <a:gd name="T11" fmla="*/ 23 h 53"/>
                  <a:gd name="T12" fmla="*/ 4 w 17"/>
                  <a:gd name="T13" fmla="*/ 26 h 53"/>
                  <a:gd name="T14" fmla="*/ 4 w 17"/>
                  <a:gd name="T15" fmla="*/ 29 h 53"/>
                  <a:gd name="T16" fmla="*/ 5 w 17"/>
                  <a:gd name="T17" fmla="*/ 35 h 53"/>
                  <a:gd name="T18" fmla="*/ 6 w 17"/>
                  <a:gd name="T19" fmla="*/ 41 h 53"/>
                  <a:gd name="T20" fmla="*/ 9 w 17"/>
                  <a:gd name="T21" fmla="*/ 47 h 53"/>
                  <a:gd name="T22" fmla="*/ 12 w 17"/>
                  <a:gd name="T23" fmla="*/ 50 h 53"/>
                  <a:gd name="T24" fmla="*/ 15 w 17"/>
                  <a:gd name="T25" fmla="*/ 53 h 53"/>
                  <a:gd name="T26" fmla="*/ 17 w 17"/>
                  <a:gd name="T27" fmla="*/ 47 h 53"/>
                  <a:gd name="T28" fmla="*/ 17 w 17"/>
                  <a:gd name="T29" fmla="*/ 44 h 53"/>
                  <a:gd name="T30" fmla="*/ 15 w 17"/>
                  <a:gd name="T31" fmla="*/ 38 h 53"/>
                  <a:gd name="T32" fmla="*/ 13 w 17"/>
                  <a:gd name="T33" fmla="*/ 34 h 53"/>
                  <a:gd name="T34" fmla="*/ 13 w 17"/>
                  <a:gd name="T35" fmla="*/ 27 h 53"/>
                  <a:gd name="T36" fmla="*/ 13 w 17"/>
                  <a:gd name="T37" fmla="*/ 26 h 53"/>
                  <a:gd name="T38" fmla="*/ 12 w 17"/>
                  <a:gd name="T39" fmla="*/ 23 h 53"/>
                  <a:gd name="T40" fmla="*/ 11 w 17"/>
                  <a:gd name="T41" fmla="*/ 17 h 53"/>
                  <a:gd name="T42" fmla="*/ 9 w 17"/>
                  <a:gd name="T43" fmla="*/ 11 h 53"/>
                  <a:gd name="T44" fmla="*/ 9 w 17"/>
                  <a:gd name="T45" fmla="*/ 6 h 53"/>
                  <a:gd name="T46" fmla="*/ 8 w 17"/>
                  <a:gd name="T47" fmla="*/ 2 h 53"/>
                  <a:gd name="T48" fmla="*/ 5 w 17"/>
                  <a:gd name="T49" fmla="*/ 0 h 53"/>
                  <a:gd name="T50" fmla="*/ 5 w 17"/>
                  <a:gd name="T51" fmla="*/ 0 h 5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"/>
                  <a:gd name="T79" fmla="*/ 0 h 53"/>
                  <a:gd name="T80" fmla="*/ 17 w 17"/>
                  <a:gd name="T81" fmla="*/ 53 h 5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" h="53">
                    <a:moveTo>
                      <a:pt x="5" y="0"/>
                    </a:moveTo>
                    <a:lnTo>
                      <a:pt x="1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2" y="17"/>
                    </a:lnTo>
                    <a:lnTo>
                      <a:pt x="2" y="23"/>
                    </a:lnTo>
                    <a:lnTo>
                      <a:pt x="4" y="26"/>
                    </a:lnTo>
                    <a:lnTo>
                      <a:pt x="4" y="29"/>
                    </a:lnTo>
                    <a:lnTo>
                      <a:pt x="5" y="35"/>
                    </a:lnTo>
                    <a:lnTo>
                      <a:pt x="6" y="41"/>
                    </a:lnTo>
                    <a:lnTo>
                      <a:pt x="9" y="47"/>
                    </a:lnTo>
                    <a:lnTo>
                      <a:pt x="12" y="50"/>
                    </a:lnTo>
                    <a:lnTo>
                      <a:pt x="15" y="53"/>
                    </a:lnTo>
                    <a:lnTo>
                      <a:pt x="17" y="47"/>
                    </a:lnTo>
                    <a:lnTo>
                      <a:pt x="17" y="44"/>
                    </a:lnTo>
                    <a:lnTo>
                      <a:pt x="15" y="38"/>
                    </a:lnTo>
                    <a:lnTo>
                      <a:pt x="13" y="34"/>
                    </a:lnTo>
                    <a:lnTo>
                      <a:pt x="13" y="27"/>
                    </a:lnTo>
                    <a:lnTo>
                      <a:pt x="13" y="26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9" y="11"/>
                    </a:lnTo>
                    <a:lnTo>
                      <a:pt x="9" y="6"/>
                    </a:lnTo>
                    <a:lnTo>
                      <a:pt x="8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0" name="Freeform 155"/>
              <p:cNvSpPr>
                <a:spLocks/>
              </p:cNvSpPr>
              <p:nvPr/>
            </p:nvSpPr>
            <p:spPr bwMode="auto">
              <a:xfrm>
                <a:off x="1663" y="2182"/>
                <a:ext cx="158" cy="171"/>
              </a:xfrm>
              <a:custGeom>
                <a:avLst/>
                <a:gdLst>
                  <a:gd name="T0" fmla="*/ 35 w 158"/>
                  <a:gd name="T1" fmla="*/ 171 h 171"/>
                  <a:gd name="T2" fmla="*/ 30 w 158"/>
                  <a:gd name="T3" fmla="*/ 160 h 171"/>
                  <a:gd name="T4" fmla="*/ 26 w 158"/>
                  <a:gd name="T5" fmla="*/ 151 h 171"/>
                  <a:gd name="T6" fmla="*/ 20 w 158"/>
                  <a:gd name="T7" fmla="*/ 141 h 171"/>
                  <a:gd name="T8" fmla="*/ 16 w 158"/>
                  <a:gd name="T9" fmla="*/ 130 h 171"/>
                  <a:gd name="T10" fmla="*/ 12 w 158"/>
                  <a:gd name="T11" fmla="*/ 118 h 171"/>
                  <a:gd name="T12" fmla="*/ 9 w 158"/>
                  <a:gd name="T13" fmla="*/ 100 h 171"/>
                  <a:gd name="T14" fmla="*/ 8 w 158"/>
                  <a:gd name="T15" fmla="*/ 80 h 171"/>
                  <a:gd name="T16" fmla="*/ 13 w 158"/>
                  <a:gd name="T17" fmla="*/ 61 h 171"/>
                  <a:gd name="T18" fmla="*/ 22 w 158"/>
                  <a:gd name="T19" fmla="*/ 42 h 171"/>
                  <a:gd name="T20" fmla="*/ 32 w 158"/>
                  <a:gd name="T21" fmla="*/ 30 h 171"/>
                  <a:gd name="T22" fmla="*/ 42 w 158"/>
                  <a:gd name="T23" fmla="*/ 24 h 171"/>
                  <a:gd name="T24" fmla="*/ 46 w 158"/>
                  <a:gd name="T25" fmla="*/ 23 h 171"/>
                  <a:gd name="T26" fmla="*/ 49 w 158"/>
                  <a:gd name="T27" fmla="*/ 20 h 171"/>
                  <a:gd name="T28" fmla="*/ 60 w 158"/>
                  <a:gd name="T29" fmla="*/ 15 h 171"/>
                  <a:gd name="T30" fmla="*/ 75 w 158"/>
                  <a:gd name="T31" fmla="*/ 12 h 171"/>
                  <a:gd name="T32" fmla="*/ 94 w 158"/>
                  <a:gd name="T33" fmla="*/ 11 h 171"/>
                  <a:gd name="T34" fmla="*/ 111 w 158"/>
                  <a:gd name="T35" fmla="*/ 15 h 171"/>
                  <a:gd name="T36" fmla="*/ 126 w 158"/>
                  <a:gd name="T37" fmla="*/ 24 h 171"/>
                  <a:gd name="T38" fmla="*/ 139 w 158"/>
                  <a:gd name="T39" fmla="*/ 36 h 171"/>
                  <a:gd name="T40" fmla="*/ 144 w 158"/>
                  <a:gd name="T41" fmla="*/ 47 h 171"/>
                  <a:gd name="T42" fmla="*/ 147 w 158"/>
                  <a:gd name="T43" fmla="*/ 58 h 171"/>
                  <a:gd name="T44" fmla="*/ 149 w 158"/>
                  <a:gd name="T45" fmla="*/ 68 h 171"/>
                  <a:gd name="T46" fmla="*/ 151 w 158"/>
                  <a:gd name="T47" fmla="*/ 80 h 171"/>
                  <a:gd name="T48" fmla="*/ 154 w 158"/>
                  <a:gd name="T49" fmla="*/ 92 h 171"/>
                  <a:gd name="T50" fmla="*/ 156 w 158"/>
                  <a:gd name="T51" fmla="*/ 79 h 171"/>
                  <a:gd name="T52" fmla="*/ 158 w 158"/>
                  <a:gd name="T53" fmla="*/ 68 h 171"/>
                  <a:gd name="T54" fmla="*/ 155 w 158"/>
                  <a:gd name="T55" fmla="*/ 56 h 171"/>
                  <a:gd name="T56" fmla="*/ 151 w 158"/>
                  <a:gd name="T57" fmla="*/ 44 h 171"/>
                  <a:gd name="T58" fmla="*/ 144 w 158"/>
                  <a:gd name="T59" fmla="*/ 32 h 171"/>
                  <a:gd name="T60" fmla="*/ 133 w 158"/>
                  <a:gd name="T61" fmla="*/ 17 h 171"/>
                  <a:gd name="T62" fmla="*/ 115 w 158"/>
                  <a:gd name="T63" fmla="*/ 5 h 171"/>
                  <a:gd name="T64" fmla="*/ 95 w 158"/>
                  <a:gd name="T65" fmla="*/ 0 h 171"/>
                  <a:gd name="T66" fmla="*/ 73 w 158"/>
                  <a:gd name="T67" fmla="*/ 2 h 171"/>
                  <a:gd name="T68" fmla="*/ 57 w 158"/>
                  <a:gd name="T69" fmla="*/ 6 h 171"/>
                  <a:gd name="T70" fmla="*/ 45 w 158"/>
                  <a:gd name="T71" fmla="*/ 11 h 171"/>
                  <a:gd name="T72" fmla="*/ 42 w 158"/>
                  <a:gd name="T73" fmla="*/ 12 h 171"/>
                  <a:gd name="T74" fmla="*/ 37 w 158"/>
                  <a:gd name="T75" fmla="*/ 15 h 171"/>
                  <a:gd name="T76" fmla="*/ 27 w 158"/>
                  <a:gd name="T77" fmla="*/ 23 h 171"/>
                  <a:gd name="T78" fmla="*/ 15 w 158"/>
                  <a:gd name="T79" fmla="*/ 36 h 171"/>
                  <a:gd name="T80" fmla="*/ 5 w 158"/>
                  <a:gd name="T81" fmla="*/ 56 h 171"/>
                  <a:gd name="T82" fmla="*/ 0 w 158"/>
                  <a:gd name="T83" fmla="*/ 79 h 171"/>
                  <a:gd name="T84" fmla="*/ 0 w 158"/>
                  <a:gd name="T85" fmla="*/ 103 h 171"/>
                  <a:gd name="T86" fmla="*/ 4 w 158"/>
                  <a:gd name="T87" fmla="*/ 119 h 171"/>
                  <a:gd name="T88" fmla="*/ 7 w 158"/>
                  <a:gd name="T89" fmla="*/ 132 h 171"/>
                  <a:gd name="T90" fmla="*/ 13 w 158"/>
                  <a:gd name="T91" fmla="*/ 144 h 171"/>
                  <a:gd name="T92" fmla="*/ 20 w 158"/>
                  <a:gd name="T93" fmla="*/ 154 h 171"/>
                  <a:gd name="T94" fmla="*/ 27 w 158"/>
                  <a:gd name="T95" fmla="*/ 163 h 171"/>
                  <a:gd name="T96" fmla="*/ 35 w 158"/>
                  <a:gd name="T97" fmla="*/ 171 h 171"/>
                  <a:gd name="T98" fmla="*/ 35 w 158"/>
                  <a:gd name="T99" fmla="*/ 171 h 17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58"/>
                  <a:gd name="T151" fmla="*/ 0 h 171"/>
                  <a:gd name="T152" fmla="*/ 158 w 158"/>
                  <a:gd name="T153" fmla="*/ 171 h 17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58" h="171">
                    <a:moveTo>
                      <a:pt x="35" y="171"/>
                    </a:moveTo>
                    <a:lnTo>
                      <a:pt x="30" y="160"/>
                    </a:lnTo>
                    <a:lnTo>
                      <a:pt x="26" y="151"/>
                    </a:lnTo>
                    <a:lnTo>
                      <a:pt x="20" y="141"/>
                    </a:lnTo>
                    <a:lnTo>
                      <a:pt x="16" y="130"/>
                    </a:lnTo>
                    <a:lnTo>
                      <a:pt x="12" y="118"/>
                    </a:lnTo>
                    <a:lnTo>
                      <a:pt x="9" y="100"/>
                    </a:lnTo>
                    <a:lnTo>
                      <a:pt x="8" y="80"/>
                    </a:lnTo>
                    <a:lnTo>
                      <a:pt x="13" y="61"/>
                    </a:lnTo>
                    <a:lnTo>
                      <a:pt x="22" y="42"/>
                    </a:lnTo>
                    <a:lnTo>
                      <a:pt x="32" y="30"/>
                    </a:lnTo>
                    <a:lnTo>
                      <a:pt x="42" y="24"/>
                    </a:lnTo>
                    <a:lnTo>
                      <a:pt x="46" y="23"/>
                    </a:lnTo>
                    <a:lnTo>
                      <a:pt x="49" y="20"/>
                    </a:lnTo>
                    <a:lnTo>
                      <a:pt x="60" y="15"/>
                    </a:lnTo>
                    <a:lnTo>
                      <a:pt x="75" y="12"/>
                    </a:lnTo>
                    <a:lnTo>
                      <a:pt x="94" y="11"/>
                    </a:lnTo>
                    <a:lnTo>
                      <a:pt x="111" y="15"/>
                    </a:lnTo>
                    <a:lnTo>
                      <a:pt x="126" y="24"/>
                    </a:lnTo>
                    <a:lnTo>
                      <a:pt x="139" y="36"/>
                    </a:lnTo>
                    <a:lnTo>
                      <a:pt x="144" y="47"/>
                    </a:lnTo>
                    <a:lnTo>
                      <a:pt x="147" y="58"/>
                    </a:lnTo>
                    <a:lnTo>
                      <a:pt x="149" y="68"/>
                    </a:lnTo>
                    <a:lnTo>
                      <a:pt x="151" y="80"/>
                    </a:lnTo>
                    <a:lnTo>
                      <a:pt x="154" y="92"/>
                    </a:lnTo>
                    <a:lnTo>
                      <a:pt x="156" y="79"/>
                    </a:lnTo>
                    <a:lnTo>
                      <a:pt x="158" y="68"/>
                    </a:lnTo>
                    <a:lnTo>
                      <a:pt x="155" y="56"/>
                    </a:lnTo>
                    <a:lnTo>
                      <a:pt x="151" y="44"/>
                    </a:lnTo>
                    <a:lnTo>
                      <a:pt x="144" y="32"/>
                    </a:lnTo>
                    <a:lnTo>
                      <a:pt x="133" y="17"/>
                    </a:lnTo>
                    <a:lnTo>
                      <a:pt x="115" y="5"/>
                    </a:lnTo>
                    <a:lnTo>
                      <a:pt x="95" y="0"/>
                    </a:lnTo>
                    <a:lnTo>
                      <a:pt x="73" y="2"/>
                    </a:lnTo>
                    <a:lnTo>
                      <a:pt x="57" y="6"/>
                    </a:lnTo>
                    <a:lnTo>
                      <a:pt x="45" y="11"/>
                    </a:lnTo>
                    <a:lnTo>
                      <a:pt x="42" y="12"/>
                    </a:lnTo>
                    <a:lnTo>
                      <a:pt x="37" y="15"/>
                    </a:lnTo>
                    <a:lnTo>
                      <a:pt x="27" y="23"/>
                    </a:lnTo>
                    <a:lnTo>
                      <a:pt x="15" y="36"/>
                    </a:lnTo>
                    <a:lnTo>
                      <a:pt x="5" y="56"/>
                    </a:lnTo>
                    <a:lnTo>
                      <a:pt x="0" y="79"/>
                    </a:lnTo>
                    <a:lnTo>
                      <a:pt x="0" y="103"/>
                    </a:lnTo>
                    <a:lnTo>
                      <a:pt x="4" y="119"/>
                    </a:lnTo>
                    <a:lnTo>
                      <a:pt x="7" y="132"/>
                    </a:lnTo>
                    <a:lnTo>
                      <a:pt x="13" y="144"/>
                    </a:lnTo>
                    <a:lnTo>
                      <a:pt x="20" y="154"/>
                    </a:lnTo>
                    <a:lnTo>
                      <a:pt x="27" y="163"/>
                    </a:lnTo>
                    <a:lnTo>
                      <a:pt x="35" y="1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1" name="Freeform 156"/>
              <p:cNvSpPr>
                <a:spLocks/>
              </p:cNvSpPr>
              <p:nvPr/>
            </p:nvSpPr>
            <p:spPr bwMode="auto">
              <a:xfrm>
                <a:off x="1633" y="2208"/>
                <a:ext cx="56" cy="62"/>
              </a:xfrm>
              <a:custGeom>
                <a:avLst/>
                <a:gdLst>
                  <a:gd name="T0" fmla="*/ 56 w 56"/>
                  <a:gd name="T1" fmla="*/ 6 h 62"/>
                  <a:gd name="T2" fmla="*/ 43 w 56"/>
                  <a:gd name="T3" fmla="*/ 3 h 62"/>
                  <a:gd name="T4" fmla="*/ 26 w 56"/>
                  <a:gd name="T5" fmla="*/ 1 h 62"/>
                  <a:gd name="T6" fmla="*/ 11 w 56"/>
                  <a:gd name="T7" fmla="*/ 0 h 62"/>
                  <a:gd name="T8" fmla="*/ 5 w 56"/>
                  <a:gd name="T9" fmla="*/ 0 h 62"/>
                  <a:gd name="T10" fmla="*/ 0 w 56"/>
                  <a:gd name="T11" fmla="*/ 10 h 62"/>
                  <a:gd name="T12" fmla="*/ 9 w 56"/>
                  <a:gd name="T13" fmla="*/ 30 h 62"/>
                  <a:gd name="T14" fmla="*/ 22 w 56"/>
                  <a:gd name="T15" fmla="*/ 50 h 62"/>
                  <a:gd name="T16" fmla="*/ 33 w 56"/>
                  <a:gd name="T17" fmla="*/ 62 h 62"/>
                  <a:gd name="T18" fmla="*/ 33 w 56"/>
                  <a:gd name="T19" fmla="*/ 50 h 62"/>
                  <a:gd name="T20" fmla="*/ 28 w 56"/>
                  <a:gd name="T21" fmla="*/ 45 h 62"/>
                  <a:gd name="T22" fmla="*/ 23 w 56"/>
                  <a:gd name="T23" fmla="*/ 38 h 62"/>
                  <a:gd name="T24" fmla="*/ 18 w 56"/>
                  <a:gd name="T25" fmla="*/ 30 h 62"/>
                  <a:gd name="T26" fmla="*/ 15 w 56"/>
                  <a:gd name="T27" fmla="*/ 22 h 62"/>
                  <a:gd name="T28" fmla="*/ 11 w 56"/>
                  <a:gd name="T29" fmla="*/ 15 h 62"/>
                  <a:gd name="T30" fmla="*/ 9 w 56"/>
                  <a:gd name="T31" fmla="*/ 10 h 62"/>
                  <a:gd name="T32" fmla="*/ 19 w 56"/>
                  <a:gd name="T33" fmla="*/ 10 h 62"/>
                  <a:gd name="T34" fmla="*/ 33 w 56"/>
                  <a:gd name="T35" fmla="*/ 10 h 62"/>
                  <a:gd name="T36" fmla="*/ 45 w 56"/>
                  <a:gd name="T37" fmla="*/ 12 h 62"/>
                  <a:gd name="T38" fmla="*/ 54 w 56"/>
                  <a:gd name="T39" fmla="*/ 13 h 62"/>
                  <a:gd name="T40" fmla="*/ 56 w 56"/>
                  <a:gd name="T41" fmla="*/ 6 h 62"/>
                  <a:gd name="T42" fmla="*/ 56 w 56"/>
                  <a:gd name="T43" fmla="*/ 6 h 6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62"/>
                  <a:gd name="T68" fmla="*/ 56 w 56"/>
                  <a:gd name="T69" fmla="*/ 62 h 6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62">
                    <a:moveTo>
                      <a:pt x="56" y="6"/>
                    </a:moveTo>
                    <a:lnTo>
                      <a:pt x="43" y="3"/>
                    </a:lnTo>
                    <a:lnTo>
                      <a:pt x="26" y="1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10"/>
                    </a:lnTo>
                    <a:lnTo>
                      <a:pt x="9" y="30"/>
                    </a:lnTo>
                    <a:lnTo>
                      <a:pt x="22" y="50"/>
                    </a:lnTo>
                    <a:lnTo>
                      <a:pt x="33" y="62"/>
                    </a:lnTo>
                    <a:lnTo>
                      <a:pt x="33" y="50"/>
                    </a:lnTo>
                    <a:lnTo>
                      <a:pt x="28" y="45"/>
                    </a:lnTo>
                    <a:lnTo>
                      <a:pt x="23" y="38"/>
                    </a:lnTo>
                    <a:lnTo>
                      <a:pt x="18" y="30"/>
                    </a:lnTo>
                    <a:lnTo>
                      <a:pt x="15" y="22"/>
                    </a:lnTo>
                    <a:lnTo>
                      <a:pt x="11" y="15"/>
                    </a:lnTo>
                    <a:lnTo>
                      <a:pt x="9" y="10"/>
                    </a:lnTo>
                    <a:lnTo>
                      <a:pt x="19" y="10"/>
                    </a:lnTo>
                    <a:lnTo>
                      <a:pt x="33" y="10"/>
                    </a:lnTo>
                    <a:lnTo>
                      <a:pt x="45" y="12"/>
                    </a:lnTo>
                    <a:lnTo>
                      <a:pt x="54" y="13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2" name="Freeform 157"/>
              <p:cNvSpPr>
                <a:spLocks/>
              </p:cNvSpPr>
              <p:nvPr/>
            </p:nvSpPr>
            <p:spPr bwMode="auto">
              <a:xfrm>
                <a:off x="1691" y="2285"/>
                <a:ext cx="83" cy="178"/>
              </a:xfrm>
              <a:custGeom>
                <a:avLst/>
                <a:gdLst>
                  <a:gd name="T0" fmla="*/ 75 w 83"/>
                  <a:gd name="T1" fmla="*/ 0 h 178"/>
                  <a:gd name="T2" fmla="*/ 66 w 83"/>
                  <a:gd name="T3" fmla="*/ 0 h 178"/>
                  <a:gd name="T4" fmla="*/ 58 w 83"/>
                  <a:gd name="T5" fmla="*/ 1 h 178"/>
                  <a:gd name="T6" fmla="*/ 51 w 83"/>
                  <a:gd name="T7" fmla="*/ 4 h 178"/>
                  <a:gd name="T8" fmla="*/ 43 w 83"/>
                  <a:gd name="T9" fmla="*/ 9 h 178"/>
                  <a:gd name="T10" fmla="*/ 36 w 83"/>
                  <a:gd name="T11" fmla="*/ 15 h 178"/>
                  <a:gd name="T12" fmla="*/ 26 w 83"/>
                  <a:gd name="T13" fmla="*/ 24 h 178"/>
                  <a:gd name="T14" fmla="*/ 17 w 83"/>
                  <a:gd name="T15" fmla="*/ 36 h 178"/>
                  <a:gd name="T16" fmla="*/ 10 w 83"/>
                  <a:gd name="T17" fmla="*/ 51 h 178"/>
                  <a:gd name="T18" fmla="*/ 3 w 83"/>
                  <a:gd name="T19" fmla="*/ 66 h 178"/>
                  <a:gd name="T20" fmla="*/ 2 w 83"/>
                  <a:gd name="T21" fmla="*/ 80 h 178"/>
                  <a:gd name="T22" fmla="*/ 0 w 83"/>
                  <a:gd name="T23" fmla="*/ 89 h 178"/>
                  <a:gd name="T24" fmla="*/ 2 w 83"/>
                  <a:gd name="T25" fmla="*/ 93 h 178"/>
                  <a:gd name="T26" fmla="*/ 2 w 83"/>
                  <a:gd name="T27" fmla="*/ 96 h 178"/>
                  <a:gd name="T28" fmla="*/ 3 w 83"/>
                  <a:gd name="T29" fmla="*/ 107 h 178"/>
                  <a:gd name="T30" fmla="*/ 7 w 83"/>
                  <a:gd name="T31" fmla="*/ 119 h 178"/>
                  <a:gd name="T32" fmla="*/ 14 w 83"/>
                  <a:gd name="T33" fmla="*/ 136 h 178"/>
                  <a:gd name="T34" fmla="*/ 21 w 83"/>
                  <a:gd name="T35" fmla="*/ 149 h 178"/>
                  <a:gd name="T36" fmla="*/ 32 w 83"/>
                  <a:gd name="T37" fmla="*/ 160 h 178"/>
                  <a:gd name="T38" fmla="*/ 43 w 83"/>
                  <a:gd name="T39" fmla="*/ 169 h 178"/>
                  <a:gd name="T40" fmla="*/ 51 w 83"/>
                  <a:gd name="T41" fmla="*/ 175 h 178"/>
                  <a:gd name="T42" fmla="*/ 59 w 83"/>
                  <a:gd name="T43" fmla="*/ 178 h 178"/>
                  <a:gd name="T44" fmla="*/ 67 w 83"/>
                  <a:gd name="T45" fmla="*/ 178 h 178"/>
                  <a:gd name="T46" fmla="*/ 75 w 83"/>
                  <a:gd name="T47" fmla="*/ 176 h 178"/>
                  <a:gd name="T48" fmla="*/ 83 w 83"/>
                  <a:gd name="T49" fmla="*/ 175 h 178"/>
                  <a:gd name="T50" fmla="*/ 75 w 83"/>
                  <a:gd name="T51" fmla="*/ 173 h 178"/>
                  <a:gd name="T52" fmla="*/ 68 w 83"/>
                  <a:gd name="T53" fmla="*/ 170 h 178"/>
                  <a:gd name="T54" fmla="*/ 60 w 83"/>
                  <a:gd name="T55" fmla="*/ 167 h 178"/>
                  <a:gd name="T56" fmla="*/ 53 w 83"/>
                  <a:gd name="T57" fmla="*/ 166 h 178"/>
                  <a:gd name="T58" fmla="*/ 47 w 83"/>
                  <a:gd name="T59" fmla="*/ 161 h 178"/>
                  <a:gd name="T60" fmla="*/ 37 w 83"/>
                  <a:gd name="T61" fmla="*/ 154 h 178"/>
                  <a:gd name="T62" fmla="*/ 29 w 83"/>
                  <a:gd name="T63" fmla="*/ 143 h 178"/>
                  <a:gd name="T64" fmla="*/ 21 w 83"/>
                  <a:gd name="T65" fmla="*/ 131 h 178"/>
                  <a:gd name="T66" fmla="*/ 15 w 83"/>
                  <a:gd name="T67" fmla="*/ 116 h 178"/>
                  <a:gd name="T68" fmla="*/ 11 w 83"/>
                  <a:gd name="T69" fmla="*/ 104 h 178"/>
                  <a:gd name="T70" fmla="*/ 11 w 83"/>
                  <a:gd name="T71" fmla="*/ 96 h 178"/>
                  <a:gd name="T72" fmla="*/ 11 w 83"/>
                  <a:gd name="T73" fmla="*/ 93 h 178"/>
                  <a:gd name="T74" fmla="*/ 10 w 83"/>
                  <a:gd name="T75" fmla="*/ 90 h 178"/>
                  <a:gd name="T76" fmla="*/ 11 w 83"/>
                  <a:gd name="T77" fmla="*/ 81 h 178"/>
                  <a:gd name="T78" fmla="*/ 13 w 83"/>
                  <a:gd name="T79" fmla="*/ 68 h 178"/>
                  <a:gd name="T80" fmla="*/ 18 w 83"/>
                  <a:gd name="T81" fmla="*/ 56 h 178"/>
                  <a:gd name="T82" fmla="*/ 25 w 83"/>
                  <a:gd name="T83" fmla="*/ 41 h 178"/>
                  <a:gd name="T84" fmla="*/ 33 w 83"/>
                  <a:gd name="T85" fmla="*/ 30 h 178"/>
                  <a:gd name="T86" fmla="*/ 41 w 83"/>
                  <a:gd name="T87" fmla="*/ 21 h 178"/>
                  <a:gd name="T88" fmla="*/ 47 w 83"/>
                  <a:gd name="T89" fmla="*/ 18 h 178"/>
                  <a:gd name="T90" fmla="*/ 53 w 83"/>
                  <a:gd name="T91" fmla="*/ 12 h 178"/>
                  <a:gd name="T92" fmla="*/ 60 w 83"/>
                  <a:gd name="T93" fmla="*/ 7 h 178"/>
                  <a:gd name="T94" fmla="*/ 66 w 83"/>
                  <a:gd name="T95" fmla="*/ 3 h 178"/>
                  <a:gd name="T96" fmla="*/ 75 w 83"/>
                  <a:gd name="T97" fmla="*/ 0 h 178"/>
                  <a:gd name="T98" fmla="*/ 75 w 83"/>
                  <a:gd name="T99" fmla="*/ 0 h 17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3"/>
                  <a:gd name="T151" fmla="*/ 0 h 178"/>
                  <a:gd name="T152" fmla="*/ 83 w 83"/>
                  <a:gd name="T153" fmla="*/ 178 h 17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3" h="178">
                    <a:moveTo>
                      <a:pt x="75" y="0"/>
                    </a:moveTo>
                    <a:lnTo>
                      <a:pt x="66" y="0"/>
                    </a:lnTo>
                    <a:lnTo>
                      <a:pt x="58" y="1"/>
                    </a:lnTo>
                    <a:lnTo>
                      <a:pt x="51" y="4"/>
                    </a:lnTo>
                    <a:lnTo>
                      <a:pt x="43" y="9"/>
                    </a:lnTo>
                    <a:lnTo>
                      <a:pt x="36" y="15"/>
                    </a:lnTo>
                    <a:lnTo>
                      <a:pt x="26" y="24"/>
                    </a:lnTo>
                    <a:lnTo>
                      <a:pt x="17" y="36"/>
                    </a:lnTo>
                    <a:lnTo>
                      <a:pt x="10" y="51"/>
                    </a:lnTo>
                    <a:lnTo>
                      <a:pt x="3" y="66"/>
                    </a:lnTo>
                    <a:lnTo>
                      <a:pt x="2" y="80"/>
                    </a:lnTo>
                    <a:lnTo>
                      <a:pt x="0" y="89"/>
                    </a:lnTo>
                    <a:lnTo>
                      <a:pt x="2" y="93"/>
                    </a:lnTo>
                    <a:lnTo>
                      <a:pt x="2" y="96"/>
                    </a:lnTo>
                    <a:lnTo>
                      <a:pt x="3" y="107"/>
                    </a:lnTo>
                    <a:lnTo>
                      <a:pt x="7" y="119"/>
                    </a:lnTo>
                    <a:lnTo>
                      <a:pt x="14" y="136"/>
                    </a:lnTo>
                    <a:lnTo>
                      <a:pt x="21" y="149"/>
                    </a:lnTo>
                    <a:lnTo>
                      <a:pt x="32" y="160"/>
                    </a:lnTo>
                    <a:lnTo>
                      <a:pt x="43" y="169"/>
                    </a:lnTo>
                    <a:lnTo>
                      <a:pt x="51" y="175"/>
                    </a:lnTo>
                    <a:lnTo>
                      <a:pt x="59" y="178"/>
                    </a:lnTo>
                    <a:lnTo>
                      <a:pt x="67" y="178"/>
                    </a:lnTo>
                    <a:lnTo>
                      <a:pt x="75" y="176"/>
                    </a:lnTo>
                    <a:lnTo>
                      <a:pt x="83" y="175"/>
                    </a:lnTo>
                    <a:lnTo>
                      <a:pt x="75" y="173"/>
                    </a:lnTo>
                    <a:lnTo>
                      <a:pt x="68" y="170"/>
                    </a:lnTo>
                    <a:lnTo>
                      <a:pt x="60" y="167"/>
                    </a:lnTo>
                    <a:lnTo>
                      <a:pt x="53" y="166"/>
                    </a:lnTo>
                    <a:lnTo>
                      <a:pt x="47" y="161"/>
                    </a:lnTo>
                    <a:lnTo>
                      <a:pt x="37" y="154"/>
                    </a:lnTo>
                    <a:lnTo>
                      <a:pt x="29" y="143"/>
                    </a:lnTo>
                    <a:lnTo>
                      <a:pt x="21" y="131"/>
                    </a:lnTo>
                    <a:lnTo>
                      <a:pt x="15" y="116"/>
                    </a:lnTo>
                    <a:lnTo>
                      <a:pt x="11" y="104"/>
                    </a:lnTo>
                    <a:lnTo>
                      <a:pt x="11" y="96"/>
                    </a:lnTo>
                    <a:lnTo>
                      <a:pt x="11" y="93"/>
                    </a:lnTo>
                    <a:lnTo>
                      <a:pt x="10" y="90"/>
                    </a:lnTo>
                    <a:lnTo>
                      <a:pt x="11" y="81"/>
                    </a:lnTo>
                    <a:lnTo>
                      <a:pt x="13" y="68"/>
                    </a:lnTo>
                    <a:lnTo>
                      <a:pt x="18" y="56"/>
                    </a:lnTo>
                    <a:lnTo>
                      <a:pt x="25" y="41"/>
                    </a:lnTo>
                    <a:lnTo>
                      <a:pt x="33" y="30"/>
                    </a:lnTo>
                    <a:lnTo>
                      <a:pt x="41" y="21"/>
                    </a:lnTo>
                    <a:lnTo>
                      <a:pt x="47" y="18"/>
                    </a:lnTo>
                    <a:lnTo>
                      <a:pt x="53" y="12"/>
                    </a:lnTo>
                    <a:lnTo>
                      <a:pt x="60" y="7"/>
                    </a:lnTo>
                    <a:lnTo>
                      <a:pt x="66" y="3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3" name="Freeform 158"/>
              <p:cNvSpPr>
                <a:spLocks/>
              </p:cNvSpPr>
              <p:nvPr/>
            </p:nvSpPr>
            <p:spPr bwMode="auto">
              <a:xfrm>
                <a:off x="1793" y="2395"/>
                <a:ext cx="96" cy="56"/>
              </a:xfrm>
              <a:custGeom>
                <a:avLst/>
                <a:gdLst>
                  <a:gd name="T0" fmla="*/ 81 w 96"/>
                  <a:gd name="T1" fmla="*/ 2 h 56"/>
                  <a:gd name="T2" fmla="*/ 70 w 96"/>
                  <a:gd name="T3" fmla="*/ 6 h 56"/>
                  <a:gd name="T4" fmla="*/ 63 w 96"/>
                  <a:gd name="T5" fmla="*/ 6 h 56"/>
                  <a:gd name="T6" fmla="*/ 51 w 96"/>
                  <a:gd name="T7" fmla="*/ 6 h 56"/>
                  <a:gd name="T8" fmla="*/ 43 w 96"/>
                  <a:gd name="T9" fmla="*/ 6 h 56"/>
                  <a:gd name="T10" fmla="*/ 38 w 96"/>
                  <a:gd name="T11" fmla="*/ 9 h 56"/>
                  <a:gd name="T12" fmla="*/ 44 w 96"/>
                  <a:gd name="T13" fmla="*/ 21 h 56"/>
                  <a:gd name="T14" fmla="*/ 52 w 96"/>
                  <a:gd name="T15" fmla="*/ 32 h 56"/>
                  <a:gd name="T16" fmla="*/ 60 w 96"/>
                  <a:gd name="T17" fmla="*/ 38 h 56"/>
                  <a:gd name="T18" fmla="*/ 66 w 96"/>
                  <a:gd name="T19" fmla="*/ 42 h 56"/>
                  <a:gd name="T20" fmla="*/ 59 w 96"/>
                  <a:gd name="T21" fmla="*/ 44 h 56"/>
                  <a:gd name="T22" fmla="*/ 52 w 96"/>
                  <a:gd name="T23" fmla="*/ 45 h 56"/>
                  <a:gd name="T24" fmla="*/ 22 w 96"/>
                  <a:gd name="T25" fmla="*/ 45 h 56"/>
                  <a:gd name="T26" fmla="*/ 7 w 96"/>
                  <a:gd name="T27" fmla="*/ 36 h 56"/>
                  <a:gd name="T28" fmla="*/ 0 w 96"/>
                  <a:gd name="T29" fmla="*/ 36 h 56"/>
                  <a:gd name="T30" fmla="*/ 3 w 96"/>
                  <a:gd name="T31" fmla="*/ 45 h 56"/>
                  <a:gd name="T32" fmla="*/ 19 w 96"/>
                  <a:gd name="T33" fmla="*/ 56 h 56"/>
                  <a:gd name="T34" fmla="*/ 53 w 96"/>
                  <a:gd name="T35" fmla="*/ 56 h 56"/>
                  <a:gd name="T36" fmla="*/ 62 w 96"/>
                  <a:gd name="T37" fmla="*/ 53 h 56"/>
                  <a:gd name="T38" fmla="*/ 70 w 96"/>
                  <a:gd name="T39" fmla="*/ 51 h 56"/>
                  <a:gd name="T40" fmla="*/ 78 w 96"/>
                  <a:gd name="T41" fmla="*/ 50 h 56"/>
                  <a:gd name="T42" fmla="*/ 78 w 96"/>
                  <a:gd name="T43" fmla="*/ 47 h 56"/>
                  <a:gd name="T44" fmla="*/ 78 w 96"/>
                  <a:gd name="T45" fmla="*/ 38 h 56"/>
                  <a:gd name="T46" fmla="*/ 66 w 96"/>
                  <a:gd name="T47" fmla="*/ 29 h 56"/>
                  <a:gd name="T48" fmla="*/ 56 w 96"/>
                  <a:gd name="T49" fmla="*/ 21 h 56"/>
                  <a:gd name="T50" fmla="*/ 53 w 96"/>
                  <a:gd name="T51" fmla="*/ 20 h 56"/>
                  <a:gd name="T52" fmla="*/ 63 w 96"/>
                  <a:gd name="T53" fmla="*/ 18 h 56"/>
                  <a:gd name="T54" fmla="*/ 68 w 96"/>
                  <a:gd name="T55" fmla="*/ 17 h 56"/>
                  <a:gd name="T56" fmla="*/ 78 w 96"/>
                  <a:gd name="T57" fmla="*/ 14 h 56"/>
                  <a:gd name="T58" fmla="*/ 89 w 96"/>
                  <a:gd name="T59" fmla="*/ 11 h 56"/>
                  <a:gd name="T60" fmla="*/ 96 w 96"/>
                  <a:gd name="T61" fmla="*/ 2 h 56"/>
                  <a:gd name="T62" fmla="*/ 86 w 96"/>
                  <a:gd name="T63" fmla="*/ 0 h 5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6"/>
                  <a:gd name="T97" fmla="*/ 0 h 56"/>
                  <a:gd name="T98" fmla="*/ 96 w 96"/>
                  <a:gd name="T99" fmla="*/ 56 h 5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6" h="56">
                    <a:moveTo>
                      <a:pt x="86" y="0"/>
                    </a:moveTo>
                    <a:lnTo>
                      <a:pt x="81" y="2"/>
                    </a:lnTo>
                    <a:lnTo>
                      <a:pt x="75" y="5"/>
                    </a:lnTo>
                    <a:lnTo>
                      <a:pt x="70" y="6"/>
                    </a:lnTo>
                    <a:lnTo>
                      <a:pt x="67" y="6"/>
                    </a:lnTo>
                    <a:lnTo>
                      <a:pt x="63" y="6"/>
                    </a:lnTo>
                    <a:lnTo>
                      <a:pt x="57" y="8"/>
                    </a:lnTo>
                    <a:lnTo>
                      <a:pt x="51" y="6"/>
                    </a:lnTo>
                    <a:lnTo>
                      <a:pt x="47" y="6"/>
                    </a:lnTo>
                    <a:lnTo>
                      <a:pt x="43" y="6"/>
                    </a:lnTo>
                    <a:lnTo>
                      <a:pt x="38" y="9"/>
                    </a:lnTo>
                    <a:lnTo>
                      <a:pt x="38" y="12"/>
                    </a:lnTo>
                    <a:lnTo>
                      <a:pt x="44" y="21"/>
                    </a:lnTo>
                    <a:lnTo>
                      <a:pt x="49" y="29"/>
                    </a:lnTo>
                    <a:lnTo>
                      <a:pt x="52" y="32"/>
                    </a:lnTo>
                    <a:lnTo>
                      <a:pt x="56" y="33"/>
                    </a:lnTo>
                    <a:lnTo>
                      <a:pt x="60" y="38"/>
                    </a:lnTo>
                    <a:lnTo>
                      <a:pt x="67" y="42"/>
                    </a:lnTo>
                    <a:lnTo>
                      <a:pt x="66" y="42"/>
                    </a:lnTo>
                    <a:lnTo>
                      <a:pt x="63" y="42"/>
                    </a:lnTo>
                    <a:lnTo>
                      <a:pt x="59" y="44"/>
                    </a:lnTo>
                    <a:lnTo>
                      <a:pt x="57" y="44"/>
                    </a:lnTo>
                    <a:lnTo>
                      <a:pt x="52" y="45"/>
                    </a:lnTo>
                    <a:lnTo>
                      <a:pt x="37" y="47"/>
                    </a:lnTo>
                    <a:lnTo>
                      <a:pt x="22" y="45"/>
                    </a:lnTo>
                    <a:lnTo>
                      <a:pt x="14" y="42"/>
                    </a:lnTo>
                    <a:lnTo>
                      <a:pt x="7" y="36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3" y="45"/>
                    </a:lnTo>
                    <a:lnTo>
                      <a:pt x="9" y="50"/>
                    </a:lnTo>
                    <a:lnTo>
                      <a:pt x="19" y="56"/>
                    </a:lnTo>
                    <a:lnTo>
                      <a:pt x="37" y="56"/>
                    </a:lnTo>
                    <a:lnTo>
                      <a:pt x="53" y="56"/>
                    </a:lnTo>
                    <a:lnTo>
                      <a:pt x="60" y="54"/>
                    </a:lnTo>
                    <a:lnTo>
                      <a:pt x="62" y="53"/>
                    </a:lnTo>
                    <a:lnTo>
                      <a:pt x="67" y="53"/>
                    </a:lnTo>
                    <a:lnTo>
                      <a:pt x="70" y="51"/>
                    </a:lnTo>
                    <a:lnTo>
                      <a:pt x="72" y="50"/>
                    </a:lnTo>
                    <a:lnTo>
                      <a:pt x="78" y="50"/>
                    </a:lnTo>
                    <a:lnTo>
                      <a:pt x="78" y="47"/>
                    </a:lnTo>
                    <a:lnTo>
                      <a:pt x="79" y="36"/>
                    </a:lnTo>
                    <a:lnTo>
                      <a:pt x="78" y="38"/>
                    </a:lnTo>
                    <a:lnTo>
                      <a:pt x="71" y="33"/>
                    </a:lnTo>
                    <a:lnTo>
                      <a:pt x="66" y="29"/>
                    </a:lnTo>
                    <a:lnTo>
                      <a:pt x="59" y="24"/>
                    </a:lnTo>
                    <a:lnTo>
                      <a:pt x="56" y="21"/>
                    </a:lnTo>
                    <a:lnTo>
                      <a:pt x="53" y="20"/>
                    </a:lnTo>
                    <a:lnTo>
                      <a:pt x="59" y="18"/>
                    </a:lnTo>
                    <a:lnTo>
                      <a:pt x="63" y="18"/>
                    </a:lnTo>
                    <a:lnTo>
                      <a:pt x="67" y="17"/>
                    </a:lnTo>
                    <a:lnTo>
                      <a:pt x="68" y="17"/>
                    </a:lnTo>
                    <a:lnTo>
                      <a:pt x="71" y="15"/>
                    </a:lnTo>
                    <a:lnTo>
                      <a:pt x="78" y="14"/>
                    </a:lnTo>
                    <a:lnTo>
                      <a:pt x="85" y="12"/>
                    </a:lnTo>
                    <a:lnTo>
                      <a:pt x="89" y="11"/>
                    </a:lnTo>
                    <a:lnTo>
                      <a:pt x="93" y="6"/>
                    </a:lnTo>
                    <a:lnTo>
                      <a:pt x="96" y="2"/>
                    </a:lnTo>
                    <a:lnTo>
                      <a:pt x="90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4" name="Freeform 159"/>
              <p:cNvSpPr>
                <a:spLocks/>
              </p:cNvSpPr>
              <p:nvPr/>
            </p:nvSpPr>
            <p:spPr bwMode="auto">
              <a:xfrm>
                <a:off x="1814" y="2268"/>
                <a:ext cx="61" cy="52"/>
              </a:xfrm>
              <a:custGeom>
                <a:avLst/>
                <a:gdLst>
                  <a:gd name="T0" fmla="*/ 0 w 61"/>
                  <a:gd name="T1" fmla="*/ 5 h 52"/>
                  <a:gd name="T2" fmla="*/ 4 w 61"/>
                  <a:gd name="T3" fmla="*/ 8 h 52"/>
                  <a:gd name="T4" fmla="*/ 9 w 61"/>
                  <a:gd name="T5" fmla="*/ 9 h 52"/>
                  <a:gd name="T6" fmla="*/ 15 w 61"/>
                  <a:gd name="T7" fmla="*/ 11 h 52"/>
                  <a:gd name="T8" fmla="*/ 22 w 61"/>
                  <a:gd name="T9" fmla="*/ 15 h 52"/>
                  <a:gd name="T10" fmla="*/ 30 w 61"/>
                  <a:gd name="T11" fmla="*/ 20 h 52"/>
                  <a:gd name="T12" fmla="*/ 32 w 61"/>
                  <a:gd name="T13" fmla="*/ 23 h 52"/>
                  <a:gd name="T14" fmla="*/ 35 w 61"/>
                  <a:gd name="T15" fmla="*/ 24 h 52"/>
                  <a:gd name="T16" fmla="*/ 42 w 61"/>
                  <a:gd name="T17" fmla="*/ 30 h 52"/>
                  <a:gd name="T18" fmla="*/ 47 w 61"/>
                  <a:gd name="T19" fmla="*/ 36 h 52"/>
                  <a:gd name="T20" fmla="*/ 51 w 61"/>
                  <a:gd name="T21" fmla="*/ 44 h 52"/>
                  <a:gd name="T22" fmla="*/ 56 w 61"/>
                  <a:gd name="T23" fmla="*/ 47 h 52"/>
                  <a:gd name="T24" fmla="*/ 61 w 61"/>
                  <a:gd name="T25" fmla="*/ 52 h 52"/>
                  <a:gd name="T26" fmla="*/ 61 w 61"/>
                  <a:gd name="T27" fmla="*/ 44 h 52"/>
                  <a:gd name="T28" fmla="*/ 60 w 61"/>
                  <a:gd name="T29" fmla="*/ 38 h 52"/>
                  <a:gd name="T30" fmla="*/ 54 w 61"/>
                  <a:gd name="T31" fmla="*/ 32 h 52"/>
                  <a:gd name="T32" fmla="*/ 47 w 61"/>
                  <a:gd name="T33" fmla="*/ 24 h 52"/>
                  <a:gd name="T34" fmla="*/ 41 w 61"/>
                  <a:gd name="T35" fmla="*/ 17 h 52"/>
                  <a:gd name="T36" fmla="*/ 38 w 61"/>
                  <a:gd name="T37" fmla="*/ 14 h 52"/>
                  <a:gd name="T38" fmla="*/ 35 w 61"/>
                  <a:gd name="T39" fmla="*/ 12 h 52"/>
                  <a:gd name="T40" fmla="*/ 27 w 61"/>
                  <a:gd name="T41" fmla="*/ 6 h 52"/>
                  <a:gd name="T42" fmla="*/ 17 w 61"/>
                  <a:gd name="T43" fmla="*/ 2 h 52"/>
                  <a:gd name="T44" fmla="*/ 11 w 61"/>
                  <a:gd name="T45" fmla="*/ 0 h 52"/>
                  <a:gd name="T46" fmla="*/ 5 w 61"/>
                  <a:gd name="T47" fmla="*/ 0 h 52"/>
                  <a:gd name="T48" fmla="*/ 0 w 61"/>
                  <a:gd name="T49" fmla="*/ 5 h 52"/>
                  <a:gd name="T50" fmla="*/ 0 w 61"/>
                  <a:gd name="T51" fmla="*/ 5 h 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1"/>
                  <a:gd name="T79" fmla="*/ 0 h 52"/>
                  <a:gd name="T80" fmla="*/ 61 w 61"/>
                  <a:gd name="T81" fmla="*/ 52 h 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1" h="52">
                    <a:moveTo>
                      <a:pt x="0" y="5"/>
                    </a:moveTo>
                    <a:lnTo>
                      <a:pt x="4" y="8"/>
                    </a:lnTo>
                    <a:lnTo>
                      <a:pt x="9" y="9"/>
                    </a:lnTo>
                    <a:lnTo>
                      <a:pt x="15" y="11"/>
                    </a:lnTo>
                    <a:lnTo>
                      <a:pt x="22" y="15"/>
                    </a:lnTo>
                    <a:lnTo>
                      <a:pt x="30" y="20"/>
                    </a:lnTo>
                    <a:lnTo>
                      <a:pt x="32" y="23"/>
                    </a:lnTo>
                    <a:lnTo>
                      <a:pt x="35" y="24"/>
                    </a:lnTo>
                    <a:lnTo>
                      <a:pt x="42" y="30"/>
                    </a:lnTo>
                    <a:lnTo>
                      <a:pt x="47" y="36"/>
                    </a:lnTo>
                    <a:lnTo>
                      <a:pt x="51" y="44"/>
                    </a:lnTo>
                    <a:lnTo>
                      <a:pt x="56" y="47"/>
                    </a:lnTo>
                    <a:lnTo>
                      <a:pt x="61" y="52"/>
                    </a:lnTo>
                    <a:lnTo>
                      <a:pt x="61" y="44"/>
                    </a:lnTo>
                    <a:lnTo>
                      <a:pt x="60" y="38"/>
                    </a:lnTo>
                    <a:lnTo>
                      <a:pt x="54" y="32"/>
                    </a:lnTo>
                    <a:lnTo>
                      <a:pt x="47" y="24"/>
                    </a:lnTo>
                    <a:lnTo>
                      <a:pt x="41" y="17"/>
                    </a:lnTo>
                    <a:lnTo>
                      <a:pt x="38" y="14"/>
                    </a:lnTo>
                    <a:lnTo>
                      <a:pt x="35" y="12"/>
                    </a:lnTo>
                    <a:lnTo>
                      <a:pt x="27" y="6"/>
                    </a:lnTo>
                    <a:lnTo>
                      <a:pt x="17" y="2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5" name="Freeform 160"/>
              <p:cNvSpPr>
                <a:spLocks/>
              </p:cNvSpPr>
              <p:nvPr/>
            </p:nvSpPr>
            <p:spPr bwMode="auto">
              <a:xfrm>
                <a:off x="1871" y="2303"/>
                <a:ext cx="39" cy="69"/>
              </a:xfrm>
              <a:custGeom>
                <a:avLst/>
                <a:gdLst>
                  <a:gd name="T0" fmla="*/ 3 w 39"/>
                  <a:gd name="T1" fmla="*/ 63 h 69"/>
                  <a:gd name="T2" fmla="*/ 4 w 39"/>
                  <a:gd name="T3" fmla="*/ 59 h 69"/>
                  <a:gd name="T4" fmla="*/ 7 w 39"/>
                  <a:gd name="T5" fmla="*/ 56 h 69"/>
                  <a:gd name="T6" fmla="*/ 7 w 39"/>
                  <a:gd name="T7" fmla="*/ 51 h 69"/>
                  <a:gd name="T8" fmla="*/ 8 w 39"/>
                  <a:gd name="T9" fmla="*/ 47 h 69"/>
                  <a:gd name="T10" fmla="*/ 9 w 39"/>
                  <a:gd name="T11" fmla="*/ 41 h 69"/>
                  <a:gd name="T12" fmla="*/ 9 w 39"/>
                  <a:gd name="T13" fmla="*/ 33 h 69"/>
                  <a:gd name="T14" fmla="*/ 9 w 39"/>
                  <a:gd name="T15" fmla="*/ 26 h 69"/>
                  <a:gd name="T16" fmla="*/ 11 w 39"/>
                  <a:gd name="T17" fmla="*/ 18 h 69"/>
                  <a:gd name="T18" fmla="*/ 12 w 39"/>
                  <a:gd name="T19" fmla="*/ 11 h 69"/>
                  <a:gd name="T20" fmla="*/ 13 w 39"/>
                  <a:gd name="T21" fmla="*/ 9 h 69"/>
                  <a:gd name="T22" fmla="*/ 15 w 39"/>
                  <a:gd name="T23" fmla="*/ 9 h 69"/>
                  <a:gd name="T24" fmla="*/ 15 w 39"/>
                  <a:gd name="T25" fmla="*/ 11 h 69"/>
                  <a:gd name="T26" fmla="*/ 16 w 39"/>
                  <a:gd name="T27" fmla="*/ 11 h 69"/>
                  <a:gd name="T28" fmla="*/ 19 w 39"/>
                  <a:gd name="T29" fmla="*/ 14 h 69"/>
                  <a:gd name="T30" fmla="*/ 22 w 39"/>
                  <a:gd name="T31" fmla="*/ 17 h 69"/>
                  <a:gd name="T32" fmla="*/ 24 w 39"/>
                  <a:gd name="T33" fmla="*/ 26 h 69"/>
                  <a:gd name="T34" fmla="*/ 27 w 39"/>
                  <a:gd name="T35" fmla="*/ 33 h 69"/>
                  <a:gd name="T36" fmla="*/ 28 w 39"/>
                  <a:gd name="T37" fmla="*/ 41 h 69"/>
                  <a:gd name="T38" fmla="*/ 28 w 39"/>
                  <a:gd name="T39" fmla="*/ 47 h 69"/>
                  <a:gd name="T40" fmla="*/ 30 w 39"/>
                  <a:gd name="T41" fmla="*/ 53 h 69"/>
                  <a:gd name="T42" fmla="*/ 31 w 39"/>
                  <a:gd name="T43" fmla="*/ 60 h 69"/>
                  <a:gd name="T44" fmla="*/ 34 w 39"/>
                  <a:gd name="T45" fmla="*/ 69 h 69"/>
                  <a:gd name="T46" fmla="*/ 37 w 39"/>
                  <a:gd name="T47" fmla="*/ 65 h 69"/>
                  <a:gd name="T48" fmla="*/ 38 w 39"/>
                  <a:gd name="T49" fmla="*/ 60 h 69"/>
                  <a:gd name="T50" fmla="*/ 38 w 39"/>
                  <a:gd name="T51" fmla="*/ 54 h 69"/>
                  <a:gd name="T52" fmla="*/ 39 w 39"/>
                  <a:gd name="T53" fmla="*/ 50 h 69"/>
                  <a:gd name="T54" fmla="*/ 37 w 39"/>
                  <a:gd name="T55" fmla="*/ 38 h 69"/>
                  <a:gd name="T56" fmla="*/ 33 w 39"/>
                  <a:gd name="T57" fmla="*/ 21 h 69"/>
                  <a:gd name="T58" fmla="*/ 27 w 39"/>
                  <a:gd name="T59" fmla="*/ 6 h 69"/>
                  <a:gd name="T60" fmla="*/ 20 w 39"/>
                  <a:gd name="T61" fmla="*/ 1 h 69"/>
                  <a:gd name="T62" fmla="*/ 18 w 39"/>
                  <a:gd name="T63" fmla="*/ 0 h 69"/>
                  <a:gd name="T64" fmla="*/ 11 w 39"/>
                  <a:gd name="T65" fmla="*/ 0 h 69"/>
                  <a:gd name="T66" fmla="*/ 7 w 39"/>
                  <a:gd name="T67" fmla="*/ 1 h 69"/>
                  <a:gd name="T68" fmla="*/ 4 w 39"/>
                  <a:gd name="T69" fmla="*/ 6 h 69"/>
                  <a:gd name="T70" fmla="*/ 3 w 39"/>
                  <a:gd name="T71" fmla="*/ 11 h 69"/>
                  <a:gd name="T72" fmla="*/ 3 w 39"/>
                  <a:gd name="T73" fmla="*/ 17 h 69"/>
                  <a:gd name="T74" fmla="*/ 0 w 39"/>
                  <a:gd name="T75" fmla="*/ 26 h 69"/>
                  <a:gd name="T76" fmla="*/ 0 w 39"/>
                  <a:gd name="T77" fmla="*/ 33 h 69"/>
                  <a:gd name="T78" fmla="*/ 0 w 39"/>
                  <a:gd name="T79" fmla="*/ 41 h 69"/>
                  <a:gd name="T80" fmla="*/ 0 w 39"/>
                  <a:gd name="T81" fmla="*/ 45 h 69"/>
                  <a:gd name="T82" fmla="*/ 0 w 39"/>
                  <a:gd name="T83" fmla="*/ 50 h 69"/>
                  <a:gd name="T84" fmla="*/ 0 w 39"/>
                  <a:gd name="T85" fmla="*/ 54 h 69"/>
                  <a:gd name="T86" fmla="*/ 0 w 39"/>
                  <a:gd name="T87" fmla="*/ 59 h 69"/>
                  <a:gd name="T88" fmla="*/ 3 w 39"/>
                  <a:gd name="T89" fmla="*/ 63 h 69"/>
                  <a:gd name="T90" fmla="*/ 3 w 39"/>
                  <a:gd name="T91" fmla="*/ 63 h 6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9"/>
                  <a:gd name="T139" fmla="*/ 0 h 69"/>
                  <a:gd name="T140" fmla="*/ 39 w 39"/>
                  <a:gd name="T141" fmla="*/ 69 h 6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9" h="69">
                    <a:moveTo>
                      <a:pt x="3" y="63"/>
                    </a:moveTo>
                    <a:lnTo>
                      <a:pt x="4" y="59"/>
                    </a:lnTo>
                    <a:lnTo>
                      <a:pt x="7" y="56"/>
                    </a:lnTo>
                    <a:lnTo>
                      <a:pt x="7" y="51"/>
                    </a:lnTo>
                    <a:lnTo>
                      <a:pt x="8" y="47"/>
                    </a:lnTo>
                    <a:lnTo>
                      <a:pt x="9" y="41"/>
                    </a:lnTo>
                    <a:lnTo>
                      <a:pt x="9" y="33"/>
                    </a:lnTo>
                    <a:lnTo>
                      <a:pt x="9" y="26"/>
                    </a:lnTo>
                    <a:lnTo>
                      <a:pt x="11" y="18"/>
                    </a:lnTo>
                    <a:lnTo>
                      <a:pt x="12" y="11"/>
                    </a:lnTo>
                    <a:lnTo>
                      <a:pt x="13" y="9"/>
                    </a:lnTo>
                    <a:lnTo>
                      <a:pt x="15" y="9"/>
                    </a:lnTo>
                    <a:lnTo>
                      <a:pt x="15" y="11"/>
                    </a:lnTo>
                    <a:lnTo>
                      <a:pt x="16" y="11"/>
                    </a:lnTo>
                    <a:lnTo>
                      <a:pt x="19" y="14"/>
                    </a:lnTo>
                    <a:lnTo>
                      <a:pt x="22" y="17"/>
                    </a:lnTo>
                    <a:lnTo>
                      <a:pt x="24" y="26"/>
                    </a:lnTo>
                    <a:lnTo>
                      <a:pt x="27" y="33"/>
                    </a:lnTo>
                    <a:lnTo>
                      <a:pt x="28" y="41"/>
                    </a:lnTo>
                    <a:lnTo>
                      <a:pt x="28" y="47"/>
                    </a:lnTo>
                    <a:lnTo>
                      <a:pt x="30" y="53"/>
                    </a:lnTo>
                    <a:lnTo>
                      <a:pt x="31" y="60"/>
                    </a:lnTo>
                    <a:lnTo>
                      <a:pt x="34" y="69"/>
                    </a:lnTo>
                    <a:lnTo>
                      <a:pt x="37" y="65"/>
                    </a:lnTo>
                    <a:lnTo>
                      <a:pt x="38" y="60"/>
                    </a:lnTo>
                    <a:lnTo>
                      <a:pt x="38" y="54"/>
                    </a:lnTo>
                    <a:lnTo>
                      <a:pt x="39" y="50"/>
                    </a:lnTo>
                    <a:lnTo>
                      <a:pt x="37" y="38"/>
                    </a:lnTo>
                    <a:lnTo>
                      <a:pt x="33" y="21"/>
                    </a:lnTo>
                    <a:lnTo>
                      <a:pt x="27" y="6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4" y="6"/>
                    </a:lnTo>
                    <a:lnTo>
                      <a:pt x="3" y="11"/>
                    </a:lnTo>
                    <a:lnTo>
                      <a:pt x="3" y="17"/>
                    </a:lnTo>
                    <a:lnTo>
                      <a:pt x="0" y="26"/>
                    </a:lnTo>
                    <a:lnTo>
                      <a:pt x="0" y="33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0" y="59"/>
                    </a:lnTo>
                    <a:lnTo>
                      <a:pt x="3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6" name="Freeform 161"/>
              <p:cNvSpPr>
                <a:spLocks/>
              </p:cNvSpPr>
              <p:nvPr/>
            </p:nvSpPr>
            <p:spPr bwMode="auto">
              <a:xfrm>
                <a:off x="1905" y="2261"/>
                <a:ext cx="64" cy="160"/>
              </a:xfrm>
              <a:custGeom>
                <a:avLst/>
                <a:gdLst>
                  <a:gd name="T0" fmla="*/ 50 w 64"/>
                  <a:gd name="T1" fmla="*/ 56 h 160"/>
                  <a:gd name="T2" fmla="*/ 45 w 64"/>
                  <a:gd name="T3" fmla="*/ 53 h 160"/>
                  <a:gd name="T4" fmla="*/ 41 w 64"/>
                  <a:gd name="T5" fmla="*/ 36 h 160"/>
                  <a:gd name="T6" fmla="*/ 31 w 64"/>
                  <a:gd name="T7" fmla="*/ 16 h 160"/>
                  <a:gd name="T8" fmla="*/ 30 w 64"/>
                  <a:gd name="T9" fmla="*/ 13 h 160"/>
                  <a:gd name="T10" fmla="*/ 26 w 64"/>
                  <a:gd name="T11" fmla="*/ 7 h 160"/>
                  <a:gd name="T12" fmla="*/ 16 w 64"/>
                  <a:gd name="T13" fmla="*/ 0 h 160"/>
                  <a:gd name="T14" fmla="*/ 11 w 64"/>
                  <a:gd name="T15" fmla="*/ 3 h 160"/>
                  <a:gd name="T16" fmla="*/ 9 w 64"/>
                  <a:gd name="T17" fmla="*/ 9 h 160"/>
                  <a:gd name="T18" fmla="*/ 5 w 64"/>
                  <a:gd name="T19" fmla="*/ 24 h 160"/>
                  <a:gd name="T20" fmla="*/ 5 w 64"/>
                  <a:gd name="T21" fmla="*/ 51 h 160"/>
                  <a:gd name="T22" fmla="*/ 5 w 64"/>
                  <a:gd name="T23" fmla="*/ 71 h 160"/>
                  <a:gd name="T24" fmla="*/ 3 w 64"/>
                  <a:gd name="T25" fmla="*/ 84 h 160"/>
                  <a:gd name="T26" fmla="*/ 0 w 64"/>
                  <a:gd name="T27" fmla="*/ 99 h 160"/>
                  <a:gd name="T28" fmla="*/ 9 w 64"/>
                  <a:gd name="T29" fmla="*/ 87 h 160"/>
                  <a:gd name="T30" fmla="*/ 13 w 64"/>
                  <a:gd name="T31" fmla="*/ 71 h 160"/>
                  <a:gd name="T32" fmla="*/ 15 w 64"/>
                  <a:gd name="T33" fmla="*/ 51 h 160"/>
                  <a:gd name="T34" fmla="*/ 15 w 64"/>
                  <a:gd name="T35" fmla="*/ 24 h 160"/>
                  <a:gd name="T36" fmla="*/ 19 w 64"/>
                  <a:gd name="T37" fmla="*/ 13 h 160"/>
                  <a:gd name="T38" fmla="*/ 24 w 64"/>
                  <a:gd name="T39" fmla="*/ 19 h 160"/>
                  <a:gd name="T40" fmla="*/ 28 w 64"/>
                  <a:gd name="T41" fmla="*/ 28 h 160"/>
                  <a:gd name="T42" fmla="*/ 35 w 64"/>
                  <a:gd name="T43" fmla="*/ 53 h 160"/>
                  <a:gd name="T44" fmla="*/ 37 w 64"/>
                  <a:gd name="T45" fmla="*/ 78 h 160"/>
                  <a:gd name="T46" fmla="*/ 35 w 64"/>
                  <a:gd name="T47" fmla="*/ 96 h 160"/>
                  <a:gd name="T48" fmla="*/ 34 w 64"/>
                  <a:gd name="T49" fmla="*/ 113 h 160"/>
                  <a:gd name="T50" fmla="*/ 31 w 64"/>
                  <a:gd name="T51" fmla="*/ 128 h 160"/>
                  <a:gd name="T52" fmla="*/ 39 w 64"/>
                  <a:gd name="T53" fmla="*/ 114 h 160"/>
                  <a:gd name="T54" fmla="*/ 45 w 64"/>
                  <a:gd name="T55" fmla="*/ 99 h 160"/>
                  <a:gd name="T56" fmla="*/ 45 w 64"/>
                  <a:gd name="T57" fmla="*/ 83 h 160"/>
                  <a:gd name="T58" fmla="*/ 45 w 64"/>
                  <a:gd name="T59" fmla="*/ 60 h 160"/>
                  <a:gd name="T60" fmla="*/ 50 w 64"/>
                  <a:gd name="T61" fmla="*/ 69 h 160"/>
                  <a:gd name="T62" fmla="*/ 54 w 64"/>
                  <a:gd name="T63" fmla="*/ 87 h 160"/>
                  <a:gd name="T64" fmla="*/ 53 w 64"/>
                  <a:gd name="T65" fmla="*/ 105 h 160"/>
                  <a:gd name="T66" fmla="*/ 49 w 64"/>
                  <a:gd name="T67" fmla="*/ 123 h 160"/>
                  <a:gd name="T68" fmla="*/ 39 w 64"/>
                  <a:gd name="T69" fmla="*/ 145 h 160"/>
                  <a:gd name="T70" fmla="*/ 34 w 64"/>
                  <a:gd name="T71" fmla="*/ 160 h 160"/>
                  <a:gd name="T72" fmla="*/ 47 w 64"/>
                  <a:gd name="T73" fmla="*/ 149 h 160"/>
                  <a:gd name="T74" fmla="*/ 57 w 64"/>
                  <a:gd name="T75" fmla="*/ 126 h 160"/>
                  <a:gd name="T76" fmla="*/ 62 w 64"/>
                  <a:gd name="T77" fmla="*/ 107 h 160"/>
                  <a:gd name="T78" fmla="*/ 64 w 64"/>
                  <a:gd name="T79" fmla="*/ 87 h 160"/>
                  <a:gd name="T80" fmla="*/ 58 w 64"/>
                  <a:gd name="T81" fmla="*/ 62 h 16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4"/>
                  <a:gd name="T124" fmla="*/ 0 h 160"/>
                  <a:gd name="T125" fmla="*/ 64 w 64"/>
                  <a:gd name="T126" fmla="*/ 160 h 16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4" h="160">
                    <a:moveTo>
                      <a:pt x="58" y="62"/>
                    </a:moveTo>
                    <a:lnTo>
                      <a:pt x="50" y="56"/>
                    </a:lnTo>
                    <a:lnTo>
                      <a:pt x="45" y="56"/>
                    </a:lnTo>
                    <a:lnTo>
                      <a:pt x="45" y="53"/>
                    </a:lnTo>
                    <a:lnTo>
                      <a:pt x="45" y="51"/>
                    </a:lnTo>
                    <a:lnTo>
                      <a:pt x="41" y="36"/>
                    </a:lnTo>
                    <a:lnTo>
                      <a:pt x="37" y="24"/>
                    </a:lnTo>
                    <a:lnTo>
                      <a:pt x="31" y="16"/>
                    </a:lnTo>
                    <a:lnTo>
                      <a:pt x="30" y="15"/>
                    </a:lnTo>
                    <a:lnTo>
                      <a:pt x="30" y="13"/>
                    </a:lnTo>
                    <a:lnTo>
                      <a:pt x="28" y="12"/>
                    </a:lnTo>
                    <a:lnTo>
                      <a:pt x="26" y="7"/>
                    </a:lnTo>
                    <a:lnTo>
                      <a:pt x="23" y="4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9" y="9"/>
                    </a:lnTo>
                    <a:lnTo>
                      <a:pt x="8" y="15"/>
                    </a:lnTo>
                    <a:lnTo>
                      <a:pt x="5" y="24"/>
                    </a:lnTo>
                    <a:lnTo>
                      <a:pt x="5" y="37"/>
                    </a:lnTo>
                    <a:lnTo>
                      <a:pt x="5" y="51"/>
                    </a:lnTo>
                    <a:lnTo>
                      <a:pt x="5" y="62"/>
                    </a:lnTo>
                    <a:lnTo>
                      <a:pt x="5" y="71"/>
                    </a:lnTo>
                    <a:lnTo>
                      <a:pt x="4" y="77"/>
                    </a:lnTo>
                    <a:lnTo>
                      <a:pt x="3" y="84"/>
                    </a:lnTo>
                    <a:lnTo>
                      <a:pt x="1" y="92"/>
                    </a:lnTo>
                    <a:lnTo>
                      <a:pt x="0" y="99"/>
                    </a:lnTo>
                    <a:lnTo>
                      <a:pt x="4" y="92"/>
                    </a:lnTo>
                    <a:lnTo>
                      <a:pt x="9" y="87"/>
                    </a:lnTo>
                    <a:lnTo>
                      <a:pt x="12" y="78"/>
                    </a:lnTo>
                    <a:lnTo>
                      <a:pt x="13" y="71"/>
                    </a:lnTo>
                    <a:lnTo>
                      <a:pt x="13" y="62"/>
                    </a:lnTo>
                    <a:lnTo>
                      <a:pt x="15" y="51"/>
                    </a:lnTo>
                    <a:lnTo>
                      <a:pt x="15" y="36"/>
                    </a:lnTo>
                    <a:lnTo>
                      <a:pt x="15" y="24"/>
                    </a:lnTo>
                    <a:lnTo>
                      <a:pt x="16" y="18"/>
                    </a:lnTo>
                    <a:lnTo>
                      <a:pt x="19" y="13"/>
                    </a:lnTo>
                    <a:lnTo>
                      <a:pt x="22" y="18"/>
                    </a:lnTo>
                    <a:lnTo>
                      <a:pt x="24" y="19"/>
                    </a:lnTo>
                    <a:lnTo>
                      <a:pt x="24" y="21"/>
                    </a:lnTo>
                    <a:lnTo>
                      <a:pt x="28" y="28"/>
                    </a:lnTo>
                    <a:lnTo>
                      <a:pt x="31" y="39"/>
                    </a:lnTo>
                    <a:lnTo>
                      <a:pt x="35" y="53"/>
                    </a:lnTo>
                    <a:lnTo>
                      <a:pt x="37" y="65"/>
                    </a:lnTo>
                    <a:lnTo>
                      <a:pt x="37" y="78"/>
                    </a:lnTo>
                    <a:lnTo>
                      <a:pt x="35" y="89"/>
                    </a:lnTo>
                    <a:lnTo>
                      <a:pt x="35" y="96"/>
                    </a:lnTo>
                    <a:lnTo>
                      <a:pt x="34" y="104"/>
                    </a:lnTo>
                    <a:lnTo>
                      <a:pt x="34" y="113"/>
                    </a:lnTo>
                    <a:lnTo>
                      <a:pt x="33" y="119"/>
                    </a:lnTo>
                    <a:lnTo>
                      <a:pt x="31" y="128"/>
                    </a:lnTo>
                    <a:lnTo>
                      <a:pt x="35" y="120"/>
                    </a:lnTo>
                    <a:lnTo>
                      <a:pt x="39" y="114"/>
                    </a:lnTo>
                    <a:lnTo>
                      <a:pt x="42" y="107"/>
                    </a:lnTo>
                    <a:lnTo>
                      <a:pt x="45" y="99"/>
                    </a:lnTo>
                    <a:lnTo>
                      <a:pt x="45" y="92"/>
                    </a:lnTo>
                    <a:lnTo>
                      <a:pt x="45" y="83"/>
                    </a:lnTo>
                    <a:lnTo>
                      <a:pt x="45" y="72"/>
                    </a:lnTo>
                    <a:lnTo>
                      <a:pt x="45" y="60"/>
                    </a:lnTo>
                    <a:lnTo>
                      <a:pt x="47" y="65"/>
                    </a:lnTo>
                    <a:lnTo>
                      <a:pt x="50" y="69"/>
                    </a:lnTo>
                    <a:lnTo>
                      <a:pt x="54" y="75"/>
                    </a:lnTo>
                    <a:lnTo>
                      <a:pt x="54" y="87"/>
                    </a:lnTo>
                    <a:lnTo>
                      <a:pt x="54" y="99"/>
                    </a:lnTo>
                    <a:lnTo>
                      <a:pt x="53" y="105"/>
                    </a:lnTo>
                    <a:lnTo>
                      <a:pt x="52" y="110"/>
                    </a:lnTo>
                    <a:lnTo>
                      <a:pt x="49" y="123"/>
                    </a:lnTo>
                    <a:lnTo>
                      <a:pt x="43" y="136"/>
                    </a:lnTo>
                    <a:lnTo>
                      <a:pt x="39" y="145"/>
                    </a:lnTo>
                    <a:lnTo>
                      <a:pt x="37" y="151"/>
                    </a:lnTo>
                    <a:lnTo>
                      <a:pt x="34" y="160"/>
                    </a:lnTo>
                    <a:lnTo>
                      <a:pt x="41" y="155"/>
                    </a:lnTo>
                    <a:lnTo>
                      <a:pt x="47" y="149"/>
                    </a:lnTo>
                    <a:lnTo>
                      <a:pt x="52" y="140"/>
                    </a:lnTo>
                    <a:lnTo>
                      <a:pt x="57" y="126"/>
                    </a:lnTo>
                    <a:lnTo>
                      <a:pt x="60" y="113"/>
                    </a:lnTo>
                    <a:lnTo>
                      <a:pt x="62" y="107"/>
                    </a:lnTo>
                    <a:lnTo>
                      <a:pt x="62" y="101"/>
                    </a:lnTo>
                    <a:lnTo>
                      <a:pt x="64" y="87"/>
                    </a:lnTo>
                    <a:lnTo>
                      <a:pt x="62" y="72"/>
                    </a:lnTo>
                    <a:lnTo>
                      <a:pt x="58" y="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7" name="Freeform 162"/>
              <p:cNvSpPr>
                <a:spLocks/>
              </p:cNvSpPr>
              <p:nvPr/>
            </p:nvSpPr>
            <p:spPr bwMode="auto">
              <a:xfrm>
                <a:off x="1759" y="2458"/>
                <a:ext cx="13" cy="102"/>
              </a:xfrm>
              <a:custGeom>
                <a:avLst/>
                <a:gdLst>
                  <a:gd name="T0" fmla="*/ 11 w 13"/>
                  <a:gd name="T1" fmla="*/ 0 h 102"/>
                  <a:gd name="T2" fmla="*/ 7 w 13"/>
                  <a:gd name="T3" fmla="*/ 2 h 102"/>
                  <a:gd name="T4" fmla="*/ 6 w 13"/>
                  <a:gd name="T5" fmla="*/ 5 h 102"/>
                  <a:gd name="T6" fmla="*/ 4 w 13"/>
                  <a:gd name="T7" fmla="*/ 8 h 102"/>
                  <a:gd name="T8" fmla="*/ 3 w 13"/>
                  <a:gd name="T9" fmla="*/ 14 h 102"/>
                  <a:gd name="T10" fmla="*/ 2 w 13"/>
                  <a:gd name="T11" fmla="*/ 20 h 102"/>
                  <a:gd name="T12" fmla="*/ 0 w 13"/>
                  <a:gd name="T13" fmla="*/ 34 h 102"/>
                  <a:gd name="T14" fmla="*/ 0 w 13"/>
                  <a:gd name="T15" fmla="*/ 44 h 102"/>
                  <a:gd name="T16" fmla="*/ 0 w 13"/>
                  <a:gd name="T17" fmla="*/ 50 h 102"/>
                  <a:gd name="T18" fmla="*/ 0 w 13"/>
                  <a:gd name="T19" fmla="*/ 55 h 102"/>
                  <a:gd name="T20" fmla="*/ 0 w 13"/>
                  <a:gd name="T21" fmla="*/ 67 h 102"/>
                  <a:gd name="T22" fmla="*/ 0 w 13"/>
                  <a:gd name="T23" fmla="*/ 80 h 102"/>
                  <a:gd name="T24" fmla="*/ 2 w 13"/>
                  <a:gd name="T25" fmla="*/ 90 h 102"/>
                  <a:gd name="T26" fmla="*/ 3 w 13"/>
                  <a:gd name="T27" fmla="*/ 96 h 102"/>
                  <a:gd name="T28" fmla="*/ 7 w 13"/>
                  <a:gd name="T29" fmla="*/ 102 h 102"/>
                  <a:gd name="T30" fmla="*/ 9 w 13"/>
                  <a:gd name="T31" fmla="*/ 96 h 102"/>
                  <a:gd name="T32" fmla="*/ 11 w 13"/>
                  <a:gd name="T33" fmla="*/ 90 h 102"/>
                  <a:gd name="T34" fmla="*/ 9 w 13"/>
                  <a:gd name="T35" fmla="*/ 80 h 102"/>
                  <a:gd name="T36" fmla="*/ 9 w 13"/>
                  <a:gd name="T37" fmla="*/ 67 h 102"/>
                  <a:gd name="T38" fmla="*/ 9 w 13"/>
                  <a:gd name="T39" fmla="*/ 55 h 102"/>
                  <a:gd name="T40" fmla="*/ 9 w 13"/>
                  <a:gd name="T41" fmla="*/ 50 h 102"/>
                  <a:gd name="T42" fmla="*/ 9 w 13"/>
                  <a:gd name="T43" fmla="*/ 44 h 102"/>
                  <a:gd name="T44" fmla="*/ 10 w 13"/>
                  <a:gd name="T45" fmla="*/ 34 h 102"/>
                  <a:gd name="T46" fmla="*/ 11 w 13"/>
                  <a:gd name="T47" fmla="*/ 22 h 102"/>
                  <a:gd name="T48" fmla="*/ 13 w 13"/>
                  <a:gd name="T49" fmla="*/ 14 h 102"/>
                  <a:gd name="T50" fmla="*/ 13 w 13"/>
                  <a:gd name="T51" fmla="*/ 6 h 102"/>
                  <a:gd name="T52" fmla="*/ 11 w 13"/>
                  <a:gd name="T53" fmla="*/ 0 h 102"/>
                  <a:gd name="T54" fmla="*/ 11 w 13"/>
                  <a:gd name="T55" fmla="*/ 0 h 10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3"/>
                  <a:gd name="T85" fmla="*/ 0 h 102"/>
                  <a:gd name="T86" fmla="*/ 13 w 13"/>
                  <a:gd name="T87" fmla="*/ 102 h 10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3" h="102">
                    <a:moveTo>
                      <a:pt x="11" y="0"/>
                    </a:moveTo>
                    <a:lnTo>
                      <a:pt x="7" y="2"/>
                    </a:lnTo>
                    <a:lnTo>
                      <a:pt x="6" y="5"/>
                    </a:lnTo>
                    <a:lnTo>
                      <a:pt x="4" y="8"/>
                    </a:lnTo>
                    <a:lnTo>
                      <a:pt x="3" y="14"/>
                    </a:lnTo>
                    <a:lnTo>
                      <a:pt x="2" y="20"/>
                    </a:lnTo>
                    <a:lnTo>
                      <a:pt x="0" y="34"/>
                    </a:lnTo>
                    <a:lnTo>
                      <a:pt x="0" y="44"/>
                    </a:lnTo>
                    <a:lnTo>
                      <a:pt x="0" y="50"/>
                    </a:lnTo>
                    <a:lnTo>
                      <a:pt x="0" y="55"/>
                    </a:lnTo>
                    <a:lnTo>
                      <a:pt x="0" y="67"/>
                    </a:lnTo>
                    <a:lnTo>
                      <a:pt x="0" y="80"/>
                    </a:lnTo>
                    <a:lnTo>
                      <a:pt x="2" y="90"/>
                    </a:lnTo>
                    <a:lnTo>
                      <a:pt x="3" y="96"/>
                    </a:lnTo>
                    <a:lnTo>
                      <a:pt x="7" y="102"/>
                    </a:lnTo>
                    <a:lnTo>
                      <a:pt x="9" y="96"/>
                    </a:lnTo>
                    <a:lnTo>
                      <a:pt x="11" y="90"/>
                    </a:lnTo>
                    <a:lnTo>
                      <a:pt x="9" y="80"/>
                    </a:lnTo>
                    <a:lnTo>
                      <a:pt x="9" y="67"/>
                    </a:lnTo>
                    <a:lnTo>
                      <a:pt x="9" y="55"/>
                    </a:lnTo>
                    <a:lnTo>
                      <a:pt x="9" y="50"/>
                    </a:lnTo>
                    <a:lnTo>
                      <a:pt x="9" y="44"/>
                    </a:lnTo>
                    <a:lnTo>
                      <a:pt x="10" y="34"/>
                    </a:lnTo>
                    <a:lnTo>
                      <a:pt x="11" y="22"/>
                    </a:lnTo>
                    <a:lnTo>
                      <a:pt x="13" y="14"/>
                    </a:lnTo>
                    <a:lnTo>
                      <a:pt x="13" y="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8" name="Freeform 163"/>
              <p:cNvSpPr>
                <a:spLocks/>
              </p:cNvSpPr>
              <p:nvPr/>
            </p:nvSpPr>
            <p:spPr bwMode="auto">
              <a:xfrm>
                <a:off x="1694" y="2541"/>
                <a:ext cx="106" cy="37"/>
              </a:xfrm>
              <a:custGeom>
                <a:avLst/>
                <a:gdLst>
                  <a:gd name="T0" fmla="*/ 0 w 106"/>
                  <a:gd name="T1" fmla="*/ 8 h 37"/>
                  <a:gd name="T2" fmla="*/ 8 w 106"/>
                  <a:gd name="T3" fmla="*/ 10 h 37"/>
                  <a:gd name="T4" fmla="*/ 15 w 106"/>
                  <a:gd name="T5" fmla="*/ 11 h 37"/>
                  <a:gd name="T6" fmla="*/ 23 w 106"/>
                  <a:gd name="T7" fmla="*/ 10 h 37"/>
                  <a:gd name="T8" fmla="*/ 37 w 106"/>
                  <a:gd name="T9" fmla="*/ 13 h 37"/>
                  <a:gd name="T10" fmla="*/ 48 w 106"/>
                  <a:gd name="T11" fmla="*/ 14 h 37"/>
                  <a:gd name="T12" fmla="*/ 53 w 106"/>
                  <a:gd name="T13" fmla="*/ 17 h 37"/>
                  <a:gd name="T14" fmla="*/ 59 w 106"/>
                  <a:gd name="T15" fmla="*/ 17 h 37"/>
                  <a:gd name="T16" fmla="*/ 68 w 106"/>
                  <a:gd name="T17" fmla="*/ 23 h 37"/>
                  <a:gd name="T18" fmla="*/ 80 w 106"/>
                  <a:gd name="T19" fmla="*/ 29 h 37"/>
                  <a:gd name="T20" fmla="*/ 90 w 106"/>
                  <a:gd name="T21" fmla="*/ 35 h 37"/>
                  <a:gd name="T22" fmla="*/ 94 w 106"/>
                  <a:gd name="T23" fmla="*/ 35 h 37"/>
                  <a:gd name="T24" fmla="*/ 98 w 106"/>
                  <a:gd name="T25" fmla="*/ 37 h 37"/>
                  <a:gd name="T26" fmla="*/ 101 w 106"/>
                  <a:gd name="T27" fmla="*/ 35 h 37"/>
                  <a:gd name="T28" fmla="*/ 106 w 106"/>
                  <a:gd name="T29" fmla="*/ 34 h 37"/>
                  <a:gd name="T30" fmla="*/ 99 w 106"/>
                  <a:gd name="T31" fmla="*/ 28 h 37"/>
                  <a:gd name="T32" fmla="*/ 93 w 106"/>
                  <a:gd name="T33" fmla="*/ 25 h 37"/>
                  <a:gd name="T34" fmla="*/ 84 w 106"/>
                  <a:gd name="T35" fmla="*/ 19 h 37"/>
                  <a:gd name="T36" fmla="*/ 72 w 106"/>
                  <a:gd name="T37" fmla="*/ 13 h 37"/>
                  <a:gd name="T38" fmla="*/ 61 w 106"/>
                  <a:gd name="T39" fmla="*/ 7 h 37"/>
                  <a:gd name="T40" fmla="*/ 57 w 106"/>
                  <a:gd name="T41" fmla="*/ 7 h 37"/>
                  <a:gd name="T42" fmla="*/ 50 w 106"/>
                  <a:gd name="T43" fmla="*/ 5 h 37"/>
                  <a:gd name="T44" fmla="*/ 38 w 106"/>
                  <a:gd name="T45" fmla="*/ 2 h 37"/>
                  <a:gd name="T46" fmla="*/ 23 w 106"/>
                  <a:gd name="T47" fmla="*/ 0 h 37"/>
                  <a:gd name="T48" fmla="*/ 15 w 106"/>
                  <a:gd name="T49" fmla="*/ 2 h 37"/>
                  <a:gd name="T50" fmla="*/ 10 w 106"/>
                  <a:gd name="T51" fmla="*/ 2 h 37"/>
                  <a:gd name="T52" fmla="*/ 7 w 106"/>
                  <a:gd name="T53" fmla="*/ 3 h 37"/>
                  <a:gd name="T54" fmla="*/ 3 w 106"/>
                  <a:gd name="T55" fmla="*/ 5 h 37"/>
                  <a:gd name="T56" fmla="*/ 0 w 106"/>
                  <a:gd name="T57" fmla="*/ 8 h 37"/>
                  <a:gd name="T58" fmla="*/ 0 w 106"/>
                  <a:gd name="T59" fmla="*/ 8 h 3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06"/>
                  <a:gd name="T91" fmla="*/ 0 h 37"/>
                  <a:gd name="T92" fmla="*/ 106 w 106"/>
                  <a:gd name="T93" fmla="*/ 37 h 3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06" h="37">
                    <a:moveTo>
                      <a:pt x="0" y="8"/>
                    </a:moveTo>
                    <a:lnTo>
                      <a:pt x="8" y="10"/>
                    </a:lnTo>
                    <a:lnTo>
                      <a:pt x="15" y="11"/>
                    </a:lnTo>
                    <a:lnTo>
                      <a:pt x="23" y="10"/>
                    </a:lnTo>
                    <a:lnTo>
                      <a:pt x="37" y="13"/>
                    </a:lnTo>
                    <a:lnTo>
                      <a:pt x="48" y="14"/>
                    </a:lnTo>
                    <a:lnTo>
                      <a:pt x="53" y="17"/>
                    </a:lnTo>
                    <a:lnTo>
                      <a:pt x="59" y="17"/>
                    </a:lnTo>
                    <a:lnTo>
                      <a:pt x="68" y="23"/>
                    </a:lnTo>
                    <a:lnTo>
                      <a:pt x="80" y="29"/>
                    </a:lnTo>
                    <a:lnTo>
                      <a:pt x="90" y="35"/>
                    </a:lnTo>
                    <a:lnTo>
                      <a:pt x="94" y="35"/>
                    </a:lnTo>
                    <a:lnTo>
                      <a:pt x="98" y="37"/>
                    </a:lnTo>
                    <a:lnTo>
                      <a:pt x="101" y="35"/>
                    </a:lnTo>
                    <a:lnTo>
                      <a:pt x="106" y="34"/>
                    </a:lnTo>
                    <a:lnTo>
                      <a:pt x="99" y="28"/>
                    </a:lnTo>
                    <a:lnTo>
                      <a:pt x="93" y="25"/>
                    </a:lnTo>
                    <a:lnTo>
                      <a:pt x="84" y="19"/>
                    </a:lnTo>
                    <a:lnTo>
                      <a:pt x="72" y="13"/>
                    </a:lnTo>
                    <a:lnTo>
                      <a:pt x="61" y="7"/>
                    </a:lnTo>
                    <a:lnTo>
                      <a:pt x="57" y="7"/>
                    </a:lnTo>
                    <a:lnTo>
                      <a:pt x="50" y="5"/>
                    </a:lnTo>
                    <a:lnTo>
                      <a:pt x="38" y="2"/>
                    </a:lnTo>
                    <a:lnTo>
                      <a:pt x="23" y="0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7" y="3"/>
                    </a:lnTo>
                    <a:lnTo>
                      <a:pt x="3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9" name="Freeform 164"/>
              <p:cNvSpPr>
                <a:spLocks/>
              </p:cNvSpPr>
              <p:nvPr/>
            </p:nvSpPr>
            <p:spPr bwMode="auto">
              <a:xfrm>
                <a:off x="1728" y="2516"/>
                <a:ext cx="38" cy="35"/>
              </a:xfrm>
              <a:custGeom>
                <a:avLst/>
                <a:gdLst>
                  <a:gd name="T0" fmla="*/ 3 w 38"/>
                  <a:gd name="T1" fmla="*/ 0 h 35"/>
                  <a:gd name="T2" fmla="*/ 0 w 38"/>
                  <a:gd name="T3" fmla="*/ 3 h 35"/>
                  <a:gd name="T4" fmla="*/ 3 w 38"/>
                  <a:gd name="T5" fmla="*/ 7 h 35"/>
                  <a:gd name="T6" fmla="*/ 6 w 38"/>
                  <a:gd name="T7" fmla="*/ 10 h 35"/>
                  <a:gd name="T8" fmla="*/ 10 w 38"/>
                  <a:gd name="T9" fmla="*/ 15 h 35"/>
                  <a:gd name="T10" fmla="*/ 14 w 38"/>
                  <a:gd name="T11" fmla="*/ 19 h 35"/>
                  <a:gd name="T12" fmla="*/ 16 w 38"/>
                  <a:gd name="T13" fmla="*/ 21 h 35"/>
                  <a:gd name="T14" fmla="*/ 18 w 38"/>
                  <a:gd name="T15" fmla="*/ 22 h 35"/>
                  <a:gd name="T16" fmla="*/ 22 w 38"/>
                  <a:gd name="T17" fmla="*/ 25 h 35"/>
                  <a:gd name="T18" fmla="*/ 27 w 38"/>
                  <a:gd name="T19" fmla="*/ 30 h 35"/>
                  <a:gd name="T20" fmla="*/ 30 w 38"/>
                  <a:gd name="T21" fmla="*/ 33 h 35"/>
                  <a:gd name="T22" fmla="*/ 34 w 38"/>
                  <a:gd name="T23" fmla="*/ 35 h 35"/>
                  <a:gd name="T24" fmla="*/ 38 w 38"/>
                  <a:gd name="T25" fmla="*/ 33 h 35"/>
                  <a:gd name="T26" fmla="*/ 38 w 38"/>
                  <a:gd name="T27" fmla="*/ 28 h 35"/>
                  <a:gd name="T28" fmla="*/ 35 w 38"/>
                  <a:gd name="T29" fmla="*/ 25 h 35"/>
                  <a:gd name="T30" fmla="*/ 31 w 38"/>
                  <a:gd name="T31" fmla="*/ 22 h 35"/>
                  <a:gd name="T32" fmla="*/ 27 w 38"/>
                  <a:gd name="T33" fmla="*/ 18 h 35"/>
                  <a:gd name="T34" fmla="*/ 23 w 38"/>
                  <a:gd name="T35" fmla="*/ 15 h 35"/>
                  <a:gd name="T36" fmla="*/ 21 w 38"/>
                  <a:gd name="T37" fmla="*/ 15 h 35"/>
                  <a:gd name="T38" fmla="*/ 18 w 38"/>
                  <a:gd name="T39" fmla="*/ 12 h 35"/>
                  <a:gd name="T40" fmla="*/ 15 w 38"/>
                  <a:gd name="T41" fmla="*/ 9 h 35"/>
                  <a:gd name="T42" fmla="*/ 10 w 38"/>
                  <a:gd name="T43" fmla="*/ 4 h 35"/>
                  <a:gd name="T44" fmla="*/ 8 w 38"/>
                  <a:gd name="T45" fmla="*/ 3 h 35"/>
                  <a:gd name="T46" fmla="*/ 6 w 38"/>
                  <a:gd name="T47" fmla="*/ 0 h 35"/>
                  <a:gd name="T48" fmla="*/ 3 w 38"/>
                  <a:gd name="T49" fmla="*/ 0 h 35"/>
                  <a:gd name="T50" fmla="*/ 3 w 38"/>
                  <a:gd name="T51" fmla="*/ 0 h 3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35"/>
                  <a:gd name="T80" fmla="*/ 38 w 38"/>
                  <a:gd name="T81" fmla="*/ 35 h 3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35">
                    <a:moveTo>
                      <a:pt x="3" y="0"/>
                    </a:moveTo>
                    <a:lnTo>
                      <a:pt x="0" y="3"/>
                    </a:lnTo>
                    <a:lnTo>
                      <a:pt x="3" y="7"/>
                    </a:lnTo>
                    <a:lnTo>
                      <a:pt x="6" y="10"/>
                    </a:lnTo>
                    <a:lnTo>
                      <a:pt x="10" y="15"/>
                    </a:lnTo>
                    <a:lnTo>
                      <a:pt x="14" y="19"/>
                    </a:lnTo>
                    <a:lnTo>
                      <a:pt x="16" y="21"/>
                    </a:lnTo>
                    <a:lnTo>
                      <a:pt x="18" y="22"/>
                    </a:lnTo>
                    <a:lnTo>
                      <a:pt x="22" y="25"/>
                    </a:lnTo>
                    <a:lnTo>
                      <a:pt x="27" y="30"/>
                    </a:lnTo>
                    <a:lnTo>
                      <a:pt x="30" y="33"/>
                    </a:lnTo>
                    <a:lnTo>
                      <a:pt x="34" y="35"/>
                    </a:lnTo>
                    <a:lnTo>
                      <a:pt x="38" y="33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2"/>
                    </a:lnTo>
                    <a:lnTo>
                      <a:pt x="27" y="18"/>
                    </a:lnTo>
                    <a:lnTo>
                      <a:pt x="23" y="15"/>
                    </a:lnTo>
                    <a:lnTo>
                      <a:pt x="21" y="15"/>
                    </a:lnTo>
                    <a:lnTo>
                      <a:pt x="18" y="12"/>
                    </a:lnTo>
                    <a:lnTo>
                      <a:pt x="15" y="9"/>
                    </a:lnTo>
                    <a:lnTo>
                      <a:pt x="10" y="4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0" name="Freeform 165"/>
              <p:cNvSpPr>
                <a:spLocks/>
              </p:cNvSpPr>
              <p:nvPr/>
            </p:nvSpPr>
            <p:spPr bwMode="auto">
              <a:xfrm>
                <a:off x="1753" y="2412"/>
                <a:ext cx="197" cy="161"/>
              </a:xfrm>
              <a:custGeom>
                <a:avLst/>
                <a:gdLst>
                  <a:gd name="T0" fmla="*/ 190 w 197"/>
                  <a:gd name="T1" fmla="*/ 9 h 161"/>
                  <a:gd name="T2" fmla="*/ 187 w 197"/>
                  <a:gd name="T3" fmla="*/ 19 h 161"/>
                  <a:gd name="T4" fmla="*/ 178 w 197"/>
                  <a:gd name="T5" fmla="*/ 37 h 161"/>
                  <a:gd name="T6" fmla="*/ 164 w 197"/>
                  <a:gd name="T7" fmla="*/ 46 h 161"/>
                  <a:gd name="T8" fmla="*/ 157 w 197"/>
                  <a:gd name="T9" fmla="*/ 49 h 161"/>
                  <a:gd name="T10" fmla="*/ 137 w 197"/>
                  <a:gd name="T11" fmla="*/ 52 h 161"/>
                  <a:gd name="T12" fmla="*/ 122 w 197"/>
                  <a:gd name="T13" fmla="*/ 63 h 161"/>
                  <a:gd name="T14" fmla="*/ 114 w 197"/>
                  <a:gd name="T15" fmla="*/ 66 h 161"/>
                  <a:gd name="T16" fmla="*/ 97 w 197"/>
                  <a:gd name="T17" fmla="*/ 69 h 161"/>
                  <a:gd name="T18" fmla="*/ 73 w 197"/>
                  <a:gd name="T19" fmla="*/ 68 h 161"/>
                  <a:gd name="T20" fmla="*/ 61 w 197"/>
                  <a:gd name="T21" fmla="*/ 65 h 161"/>
                  <a:gd name="T22" fmla="*/ 25 w 197"/>
                  <a:gd name="T23" fmla="*/ 43 h 161"/>
                  <a:gd name="T24" fmla="*/ 9 w 197"/>
                  <a:gd name="T25" fmla="*/ 30 h 161"/>
                  <a:gd name="T26" fmla="*/ 4 w 197"/>
                  <a:gd name="T27" fmla="*/ 36 h 161"/>
                  <a:gd name="T28" fmla="*/ 35 w 197"/>
                  <a:gd name="T29" fmla="*/ 62 h 161"/>
                  <a:gd name="T30" fmla="*/ 59 w 197"/>
                  <a:gd name="T31" fmla="*/ 72 h 161"/>
                  <a:gd name="T32" fmla="*/ 81 w 197"/>
                  <a:gd name="T33" fmla="*/ 80 h 161"/>
                  <a:gd name="T34" fmla="*/ 106 w 197"/>
                  <a:gd name="T35" fmla="*/ 77 h 161"/>
                  <a:gd name="T36" fmla="*/ 114 w 197"/>
                  <a:gd name="T37" fmla="*/ 75 h 161"/>
                  <a:gd name="T38" fmla="*/ 114 w 197"/>
                  <a:gd name="T39" fmla="*/ 98 h 161"/>
                  <a:gd name="T40" fmla="*/ 115 w 197"/>
                  <a:gd name="T41" fmla="*/ 110 h 161"/>
                  <a:gd name="T42" fmla="*/ 99 w 197"/>
                  <a:gd name="T43" fmla="*/ 102 h 161"/>
                  <a:gd name="T44" fmla="*/ 99 w 197"/>
                  <a:gd name="T45" fmla="*/ 111 h 161"/>
                  <a:gd name="T46" fmla="*/ 111 w 197"/>
                  <a:gd name="T47" fmla="*/ 119 h 161"/>
                  <a:gd name="T48" fmla="*/ 118 w 197"/>
                  <a:gd name="T49" fmla="*/ 122 h 161"/>
                  <a:gd name="T50" fmla="*/ 110 w 197"/>
                  <a:gd name="T51" fmla="*/ 129 h 161"/>
                  <a:gd name="T52" fmla="*/ 88 w 197"/>
                  <a:gd name="T53" fmla="*/ 125 h 161"/>
                  <a:gd name="T54" fmla="*/ 83 w 197"/>
                  <a:gd name="T55" fmla="*/ 134 h 161"/>
                  <a:gd name="T56" fmla="*/ 107 w 197"/>
                  <a:gd name="T57" fmla="*/ 139 h 161"/>
                  <a:gd name="T58" fmla="*/ 127 w 197"/>
                  <a:gd name="T59" fmla="*/ 143 h 161"/>
                  <a:gd name="T60" fmla="*/ 155 w 197"/>
                  <a:gd name="T61" fmla="*/ 158 h 161"/>
                  <a:gd name="T62" fmla="*/ 164 w 197"/>
                  <a:gd name="T63" fmla="*/ 154 h 161"/>
                  <a:gd name="T64" fmla="*/ 144 w 197"/>
                  <a:gd name="T65" fmla="*/ 142 h 161"/>
                  <a:gd name="T66" fmla="*/ 127 w 197"/>
                  <a:gd name="T67" fmla="*/ 131 h 161"/>
                  <a:gd name="T68" fmla="*/ 133 w 197"/>
                  <a:gd name="T69" fmla="*/ 131 h 161"/>
                  <a:gd name="T70" fmla="*/ 130 w 197"/>
                  <a:gd name="T71" fmla="*/ 119 h 161"/>
                  <a:gd name="T72" fmla="*/ 125 w 197"/>
                  <a:gd name="T73" fmla="*/ 105 h 161"/>
                  <a:gd name="T74" fmla="*/ 123 w 197"/>
                  <a:gd name="T75" fmla="*/ 89 h 161"/>
                  <a:gd name="T76" fmla="*/ 123 w 197"/>
                  <a:gd name="T77" fmla="*/ 72 h 161"/>
                  <a:gd name="T78" fmla="*/ 129 w 197"/>
                  <a:gd name="T79" fmla="*/ 68 h 161"/>
                  <a:gd name="T80" fmla="*/ 148 w 197"/>
                  <a:gd name="T81" fmla="*/ 60 h 161"/>
                  <a:gd name="T82" fmla="*/ 164 w 197"/>
                  <a:gd name="T83" fmla="*/ 57 h 161"/>
                  <a:gd name="T84" fmla="*/ 171 w 197"/>
                  <a:gd name="T85" fmla="*/ 52 h 161"/>
                  <a:gd name="T86" fmla="*/ 189 w 197"/>
                  <a:gd name="T87" fmla="*/ 37 h 161"/>
                  <a:gd name="T88" fmla="*/ 197 w 197"/>
                  <a:gd name="T89" fmla="*/ 19 h 161"/>
                  <a:gd name="T90" fmla="*/ 195 w 197"/>
                  <a:gd name="T91" fmla="*/ 4 h 16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97"/>
                  <a:gd name="T139" fmla="*/ 0 h 161"/>
                  <a:gd name="T140" fmla="*/ 197 w 197"/>
                  <a:gd name="T141" fmla="*/ 161 h 161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97" h="161">
                    <a:moveTo>
                      <a:pt x="194" y="0"/>
                    </a:moveTo>
                    <a:lnTo>
                      <a:pt x="193" y="4"/>
                    </a:lnTo>
                    <a:lnTo>
                      <a:pt x="190" y="9"/>
                    </a:lnTo>
                    <a:lnTo>
                      <a:pt x="189" y="12"/>
                    </a:lnTo>
                    <a:lnTo>
                      <a:pt x="189" y="16"/>
                    </a:lnTo>
                    <a:lnTo>
                      <a:pt x="187" y="19"/>
                    </a:lnTo>
                    <a:lnTo>
                      <a:pt x="186" y="25"/>
                    </a:lnTo>
                    <a:lnTo>
                      <a:pt x="182" y="31"/>
                    </a:lnTo>
                    <a:lnTo>
                      <a:pt x="178" y="37"/>
                    </a:lnTo>
                    <a:lnTo>
                      <a:pt x="172" y="40"/>
                    </a:lnTo>
                    <a:lnTo>
                      <a:pt x="168" y="45"/>
                    </a:lnTo>
                    <a:lnTo>
                      <a:pt x="164" y="46"/>
                    </a:lnTo>
                    <a:lnTo>
                      <a:pt x="163" y="48"/>
                    </a:lnTo>
                    <a:lnTo>
                      <a:pt x="161" y="48"/>
                    </a:lnTo>
                    <a:lnTo>
                      <a:pt x="157" y="49"/>
                    </a:lnTo>
                    <a:lnTo>
                      <a:pt x="152" y="51"/>
                    </a:lnTo>
                    <a:lnTo>
                      <a:pt x="146" y="51"/>
                    </a:lnTo>
                    <a:lnTo>
                      <a:pt x="137" y="52"/>
                    </a:lnTo>
                    <a:lnTo>
                      <a:pt x="130" y="55"/>
                    </a:lnTo>
                    <a:lnTo>
                      <a:pt x="125" y="60"/>
                    </a:lnTo>
                    <a:lnTo>
                      <a:pt x="122" y="63"/>
                    </a:lnTo>
                    <a:lnTo>
                      <a:pt x="119" y="63"/>
                    </a:lnTo>
                    <a:lnTo>
                      <a:pt x="118" y="65"/>
                    </a:lnTo>
                    <a:lnTo>
                      <a:pt x="114" y="66"/>
                    </a:lnTo>
                    <a:lnTo>
                      <a:pt x="108" y="68"/>
                    </a:lnTo>
                    <a:lnTo>
                      <a:pt x="104" y="68"/>
                    </a:lnTo>
                    <a:lnTo>
                      <a:pt x="97" y="69"/>
                    </a:lnTo>
                    <a:lnTo>
                      <a:pt x="89" y="69"/>
                    </a:lnTo>
                    <a:lnTo>
                      <a:pt x="81" y="69"/>
                    </a:lnTo>
                    <a:lnTo>
                      <a:pt x="73" y="68"/>
                    </a:lnTo>
                    <a:lnTo>
                      <a:pt x="68" y="66"/>
                    </a:lnTo>
                    <a:lnTo>
                      <a:pt x="62" y="65"/>
                    </a:lnTo>
                    <a:lnTo>
                      <a:pt x="61" y="65"/>
                    </a:lnTo>
                    <a:lnTo>
                      <a:pt x="54" y="62"/>
                    </a:lnTo>
                    <a:lnTo>
                      <a:pt x="40" y="52"/>
                    </a:lnTo>
                    <a:lnTo>
                      <a:pt x="25" y="43"/>
                    </a:lnTo>
                    <a:lnTo>
                      <a:pt x="17" y="36"/>
                    </a:lnTo>
                    <a:lnTo>
                      <a:pt x="12" y="31"/>
                    </a:lnTo>
                    <a:lnTo>
                      <a:pt x="9" y="30"/>
                    </a:lnTo>
                    <a:lnTo>
                      <a:pt x="4" y="28"/>
                    </a:lnTo>
                    <a:lnTo>
                      <a:pt x="0" y="27"/>
                    </a:lnTo>
                    <a:lnTo>
                      <a:pt x="4" y="36"/>
                    </a:lnTo>
                    <a:lnTo>
                      <a:pt x="10" y="43"/>
                    </a:lnTo>
                    <a:lnTo>
                      <a:pt x="20" y="51"/>
                    </a:lnTo>
                    <a:lnTo>
                      <a:pt x="35" y="62"/>
                    </a:lnTo>
                    <a:lnTo>
                      <a:pt x="50" y="71"/>
                    </a:lnTo>
                    <a:lnTo>
                      <a:pt x="58" y="72"/>
                    </a:lnTo>
                    <a:lnTo>
                      <a:pt x="59" y="72"/>
                    </a:lnTo>
                    <a:lnTo>
                      <a:pt x="65" y="75"/>
                    </a:lnTo>
                    <a:lnTo>
                      <a:pt x="72" y="77"/>
                    </a:lnTo>
                    <a:lnTo>
                      <a:pt x="81" y="80"/>
                    </a:lnTo>
                    <a:lnTo>
                      <a:pt x="89" y="80"/>
                    </a:lnTo>
                    <a:lnTo>
                      <a:pt x="99" y="78"/>
                    </a:lnTo>
                    <a:lnTo>
                      <a:pt x="106" y="77"/>
                    </a:lnTo>
                    <a:lnTo>
                      <a:pt x="111" y="77"/>
                    </a:lnTo>
                    <a:lnTo>
                      <a:pt x="112" y="75"/>
                    </a:lnTo>
                    <a:lnTo>
                      <a:pt x="114" y="75"/>
                    </a:lnTo>
                    <a:lnTo>
                      <a:pt x="114" y="81"/>
                    </a:lnTo>
                    <a:lnTo>
                      <a:pt x="114" y="90"/>
                    </a:lnTo>
                    <a:lnTo>
                      <a:pt x="114" y="98"/>
                    </a:lnTo>
                    <a:lnTo>
                      <a:pt x="114" y="102"/>
                    </a:lnTo>
                    <a:lnTo>
                      <a:pt x="115" y="104"/>
                    </a:lnTo>
                    <a:lnTo>
                      <a:pt x="115" y="110"/>
                    </a:lnTo>
                    <a:lnTo>
                      <a:pt x="108" y="104"/>
                    </a:lnTo>
                    <a:lnTo>
                      <a:pt x="103" y="102"/>
                    </a:lnTo>
                    <a:lnTo>
                      <a:pt x="99" y="102"/>
                    </a:lnTo>
                    <a:lnTo>
                      <a:pt x="96" y="104"/>
                    </a:lnTo>
                    <a:lnTo>
                      <a:pt x="96" y="107"/>
                    </a:lnTo>
                    <a:lnTo>
                      <a:pt x="99" y="111"/>
                    </a:lnTo>
                    <a:lnTo>
                      <a:pt x="102" y="113"/>
                    </a:lnTo>
                    <a:lnTo>
                      <a:pt x="107" y="116"/>
                    </a:lnTo>
                    <a:lnTo>
                      <a:pt x="111" y="119"/>
                    </a:lnTo>
                    <a:lnTo>
                      <a:pt x="114" y="120"/>
                    </a:lnTo>
                    <a:lnTo>
                      <a:pt x="115" y="120"/>
                    </a:lnTo>
                    <a:lnTo>
                      <a:pt x="118" y="122"/>
                    </a:lnTo>
                    <a:lnTo>
                      <a:pt x="118" y="126"/>
                    </a:lnTo>
                    <a:lnTo>
                      <a:pt x="118" y="131"/>
                    </a:lnTo>
                    <a:lnTo>
                      <a:pt x="110" y="129"/>
                    </a:lnTo>
                    <a:lnTo>
                      <a:pt x="102" y="126"/>
                    </a:lnTo>
                    <a:lnTo>
                      <a:pt x="93" y="125"/>
                    </a:lnTo>
                    <a:lnTo>
                      <a:pt x="88" y="125"/>
                    </a:lnTo>
                    <a:lnTo>
                      <a:pt x="81" y="126"/>
                    </a:lnTo>
                    <a:lnTo>
                      <a:pt x="76" y="131"/>
                    </a:lnTo>
                    <a:lnTo>
                      <a:pt x="83" y="134"/>
                    </a:lnTo>
                    <a:lnTo>
                      <a:pt x="88" y="136"/>
                    </a:lnTo>
                    <a:lnTo>
                      <a:pt x="96" y="136"/>
                    </a:lnTo>
                    <a:lnTo>
                      <a:pt x="107" y="139"/>
                    </a:lnTo>
                    <a:lnTo>
                      <a:pt x="118" y="140"/>
                    </a:lnTo>
                    <a:lnTo>
                      <a:pt x="123" y="142"/>
                    </a:lnTo>
                    <a:lnTo>
                      <a:pt x="127" y="143"/>
                    </a:lnTo>
                    <a:lnTo>
                      <a:pt x="136" y="148"/>
                    </a:lnTo>
                    <a:lnTo>
                      <a:pt x="146" y="155"/>
                    </a:lnTo>
                    <a:lnTo>
                      <a:pt x="155" y="158"/>
                    </a:lnTo>
                    <a:lnTo>
                      <a:pt x="163" y="161"/>
                    </a:lnTo>
                    <a:lnTo>
                      <a:pt x="171" y="157"/>
                    </a:lnTo>
                    <a:lnTo>
                      <a:pt x="164" y="154"/>
                    </a:lnTo>
                    <a:lnTo>
                      <a:pt x="157" y="151"/>
                    </a:lnTo>
                    <a:lnTo>
                      <a:pt x="152" y="146"/>
                    </a:lnTo>
                    <a:lnTo>
                      <a:pt x="144" y="142"/>
                    </a:lnTo>
                    <a:lnTo>
                      <a:pt x="133" y="136"/>
                    </a:lnTo>
                    <a:lnTo>
                      <a:pt x="127" y="134"/>
                    </a:lnTo>
                    <a:lnTo>
                      <a:pt x="127" y="131"/>
                    </a:lnTo>
                    <a:lnTo>
                      <a:pt x="130" y="131"/>
                    </a:lnTo>
                    <a:lnTo>
                      <a:pt x="133" y="131"/>
                    </a:lnTo>
                    <a:lnTo>
                      <a:pt x="134" y="126"/>
                    </a:lnTo>
                    <a:lnTo>
                      <a:pt x="133" y="122"/>
                    </a:lnTo>
                    <a:lnTo>
                      <a:pt x="130" y="119"/>
                    </a:lnTo>
                    <a:lnTo>
                      <a:pt x="126" y="116"/>
                    </a:lnTo>
                    <a:lnTo>
                      <a:pt x="125" y="110"/>
                    </a:lnTo>
                    <a:lnTo>
                      <a:pt x="125" y="105"/>
                    </a:lnTo>
                    <a:lnTo>
                      <a:pt x="123" y="102"/>
                    </a:lnTo>
                    <a:lnTo>
                      <a:pt x="123" y="96"/>
                    </a:lnTo>
                    <a:lnTo>
                      <a:pt x="123" y="89"/>
                    </a:lnTo>
                    <a:lnTo>
                      <a:pt x="123" y="80"/>
                    </a:lnTo>
                    <a:lnTo>
                      <a:pt x="123" y="75"/>
                    </a:lnTo>
                    <a:lnTo>
                      <a:pt x="123" y="72"/>
                    </a:lnTo>
                    <a:lnTo>
                      <a:pt x="125" y="71"/>
                    </a:lnTo>
                    <a:lnTo>
                      <a:pt x="126" y="71"/>
                    </a:lnTo>
                    <a:lnTo>
                      <a:pt x="129" y="68"/>
                    </a:lnTo>
                    <a:lnTo>
                      <a:pt x="133" y="66"/>
                    </a:lnTo>
                    <a:lnTo>
                      <a:pt x="140" y="63"/>
                    </a:lnTo>
                    <a:lnTo>
                      <a:pt x="148" y="60"/>
                    </a:lnTo>
                    <a:lnTo>
                      <a:pt x="153" y="60"/>
                    </a:lnTo>
                    <a:lnTo>
                      <a:pt x="160" y="59"/>
                    </a:lnTo>
                    <a:lnTo>
                      <a:pt x="164" y="57"/>
                    </a:lnTo>
                    <a:lnTo>
                      <a:pt x="165" y="55"/>
                    </a:lnTo>
                    <a:lnTo>
                      <a:pt x="167" y="55"/>
                    </a:lnTo>
                    <a:lnTo>
                      <a:pt x="171" y="52"/>
                    </a:lnTo>
                    <a:lnTo>
                      <a:pt x="176" y="49"/>
                    </a:lnTo>
                    <a:lnTo>
                      <a:pt x="183" y="43"/>
                    </a:lnTo>
                    <a:lnTo>
                      <a:pt x="189" y="37"/>
                    </a:lnTo>
                    <a:lnTo>
                      <a:pt x="194" y="31"/>
                    </a:lnTo>
                    <a:lnTo>
                      <a:pt x="195" y="24"/>
                    </a:lnTo>
                    <a:lnTo>
                      <a:pt x="197" y="19"/>
                    </a:lnTo>
                    <a:lnTo>
                      <a:pt x="197" y="13"/>
                    </a:lnTo>
                    <a:lnTo>
                      <a:pt x="197" y="9"/>
                    </a:lnTo>
                    <a:lnTo>
                      <a:pt x="195" y="4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1" name="Freeform 166"/>
              <p:cNvSpPr>
                <a:spLocks/>
              </p:cNvSpPr>
              <p:nvPr/>
            </p:nvSpPr>
            <p:spPr bwMode="auto">
              <a:xfrm>
                <a:off x="1175" y="2045"/>
                <a:ext cx="148" cy="166"/>
              </a:xfrm>
              <a:custGeom>
                <a:avLst/>
                <a:gdLst>
                  <a:gd name="T0" fmla="*/ 57 w 148"/>
                  <a:gd name="T1" fmla="*/ 166 h 166"/>
                  <a:gd name="T2" fmla="*/ 45 w 148"/>
                  <a:gd name="T3" fmla="*/ 163 h 166"/>
                  <a:gd name="T4" fmla="*/ 36 w 148"/>
                  <a:gd name="T5" fmla="*/ 157 h 166"/>
                  <a:gd name="T6" fmla="*/ 28 w 148"/>
                  <a:gd name="T7" fmla="*/ 149 h 166"/>
                  <a:gd name="T8" fmla="*/ 21 w 148"/>
                  <a:gd name="T9" fmla="*/ 137 h 166"/>
                  <a:gd name="T10" fmla="*/ 16 w 148"/>
                  <a:gd name="T11" fmla="*/ 125 h 166"/>
                  <a:gd name="T12" fmla="*/ 12 w 148"/>
                  <a:gd name="T13" fmla="*/ 108 h 166"/>
                  <a:gd name="T14" fmla="*/ 9 w 148"/>
                  <a:gd name="T15" fmla="*/ 86 h 166"/>
                  <a:gd name="T16" fmla="*/ 13 w 148"/>
                  <a:gd name="T17" fmla="*/ 62 h 166"/>
                  <a:gd name="T18" fmla="*/ 20 w 148"/>
                  <a:gd name="T19" fmla="*/ 42 h 166"/>
                  <a:gd name="T20" fmla="*/ 31 w 148"/>
                  <a:gd name="T21" fmla="*/ 28 h 166"/>
                  <a:gd name="T22" fmla="*/ 41 w 148"/>
                  <a:gd name="T23" fmla="*/ 21 h 166"/>
                  <a:gd name="T24" fmla="*/ 46 w 148"/>
                  <a:gd name="T25" fmla="*/ 18 h 166"/>
                  <a:gd name="T26" fmla="*/ 49 w 148"/>
                  <a:gd name="T27" fmla="*/ 16 h 166"/>
                  <a:gd name="T28" fmla="*/ 61 w 148"/>
                  <a:gd name="T29" fmla="*/ 12 h 166"/>
                  <a:gd name="T30" fmla="*/ 76 w 148"/>
                  <a:gd name="T31" fmla="*/ 9 h 166"/>
                  <a:gd name="T32" fmla="*/ 98 w 148"/>
                  <a:gd name="T33" fmla="*/ 15 h 166"/>
                  <a:gd name="T34" fmla="*/ 114 w 148"/>
                  <a:gd name="T35" fmla="*/ 27 h 166"/>
                  <a:gd name="T36" fmla="*/ 126 w 148"/>
                  <a:gd name="T37" fmla="*/ 45 h 166"/>
                  <a:gd name="T38" fmla="*/ 134 w 148"/>
                  <a:gd name="T39" fmla="*/ 62 h 166"/>
                  <a:gd name="T40" fmla="*/ 137 w 148"/>
                  <a:gd name="T41" fmla="*/ 75 h 166"/>
                  <a:gd name="T42" fmla="*/ 138 w 148"/>
                  <a:gd name="T43" fmla="*/ 87 h 166"/>
                  <a:gd name="T44" fmla="*/ 140 w 148"/>
                  <a:gd name="T45" fmla="*/ 96 h 166"/>
                  <a:gd name="T46" fmla="*/ 140 w 148"/>
                  <a:gd name="T47" fmla="*/ 105 h 166"/>
                  <a:gd name="T48" fmla="*/ 140 w 148"/>
                  <a:gd name="T49" fmla="*/ 118 h 166"/>
                  <a:gd name="T50" fmla="*/ 144 w 148"/>
                  <a:gd name="T51" fmla="*/ 118 h 166"/>
                  <a:gd name="T52" fmla="*/ 147 w 148"/>
                  <a:gd name="T53" fmla="*/ 107 h 166"/>
                  <a:gd name="T54" fmla="*/ 148 w 148"/>
                  <a:gd name="T55" fmla="*/ 96 h 166"/>
                  <a:gd name="T56" fmla="*/ 147 w 148"/>
                  <a:gd name="T57" fmla="*/ 84 h 166"/>
                  <a:gd name="T58" fmla="*/ 147 w 148"/>
                  <a:gd name="T59" fmla="*/ 72 h 166"/>
                  <a:gd name="T60" fmla="*/ 142 w 148"/>
                  <a:gd name="T61" fmla="*/ 59 h 166"/>
                  <a:gd name="T62" fmla="*/ 134 w 148"/>
                  <a:gd name="T63" fmla="*/ 41 h 166"/>
                  <a:gd name="T64" fmla="*/ 121 w 148"/>
                  <a:gd name="T65" fmla="*/ 21 h 166"/>
                  <a:gd name="T66" fmla="*/ 100 w 148"/>
                  <a:gd name="T67" fmla="*/ 6 h 166"/>
                  <a:gd name="T68" fmla="*/ 77 w 148"/>
                  <a:gd name="T69" fmla="*/ 0 h 166"/>
                  <a:gd name="T70" fmla="*/ 60 w 148"/>
                  <a:gd name="T71" fmla="*/ 3 h 166"/>
                  <a:gd name="T72" fmla="*/ 46 w 148"/>
                  <a:gd name="T73" fmla="*/ 7 h 166"/>
                  <a:gd name="T74" fmla="*/ 42 w 148"/>
                  <a:gd name="T75" fmla="*/ 10 h 166"/>
                  <a:gd name="T76" fmla="*/ 36 w 148"/>
                  <a:gd name="T77" fmla="*/ 10 h 166"/>
                  <a:gd name="T78" fmla="*/ 26 w 148"/>
                  <a:gd name="T79" fmla="*/ 21 h 166"/>
                  <a:gd name="T80" fmla="*/ 13 w 148"/>
                  <a:gd name="T81" fmla="*/ 36 h 166"/>
                  <a:gd name="T82" fmla="*/ 4 w 148"/>
                  <a:gd name="T83" fmla="*/ 60 h 166"/>
                  <a:gd name="T84" fmla="*/ 0 w 148"/>
                  <a:gd name="T85" fmla="*/ 86 h 166"/>
                  <a:gd name="T86" fmla="*/ 4 w 148"/>
                  <a:gd name="T87" fmla="*/ 110 h 166"/>
                  <a:gd name="T88" fmla="*/ 9 w 148"/>
                  <a:gd name="T89" fmla="*/ 130 h 166"/>
                  <a:gd name="T90" fmla="*/ 15 w 148"/>
                  <a:gd name="T91" fmla="*/ 143 h 166"/>
                  <a:gd name="T92" fmla="*/ 23 w 148"/>
                  <a:gd name="T93" fmla="*/ 155 h 166"/>
                  <a:gd name="T94" fmla="*/ 32 w 148"/>
                  <a:gd name="T95" fmla="*/ 164 h 166"/>
                  <a:gd name="T96" fmla="*/ 45 w 148"/>
                  <a:gd name="T97" fmla="*/ 166 h 166"/>
                  <a:gd name="T98" fmla="*/ 57 w 148"/>
                  <a:gd name="T99" fmla="*/ 166 h 166"/>
                  <a:gd name="T100" fmla="*/ 57 w 148"/>
                  <a:gd name="T101" fmla="*/ 166 h 16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8"/>
                  <a:gd name="T154" fmla="*/ 0 h 166"/>
                  <a:gd name="T155" fmla="*/ 148 w 148"/>
                  <a:gd name="T156" fmla="*/ 166 h 16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8" h="166">
                    <a:moveTo>
                      <a:pt x="57" y="166"/>
                    </a:moveTo>
                    <a:lnTo>
                      <a:pt x="45" y="163"/>
                    </a:lnTo>
                    <a:lnTo>
                      <a:pt x="36" y="157"/>
                    </a:lnTo>
                    <a:lnTo>
                      <a:pt x="28" y="149"/>
                    </a:lnTo>
                    <a:lnTo>
                      <a:pt x="21" y="137"/>
                    </a:lnTo>
                    <a:lnTo>
                      <a:pt x="16" y="125"/>
                    </a:lnTo>
                    <a:lnTo>
                      <a:pt x="12" y="108"/>
                    </a:lnTo>
                    <a:lnTo>
                      <a:pt x="9" y="86"/>
                    </a:lnTo>
                    <a:lnTo>
                      <a:pt x="13" y="62"/>
                    </a:lnTo>
                    <a:lnTo>
                      <a:pt x="20" y="42"/>
                    </a:lnTo>
                    <a:lnTo>
                      <a:pt x="31" y="28"/>
                    </a:lnTo>
                    <a:lnTo>
                      <a:pt x="41" y="21"/>
                    </a:lnTo>
                    <a:lnTo>
                      <a:pt x="46" y="18"/>
                    </a:lnTo>
                    <a:lnTo>
                      <a:pt x="49" y="16"/>
                    </a:lnTo>
                    <a:lnTo>
                      <a:pt x="61" y="12"/>
                    </a:lnTo>
                    <a:lnTo>
                      <a:pt x="76" y="9"/>
                    </a:lnTo>
                    <a:lnTo>
                      <a:pt x="98" y="15"/>
                    </a:lnTo>
                    <a:lnTo>
                      <a:pt x="114" y="27"/>
                    </a:lnTo>
                    <a:lnTo>
                      <a:pt x="126" y="45"/>
                    </a:lnTo>
                    <a:lnTo>
                      <a:pt x="134" y="62"/>
                    </a:lnTo>
                    <a:lnTo>
                      <a:pt x="137" y="75"/>
                    </a:lnTo>
                    <a:lnTo>
                      <a:pt x="138" y="87"/>
                    </a:lnTo>
                    <a:lnTo>
                      <a:pt x="140" y="96"/>
                    </a:lnTo>
                    <a:lnTo>
                      <a:pt x="140" y="105"/>
                    </a:lnTo>
                    <a:lnTo>
                      <a:pt x="140" y="118"/>
                    </a:lnTo>
                    <a:lnTo>
                      <a:pt x="144" y="118"/>
                    </a:lnTo>
                    <a:lnTo>
                      <a:pt x="147" y="107"/>
                    </a:lnTo>
                    <a:lnTo>
                      <a:pt x="148" y="96"/>
                    </a:lnTo>
                    <a:lnTo>
                      <a:pt x="147" y="84"/>
                    </a:lnTo>
                    <a:lnTo>
                      <a:pt x="147" y="72"/>
                    </a:lnTo>
                    <a:lnTo>
                      <a:pt x="142" y="59"/>
                    </a:lnTo>
                    <a:lnTo>
                      <a:pt x="134" y="41"/>
                    </a:lnTo>
                    <a:lnTo>
                      <a:pt x="121" y="21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60" y="3"/>
                    </a:lnTo>
                    <a:lnTo>
                      <a:pt x="46" y="7"/>
                    </a:lnTo>
                    <a:lnTo>
                      <a:pt x="42" y="10"/>
                    </a:lnTo>
                    <a:lnTo>
                      <a:pt x="36" y="10"/>
                    </a:lnTo>
                    <a:lnTo>
                      <a:pt x="26" y="21"/>
                    </a:lnTo>
                    <a:lnTo>
                      <a:pt x="13" y="36"/>
                    </a:lnTo>
                    <a:lnTo>
                      <a:pt x="4" y="60"/>
                    </a:lnTo>
                    <a:lnTo>
                      <a:pt x="0" y="86"/>
                    </a:lnTo>
                    <a:lnTo>
                      <a:pt x="4" y="110"/>
                    </a:lnTo>
                    <a:lnTo>
                      <a:pt x="9" y="130"/>
                    </a:lnTo>
                    <a:lnTo>
                      <a:pt x="15" y="143"/>
                    </a:lnTo>
                    <a:lnTo>
                      <a:pt x="23" y="155"/>
                    </a:lnTo>
                    <a:lnTo>
                      <a:pt x="32" y="164"/>
                    </a:lnTo>
                    <a:lnTo>
                      <a:pt x="45" y="166"/>
                    </a:lnTo>
                    <a:lnTo>
                      <a:pt x="57" y="1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2" name="Freeform 167"/>
              <p:cNvSpPr>
                <a:spLocks/>
              </p:cNvSpPr>
              <p:nvPr/>
            </p:nvSpPr>
            <p:spPr bwMode="auto">
              <a:xfrm>
                <a:off x="1153" y="2058"/>
                <a:ext cx="45" cy="61"/>
              </a:xfrm>
              <a:custGeom>
                <a:avLst/>
                <a:gdLst>
                  <a:gd name="T0" fmla="*/ 45 w 45"/>
                  <a:gd name="T1" fmla="*/ 15 h 61"/>
                  <a:gd name="T2" fmla="*/ 39 w 45"/>
                  <a:gd name="T3" fmla="*/ 12 h 61"/>
                  <a:gd name="T4" fmla="*/ 33 w 45"/>
                  <a:gd name="T5" fmla="*/ 11 h 61"/>
                  <a:gd name="T6" fmla="*/ 24 w 45"/>
                  <a:gd name="T7" fmla="*/ 8 h 61"/>
                  <a:gd name="T8" fmla="*/ 18 w 45"/>
                  <a:gd name="T9" fmla="*/ 5 h 61"/>
                  <a:gd name="T10" fmla="*/ 8 w 45"/>
                  <a:gd name="T11" fmla="*/ 2 h 61"/>
                  <a:gd name="T12" fmla="*/ 5 w 45"/>
                  <a:gd name="T13" fmla="*/ 0 h 61"/>
                  <a:gd name="T14" fmla="*/ 4 w 45"/>
                  <a:gd name="T15" fmla="*/ 2 h 61"/>
                  <a:gd name="T16" fmla="*/ 0 w 45"/>
                  <a:gd name="T17" fmla="*/ 8 h 61"/>
                  <a:gd name="T18" fmla="*/ 0 w 45"/>
                  <a:gd name="T19" fmla="*/ 8 h 61"/>
                  <a:gd name="T20" fmla="*/ 0 w 45"/>
                  <a:gd name="T21" fmla="*/ 9 h 61"/>
                  <a:gd name="T22" fmla="*/ 1 w 45"/>
                  <a:gd name="T23" fmla="*/ 18 h 61"/>
                  <a:gd name="T24" fmla="*/ 8 w 45"/>
                  <a:gd name="T25" fmla="*/ 35 h 61"/>
                  <a:gd name="T26" fmla="*/ 16 w 45"/>
                  <a:gd name="T27" fmla="*/ 52 h 61"/>
                  <a:gd name="T28" fmla="*/ 24 w 45"/>
                  <a:gd name="T29" fmla="*/ 61 h 61"/>
                  <a:gd name="T30" fmla="*/ 29 w 45"/>
                  <a:gd name="T31" fmla="*/ 49 h 61"/>
                  <a:gd name="T32" fmla="*/ 23 w 45"/>
                  <a:gd name="T33" fmla="*/ 43 h 61"/>
                  <a:gd name="T34" fmla="*/ 18 w 45"/>
                  <a:gd name="T35" fmla="*/ 32 h 61"/>
                  <a:gd name="T36" fmla="*/ 12 w 45"/>
                  <a:gd name="T37" fmla="*/ 21 h 61"/>
                  <a:gd name="T38" fmla="*/ 8 w 45"/>
                  <a:gd name="T39" fmla="*/ 14 h 61"/>
                  <a:gd name="T40" fmla="*/ 11 w 45"/>
                  <a:gd name="T41" fmla="*/ 14 h 61"/>
                  <a:gd name="T42" fmla="*/ 15 w 45"/>
                  <a:gd name="T43" fmla="*/ 14 h 61"/>
                  <a:gd name="T44" fmla="*/ 22 w 45"/>
                  <a:gd name="T45" fmla="*/ 17 h 61"/>
                  <a:gd name="T46" fmla="*/ 29 w 45"/>
                  <a:gd name="T47" fmla="*/ 18 h 61"/>
                  <a:gd name="T48" fmla="*/ 33 w 45"/>
                  <a:gd name="T49" fmla="*/ 21 h 61"/>
                  <a:gd name="T50" fmla="*/ 37 w 45"/>
                  <a:gd name="T51" fmla="*/ 21 h 61"/>
                  <a:gd name="T52" fmla="*/ 45 w 45"/>
                  <a:gd name="T53" fmla="*/ 15 h 61"/>
                  <a:gd name="T54" fmla="*/ 45 w 45"/>
                  <a:gd name="T55" fmla="*/ 15 h 6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5"/>
                  <a:gd name="T85" fmla="*/ 0 h 61"/>
                  <a:gd name="T86" fmla="*/ 45 w 45"/>
                  <a:gd name="T87" fmla="*/ 61 h 6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5" h="61">
                    <a:moveTo>
                      <a:pt x="45" y="15"/>
                    </a:moveTo>
                    <a:lnTo>
                      <a:pt x="39" y="12"/>
                    </a:lnTo>
                    <a:lnTo>
                      <a:pt x="33" y="11"/>
                    </a:lnTo>
                    <a:lnTo>
                      <a:pt x="24" y="8"/>
                    </a:lnTo>
                    <a:lnTo>
                      <a:pt x="18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4" y="2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" y="18"/>
                    </a:lnTo>
                    <a:lnTo>
                      <a:pt x="8" y="35"/>
                    </a:lnTo>
                    <a:lnTo>
                      <a:pt x="16" y="52"/>
                    </a:lnTo>
                    <a:lnTo>
                      <a:pt x="24" y="61"/>
                    </a:lnTo>
                    <a:lnTo>
                      <a:pt x="29" y="49"/>
                    </a:lnTo>
                    <a:lnTo>
                      <a:pt x="23" y="43"/>
                    </a:lnTo>
                    <a:lnTo>
                      <a:pt x="18" y="32"/>
                    </a:lnTo>
                    <a:lnTo>
                      <a:pt x="12" y="21"/>
                    </a:lnTo>
                    <a:lnTo>
                      <a:pt x="8" y="14"/>
                    </a:lnTo>
                    <a:lnTo>
                      <a:pt x="11" y="14"/>
                    </a:lnTo>
                    <a:lnTo>
                      <a:pt x="15" y="14"/>
                    </a:lnTo>
                    <a:lnTo>
                      <a:pt x="22" y="17"/>
                    </a:lnTo>
                    <a:lnTo>
                      <a:pt x="29" y="18"/>
                    </a:lnTo>
                    <a:lnTo>
                      <a:pt x="33" y="21"/>
                    </a:lnTo>
                    <a:lnTo>
                      <a:pt x="37" y="21"/>
                    </a:lnTo>
                    <a:lnTo>
                      <a:pt x="45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3" name="Freeform 168"/>
              <p:cNvSpPr>
                <a:spLocks/>
              </p:cNvSpPr>
              <p:nvPr/>
            </p:nvSpPr>
            <p:spPr bwMode="auto">
              <a:xfrm>
                <a:off x="1192" y="2206"/>
                <a:ext cx="94" cy="160"/>
              </a:xfrm>
              <a:custGeom>
                <a:avLst/>
                <a:gdLst>
                  <a:gd name="T0" fmla="*/ 26 w 94"/>
                  <a:gd name="T1" fmla="*/ 0 h 160"/>
                  <a:gd name="T2" fmla="*/ 19 w 94"/>
                  <a:gd name="T3" fmla="*/ 5 h 160"/>
                  <a:gd name="T4" fmla="*/ 15 w 94"/>
                  <a:gd name="T5" fmla="*/ 11 h 160"/>
                  <a:gd name="T6" fmla="*/ 11 w 94"/>
                  <a:gd name="T7" fmla="*/ 17 h 160"/>
                  <a:gd name="T8" fmla="*/ 9 w 94"/>
                  <a:gd name="T9" fmla="*/ 26 h 160"/>
                  <a:gd name="T10" fmla="*/ 6 w 94"/>
                  <a:gd name="T11" fmla="*/ 32 h 160"/>
                  <a:gd name="T12" fmla="*/ 3 w 94"/>
                  <a:gd name="T13" fmla="*/ 43 h 160"/>
                  <a:gd name="T14" fmla="*/ 0 w 94"/>
                  <a:gd name="T15" fmla="*/ 56 h 160"/>
                  <a:gd name="T16" fmla="*/ 0 w 94"/>
                  <a:gd name="T17" fmla="*/ 71 h 160"/>
                  <a:gd name="T18" fmla="*/ 0 w 94"/>
                  <a:gd name="T19" fmla="*/ 85 h 160"/>
                  <a:gd name="T20" fmla="*/ 3 w 94"/>
                  <a:gd name="T21" fmla="*/ 97 h 160"/>
                  <a:gd name="T22" fmla="*/ 7 w 94"/>
                  <a:gd name="T23" fmla="*/ 104 h 160"/>
                  <a:gd name="T24" fmla="*/ 9 w 94"/>
                  <a:gd name="T25" fmla="*/ 108 h 160"/>
                  <a:gd name="T26" fmla="*/ 9 w 94"/>
                  <a:gd name="T27" fmla="*/ 111 h 160"/>
                  <a:gd name="T28" fmla="*/ 14 w 94"/>
                  <a:gd name="T29" fmla="*/ 118 h 160"/>
                  <a:gd name="T30" fmla="*/ 19 w 94"/>
                  <a:gd name="T31" fmla="*/ 127 h 160"/>
                  <a:gd name="T32" fmla="*/ 30 w 94"/>
                  <a:gd name="T33" fmla="*/ 138 h 160"/>
                  <a:gd name="T34" fmla="*/ 40 w 94"/>
                  <a:gd name="T35" fmla="*/ 145 h 160"/>
                  <a:gd name="T36" fmla="*/ 51 w 94"/>
                  <a:gd name="T37" fmla="*/ 153 h 160"/>
                  <a:gd name="T38" fmla="*/ 60 w 94"/>
                  <a:gd name="T39" fmla="*/ 157 h 160"/>
                  <a:gd name="T40" fmla="*/ 68 w 94"/>
                  <a:gd name="T41" fmla="*/ 160 h 160"/>
                  <a:gd name="T42" fmla="*/ 77 w 94"/>
                  <a:gd name="T43" fmla="*/ 160 h 160"/>
                  <a:gd name="T44" fmla="*/ 83 w 94"/>
                  <a:gd name="T45" fmla="*/ 159 h 160"/>
                  <a:gd name="T46" fmla="*/ 87 w 94"/>
                  <a:gd name="T47" fmla="*/ 154 h 160"/>
                  <a:gd name="T48" fmla="*/ 94 w 94"/>
                  <a:gd name="T49" fmla="*/ 150 h 160"/>
                  <a:gd name="T50" fmla="*/ 87 w 94"/>
                  <a:gd name="T51" fmla="*/ 150 h 160"/>
                  <a:gd name="T52" fmla="*/ 82 w 94"/>
                  <a:gd name="T53" fmla="*/ 151 h 160"/>
                  <a:gd name="T54" fmla="*/ 75 w 94"/>
                  <a:gd name="T55" fmla="*/ 151 h 160"/>
                  <a:gd name="T56" fmla="*/ 70 w 94"/>
                  <a:gd name="T57" fmla="*/ 151 h 160"/>
                  <a:gd name="T58" fmla="*/ 63 w 94"/>
                  <a:gd name="T59" fmla="*/ 148 h 160"/>
                  <a:gd name="T60" fmla="*/ 55 w 94"/>
                  <a:gd name="T61" fmla="*/ 144 h 160"/>
                  <a:gd name="T62" fmla="*/ 47 w 94"/>
                  <a:gd name="T63" fmla="*/ 138 h 160"/>
                  <a:gd name="T64" fmla="*/ 37 w 94"/>
                  <a:gd name="T65" fmla="*/ 129 h 160"/>
                  <a:gd name="T66" fmla="*/ 26 w 94"/>
                  <a:gd name="T67" fmla="*/ 118 h 160"/>
                  <a:gd name="T68" fmla="*/ 21 w 94"/>
                  <a:gd name="T69" fmla="*/ 111 h 160"/>
                  <a:gd name="T70" fmla="*/ 18 w 94"/>
                  <a:gd name="T71" fmla="*/ 106 h 160"/>
                  <a:gd name="T72" fmla="*/ 17 w 94"/>
                  <a:gd name="T73" fmla="*/ 103 h 160"/>
                  <a:gd name="T74" fmla="*/ 15 w 94"/>
                  <a:gd name="T75" fmla="*/ 100 h 160"/>
                  <a:gd name="T76" fmla="*/ 13 w 94"/>
                  <a:gd name="T77" fmla="*/ 94 h 160"/>
                  <a:gd name="T78" fmla="*/ 10 w 94"/>
                  <a:gd name="T79" fmla="*/ 83 h 160"/>
                  <a:gd name="T80" fmla="*/ 9 w 94"/>
                  <a:gd name="T81" fmla="*/ 71 h 160"/>
                  <a:gd name="T82" fmla="*/ 9 w 94"/>
                  <a:gd name="T83" fmla="*/ 59 h 160"/>
                  <a:gd name="T84" fmla="*/ 11 w 94"/>
                  <a:gd name="T85" fmla="*/ 47 h 160"/>
                  <a:gd name="T86" fmla="*/ 14 w 94"/>
                  <a:gd name="T87" fmla="*/ 37 h 160"/>
                  <a:gd name="T88" fmla="*/ 17 w 94"/>
                  <a:gd name="T89" fmla="*/ 29 h 160"/>
                  <a:gd name="T90" fmla="*/ 18 w 94"/>
                  <a:gd name="T91" fmla="*/ 20 h 160"/>
                  <a:gd name="T92" fmla="*/ 21 w 94"/>
                  <a:gd name="T93" fmla="*/ 14 h 160"/>
                  <a:gd name="T94" fmla="*/ 24 w 94"/>
                  <a:gd name="T95" fmla="*/ 8 h 160"/>
                  <a:gd name="T96" fmla="*/ 26 w 94"/>
                  <a:gd name="T97" fmla="*/ 0 h 160"/>
                  <a:gd name="T98" fmla="*/ 26 w 94"/>
                  <a:gd name="T99" fmla="*/ 0 h 16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4"/>
                  <a:gd name="T151" fmla="*/ 0 h 160"/>
                  <a:gd name="T152" fmla="*/ 94 w 94"/>
                  <a:gd name="T153" fmla="*/ 160 h 16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4" h="160">
                    <a:moveTo>
                      <a:pt x="26" y="0"/>
                    </a:moveTo>
                    <a:lnTo>
                      <a:pt x="19" y="5"/>
                    </a:lnTo>
                    <a:lnTo>
                      <a:pt x="15" y="11"/>
                    </a:lnTo>
                    <a:lnTo>
                      <a:pt x="11" y="17"/>
                    </a:lnTo>
                    <a:lnTo>
                      <a:pt x="9" y="26"/>
                    </a:lnTo>
                    <a:lnTo>
                      <a:pt x="6" y="32"/>
                    </a:lnTo>
                    <a:lnTo>
                      <a:pt x="3" y="43"/>
                    </a:lnTo>
                    <a:lnTo>
                      <a:pt x="0" y="56"/>
                    </a:lnTo>
                    <a:lnTo>
                      <a:pt x="0" y="71"/>
                    </a:lnTo>
                    <a:lnTo>
                      <a:pt x="0" y="85"/>
                    </a:lnTo>
                    <a:lnTo>
                      <a:pt x="3" y="97"/>
                    </a:lnTo>
                    <a:lnTo>
                      <a:pt x="7" y="104"/>
                    </a:lnTo>
                    <a:lnTo>
                      <a:pt x="9" y="108"/>
                    </a:lnTo>
                    <a:lnTo>
                      <a:pt x="9" y="111"/>
                    </a:lnTo>
                    <a:lnTo>
                      <a:pt x="14" y="118"/>
                    </a:lnTo>
                    <a:lnTo>
                      <a:pt x="19" y="127"/>
                    </a:lnTo>
                    <a:lnTo>
                      <a:pt x="30" y="138"/>
                    </a:lnTo>
                    <a:lnTo>
                      <a:pt x="40" y="145"/>
                    </a:lnTo>
                    <a:lnTo>
                      <a:pt x="51" y="153"/>
                    </a:lnTo>
                    <a:lnTo>
                      <a:pt x="60" y="157"/>
                    </a:lnTo>
                    <a:lnTo>
                      <a:pt x="68" y="160"/>
                    </a:lnTo>
                    <a:lnTo>
                      <a:pt x="77" y="160"/>
                    </a:lnTo>
                    <a:lnTo>
                      <a:pt x="83" y="159"/>
                    </a:lnTo>
                    <a:lnTo>
                      <a:pt x="87" y="154"/>
                    </a:lnTo>
                    <a:lnTo>
                      <a:pt x="94" y="150"/>
                    </a:lnTo>
                    <a:lnTo>
                      <a:pt x="87" y="150"/>
                    </a:lnTo>
                    <a:lnTo>
                      <a:pt x="82" y="151"/>
                    </a:lnTo>
                    <a:lnTo>
                      <a:pt x="75" y="151"/>
                    </a:lnTo>
                    <a:lnTo>
                      <a:pt x="70" y="151"/>
                    </a:lnTo>
                    <a:lnTo>
                      <a:pt x="63" y="148"/>
                    </a:lnTo>
                    <a:lnTo>
                      <a:pt x="55" y="144"/>
                    </a:lnTo>
                    <a:lnTo>
                      <a:pt x="47" y="138"/>
                    </a:lnTo>
                    <a:lnTo>
                      <a:pt x="37" y="129"/>
                    </a:lnTo>
                    <a:lnTo>
                      <a:pt x="26" y="118"/>
                    </a:lnTo>
                    <a:lnTo>
                      <a:pt x="21" y="111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15" y="100"/>
                    </a:lnTo>
                    <a:lnTo>
                      <a:pt x="13" y="94"/>
                    </a:lnTo>
                    <a:lnTo>
                      <a:pt x="10" y="83"/>
                    </a:lnTo>
                    <a:lnTo>
                      <a:pt x="9" y="71"/>
                    </a:lnTo>
                    <a:lnTo>
                      <a:pt x="9" y="59"/>
                    </a:lnTo>
                    <a:lnTo>
                      <a:pt x="11" y="47"/>
                    </a:lnTo>
                    <a:lnTo>
                      <a:pt x="14" y="37"/>
                    </a:lnTo>
                    <a:lnTo>
                      <a:pt x="17" y="29"/>
                    </a:lnTo>
                    <a:lnTo>
                      <a:pt x="18" y="20"/>
                    </a:lnTo>
                    <a:lnTo>
                      <a:pt x="21" y="14"/>
                    </a:lnTo>
                    <a:lnTo>
                      <a:pt x="24" y="8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4" name="Freeform 169"/>
              <p:cNvSpPr>
                <a:spLocks/>
              </p:cNvSpPr>
              <p:nvPr/>
            </p:nvSpPr>
            <p:spPr bwMode="auto">
              <a:xfrm>
                <a:off x="1254" y="2314"/>
                <a:ext cx="110" cy="54"/>
              </a:xfrm>
              <a:custGeom>
                <a:avLst/>
                <a:gdLst>
                  <a:gd name="T0" fmla="*/ 0 w 110"/>
                  <a:gd name="T1" fmla="*/ 0 h 54"/>
                  <a:gd name="T2" fmla="*/ 0 w 110"/>
                  <a:gd name="T3" fmla="*/ 4 h 54"/>
                  <a:gd name="T4" fmla="*/ 1 w 110"/>
                  <a:gd name="T5" fmla="*/ 10 h 54"/>
                  <a:gd name="T6" fmla="*/ 4 w 110"/>
                  <a:gd name="T7" fmla="*/ 15 h 54"/>
                  <a:gd name="T8" fmla="*/ 8 w 110"/>
                  <a:gd name="T9" fmla="*/ 21 h 54"/>
                  <a:gd name="T10" fmla="*/ 16 w 110"/>
                  <a:gd name="T11" fmla="*/ 28 h 54"/>
                  <a:gd name="T12" fmla="*/ 31 w 110"/>
                  <a:gd name="T13" fmla="*/ 39 h 54"/>
                  <a:gd name="T14" fmla="*/ 43 w 110"/>
                  <a:gd name="T15" fmla="*/ 46 h 54"/>
                  <a:gd name="T16" fmla="*/ 50 w 110"/>
                  <a:gd name="T17" fmla="*/ 49 h 54"/>
                  <a:gd name="T18" fmla="*/ 53 w 110"/>
                  <a:gd name="T19" fmla="*/ 49 h 54"/>
                  <a:gd name="T20" fmla="*/ 57 w 110"/>
                  <a:gd name="T21" fmla="*/ 51 h 54"/>
                  <a:gd name="T22" fmla="*/ 63 w 110"/>
                  <a:gd name="T23" fmla="*/ 52 h 54"/>
                  <a:gd name="T24" fmla="*/ 72 w 110"/>
                  <a:gd name="T25" fmla="*/ 54 h 54"/>
                  <a:gd name="T26" fmla="*/ 80 w 110"/>
                  <a:gd name="T27" fmla="*/ 54 h 54"/>
                  <a:gd name="T28" fmla="*/ 89 w 110"/>
                  <a:gd name="T29" fmla="*/ 52 h 54"/>
                  <a:gd name="T30" fmla="*/ 96 w 110"/>
                  <a:gd name="T31" fmla="*/ 49 h 54"/>
                  <a:gd name="T32" fmla="*/ 102 w 110"/>
                  <a:gd name="T33" fmla="*/ 48 h 54"/>
                  <a:gd name="T34" fmla="*/ 104 w 110"/>
                  <a:gd name="T35" fmla="*/ 42 h 54"/>
                  <a:gd name="T36" fmla="*/ 108 w 110"/>
                  <a:gd name="T37" fmla="*/ 37 h 54"/>
                  <a:gd name="T38" fmla="*/ 110 w 110"/>
                  <a:gd name="T39" fmla="*/ 31 h 54"/>
                  <a:gd name="T40" fmla="*/ 110 w 110"/>
                  <a:gd name="T41" fmla="*/ 27 h 54"/>
                  <a:gd name="T42" fmla="*/ 104 w 110"/>
                  <a:gd name="T43" fmla="*/ 30 h 54"/>
                  <a:gd name="T44" fmla="*/ 103 w 110"/>
                  <a:gd name="T45" fmla="*/ 33 h 54"/>
                  <a:gd name="T46" fmla="*/ 99 w 110"/>
                  <a:gd name="T47" fmla="*/ 36 h 54"/>
                  <a:gd name="T48" fmla="*/ 96 w 110"/>
                  <a:gd name="T49" fmla="*/ 39 h 54"/>
                  <a:gd name="T50" fmla="*/ 92 w 110"/>
                  <a:gd name="T51" fmla="*/ 40 h 54"/>
                  <a:gd name="T52" fmla="*/ 87 w 110"/>
                  <a:gd name="T53" fmla="*/ 43 h 54"/>
                  <a:gd name="T54" fmla="*/ 80 w 110"/>
                  <a:gd name="T55" fmla="*/ 43 h 54"/>
                  <a:gd name="T56" fmla="*/ 73 w 110"/>
                  <a:gd name="T57" fmla="*/ 43 h 54"/>
                  <a:gd name="T58" fmla="*/ 65 w 110"/>
                  <a:gd name="T59" fmla="*/ 42 h 54"/>
                  <a:gd name="T60" fmla="*/ 59 w 110"/>
                  <a:gd name="T61" fmla="*/ 42 h 54"/>
                  <a:gd name="T62" fmla="*/ 54 w 110"/>
                  <a:gd name="T63" fmla="*/ 39 h 54"/>
                  <a:gd name="T64" fmla="*/ 54 w 110"/>
                  <a:gd name="T65" fmla="*/ 39 h 54"/>
                  <a:gd name="T66" fmla="*/ 47 w 110"/>
                  <a:gd name="T67" fmla="*/ 37 h 54"/>
                  <a:gd name="T68" fmla="*/ 35 w 110"/>
                  <a:gd name="T69" fmla="*/ 30 h 54"/>
                  <a:gd name="T70" fmla="*/ 21 w 110"/>
                  <a:gd name="T71" fmla="*/ 19 h 54"/>
                  <a:gd name="T72" fmla="*/ 15 w 110"/>
                  <a:gd name="T73" fmla="*/ 15 h 54"/>
                  <a:gd name="T74" fmla="*/ 10 w 110"/>
                  <a:gd name="T75" fmla="*/ 10 h 54"/>
                  <a:gd name="T76" fmla="*/ 8 w 110"/>
                  <a:gd name="T77" fmla="*/ 7 h 54"/>
                  <a:gd name="T78" fmla="*/ 4 w 110"/>
                  <a:gd name="T79" fmla="*/ 3 h 54"/>
                  <a:gd name="T80" fmla="*/ 0 w 110"/>
                  <a:gd name="T81" fmla="*/ 0 h 54"/>
                  <a:gd name="T82" fmla="*/ 0 w 110"/>
                  <a:gd name="T83" fmla="*/ 0 h 5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10"/>
                  <a:gd name="T127" fmla="*/ 0 h 54"/>
                  <a:gd name="T128" fmla="*/ 110 w 110"/>
                  <a:gd name="T129" fmla="*/ 54 h 5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10" h="54">
                    <a:moveTo>
                      <a:pt x="0" y="0"/>
                    </a:moveTo>
                    <a:lnTo>
                      <a:pt x="0" y="4"/>
                    </a:lnTo>
                    <a:lnTo>
                      <a:pt x="1" y="10"/>
                    </a:lnTo>
                    <a:lnTo>
                      <a:pt x="4" y="15"/>
                    </a:lnTo>
                    <a:lnTo>
                      <a:pt x="8" y="21"/>
                    </a:lnTo>
                    <a:lnTo>
                      <a:pt x="16" y="28"/>
                    </a:lnTo>
                    <a:lnTo>
                      <a:pt x="31" y="39"/>
                    </a:lnTo>
                    <a:lnTo>
                      <a:pt x="43" y="46"/>
                    </a:lnTo>
                    <a:lnTo>
                      <a:pt x="50" y="49"/>
                    </a:lnTo>
                    <a:lnTo>
                      <a:pt x="53" y="49"/>
                    </a:lnTo>
                    <a:lnTo>
                      <a:pt x="57" y="51"/>
                    </a:lnTo>
                    <a:lnTo>
                      <a:pt x="63" y="52"/>
                    </a:lnTo>
                    <a:lnTo>
                      <a:pt x="72" y="54"/>
                    </a:lnTo>
                    <a:lnTo>
                      <a:pt x="80" y="54"/>
                    </a:lnTo>
                    <a:lnTo>
                      <a:pt x="89" y="52"/>
                    </a:lnTo>
                    <a:lnTo>
                      <a:pt x="96" y="49"/>
                    </a:lnTo>
                    <a:lnTo>
                      <a:pt x="102" y="48"/>
                    </a:lnTo>
                    <a:lnTo>
                      <a:pt x="104" y="42"/>
                    </a:lnTo>
                    <a:lnTo>
                      <a:pt x="108" y="37"/>
                    </a:lnTo>
                    <a:lnTo>
                      <a:pt x="110" y="31"/>
                    </a:lnTo>
                    <a:lnTo>
                      <a:pt x="110" y="27"/>
                    </a:lnTo>
                    <a:lnTo>
                      <a:pt x="104" y="30"/>
                    </a:lnTo>
                    <a:lnTo>
                      <a:pt x="103" y="33"/>
                    </a:lnTo>
                    <a:lnTo>
                      <a:pt x="99" y="36"/>
                    </a:lnTo>
                    <a:lnTo>
                      <a:pt x="96" y="39"/>
                    </a:lnTo>
                    <a:lnTo>
                      <a:pt x="92" y="40"/>
                    </a:lnTo>
                    <a:lnTo>
                      <a:pt x="87" y="43"/>
                    </a:lnTo>
                    <a:lnTo>
                      <a:pt x="80" y="43"/>
                    </a:lnTo>
                    <a:lnTo>
                      <a:pt x="73" y="43"/>
                    </a:lnTo>
                    <a:lnTo>
                      <a:pt x="65" y="42"/>
                    </a:lnTo>
                    <a:lnTo>
                      <a:pt x="59" y="42"/>
                    </a:lnTo>
                    <a:lnTo>
                      <a:pt x="54" y="39"/>
                    </a:lnTo>
                    <a:lnTo>
                      <a:pt x="47" y="37"/>
                    </a:lnTo>
                    <a:lnTo>
                      <a:pt x="35" y="30"/>
                    </a:lnTo>
                    <a:lnTo>
                      <a:pt x="21" y="19"/>
                    </a:lnTo>
                    <a:lnTo>
                      <a:pt x="15" y="15"/>
                    </a:lnTo>
                    <a:lnTo>
                      <a:pt x="10" y="10"/>
                    </a:lnTo>
                    <a:lnTo>
                      <a:pt x="8" y="7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5" name="Freeform 170"/>
              <p:cNvSpPr>
                <a:spLocks/>
              </p:cNvSpPr>
              <p:nvPr/>
            </p:nvSpPr>
            <p:spPr bwMode="auto">
              <a:xfrm>
                <a:off x="1313" y="2297"/>
                <a:ext cx="52" cy="39"/>
              </a:xfrm>
              <a:custGeom>
                <a:avLst/>
                <a:gdLst>
                  <a:gd name="T0" fmla="*/ 0 w 52"/>
                  <a:gd name="T1" fmla="*/ 0 h 39"/>
                  <a:gd name="T2" fmla="*/ 0 w 52"/>
                  <a:gd name="T3" fmla="*/ 7 h 39"/>
                  <a:gd name="T4" fmla="*/ 2 w 52"/>
                  <a:gd name="T5" fmla="*/ 12 h 39"/>
                  <a:gd name="T6" fmla="*/ 4 w 52"/>
                  <a:gd name="T7" fmla="*/ 17 h 39"/>
                  <a:gd name="T8" fmla="*/ 11 w 52"/>
                  <a:gd name="T9" fmla="*/ 23 h 39"/>
                  <a:gd name="T10" fmla="*/ 17 w 52"/>
                  <a:gd name="T11" fmla="*/ 29 h 39"/>
                  <a:gd name="T12" fmla="*/ 19 w 52"/>
                  <a:gd name="T13" fmla="*/ 32 h 39"/>
                  <a:gd name="T14" fmla="*/ 22 w 52"/>
                  <a:gd name="T15" fmla="*/ 32 h 39"/>
                  <a:gd name="T16" fmla="*/ 29 w 52"/>
                  <a:gd name="T17" fmla="*/ 36 h 39"/>
                  <a:gd name="T18" fmla="*/ 37 w 52"/>
                  <a:gd name="T19" fmla="*/ 39 h 39"/>
                  <a:gd name="T20" fmla="*/ 43 w 52"/>
                  <a:gd name="T21" fmla="*/ 39 h 39"/>
                  <a:gd name="T22" fmla="*/ 47 w 52"/>
                  <a:gd name="T23" fmla="*/ 39 h 39"/>
                  <a:gd name="T24" fmla="*/ 52 w 52"/>
                  <a:gd name="T25" fmla="*/ 36 h 39"/>
                  <a:gd name="T26" fmla="*/ 48 w 52"/>
                  <a:gd name="T27" fmla="*/ 32 h 39"/>
                  <a:gd name="T28" fmla="*/ 44 w 52"/>
                  <a:gd name="T29" fmla="*/ 29 h 39"/>
                  <a:gd name="T30" fmla="*/ 38 w 52"/>
                  <a:gd name="T31" fmla="*/ 29 h 39"/>
                  <a:gd name="T32" fmla="*/ 33 w 52"/>
                  <a:gd name="T33" fmla="*/ 27 h 39"/>
                  <a:gd name="T34" fmla="*/ 26 w 52"/>
                  <a:gd name="T35" fmla="*/ 24 h 39"/>
                  <a:gd name="T36" fmla="*/ 25 w 52"/>
                  <a:gd name="T37" fmla="*/ 23 h 39"/>
                  <a:gd name="T38" fmla="*/ 22 w 52"/>
                  <a:gd name="T39" fmla="*/ 20 h 39"/>
                  <a:gd name="T40" fmla="*/ 17 w 52"/>
                  <a:gd name="T41" fmla="*/ 15 h 39"/>
                  <a:gd name="T42" fmla="*/ 13 w 52"/>
                  <a:gd name="T43" fmla="*/ 9 h 39"/>
                  <a:gd name="T44" fmla="*/ 10 w 52"/>
                  <a:gd name="T45" fmla="*/ 6 h 39"/>
                  <a:gd name="T46" fmla="*/ 4 w 52"/>
                  <a:gd name="T47" fmla="*/ 3 h 39"/>
                  <a:gd name="T48" fmla="*/ 0 w 52"/>
                  <a:gd name="T49" fmla="*/ 0 h 39"/>
                  <a:gd name="T50" fmla="*/ 0 w 52"/>
                  <a:gd name="T51" fmla="*/ 0 h 3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2"/>
                  <a:gd name="T79" fmla="*/ 0 h 39"/>
                  <a:gd name="T80" fmla="*/ 52 w 52"/>
                  <a:gd name="T81" fmla="*/ 39 h 3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2" h="39">
                    <a:moveTo>
                      <a:pt x="0" y="0"/>
                    </a:moveTo>
                    <a:lnTo>
                      <a:pt x="0" y="7"/>
                    </a:lnTo>
                    <a:lnTo>
                      <a:pt x="2" y="12"/>
                    </a:lnTo>
                    <a:lnTo>
                      <a:pt x="4" y="17"/>
                    </a:lnTo>
                    <a:lnTo>
                      <a:pt x="11" y="23"/>
                    </a:lnTo>
                    <a:lnTo>
                      <a:pt x="17" y="29"/>
                    </a:lnTo>
                    <a:lnTo>
                      <a:pt x="19" y="32"/>
                    </a:lnTo>
                    <a:lnTo>
                      <a:pt x="22" y="32"/>
                    </a:lnTo>
                    <a:lnTo>
                      <a:pt x="29" y="36"/>
                    </a:lnTo>
                    <a:lnTo>
                      <a:pt x="37" y="39"/>
                    </a:lnTo>
                    <a:lnTo>
                      <a:pt x="43" y="39"/>
                    </a:lnTo>
                    <a:lnTo>
                      <a:pt x="47" y="39"/>
                    </a:lnTo>
                    <a:lnTo>
                      <a:pt x="52" y="36"/>
                    </a:lnTo>
                    <a:lnTo>
                      <a:pt x="48" y="32"/>
                    </a:lnTo>
                    <a:lnTo>
                      <a:pt x="44" y="29"/>
                    </a:lnTo>
                    <a:lnTo>
                      <a:pt x="38" y="29"/>
                    </a:lnTo>
                    <a:lnTo>
                      <a:pt x="33" y="27"/>
                    </a:lnTo>
                    <a:lnTo>
                      <a:pt x="26" y="24"/>
                    </a:lnTo>
                    <a:lnTo>
                      <a:pt x="25" y="23"/>
                    </a:lnTo>
                    <a:lnTo>
                      <a:pt x="22" y="20"/>
                    </a:lnTo>
                    <a:lnTo>
                      <a:pt x="17" y="15"/>
                    </a:lnTo>
                    <a:lnTo>
                      <a:pt x="13" y="9"/>
                    </a:lnTo>
                    <a:lnTo>
                      <a:pt x="10" y="6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6" name="Freeform 171"/>
              <p:cNvSpPr>
                <a:spLocks/>
              </p:cNvSpPr>
              <p:nvPr/>
            </p:nvSpPr>
            <p:spPr bwMode="auto">
              <a:xfrm>
                <a:off x="1324" y="2294"/>
                <a:ext cx="51" cy="15"/>
              </a:xfrm>
              <a:custGeom>
                <a:avLst/>
                <a:gdLst>
                  <a:gd name="T0" fmla="*/ 0 w 51"/>
                  <a:gd name="T1" fmla="*/ 7 h 15"/>
                  <a:gd name="T2" fmla="*/ 2 w 51"/>
                  <a:gd name="T3" fmla="*/ 10 h 15"/>
                  <a:gd name="T4" fmla="*/ 6 w 51"/>
                  <a:gd name="T5" fmla="*/ 13 h 15"/>
                  <a:gd name="T6" fmla="*/ 10 w 51"/>
                  <a:gd name="T7" fmla="*/ 13 h 15"/>
                  <a:gd name="T8" fmla="*/ 17 w 51"/>
                  <a:gd name="T9" fmla="*/ 15 h 15"/>
                  <a:gd name="T10" fmla="*/ 22 w 51"/>
                  <a:gd name="T11" fmla="*/ 15 h 15"/>
                  <a:gd name="T12" fmla="*/ 26 w 51"/>
                  <a:gd name="T13" fmla="*/ 15 h 15"/>
                  <a:gd name="T14" fmla="*/ 29 w 51"/>
                  <a:gd name="T15" fmla="*/ 15 h 15"/>
                  <a:gd name="T16" fmla="*/ 34 w 51"/>
                  <a:gd name="T17" fmla="*/ 13 h 15"/>
                  <a:gd name="T18" fmla="*/ 42 w 51"/>
                  <a:gd name="T19" fmla="*/ 12 h 15"/>
                  <a:gd name="T20" fmla="*/ 48 w 51"/>
                  <a:gd name="T21" fmla="*/ 10 h 15"/>
                  <a:gd name="T22" fmla="*/ 49 w 51"/>
                  <a:gd name="T23" fmla="*/ 6 h 15"/>
                  <a:gd name="T24" fmla="*/ 51 w 51"/>
                  <a:gd name="T25" fmla="*/ 3 h 15"/>
                  <a:gd name="T26" fmla="*/ 45 w 51"/>
                  <a:gd name="T27" fmla="*/ 0 h 15"/>
                  <a:gd name="T28" fmla="*/ 42 w 51"/>
                  <a:gd name="T29" fmla="*/ 3 h 15"/>
                  <a:gd name="T30" fmla="*/ 40 w 51"/>
                  <a:gd name="T31" fmla="*/ 3 h 15"/>
                  <a:gd name="T32" fmla="*/ 33 w 51"/>
                  <a:gd name="T33" fmla="*/ 3 h 15"/>
                  <a:gd name="T34" fmla="*/ 27 w 51"/>
                  <a:gd name="T35" fmla="*/ 4 h 15"/>
                  <a:gd name="T36" fmla="*/ 26 w 51"/>
                  <a:gd name="T37" fmla="*/ 6 h 15"/>
                  <a:gd name="T38" fmla="*/ 22 w 51"/>
                  <a:gd name="T39" fmla="*/ 4 h 15"/>
                  <a:gd name="T40" fmla="*/ 17 w 51"/>
                  <a:gd name="T41" fmla="*/ 4 h 15"/>
                  <a:gd name="T42" fmla="*/ 11 w 51"/>
                  <a:gd name="T43" fmla="*/ 3 h 15"/>
                  <a:gd name="T44" fmla="*/ 8 w 51"/>
                  <a:gd name="T45" fmla="*/ 3 h 15"/>
                  <a:gd name="T46" fmla="*/ 4 w 51"/>
                  <a:gd name="T47" fmla="*/ 3 h 15"/>
                  <a:gd name="T48" fmla="*/ 0 w 51"/>
                  <a:gd name="T49" fmla="*/ 7 h 15"/>
                  <a:gd name="T50" fmla="*/ 0 w 51"/>
                  <a:gd name="T51" fmla="*/ 7 h 1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1"/>
                  <a:gd name="T79" fmla="*/ 0 h 15"/>
                  <a:gd name="T80" fmla="*/ 51 w 51"/>
                  <a:gd name="T81" fmla="*/ 15 h 1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1" h="15">
                    <a:moveTo>
                      <a:pt x="0" y="7"/>
                    </a:moveTo>
                    <a:lnTo>
                      <a:pt x="2" y="10"/>
                    </a:lnTo>
                    <a:lnTo>
                      <a:pt x="6" y="13"/>
                    </a:lnTo>
                    <a:lnTo>
                      <a:pt x="10" y="13"/>
                    </a:lnTo>
                    <a:lnTo>
                      <a:pt x="17" y="15"/>
                    </a:lnTo>
                    <a:lnTo>
                      <a:pt x="22" y="15"/>
                    </a:lnTo>
                    <a:lnTo>
                      <a:pt x="26" y="15"/>
                    </a:lnTo>
                    <a:lnTo>
                      <a:pt x="29" y="15"/>
                    </a:lnTo>
                    <a:lnTo>
                      <a:pt x="34" y="13"/>
                    </a:lnTo>
                    <a:lnTo>
                      <a:pt x="42" y="12"/>
                    </a:lnTo>
                    <a:lnTo>
                      <a:pt x="48" y="10"/>
                    </a:lnTo>
                    <a:lnTo>
                      <a:pt x="49" y="6"/>
                    </a:lnTo>
                    <a:lnTo>
                      <a:pt x="51" y="3"/>
                    </a:lnTo>
                    <a:lnTo>
                      <a:pt x="45" y="0"/>
                    </a:lnTo>
                    <a:lnTo>
                      <a:pt x="42" y="3"/>
                    </a:lnTo>
                    <a:lnTo>
                      <a:pt x="40" y="3"/>
                    </a:lnTo>
                    <a:lnTo>
                      <a:pt x="33" y="3"/>
                    </a:lnTo>
                    <a:lnTo>
                      <a:pt x="27" y="4"/>
                    </a:lnTo>
                    <a:lnTo>
                      <a:pt x="26" y="6"/>
                    </a:lnTo>
                    <a:lnTo>
                      <a:pt x="22" y="4"/>
                    </a:lnTo>
                    <a:lnTo>
                      <a:pt x="17" y="4"/>
                    </a:lnTo>
                    <a:lnTo>
                      <a:pt x="11" y="3"/>
                    </a:lnTo>
                    <a:lnTo>
                      <a:pt x="8" y="3"/>
                    </a:lnTo>
                    <a:lnTo>
                      <a:pt x="4" y="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7" name="Freeform 172"/>
              <p:cNvSpPr>
                <a:spLocks/>
              </p:cNvSpPr>
              <p:nvPr/>
            </p:nvSpPr>
            <p:spPr bwMode="auto">
              <a:xfrm>
                <a:off x="1339" y="2262"/>
                <a:ext cx="26" cy="36"/>
              </a:xfrm>
              <a:custGeom>
                <a:avLst/>
                <a:gdLst>
                  <a:gd name="T0" fmla="*/ 3 w 26"/>
                  <a:gd name="T1" fmla="*/ 0 h 36"/>
                  <a:gd name="T2" fmla="*/ 0 w 26"/>
                  <a:gd name="T3" fmla="*/ 3 h 36"/>
                  <a:gd name="T4" fmla="*/ 2 w 26"/>
                  <a:gd name="T5" fmla="*/ 8 h 36"/>
                  <a:gd name="T6" fmla="*/ 2 w 26"/>
                  <a:gd name="T7" fmla="*/ 12 h 36"/>
                  <a:gd name="T8" fmla="*/ 4 w 26"/>
                  <a:gd name="T9" fmla="*/ 18 h 36"/>
                  <a:gd name="T10" fmla="*/ 7 w 26"/>
                  <a:gd name="T11" fmla="*/ 21 h 36"/>
                  <a:gd name="T12" fmla="*/ 8 w 26"/>
                  <a:gd name="T13" fmla="*/ 24 h 36"/>
                  <a:gd name="T14" fmla="*/ 10 w 26"/>
                  <a:gd name="T15" fmla="*/ 26 h 36"/>
                  <a:gd name="T16" fmla="*/ 14 w 26"/>
                  <a:gd name="T17" fmla="*/ 29 h 36"/>
                  <a:gd name="T18" fmla="*/ 17 w 26"/>
                  <a:gd name="T19" fmla="*/ 32 h 36"/>
                  <a:gd name="T20" fmla="*/ 19 w 26"/>
                  <a:gd name="T21" fmla="*/ 35 h 36"/>
                  <a:gd name="T22" fmla="*/ 22 w 26"/>
                  <a:gd name="T23" fmla="*/ 36 h 36"/>
                  <a:gd name="T24" fmla="*/ 26 w 26"/>
                  <a:gd name="T25" fmla="*/ 35 h 36"/>
                  <a:gd name="T26" fmla="*/ 26 w 26"/>
                  <a:gd name="T27" fmla="*/ 32 h 36"/>
                  <a:gd name="T28" fmla="*/ 26 w 26"/>
                  <a:gd name="T29" fmla="*/ 29 h 36"/>
                  <a:gd name="T30" fmla="*/ 22 w 26"/>
                  <a:gd name="T31" fmla="*/ 26 h 36"/>
                  <a:gd name="T32" fmla="*/ 19 w 26"/>
                  <a:gd name="T33" fmla="*/ 21 h 36"/>
                  <a:gd name="T34" fmla="*/ 18 w 26"/>
                  <a:gd name="T35" fmla="*/ 18 h 36"/>
                  <a:gd name="T36" fmla="*/ 17 w 26"/>
                  <a:gd name="T37" fmla="*/ 17 h 36"/>
                  <a:gd name="T38" fmla="*/ 15 w 26"/>
                  <a:gd name="T39" fmla="*/ 15 h 36"/>
                  <a:gd name="T40" fmla="*/ 14 w 26"/>
                  <a:gd name="T41" fmla="*/ 11 h 36"/>
                  <a:gd name="T42" fmla="*/ 11 w 26"/>
                  <a:gd name="T43" fmla="*/ 8 h 36"/>
                  <a:gd name="T44" fmla="*/ 8 w 26"/>
                  <a:gd name="T45" fmla="*/ 6 h 36"/>
                  <a:gd name="T46" fmla="*/ 7 w 26"/>
                  <a:gd name="T47" fmla="*/ 2 h 36"/>
                  <a:gd name="T48" fmla="*/ 3 w 26"/>
                  <a:gd name="T49" fmla="*/ 0 h 36"/>
                  <a:gd name="T50" fmla="*/ 3 w 26"/>
                  <a:gd name="T51" fmla="*/ 0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6"/>
                  <a:gd name="T79" fmla="*/ 0 h 36"/>
                  <a:gd name="T80" fmla="*/ 26 w 26"/>
                  <a:gd name="T81" fmla="*/ 36 h 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6" h="36">
                    <a:moveTo>
                      <a:pt x="3" y="0"/>
                    </a:moveTo>
                    <a:lnTo>
                      <a:pt x="0" y="3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4" y="18"/>
                    </a:lnTo>
                    <a:lnTo>
                      <a:pt x="7" y="21"/>
                    </a:lnTo>
                    <a:lnTo>
                      <a:pt x="8" y="24"/>
                    </a:lnTo>
                    <a:lnTo>
                      <a:pt x="10" y="26"/>
                    </a:lnTo>
                    <a:lnTo>
                      <a:pt x="14" y="29"/>
                    </a:lnTo>
                    <a:lnTo>
                      <a:pt x="17" y="32"/>
                    </a:lnTo>
                    <a:lnTo>
                      <a:pt x="19" y="35"/>
                    </a:lnTo>
                    <a:lnTo>
                      <a:pt x="22" y="36"/>
                    </a:lnTo>
                    <a:lnTo>
                      <a:pt x="26" y="35"/>
                    </a:lnTo>
                    <a:lnTo>
                      <a:pt x="26" y="32"/>
                    </a:lnTo>
                    <a:lnTo>
                      <a:pt x="26" y="29"/>
                    </a:lnTo>
                    <a:lnTo>
                      <a:pt x="22" y="26"/>
                    </a:lnTo>
                    <a:lnTo>
                      <a:pt x="19" y="21"/>
                    </a:lnTo>
                    <a:lnTo>
                      <a:pt x="18" y="18"/>
                    </a:lnTo>
                    <a:lnTo>
                      <a:pt x="17" y="17"/>
                    </a:lnTo>
                    <a:lnTo>
                      <a:pt x="15" y="15"/>
                    </a:lnTo>
                    <a:lnTo>
                      <a:pt x="14" y="11"/>
                    </a:lnTo>
                    <a:lnTo>
                      <a:pt x="11" y="8"/>
                    </a:lnTo>
                    <a:lnTo>
                      <a:pt x="8" y="6"/>
                    </a:lnTo>
                    <a:lnTo>
                      <a:pt x="7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8" name="Freeform 173"/>
              <p:cNvSpPr>
                <a:spLocks/>
              </p:cNvSpPr>
              <p:nvPr/>
            </p:nvSpPr>
            <p:spPr bwMode="auto">
              <a:xfrm>
                <a:off x="1311" y="2111"/>
                <a:ext cx="149" cy="130"/>
              </a:xfrm>
              <a:custGeom>
                <a:avLst/>
                <a:gdLst>
                  <a:gd name="T0" fmla="*/ 125 w 149"/>
                  <a:gd name="T1" fmla="*/ 23 h 130"/>
                  <a:gd name="T2" fmla="*/ 114 w 149"/>
                  <a:gd name="T3" fmla="*/ 12 h 130"/>
                  <a:gd name="T4" fmla="*/ 96 w 149"/>
                  <a:gd name="T5" fmla="*/ 3 h 130"/>
                  <a:gd name="T6" fmla="*/ 87 w 149"/>
                  <a:gd name="T7" fmla="*/ 0 h 130"/>
                  <a:gd name="T8" fmla="*/ 83 w 149"/>
                  <a:gd name="T9" fmla="*/ 3 h 130"/>
                  <a:gd name="T10" fmla="*/ 81 w 149"/>
                  <a:gd name="T11" fmla="*/ 6 h 130"/>
                  <a:gd name="T12" fmla="*/ 83 w 149"/>
                  <a:gd name="T13" fmla="*/ 30 h 130"/>
                  <a:gd name="T14" fmla="*/ 79 w 149"/>
                  <a:gd name="T15" fmla="*/ 39 h 130"/>
                  <a:gd name="T16" fmla="*/ 65 w 149"/>
                  <a:gd name="T17" fmla="*/ 30 h 130"/>
                  <a:gd name="T18" fmla="*/ 54 w 149"/>
                  <a:gd name="T19" fmla="*/ 55 h 130"/>
                  <a:gd name="T20" fmla="*/ 42 w 149"/>
                  <a:gd name="T21" fmla="*/ 59 h 130"/>
                  <a:gd name="T22" fmla="*/ 31 w 149"/>
                  <a:gd name="T23" fmla="*/ 53 h 130"/>
                  <a:gd name="T24" fmla="*/ 11 w 149"/>
                  <a:gd name="T25" fmla="*/ 44 h 130"/>
                  <a:gd name="T26" fmla="*/ 2 w 149"/>
                  <a:gd name="T27" fmla="*/ 52 h 130"/>
                  <a:gd name="T28" fmla="*/ 19 w 149"/>
                  <a:gd name="T29" fmla="*/ 59 h 130"/>
                  <a:gd name="T30" fmla="*/ 32 w 149"/>
                  <a:gd name="T31" fmla="*/ 65 h 130"/>
                  <a:gd name="T32" fmla="*/ 51 w 149"/>
                  <a:gd name="T33" fmla="*/ 79 h 130"/>
                  <a:gd name="T34" fmla="*/ 55 w 149"/>
                  <a:gd name="T35" fmla="*/ 86 h 130"/>
                  <a:gd name="T36" fmla="*/ 57 w 149"/>
                  <a:gd name="T37" fmla="*/ 104 h 130"/>
                  <a:gd name="T38" fmla="*/ 62 w 149"/>
                  <a:gd name="T39" fmla="*/ 122 h 130"/>
                  <a:gd name="T40" fmla="*/ 68 w 149"/>
                  <a:gd name="T41" fmla="*/ 118 h 130"/>
                  <a:gd name="T42" fmla="*/ 65 w 149"/>
                  <a:gd name="T43" fmla="*/ 95 h 130"/>
                  <a:gd name="T44" fmla="*/ 64 w 149"/>
                  <a:gd name="T45" fmla="*/ 64 h 130"/>
                  <a:gd name="T46" fmla="*/ 64 w 149"/>
                  <a:gd name="T47" fmla="*/ 47 h 130"/>
                  <a:gd name="T48" fmla="*/ 66 w 149"/>
                  <a:gd name="T49" fmla="*/ 39 h 130"/>
                  <a:gd name="T50" fmla="*/ 80 w 149"/>
                  <a:gd name="T51" fmla="*/ 61 h 130"/>
                  <a:gd name="T52" fmla="*/ 89 w 149"/>
                  <a:gd name="T53" fmla="*/ 89 h 130"/>
                  <a:gd name="T54" fmla="*/ 96 w 149"/>
                  <a:gd name="T55" fmla="*/ 109 h 130"/>
                  <a:gd name="T56" fmla="*/ 103 w 149"/>
                  <a:gd name="T57" fmla="*/ 113 h 130"/>
                  <a:gd name="T58" fmla="*/ 100 w 149"/>
                  <a:gd name="T59" fmla="*/ 94 h 130"/>
                  <a:gd name="T60" fmla="*/ 96 w 149"/>
                  <a:gd name="T61" fmla="*/ 79 h 130"/>
                  <a:gd name="T62" fmla="*/ 95 w 149"/>
                  <a:gd name="T63" fmla="*/ 65 h 130"/>
                  <a:gd name="T64" fmla="*/ 94 w 149"/>
                  <a:gd name="T65" fmla="*/ 47 h 130"/>
                  <a:gd name="T66" fmla="*/ 91 w 149"/>
                  <a:gd name="T67" fmla="*/ 11 h 130"/>
                  <a:gd name="T68" fmla="*/ 99 w 149"/>
                  <a:gd name="T69" fmla="*/ 14 h 130"/>
                  <a:gd name="T70" fmla="*/ 111 w 149"/>
                  <a:gd name="T71" fmla="*/ 23 h 130"/>
                  <a:gd name="T72" fmla="*/ 125 w 149"/>
                  <a:gd name="T73" fmla="*/ 38 h 130"/>
                  <a:gd name="T74" fmla="*/ 138 w 149"/>
                  <a:gd name="T75" fmla="*/ 76 h 130"/>
                  <a:gd name="T76" fmla="*/ 140 w 149"/>
                  <a:gd name="T77" fmla="*/ 103 h 130"/>
                  <a:gd name="T78" fmla="*/ 142 w 149"/>
                  <a:gd name="T79" fmla="*/ 126 h 130"/>
                  <a:gd name="T80" fmla="*/ 149 w 149"/>
                  <a:gd name="T81" fmla="*/ 103 h 130"/>
                  <a:gd name="T82" fmla="*/ 147 w 149"/>
                  <a:gd name="T83" fmla="*/ 74 h 130"/>
                  <a:gd name="T84" fmla="*/ 140 w 149"/>
                  <a:gd name="T85" fmla="*/ 44 h 13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49"/>
                  <a:gd name="T130" fmla="*/ 0 h 130"/>
                  <a:gd name="T131" fmla="*/ 149 w 149"/>
                  <a:gd name="T132" fmla="*/ 130 h 13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49" h="130">
                    <a:moveTo>
                      <a:pt x="140" y="44"/>
                    </a:moveTo>
                    <a:lnTo>
                      <a:pt x="132" y="32"/>
                    </a:lnTo>
                    <a:lnTo>
                      <a:pt x="125" y="23"/>
                    </a:lnTo>
                    <a:lnTo>
                      <a:pt x="118" y="17"/>
                    </a:lnTo>
                    <a:lnTo>
                      <a:pt x="115" y="15"/>
                    </a:lnTo>
                    <a:lnTo>
                      <a:pt x="114" y="12"/>
                    </a:lnTo>
                    <a:lnTo>
                      <a:pt x="107" y="8"/>
                    </a:lnTo>
                    <a:lnTo>
                      <a:pt x="102" y="5"/>
                    </a:lnTo>
                    <a:lnTo>
                      <a:pt x="96" y="3"/>
                    </a:lnTo>
                    <a:lnTo>
                      <a:pt x="94" y="0"/>
                    </a:lnTo>
                    <a:lnTo>
                      <a:pt x="91" y="0"/>
                    </a:lnTo>
                    <a:lnTo>
                      <a:pt x="87" y="0"/>
                    </a:lnTo>
                    <a:lnTo>
                      <a:pt x="85" y="0"/>
                    </a:lnTo>
                    <a:lnTo>
                      <a:pt x="83" y="3"/>
                    </a:lnTo>
                    <a:lnTo>
                      <a:pt x="80" y="5"/>
                    </a:lnTo>
                    <a:lnTo>
                      <a:pt x="81" y="5"/>
                    </a:lnTo>
                    <a:lnTo>
                      <a:pt x="81" y="6"/>
                    </a:lnTo>
                    <a:lnTo>
                      <a:pt x="81" y="8"/>
                    </a:lnTo>
                    <a:lnTo>
                      <a:pt x="83" y="20"/>
                    </a:lnTo>
                    <a:lnTo>
                      <a:pt x="83" y="30"/>
                    </a:lnTo>
                    <a:lnTo>
                      <a:pt x="83" y="41"/>
                    </a:lnTo>
                    <a:lnTo>
                      <a:pt x="84" y="50"/>
                    </a:lnTo>
                    <a:lnTo>
                      <a:pt x="79" y="39"/>
                    </a:lnTo>
                    <a:lnTo>
                      <a:pt x="74" y="33"/>
                    </a:lnTo>
                    <a:lnTo>
                      <a:pt x="69" y="30"/>
                    </a:lnTo>
                    <a:lnTo>
                      <a:pt x="65" y="30"/>
                    </a:lnTo>
                    <a:lnTo>
                      <a:pt x="58" y="33"/>
                    </a:lnTo>
                    <a:lnTo>
                      <a:pt x="54" y="42"/>
                    </a:lnTo>
                    <a:lnTo>
                      <a:pt x="54" y="55"/>
                    </a:lnTo>
                    <a:lnTo>
                      <a:pt x="54" y="68"/>
                    </a:lnTo>
                    <a:lnTo>
                      <a:pt x="47" y="64"/>
                    </a:lnTo>
                    <a:lnTo>
                      <a:pt x="42" y="59"/>
                    </a:lnTo>
                    <a:lnTo>
                      <a:pt x="36" y="56"/>
                    </a:lnTo>
                    <a:lnTo>
                      <a:pt x="35" y="55"/>
                    </a:lnTo>
                    <a:lnTo>
                      <a:pt x="31" y="53"/>
                    </a:lnTo>
                    <a:lnTo>
                      <a:pt x="24" y="49"/>
                    </a:lnTo>
                    <a:lnTo>
                      <a:pt x="15" y="45"/>
                    </a:lnTo>
                    <a:lnTo>
                      <a:pt x="11" y="44"/>
                    </a:lnTo>
                    <a:lnTo>
                      <a:pt x="4" y="44"/>
                    </a:lnTo>
                    <a:lnTo>
                      <a:pt x="0" y="47"/>
                    </a:lnTo>
                    <a:lnTo>
                      <a:pt x="2" y="52"/>
                    </a:lnTo>
                    <a:lnTo>
                      <a:pt x="6" y="55"/>
                    </a:lnTo>
                    <a:lnTo>
                      <a:pt x="12" y="56"/>
                    </a:lnTo>
                    <a:lnTo>
                      <a:pt x="19" y="59"/>
                    </a:lnTo>
                    <a:lnTo>
                      <a:pt x="26" y="62"/>
                    </a:lnTo>
                    <a:lnTo>
                      <a:pt x="30" y="64"/>
                    </a:lnTo>
                    <a:lnTo>
                      <a:pt x="32" y="65"/>
                    </a:lnTo>
                    <a:lnTo>
                      <a:pt x="39" y="70"/>
                    </a:lnTo>
                    <a:lnTo>
                      <a:pt x="46" y="74"/>
                    </a:lnTo>
                    <a:lnTo>
                      <a:pt x="51" y="79"/>
                    </a:lnTo>
                    <a:lnTo>
                      <a:pt x="53" y="79"/>
                    </a:lnTo>
                    <a:lnTo>
                      <a:pt x="55" y="80"/>
                    </a:lnTo>
                    <a:lnTo>
                      <a:pt x="55" y="86"/>
                    </a:lnTo>
                    <a:lnTo>
                      <a:pt x="57" y="94"/>
                    </a:lnTo>
                    <a:lnTo>
                      <a:pt x="57" y="100"/>
                    </a:lnTo>
                    <a:lnTo>
                      <a:pt x="57" y="104"/>
                    </a:lnTo>
                    <a:lnTo>
                      <a:pt x="58" y="110"/>
                    </a:lnTo>
                    <a:lnTo>
                      <a:pt x="61" y="118"/>
                    </a:lnTo>
                    <a:lnTo>
                      <a:pt x="62" y="122"/>
                    </a:lnTo>
                    <a:lnTo>
                      <a:pt x="66" y="130"/>
                    </a:lnTo>
                    <a:lnTo>
                      <a:pt x="66" y="122"/>
                    </a:lnTo>
                    <a:lnTo>
                      <a:pt x="68" y="118"/>
                    </a:lnTo>
                    <a:lnTo>
                      <a:pt x="66" y="110"/>
                    </a:lnTo>
                    <a:lnTo>
                      <a:pt x="66" y="103"/>
                    </a:lnTo>
                    <a:lnTo>
                      <a:pt x="65" y="95"/>
                    </a:lnTo>
                    <a:lnTo>
                      <a:pt x="65" y="86"/>
                    </a:lnTo>
                    <a:lnTo>
                      <a:pt x="64" y="74"/>
                    </a:lnTo>
                    <a:lnTo>
                      <a:pt x="64" y="64"/>
                    </a:lnTo>
                    <a:lnTo>
                      <a:pt x="64" y="56"/>
                    </a:lnTo>
                    <a:lnTo>
                      <a:pt x="64" y="52"/>
                    </a:lnTo>
                    <a:lnTo>
                      <a:pt x="64" y="47"/>
                    </a:lnTo>
                    <a:lnTo>
                      <a:pt x="65" y="44"/>
                    </a:lnTo>
                    <a:lnTo>
                      <a:pt x="65" y="39"/>
                    </a:lnTo>
                    <a:lnTo>
                      <a:pt x="66" y="39"/>
                    </a:lnTo>
                    <a:lnTo>
                      <a:pt x="69" y="42"/>
                    </a:lnTo>
                    <a:lnTo>
                      <a:pt x="74" y="49"/>
                    </a:lnTo>
                    <a:lnTo>
                      <a:pt x="80" y="61"/>
                    </a:lnTo>
                    <a:lnTo>
                      <a:pt x="83" y="71"/>
                    </a:lnTo>
                    <a:lnTo>
                      <a:pt x="87" y="82"/>
                    </a:lnTo>
                    <a:lnTo>
                      <a:pt x="89" y="89"/>
                    </a:lnTo>
                    <a:lnTo>
                      <a:pt x="92" y="97"/>
                    </a:lnTo>
                    <a:lnTo>
                      <a:pt x="94" y="103"/>
                    </a:lnTo>
                    <a:lnTo>
                      <a:pt x="96" y="109"/>
                    </a:lnTo>
                    <a:lnTo>
                      <a:pt x="98" y="115"/>
                    </a:lnTo>
                    <a:lnTo>
                      <a:pt x="100" y="121"/>
                    </a:lnTo>
                    <a:lnTo>
                      <a:pt x="103" y="113"/>
                    </a:lnTo>
                    <a:lnTo>
                      <a:pt x="103" y="107"/>
                    </a:lnTo>
                    <a:lnTo>
                      <a:pt x="103" y="100"/>
                    </a:lnTo>
                    <a:lnTo>
                      <a:pt x="100" y="94"/>
                    </a:lnTo>
                    <a:lnTo>
                      <a:pt x="100" y="89"/>
                    </a:lnTo>
                    <a:lnTo>
                      <a:pt x="99" y="85"/>
                    </a:lnTo>
                    <a:lnTo>
                      <a:pt x="96" y="79"/>
                    </a:lnTo>
                    <a:lnTo>
                      <a:pt x="95" y="74"/>
                    </a:lnTo>
                    <a:lnTo>
                      <a:pt x="95" y="68"/>
                    </a:lnTo>
                    <a:lnTo>
                      <a:pt x="95" y="65"/>
                    </a:lnTo>
                    <a:lnTo>
                      <a:pt x="95" y="59"/>
                    </a:lnTo>
                    <a:lnTo>
                      <a:pt x="95" y="55"/>
                    </a:lnTo>
                    <a:lnTo>
                      <a:pt x="94" y="47"/>
                    </a:lnTo>
                    <a:lnTo>
                      <a:pt x="92" y="38"/>
                    </a:lnTo>
                    <a:lnTo>
                      <a:pt x="91" y="24"/>
                    </a:lnTo>
                    <a:lnTo>
                      <a:pt x="91" y="11"/>
                    </a:lnTo>
                    <a:lnTo>
                      <a:pt x="92" y="11"/>
                    </a:lnTo>
                    <a:lnTo>
                      <a:pt x="94" y="11"/>
                    </a:lnTo>
                    <a:lnTo>
                      <a:pt x="99" y="14"/>
                    </a:lnTo>
                    <a:lnTo>
                      <a:pt x="103" y="17"/>
                    </a:lnTo>
                    <a:lnTo>
                      <a:pt x="108" y="20"/>
                    </a:lnTo>
                    <a:lnTo>
                      <a:pt x="111" y="23"/>
                    </a:lnTo>
                    <a:lnTo>
                      <a:pt x="114" y="23"/>
                    </a:lnTo>
                    <a:lnTo>
                      <a:pt x="118" y="30"/>
                    </a:lnTo>
                    <a:lnTo>
                      <a:pt x="125" y="38"/>
                    </a:lnTo>
                    <a:lnTo>
                      <a:pt x="132" y="50"/>
                    </a:lnTo>
                    <a:lnTo>
                      <a:pt x="136" y="64"/>
                    </a:lnTo>
                    <a:lnTo>
                      <a:pt x="138" y="76"/>
                    </a:lnTo>
                    <a:lnTo>
                      <a:pt x="140" y="88"/>
                    </a:lnTo>
                    <a:lnTo>
                      <a:pt x="140" y="95"/>
                    </a:lnTo>
                    <a:lnTo>
                      <a:pt x="140" y="103"/>
                    </a:lnTo>
                    <a:lnTo>
                      <a:pt x="141" y="110"/>
                    </a:lnTo>
                    <a:lnTo>
                      <a:pt x="141" y="118"/>
                    </a:lnTo>
                    <a:lnTo>
                      <a:pt x="142" y="126"/>
                    </a:lnTo>
                    <a:lnTo>
                      <a:pt x="145" y="118"/>
                    </a:lnTo>
                    <a:lnTo>
                      <a:pt x="148" y="110"/>
                    </a:lnTo>
                    <a:lnTo>
                      <a:pt x="149" y="103"/>
                    </a:lnTo>
                    <a:lnTo>
                      <a:pt x="149" y="94"/>
                    </a:lnTo>
                    <a:lnTo>
                      <a:pt x="148" y="86"/>
                    </a:lnTo>
                    <a:lnTo>
                      <a:pt x="147" y="74"/>
                    </a:lnTo>
                    <a:lnTo>
                      <a:pt x="144" y="59"/>
                    </a:lnTo>
                    <a:lnTo>
                      <a:pt x="140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9" name="Freeform 174"/>
              <p:cNvSpPr>
                <a:spLocks/>
              </p:cNvSpPr>
              <p:nvPr/>
            </p:nvSpPr>
            <p:spPr bwMode="auto">
              <a:xfrm>
                <a:off x="1445" y="2152"/>
                <a:ext cx="51" cy="127"/>
              </a:xfrm>
              <a:custGeom>
                <a:avLst/>
                <a:gdLst>
                  <a:gd name="T0" fmla="*/ 0 w 51"/>
                  <a:gd name="T1" fmla="*/ 8 h 127"/>
                  <a:gd name="T2" fmla="*/ 4 w 51"/>
                  <a:gd name="T3" fmla="*/ 6 h 127"/>
                  <a:gd name="T4" fmla="*/ 8 w 51"/>
                  <a:gd name="T5" fmla="*/ 8 h 127"/>
                  <a:gd name="T6" fmla="*/ 13 w 51"/>
                  <a:gd name="T7" fmla="*/ 9 h 127"/>
                  <a:gd name="T8" fmla="*/ 15 w 51"/>
                  <a:gd name="T9" fmla="*/ 11 h 127"/>
                  <a:gd name="T10" fmla="*/ 19 w 51"/>
                  <a:gd name="T11" fmla="*/ 12 h 127"/>
                  <a:gd name="T12" fmla="*/ 25 w 51"/>
                  <a:gd name="T13" fmla="*/ 17 h 127"/>
                  <a:gd name="T14" fmla="*/ 29 w 51"/>
                  <a:gd name="T15" fmla="*/ 23 h 127"/>
                  <a:gd name="T16" fmla="*/ 34 w 51"/>
                  <a:gd name="T17" fmla="*/ 30 h 127"/>
                  <a:gd name="T18" fmla="*/ 37 w 51"/>
                  <a:gd name="T19" fmla="*/ 38 h 127"/>
                  <a:gd name="T20" fmla="*/ 40 w 51"/>
                  <a:gd name="T21" fmla="*/ 45 h 127"/>
                  <a:gd name="T22" fmla="*/ 41 w 51"/>
                  <a:gd name="T23" fmla="*/ 50 h 127"/>
                  <a:gd name="T24" fmla="*/ 41 w 51"/>
                  <a:gd name="T25" fmla="*/ 53 h 127"/>
                  <a:gd name="T26" fmla="*/ 41 w 51"/>
                  <a:gd name="T27" fmla="*/ 59 h 127"/>
                  <a:gd name="T28" fmla="*/ 40 w 51"/>
                  <a:gd name="T29" fmla="*/ 77 h 127"/>
                  <a:gd name="T30" fmla="*/ 37 w 51"/>
                  <a:gd name="T31" fmla="*/ 94 h 127"/>
                  <a:gd name="T32" fmla="*/ 34 w 51"/>
                  <a:gd name="T33" fmla="*/ 107 h 127"/>
                  <a:gd name="T34" fmla="*/ 32 w 51"/>
                  <a:gd name="T35" fmla="*/ 110 h 127"/>
                  <a:gd name="T36" fmla="*/ 32 w 51"/>
                  <a:gd name="T37" fmla="*/ 116 h 127"/>
                  <a:gd name="T38" fmla="*/ 30 w 51"/>
                  <a:gd name="T39" fmla="*/ 121 h 127"/>
                  <a:gd name="T40" fmla="*/ 30 w 51"/>
                  <a:gd name="T41" fmla="*/ 127 h 127"/>
                  <a:gd name="T42" fmla="*/ 34 w 51"/>
                  <a:gd name="T43" fmla="*/ 122 h 127"/>
                  <a:gd name="T44" fmla="*/ 38 w 51"/>
                  <a:gd name="T45" fmla="*/ 119 h 127"/>
                  <a:gd name="T46" fmla="*/ 41 w 51"/>
                  <a:gd name="T47" fmla="*/ 115 h 127"/>
                  <a:gd name="T48" fmla="*/ 42 w 51"/>
                  <a:gd name="T49" fmla="*/ 110 h 127"/>
                  <a:gd name="T50" fmla="*/ 47 w 51"/>
                  <a:gd name="T51" fmla="*/ 97 h 127"/>
                  <a:gd name="T52" fmla="*/ 49 w 51"/>
                  <a:gd name="T53" fmla="*/ 77 h 127"/>
                  <a:gd name="T54" fmla="*/ 51 w 51"/>
                  <a:gd name="T55" fmla="*/ 59 h 127"/>
                  <a:gd name="T56" fmla="*/ 51 w 51"/>
                  <a:gd name="T57" fmla="*/ 51 h 127"/>
                  <a:gd name="T58" fmla="*/ 49 w 51"/>
                  <a:gd name="T59" fmla="*/ 50 h 127"/>
                  <a:gd name="T60" fmla="*/ 49 w 51"/>
                  <a:gd name="T61" fmla="*/ 44 h 127"/>
                  <a:gd name="T62" fmla="*/ 45 w 51"/>
                  <a:gd name="T63" fmla="*/ 35 h 127"/>
                  <a:gd name="T64" fmla="*/ 42 w 51"/>
                  <a:gd name="T65" fmla="*/ 26 h 127"/>
                  <a:gd name="T66" fmla="*/ 36 w 51"/>
                  <a:gd name="T67" fmla="*/ 17 h 127"/>
                  <a:gd name="T68" fmla="*/ 30 w 51"/>
                  <a:gd name="T69" fmla="*/ 11 h 127"/>
                  <a:gd name="T70" fmla="*/ 23 w 51"/>
                  <a:gd name="T71" fmla="*/ 4 h 127"/>
                  <a:gd name="T72" fmla="*/ 21 w 51"/>
                  <a:gd name="T73" fmla="*/ 3 h 127"/>
                  <a:gd name="T74" fmla="*/ 14 w 51"/>
                  <a:gd name="T75" fmla="*/ 0 h 127"/>
                  <a:gd name="T76" fmla="*/ 8 w 51"/>
                  <a:gd name="T77" fmla="*/ 1 h 127"/>
                  <a:gd name="T78" fmla="*/ 3 w 51"/>
                  <a:gd name="T79" fmla="*/ 3 h 127"/>
                  <a:gd name="T80" fmla="*/ 0 w 51"/>
                  <a:gd name="T81" fmla="*/ 8 h 127"/>
                  <a:gd name="T82" fmla="*/ 0 w 51"/>
                  <a:gd name="T83" fmla="*/ 8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1"/>
                  <a:gd name="T127" fmla="*/ 0 h 127"/>
                  <a:gd name="T128" fmla="*/ 51 w 51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1" h="127">
                    <a:moveTo>
                      <a:pt x="0" y="8"/>
                    </a:moveTo>
                    <a:lnTo>
                      <a:pt x="4" y="6"/>
                    </a:lnTo>
                    <a:lnTo>
                      <a:pt x="8" y="8"/>
                    </a:lnTo>
                    <a:lnTo>
                      <a:pt x="13" y="9"/>
                    </a:lnTo>
                    <a:lnTo>
                      <a:pt x="15" y="11"/>
                    </a:lnTo>
                    <a:lnTo>
                      <a:pt x="19" y="12"/>
                    </a:lnTo>
                    <a:lnTo>
                      <a:pt x="25" y="17"/>
                    </a:lnTo>
                    <a:lnTo>
                      <a:pt x="29" y="23"/>
                    </a:lnTo>
                    <a:lnTo>
                      <a:pt x="34" y="30"/>
                    </a:lnTo>
                    <a:lnTo>
                      <a:pt x="37" y="38"/>
                    </a:lnTo>
                    <a:lnTo>
                      <a:pt x="40" y="45"/>
                    </a:lnTo>
                    <a:lnTo>
                      <a:pt x="41" y="50"/>
                    </a:lnTo>
                    <a:lnTo>
                      <a:pt x="41" y="53"/>
                    </a:lnTo>
                    <a:lnTo>
                      <a:pt x="41" y="59"/>
                    </a:lnTo>
                    <a:lnTo>
                      <a:pt x="40" y="77"/>
                    </a:lnTo>
                    <a:lnTo>
                      <a:pt x="37" y="94"/>
                    </a:lnTo>
                    <a:lnTo>
                      <a:pt x="34" y="107"/>
                    </a:lnTo>
                    <a:lnTo>
                      <a:pt x="32" y="110"/>
                    </a:lnTo>
                    <a:lnTo>
                      <a:pt x="32" y="116"/>
                    </a:lnTo>
                    <a:lnTo>
                      <a:pt x="30" y="121"/>
                    </a:lnTo>
                    <a:lnTo>
                      <a:pt x="30" y="127"/>
                    </a:lnTo>
                    <a:lnTo>
                      <a:pt x="34" y="122"/>
                    </a:lnTo>
                    <a:lnTo>
                      <a:pt x="38" y="119"/>
                    </a:lnTo>
                    <a:lnTo>
                      <a:pt x="41" y="115"/>
                    </a:lnTo>
                    <a:lnTo>
                      <a:pt x="42" y="110"/>
                    </a:lnTo>
                    <a:lnTo>
                      <a:pt x="47" y="97"/>
                    </a:lnTo>
                    <a:lnTo>
                      <a:pt x="49" y="77"/>
                    </a:lnTo>
                    <a:lnTo>
                      <a:pt x="51" y="59"/>
                    </a:lnTo>
                    <a:lnTo>
                      <a:pt x="51" y="51"/>
                    </a:lnTo>
                    <a:lnTo>
                      <a:pt x="49" y="50"/>
                    </a:lnTo>
                    <a:lnTo>
                      <a:pt x="49" y="44"/>
                    </a:lnTo>
                    <a:lnTo>
                      <a:pt x="45" y="35"/>
                    </a:lnTo>
                    <a:lnTo>
                      <a:pt x="42" y="26"/>
                    </a:lnTo>
                    <a:lnTo>
                      <a:pt x="36" y="17"/>
                    </a:lnTo>
                    <a:lnTo>
                      <a:pt x="30" y="11"/>
                    </a:lnTo>
                    <a:lnTo>
                      <a:pt x="23" y="4"/>
                    </a:lnTo>
                    <a:lnTo>
                      <a:pt x="21" y="3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0" name="Freeform 175"/>
              <p:cNvSpPr>
                <a:spLocks/>
              </p:cNvSpPr>
              <p:nvPr/>
            </p:nvSpPr>
            <p:spPr bwMode="auto">
              <a:xfrm>
                <a:off x="1353" y="2276"/>
                <a:ext cx="129" cy="92"/>
              </a:xfrm>
              <a:custGeom>
                <a:avLst/>
                <a:gdLst>
                  <a:gd name="T0" fmla="*/ 0 w 129"/>
                  <a:gd name="T1" fmla="*/ 77 h 92"/>
                  <a:gd name="T2" fmla="*/ 4 w 129"/>
                  <a:gd name="T3" fmla="*/ 81 h 92"/>
                  <a:gd name="T4" fmla="*/ 8 w 129"/>
                  <a:gd name="T5" fmla="*/ 86 h 92"/>
                  <a:gd name="T6" fmla="*/ 13 w 129"/>
                  <a:gd name="T7" fmla="*/ 87 h 92"/>
                  <a:gd name="T8" fmla="*/ 22 w 129"/>
                  <a:gd name="T9" fmla="*/ 90 h 92"/>
                  <a:gd name="T10" fmla="*/ 27 w 129"/>
                  <a:gd name="T11" fmla="*/ 92 h 92"/>
                  <a:gd name="T12" fmla="*/ 37 w 129"/>
                  <a:gd name="T13" fmla="*/ 92 h 92"/>
                  <a:gd name="T14" fmla="*/ 47 w 129"/>
                  <a:gd name="T15" fmla="*/ 92 h 92"/>
                  <a:gd name="T16" fmla="*/ 58 w 129"/>
                  <a:gd name="T17" fmla="*/ 90 h 92"/>
                  <a:gd name="T18" fmla="*/ 68 w 129"/>
                  <a:gd name="T19" fmla="*/ 86 h 92"/>
                  <a:gd name="T20" fmla="*/ 77 w 129"/>
                  <a:gd name="T21" fmla="*/ 84 h 92"/>
                  <a:gd name="T22" fmla="*/ 84 w 129"/>
                  <a:gd name="T23" fmla="*/ 81 h 92"/>
                  <a:gd name="T24" fmla="*/ 87 w 129"/>
                  <a:gd name="T25" fmla="*/ 81 h 92"/>
                  <a:gd name="T26" fmla="*/ 88 w 129"/>
                  <a:gd name="T27" fmla="*/ 80 h 92"/>
                  <a:gd name="T28" fmla="*/ 94 w 129"/>
                  <a:gd name="T29" fmla="*/ 75 h 92"/>
                  <a:gd name="T30" fmla="*/ 100 w 129"/>
                  <a:gd name="T31" fmla="*/ 69 h 92"/>
                  <a:gd name="T32" fmla="*/ 111 w 129"/>
                  <a:gd name="T33" fmla="*/ 62 h 92"/>
                  <a:gd name="T34" fmla="*/ 118 w 129"/>
                  <a:gd name="T35" fmla="*/ 53 h 92"/>
                  <a:gd name="T36" fmla="*/ 124 w 129"/>
                  <a:gd name="T37" fmla="*/ 42 h 92"/>
                  <a:gd name="T38" fmla="*/ 128 w 129"/>
                  <a:gd name="T39" fmla="*/ 31 h 92"/>
                  <a:gd name="T40" fmla="*/ 129 w 129"/>
                  <a:gd name="T41" fmla="*/ 25 h 92"/>
                  <a:gd name="T42" fmla="*/ 128 w 129"/>
                  <a:gd name="T43" fmla="*/ 16 h 92"/>
                  <a:gd name="T44" fmla="*/ 128 w 129"/>
                  <a:gd name="T45" fmla="*/ 10 h 92"/>
                  <a:gd name="T46" fmla="*/ 125 w 129"/>
                  <a:gd name="T47" fmla="*/ 4 h 92"/>
                  <a:gd name="T48" fmla="*/ 122 w 129"/>
                  <a:gd name="T49" fmla="*/ 0 h 92"/>
                  <a:gd name="T50" fmla="*/ 122 w 129"/>
                  <a:gd name="T51" fmla="*/ 6 h 92"/>
                  <a:gd name="T52" fmla="*/ 121 w 129"/>
                  <a:gd name="T53" fmla="*/ 12 h 92"/>
                  <a:gd name="T54" fmla="*/ 119 w 129"/>
                  <a:gd name="T55" fmla="*/ 16 h 92"/>
                  <a:gd name="T56" fmla="*/ 119 w 129"/>
                  <a:gd name="T57" fmla="*/ 24 h 92"/>
                  <a:gd name="T58" fmla="*/ 118 w 129"/>
                  <a:gd name="T59" fmla="*/ 28 h 92"/>
                  <a:gd name="T60" fmla="*/ 115 w 129"/>
                  <a:gd name="T61" fmla="*/ 38 h 92"/>
                  <a:gd name="T62" fmla="*/ 111 w 129"/>
                  <a:gd name="T63" fmla="*/ 47 h 92"/>
                  <a:gd name="T64" fmla="*/ 105 w 129"/>
                  <a:gd name="T65" fmla="*/ 56 h 92"/>
                  <a:gd name="T66" fmla="*/ 95 w 129"/>
                  <a:gd name="T67" fmla="*/ 62 h 92"/>
                  <a:gd name="T68" fmla="*/ 88 w 129"/>
                  <a:gd name="T69" fmla="*/ 68 h 92"/>
                  <a:gd name="T70" fmla="*/ 84 w 129"/>
                  <a:gd name="T71" fmla="*/ 71 h 92"/>
                  <a:gd name="T72" fmla="*/ 83 w 129"/>
                  <a:gd name="T73" fmla="*/ 72 h 92"/>
                  <a:gd name="T74" fmla="*/ 80 w 129"/>
                  <a:gd name="T75" fmla="*/ 72 h 92"/>
                  <a:gd name="T76" fmla="*/ 75 w 129"/>
                  <a:gd name="T77" fmla="*/ 75 h 92"/>
                  <a:gd name="T78" fmla="*/ 66 w 129"/>
                  <a:gd name="T79" fmla="*/ 77 h 92"/>
                  <a:gd name="T80" fmla="*/ 56 w 129"/>
                  <a:gd name="T81" fmla="*/ 81 h 92"/>
                  <a:gd name="T82" fmla="*/ 45 w 129"/>
                  <a:gd name="T83" fmla="*/ 81 h 92"/>
                  <a:gd name="T84" fmla="*/ 35 w 129"/>
                  <a:gd name="T85" fmla="*/ 81 h 92"/>
                  <a:gd name="T86" fmla="*/ 27 w 129"/>
                  <a:gd name="T87" fmla="*/ 81 h 92"/>
                  <a:gd name="T88" fmla="*/ 23 w 129"/>
                  <a:gd name="T89" fmla="*/ 81 h 92"/>
                  <a:gd name="T90" fmla="*/ 16 w 129"/>
                  <a:gd name="T91" fmla="*/ 80 h 92"/>
                  <a:gd name="T92" fmla="*/ 11 w 129"/>
                  <a:gd name="T93" fmla="*/ 80 h 92"/>
                  <a:gd name="T94" fmla="*/ 5 w 129"/>
                  <a:gd name="T95" fmla="*/ 78 h 92"/>
                  <a:gd name="T96" fmla="*/ 0 w 129"/>
                  <a:gd name="T97" fmla="*/ 77 h 92"/>
                  <a:gd name="T98" fmla="*/ 0 w 129"/>
                  <a:gd name="T99" fmla="*/ 77 h 9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29"/>
                  <a:gd name="T151" fmla="*/ 0 h 92"/>
                  <a:gd name="T152" fmla="*/ 129 w 129"/>
                  <a:gd name="T153" fmla="*/ 92 h 9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29" h="92">
                    <a:moveTo>
                      <a:pt x="0" y="77"/>
                    </a:moveTo>
                    <a:lnTo>
                      <a:pt x="4" y="81"/>
                    </a:lnTo>
                    <a:lnTo>
                      <a:pt x="8" y="86"/>
                    </a:lnTo>
                    <a:lnTo>
                      <a:pt x="13" y="87"/>
                    </a:lnTo>
                    <a:lnTo>
                      <a:pt x="22" y="90"/>
                    </a:lnTo>
                    <a:lnTo>
                      <a:pt x="27" y="92"/>
                    </a:lnTo>
                    <a:lnTo>
                      <a:pt x="37" y="92"/>
                    </a:lnTo>
                    <a:lnTo>
                      <a:pt x="47" y="92"/>
                    </a:lnTo>
                    <a:lnTo>
                      <a:pt x="58" y="90"/>
                    </a:lnTo>
                    <a:lnTo>
                      <a:pt x="68" y="86"/>
                    </a:lnTo>
                    <a:lnTo>
                      <a:pt x="77" y="84"/>
                    </a:lnTo>
                    <a:lnTo>
                      <a:pt x="84" y="81"/>
                    </a:lnTo>
                    <a:lnTo>
                      <a:pt x="87" y="81"/>
                    </a:lnTo>
                    <a:lnTo>
                      <a:pt x="88" y="80"/>
                    </a:lnTo>
                    <a:lnTo>
                      <a:pt x="94" y="75"/>
                    </a:lnTo>
                    <a:lnTo>
                      <a:pt x="100" y="69"/>
                    </a:lnTo>
                    <a:lnTo>
                      <a:pt x="111" y="62"/>
                    </a:lnTo>
                    <a:lnTo>
                      <a:pt x="118" y="53"/>
                    </a:lnTo>
                    <a:lnTo>
                      <a:pt x="124" y="42"/>
                    </a:lnTo>
                    <a:lnTo>
                      <a:pt x="128" y="31"/>
                    </a:lnTo>
                    <a:lnTo>
                      <a:pt x="129" y="25"/>
                    </a:lnTo>
                    <a:lnTo>
                      <a:pt x="128" y="16"/>
                    </a:lnTo>
                    <a:lnTo>
                      <a:pt x="128" y="10"/>
                    </a:lnTo>
                    <a:lnTo>
                      <a:pt x="125" y="4"/>
                    </a:lnTo>
                    <a:lnTo>
                      <a:pt x="122" y="0"/>
                    </a:lnTo>
                    <a:lnTo>
                      <a:pt x="122" y="6"/>
                    </a:lnTo>
                    <a:lnTo>
                      <a:pt x="121" y="12"/>
                    </a:lnTo>
                    <a:lnTo>
                      <a:pt x="119" y="16"/>
                    </a:lnTo>
                    <a:lnTo>
                      <a:pt x="119" y="24"/>
                    </a:lnTo>
                    <a:lnTo>
                      <a:pt x="118" y="28"/>
                    </a:lnTo>
                    <a:lnTo>
                      <a:pt x="115" y="38"/>
                    </a:lnTo>
                    <a:lnTo>
                      <a:pt x="111" y="47"/>
                    </a:lnTo>
                    <a:lnTo>
                      <a:pt x="105" y="56"/>
                    </a:lnTo>
                    <a:lnTo>
                      <a:pt x="95" y="62"/>
                    </a:lnTo>
                    <a:lnTo>
                      <a:pt x="88" y="68"/>
                    </a:lnTo>
                    <a:lnTo>
                      <a:pt x="84" y="71"/>
                    </a:lnTo>
                    <a:lnTo>
                      <a:pt x="83" y="72"/>
                    </a:lnTo>
                    <a:lnTo>
                      <a:pt x="80" y="72"/>
                    </a:lnTo>
                    <a:lnTo>
                      <a:pt x="75" y="75"/>
                    </a:lnTo>
                    <a:lnTo>
                      <a:pt x="66" y="77"/>
                    </a:lnTo>
                    <a:lnTo>
                      <a:pt x="56" y="81"/>
                    </a:lnTo>
                    <a:lnTo>
                      <a:pt x="45" y="81"/>
                    </a:lnTo>
                    <a:lnTo>
                      <a:pt x="35" y="81"/>
                    </a:lnTo>
                    <a:lnTo>
                      <a:pt x="27" y="81"/>
                    </a:lnTo>
                    <a:lnTo>
                      <a:pt x="23" y="81"/>
                    </a:lnTo>
                    <a:lnTo>
                      <a:pt x="16" y="80"/>
                    </a:lnTo>
                    <a:lnTo>
                      <a:pt x="11" y="80"/>
                    </a:lnTo>
                    <a:lnTo>
                      <a:pt x="5" y="78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1" name="Freeform 176"/>
              <p:cNvSpPr>
                <a:spLocks/>
              </p:cNvSpPr>
              <p:nvPr/>
            </p:nvSpPr>
            <p:spPr bwMode="auto">
              <a:xfrm>
                <a:off x="1232" y="2357"/>
                <a:ext cx="115" cy="106"/>
              </a:xfrm>
              <a:custGeom>
                <a:avLst/>
                <a:gdLst>
                  <a:gd name="T0" fmla="*/ 111 w 115"/>
                  <a:gd name="T1" fmla="*/ 98 h 106"/>
                  <a:gd name="T2" fmla="*/ 98 w 115"/>
                  <a:gd name="T3" fmla="*/ 88 h 106"/>
                  <a:gd name="T4" fmla="*/ 77 w 115"/>
                  <a:gd name="T5" fmla="*/ 77 h 106"/>
                  <a:gd name="T6" fmla="*/ 68 w 115"/>
                  <a:gd name="T7" fmla="*/ 71 h 106"/>
                  <a:gd name="T8" fmla="*/ 68 w 115"/>
                  <a:gd name="T9" fmla="*/ 70 h 106"/>
                  <a:gd name="T10" fmla="*/ 68 w 115"/>
                  <a:gd name="T11" fmla="*/ 59 h 106"/>
                  <a:gd name="T12" fmla="*/ 68 w 115"/>
                  <a:gd name="T13" fmla="*/ 44 h 106"/>
                  <a:gd name="T14" fmla="*/ 69 w 115"/>
                  <a:gd name="T15" fmla="*/ 38 h 106"/>
                  <a:gd name="T16" fmla="*/ 69 w 115"/>
                  <a:gd name="T17" fmla="*/ 17 h 106"/>
                  <a:gd name="T18" fmla="*/ 69 w 115"/>
                  <a:gd name="T19" fmla="*/ 3 h 106"/>
                  <a:gd name="T20" fmla="*/ 64 w 115"/>
                  <a:gd name="T21" fmla="*/ 3 h 106"/>
                  <a:gd name="T22" fmla="*/ 61 w 115"/>
                  <a:gd name="T23" fmla="*/ 15 h 106"/>
                  <a:gd name="T24" fmla="*/ 61 w 115"/>
                  <a:gd name="T25" fmla="*/ 35 h 106"/>
                  <a:gd name="T26" fmla="*/ 60 w 115"/>
                  <a:gd name="T27" fmla="*/ 41 h 106"/>
                  <a:gd name="T28" fmla="*/ 58 w 115"/>
                  <a:gd name="T29" fmla="*/ 52 h 106"/>
                  <a:gd name="T30" fmla="*/ 54 w 115"/>
                  <a:gd name="T31" fmla="*/ 56 h 106"/>
                  <a:gd name="T32" fmla="*/ 47 w 115"/>
                  <a:gd name="T33" fmla="*/ 52 h 106"/>
                  <a:gd name="T34" fmla="*/ 43 w 115"/>
                  <a:gd name="T35" fmla="*/ 50 h 106"/>
                  <a:gd name="T36" fmla="*/ 31 w 115"/>
                  <a:gd name="T37" fmla="*/ 44 h 106"/>
                  <a:gd name="T38" fmla="*/ 23 w 115"/>
                  <a:gd name="T39" fmla="*/ 44 h 106"/>
                  <a:gd name="T40" fmla="*/ 22 w 115"/>
                  <a:gd name="T41" fmla="*/ 52 h 106"/>
                  <a:gd name="T42" fmla="*/ 28 w 115"/>
                  <a:gd name="T43" fmla="*/ 55 h 106"/>
                  <a:gd name="T44" fmla="*/ 41 w 115"/>
                  <a:gd name="T45" fmla="*/ 59 h 106"/>
                  <a:gd name="T46" fmla="*/ 45 w 115"/>
                  <a:gd name="T47" fmla="*/ 61 h 106"/>
                  <a:gd name="T48" fmla="*/ 53 w 115"/>
                  <a:gd name="T49" fmla="*/ 65 h 106"/>
                  <a:gd name="T50" fmla="*/ 49 w 115"/>
                  <a:gd name="T51" fmla="*/ 67 h 106"/>
                  <a:gd name="T52" fmla="*/ 31 w 115"/>
                  <a:gd name="T53" fmla="*/ 65 h 106"/>
                  <a:gd name="T54" fmla="*/ 17 w 115"/>
                  <a:gd name="T55" fmla="*/ 70 h 106"/>
                  <a:gd name="T56" fmla="*/ 5 w 115"/>
                  <a:gd name="T57" fmla="*/ 77 h 106"/>
                  <a:gd name="T58" fmla="*/ 4 w 115"/>
                  <a:gd name="T59" fmla="*/ 83 h 106"/>
                  <a:gd name="T60" fmla="*/ 11 w 115"/>
                  <a:gd name="T61" fmla="*/ 82 h 106"/>
                  <a:gd name="T62" fmla="*/ 19 w 115"/>
                  <a:gd name="T63" fmla="*/ 79 h 106"/>
                  <a:gd name="T64" fmla="*/ 32 w 115"/>
                  <a:gd name="T65" fmla="*/ 76 h 106"/>
                  <a:gd name="T66" fmla="*/ 47 w 115"/>
                  <a:gd name="T67" fmla="*/ 76 h 106"/>
                  <a:gd name="T68" fmla="*/ 57 w 115"/>
                  <a:gd name="T69" fmla="*/ 79 h 106"/>
                  <a:gd name="T70" fmla="*/ 60 w 115"/>
                  <a:gd name="T71" fmla="*/ 79 h 106"/>
                  <a:gd name="T72" fmla="*/ 64 w 115"/>
                  <a:gd name="T73" fmla="*/ 82 h 106"/>
                  <a:gd name="T74" fmla="*/ 73 w 115"/>
                  <a:gd name="T75" fmla="*/ 86 h 106"/>
                  <a:gd name="T76" fmla="*/ 94 w 115"/>
                  <a:gd name="T77" fmla="*/ 97 h 106"/>
                  <a:gd name="T78" fmla="*/ 107 w 115"/>
                  <a:gd name="T79" fmla="*/ 104 h 106"/>
                  <a:gd name="T80" fmla="*/ 115 w 115"/>
                  <a:gd name="T81" fmla="*/ 106 h 10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106"/>
                  <a:gd name="T125" fmla="*/ 115 w 115"/>
                  <a:gd name="T126" fmla="*/ 106 h 10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106">
                    <a:moveTo>
                      <a:pt x="115" y="106"/>
                    </a:moveTo>
                    <a:lnTo>
                      <a:pt x="111" y="98"/>
                    </a:lnTo>
                    <a:lnTo>
                      <a:pt x="105" y="92"/>
                    </a:lnTo>
                    <a:lnTo>
                      <a:pt x="98" y="88"/>
                    </a:lnTo>
                    <a:lnTo>
                      <a:pt x="88" y="82"/>
                    </a:lnTo>
                    <a:lnTo>
                      <a:pt x="77" y="77"/>
                    </a:lnTo>
                    <a:lnTo>
                      <a:pt x="68" y="71"/>
                    </a:lnTo>
                    <a:lnTo>
                      <a:pt x="69" y="71"/>
                    </a:lnTo>
                    <a:lnTo>
                      <a:pt x="68" y="70"/>
                    </a:lnTo>
                    <a:lnTo>
                      <a:pt x="68" y="67"/>
                    </a:lnTo>
                    <a:lnTo>
                      <a:pt x="68" y="59"/>
                    </a:lnTo>
                    <a:lnTo>
                      <a:pt x="68" y="52"/>
                    </a:lnTo>
                    <a:lnTo>
                      <a:pt x="68" y="44"/>
                    </a:lnTo>
                    <a:lnTo>
                      <a:pt x="69" y="43"/>
                    </a:lnTo>
                    <a:lnTo>
                      <a:pt x="69" y="38"/>
                    </a:lnTo>
                    <a:lnTo>
                      <a:pt x="69" y="27"/>
                    </a:lnTo>
                    <a:lnTo>
                      <a:pt x="69" y="17"/>
                    </a:lnTo>
                    <a:lnTo>
                      <a:pt x="71" y="9"/>
                    </a:lnTo>
                    <a:lnTo>
                      <a:pt x="69" y="3"/>
                    </a:lnTo>
                    <a:lnTo>
                      <a:pt x="66" y="0"/>
                    </a:lnTo>
                    <a:lnTo>
                      <a:pt x="64" y="3"/>
                    </a:lnTo>
                    <a:lnTo>
                      <a:pt x="61" y="9"/>
                    </a:lnTo>
                    <a:lnTo>
                      <a:pt x="61" y="15"/>
                    </a:lnTo>
                    <a:lnTo>
                      <a:pt x="61" y="26"/>
                    </a:lnTo>
                    <a:lnTo>
                      <a:pt x="61" y="35"/>
                    </a:lnTo>
                    <a:lnTo>
                      <a:pt x="61" y="40"/>
                    </a:lnTo>
                    <a:lnTo>
                      <a:pt x="60" y="41"/>
                    </a:lnTo>
                    <a:lnTo>
                      <a:pt x="60" y="46"/>
                    </a:lnTo>
                    <a:lnTo>
                      <a:pt x="58" y="52"/>
                    </a:lnTo>
                    <a:lnTo>
                      <a:pt x="58" y="59"/>
                    </a:lnTo>
                    <a:lnTo>
                      <a:pt x="54" y="56"/>
                    </a:lnTo>
                    <a:lnTo>
                      <a:pt x="50" y="55"/>
                    </a:lnTo>
                    <a:lnTo>
                      <a:pt x="47" y="52"/>
                    </a:lnTo>
                    <a:lnTo>
                      <a:pt x="46" y="52"/>
                    </a:lnTo>
                    <a:lnTo>
                      <a:pt x="43" y="50"/>
                    </a:lnTo>
                    <a:lnTo>
                      <a:pt x="38" y="47"/>
                    </a:lnTo>
                    <a:lnTo>
                      <a:pt x="31" y="44"/>
                    </a:lnTo>
                    <a:lnTo>
                      <a:pt x="27" y="44"/>
                    </a:lnTo>
                    <a:lnTo>
                      <a:pt x="23" y="44"/>
                    </a:lnTo>
                    <a:lnTo>
                      <a:pt x="19" y="47"/>
                    </a:lnTo>
                    <a:lnTo>
                      <a:pt x="22" y="52"/>
                    </a:lnTo>
                    <a:lnTo>
                      <a:pt x="26" y="53"/>
                    </a:lnTo>
                    <a:lnTo>
                      <a:pt x="28" y="55"/>
                    </a:lnTo>
                    <a:lnTo>
                      <a:pt x="35" y="58"/>
                    </a:lnTo>
                    <a:lnTo>
                      <a:pt x="41" y="59"/>
                    </a:lnTo>
                    <a:lnTo>
                      <a:pt x="43" y="61"/>
                    </a:lnTo>
                    <a:lnTo>
                      <a:pt x="45" y="61"/>
                    </a:lnTo>
                    <a:lnTo>
                      <a:pt x="47" y="64"/>
                    </a:lnTo>
                    <a:lnTo>
                      <a:pt x="53" y="65"/>
                    </a:lnTo>
                    <a:lnTo>
                      <a:pt x="57" y="70"/>
                    </a:lnTo>
                    <a:lnTo>
                      <a:pt x="49" y="67"/>
                    </a:lnTo>
                    <a:lnTo>
                      <a:pt x="41" y="65"/>
                    </a:lnTo>
                    <a:lnTo>
                      <a:pt x="31" y="65"/>
                    </a:lnTo>
                    <a:lnTo>
                      <a:pt x="24" y="68"/>
                    </a:lnTo>
                    <a:lnTo>
                      <a:pt x="17" y="70"/>
                    </a:lnTo>
                    <a:lnTo>
                      <a:pt x="13" y="71"/>
                    </a:lnTo>
                    <a:lnTo>
                      <a:pt x="5" y="77"/>
                    </a:lnTo>
                    <a:lnTo>
                      <a:pt x="0" y="86"/>
                    </a:lnTo>
                    <a:lnTo>
                      <a:pt x="4" y="83"/>
                    </a:lnTo>
                    <a:lnTo>
                      <a:pt x="8" y="83"/>
                    </a:lnTo>
                    <a:lnTo>
                      <a:pt x="11" y="82"/>
                    </a:lnTo>
                    <a:lnTo>
                      <a:pt x="16" y="80"/>
                    </a:lnTo>
                    <a:lnTo>
                      <a:pt x="19" y="79"/>
                    </a:lnTo>
                    <a:lnTo>
                      <a:pt x="26" y="77"/>
                    </a:lnTo>
                    <a:lnTo>
                      <a:pt x="32" y="76"/>
                    </a:lnTo>
                    <a:lnTo>
                      <a:pt x="41" y="76"/>
                    </a:lnTo>
                    <a:lnTo>
                      <a:pt x="47" y="76"/>
                    </a:lnTo>
                    <a:lnTo>
                      <a:pt x="53" y="77"/>
                    </a:lnTo>
                    <a:lnTo>
                      <a:pt x="57" y="79"/>
                    </a:lnTo>
                    <a:lnTo>
                      <a:pt x="58" y="79"/>
                    </a:lnTo>
                    <a:lnTo>
                      <a:pt x="60" y="79"/>
                    </a:lnTo>
                    <a:lnTo>
                      <a:pt x="64" y="80"/>
                    </a:lnTo>
                    <a:lnTo>
                      <a:pt x="64" y="82"/>
                    </a:lnTo>
                    <a:lnTo>
                      <a:pt x="65" y="82"/>
                    </a:lnTo>
                    <a:lnTo>
                      <a:pt x="73" y="86"/>
                    </a:lnTo>
                    <a:lnTo>
                      <a:pt x="84" y="92"/>
                    </a:lnTo>
                    <a:lnTo>
                      <a:pt x="94" y="97"/>
                    </a:lnTo>
                    <a:lnTo>
                      <a:pt x="100" y="101"/>
                    </a:lnTo>
                    <a:lnTo>
                      <a:pt x="107" y="104"/>
                    </a:lnTo>
                    <a:lnTo>
                      <a:pt x="115" y="1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2" name="Freeform 177"/>
              <p:cNvSpPr>
                <a:spLocks/>
              </p:cNvSpPr>
              <p:nvPr/>
            </p:nvSpPr>
            <p:spPr bwMode="auto">
              <a:xfrm>
                <a:off x="1324" y="2360"/>
                <a:ext cx="93" cy="86"/>
              </a:xfrm>
              <a:custGeom>
                <a:avLst/>
                <a:gdLst>
                  <a:gd name="T0" fmla="*/ 74 w 93"/>
                  <a:gd name="T1" fmla="*/ 73 h 86"/>
                  <a:gd name="T2" fmla="*/ 55 w 93"/>
                  <a:gd name="T3" fmla="*/ 61 h 86"/>
                  <a:gd name="T4" fmla="*/ 51 w 93"/>
                  <a:gd name="T5" fmla="*/ 58 h 86"/>
                  <a:gd name="T6" fmla="*/ 45 w 93"/>
                  <a:gd name="T7" fmla="*/ 49 h 86"/>
                  <a:gd name="T8" fmla="*/ 44 w 93"/>
                  <a:gd name="T9" fmla="*/ 35 h 86"/>
                  <a:gd name="T10" fmla="*/ 44 w 93"/>
                  <a:gd name="T11" fmla="*/ 29 h 86"/>
                  <a:gd name="T12" fmla="*/ 44 w 93"/>
                  <a:gd name="T13" fmla="*/ 12 h 86"/>
                  <a:gd name="T14" fmla="*/ 42 w 93"/>
                  <a:gd name="T15" fmla="*/ 3 h 86"/>
                  <a:gd name="T16" fmla="*/ 36 w 93"/>
                  <a:gd name="T17" fmla="*/ 3 h 86"/>
                  <a:gd name="T18" fmla="*/ 34 w 93"/>
                  <a:gd name="T19" fmla="*/ 14 h 86"/>
                  <a:gd name="T20" fmla="*/ 34 w 93"/>
                  <a:gd name="T21" fmla="*/ 29 h 86"/>
                  <a:gd name="T22" fmla="*/ 36 w 93"/>
                  <a:gd name="T23" fmla="*/ 37 h 86"/>
                  <a:gd name="T24" fmla="*/ 33 w 93"/>
                  <a:gd name="T25" fmla="*/ 41 h 86"/>
                  <a:gd name="T26" fmla="*/ 25 w 93"/>
                  <a:gd name="T27" fmla="*/ 37 h 86"/>
                  <a:gd name="T28" fmla="*/ 22 w 93"/>
                  <a:gd name="T29" fmla="*/ 35 h 86"/>
                  <a:gd name="T30" fmla="*/ 11 w 93"/>
                  <a:gd name="T31" fmla="*/ 29 h 86"/>
                  <a:gd name="T32" fmla="*/ 4 w 93"/>
                  <a:gd name="T33" fmla="*/ 27 h 86"/>
                  <a:gd name="T34" fmla="*/ 2 w 93"/>
                  <a:gd name="T35" fmla="*/ 34 h 86"/>
                  <a:gd name="T36" fmla="*/ 8 w 93"/>
                  <a:gd name="T37" fmla="*/ 40 h 86"/>
                  <a:gd name="T38" fmla="*/ 17 w 93"/>
                  <a:gd name="T39" fmla="*/ 44 h 86"/>
                  <a:gd name="T40" fmla="*/ 22 w 93"/>
                  <a:gd name="T41" fmla="*/ 47 h 86"/>
                  <a:gd name="T42" fmla="*/ 19 w 93"/>
                  <a:gd name="T43" fmla="*/ 49 h 86"/>
                  <a:gd name="T44" fmla="*/ 11 w 93"/>
                  <a:gd name="T45" fmla="*/ 53 h 86"/>
                  <a:gd name="T46" fmla="*/ 6 w 93"/>
                  <a:gd name="T47" fmla="*/ 59 h 86"/>
                  <a:gd name="T48" fmla="*/ 11 w 93"/>
                  <a:gd name="T49" fmla="*/ 61 h 86"/>
                  <a:gd name="T50" fmla="*/ 23 w 93"/>
                  <a:gd name="T51" fmla="*/ 59 h 86"/>
                  <a:gd name="T52" fmla="*/ 44 w 93"/>
                  <a:gd name="T53" fmla="*/ 65 h 86"/>
                  <a:gd name="T54" fmla="*/ 51 w 93"/>
                  <a:gd name="T55" fmla="*/ 70 h 86"/>
                  <a:gd name="T56" fmla="*/ 71 w 93"/>
                  <a:gd name="T57" fmla="*/ 82 h 86"/>
                  <a:gd name="T58" fmla="*/ 85 w 93"/>
                  <a:gd name="T59" fmla="*/ 86 h 86"/>
                  <a:gd name="T60" fmla="*/ 87 w 93"/>
                  <a:gd name="T61" fmla="*/ 80 h 86"/>
                  <a:gd name="T62" fmla="*/ 82 w 93"/>
                  <a:gd name="T63" fmla="*/ 77 h 8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3"/>
                  <a:gd name="T97" fmla="*/ 0 h 86"/>
                  <a:gd name="T98" fmla="*/ 93 w 93"/>
                  <a:gd name="T99" fmla="*/ 86 h 8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3" h="86">
                    <a:moveTo>
                      <a:pt x="82" y="77"/>
                    </a:moveTo>
                    <a:lnTo>
                      <a:pt x="74" y="73"/>
                    </a:lnTo>
                    <a:lnTo>
                      <a:pt x="66" y="67"/>
                    </a:lnTo>
                    <a:lnTo>
                      <a:pt x="55" y="61"/>
                    </a:lnTo>
                    <a:lnTo>
                      <a:pt x="52" y="59"/>
                    </a:lnTo>
                    <a:lnTo>
                      <a:pt x="51" y="58"/>
                    </a:lnTo>
                    <a:lnTo>
                      <a:pt x="48" y="56"/>
                    </a:lnTo>
                    <a:lnTo>
                      <a:pt x="45" y="49"/>
                    </a:lnTo>
                    <a:lnTo>
                      <a:pt x="45" y="41"/>
                    </a:lnTo>
                    <a:lnTo>
                      <a:pt x="44" y="35"/>
                    </a:lnTo>
                    <a:lnTo>
                      <a:pt x="44" y="32"/>
                    </a:lnTo>
                    <a:lnTo>
                      <a:pt x="44" y="29"/>
                    </a:lnTo>
                    <a:lnTo>
                      <a:pt x="44" y="21"/>
                    </a:lnTo>
                    <a:lnTo>
                      <a:pt x="44" y="12"/>
                    </a:lnTo>
                    <a:lnTo>
                      <a:pt x="44" y="8"/>
                    </a:lnTo>
                    <a:lnTo>
                      <a:pt x="42" y="3"/>
                    </a:lnTo>
                    <a:lnTo>
                      <a:pt x="40" y="0"/>
                    </a:lnTo>
                    <a:lnTo>
                      <a:pt x="36" y="3"/>
                    </a:lnTo>
                    <a:lnTo>
                      <a:pt x="34" y="8"/>
                    </a:lnTo>
                    <a:lnTo>
                      <a:pt x="34" y="14"/>
                    </a:lnTo>
                    <a:lnTo>
                      <a:pt x="34" y="21"/>
                    </a:lnTo>
                    <a:lnTo>
                      <a:pt x="34" y="29"/>
                    </a:lnTo>
                    <a:lnTo>
                      <a:pt x="34" y="32"/>
                    </a:lnTo>
                    <a:lnTo>
                      <a:pt x="36" y="37"/>
                    </a:lnTo>
                    <a:lnTo>
                      <a:pt x="37" y="46"/>
                    </a:lnTo>
                    <a:lnTo>
                      <a:pt x="33" y="41"/>
                    </a:lnTo>
                    <a:lnTo>
                      <a:pt x="29" y="40"/>
                    </a:lnTo>
                    <a:lnTo>
                      <a:pt x="25" y="37"/>
                    </a:lnTo>
                    <a:lnTo>
                      <a:pt x="23" y="37"/>
                    </a:lnTo>
                    <a:lnTo>
                      <a:pt x="22" y="35"/>
                    </a:lnTo>
                    <a:lnTo>
                      <a:pt x="17" y="32"/>
                    </a:lnTo>
                    <a:lnTo>
                      <a:pt x="11" y="29"/>
                    </a:lnTo>
                    <a:lnTo>
                      <a:pt x="8" y="29"/>
                    </a:lnTo>
                    <a:lnTo>
                      <a:pt x="4" y="27"/>
                    </a:lnTo>
                    <a:lnTo>
                      <a:pt x="0" y="30"/>
                    </a:lnTo>
                    <a:lnTo>
                      <a:pt x="2" y="34"/>
                    </a:lnTo>
                    <a:lnTo>
                      <a:pt x="4" y="37"/>
                    </a:lnTo>
                    <a:lnTo>
                      <a:pt x="8" y="40"/>
                    </a:lnTo>
                    <a:lnTo>
                      <a:pt x="13" y="41"/>
                    </a:lnTo>
                    <a:lnTo>
                      <a:pt x="17" y="44"/>
                    </a:lnTo>
                    <a:lnTo>
                      <a:pt x="19" y="46"/>
                    </a:lnTo>
                    <a:lnTo>
                      <a:pt x="22" y="47"/>
                    </a:lnTo>
                    <a:lnTo>
                      <a:pt x="26" y="50"/>
                    </a:lnTo>
                    <a:lnTo>
                      <a:pt x="19" y="49"/>
                    </a:lnTo>
                    <a:lnTo>
                      <a:pt x="15" y="50"/>
                    </a:lnTo>
                    <a:lnTo>
                      <a:pt x="11" y="53"/>
                    </a:lnTo>
                    <a:lnTo>
                      <a:pt x="8" y="56"/>
                    </a:lnTo>
                    <a:lnTo>
                      <a:pt x="6" y="59"/>
                    </a:lnTo>
                    <a:lnTo>
                      <a:pt x="4" y="62"/>
                    </a:lnTo>
                    <a:lnTo>
                      <a:pt x="11" y="61"/>
                    </a:lnTo>
                    <a:lnTo>
                      <a:pt x="17" y="61"/>
                    </a:lnTo>
                    <a:lnTo>
                      <a:pt x="23" y="59"/>
                    </a:lnTo>
                    <a:lnTo>
                      <a:pt x="34" y="62"/>
                    </a:lnTo>
                    <a:lnTo>
                      <a:pt x="44" y="65"/>
                    </a:lnTo>
                    <a:lnTo>
                      <a:pt x="48" y="68"/>
                    </a:lnTo>
                    <a:lnTo>
                      <a:pt x="51" y="70"/>
                    </a:lnTo>
                    <a:lnTo>
                      <a:pt x="61" y="76"/>
                    </a:lnTo>
                    <a:lnTo>
                      <a:pt x="71" y="82"/>
                    </a:lnTo>
                    <a:lnTo>
                      <a:pt x="79" y="85"/>
                    </a:lnTo>
                    <a:lnTo>
                      <a:pt x="85" y="86"/>
                    </a:lnTo>
                    <a:lnTo>
                      <a:pt x="93" y="85"/>
                    </a:lnTo>
                    <a:lnTo>
                      <a:pt x="87" y="80"/>
                    </a:lnTo>
                    <a:lnTo>
                      <a:pt x="82" y="7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3" name="Freeform 178"/>
              <p:cNvSpPr>
                <a:spLocks/>
              </p:cNvSpPr>
              <p:nvPr/>
            </p:nvSpPr>
            <p:spPr bwMode="auto">
              <a:xfrm>
                <a:off x="1823" y="1797"/>
                <a:ext cx="85" cy="80"/>
              </a:xfrm>
              <a:custGeom>
                <a:avLst/>
                <a:gdLst>
                  <a:gd name="T0" fmla="*/ 79 w 85"/>
                  <a:gd name="T1" fmla="*/ 68 h 80"/>
                  <a:gd name="T2" fmla="*/ 72 w 85"/>
                  <a:gd name="T3" fmla="*/ 59 h 80"/>
                  <a:gd name="T4" fmla="*/ 64 w 85"/>
                  <a:gd name="T5" fmla="*/ 52 h 80"/>
                  <a:gd name="T6" fmla="*/ 51 w 85"/>
                  <a:gd name="T7" fmla="*/ 33 h 80"/>
                  <a:gd name="T8" fmla="*/ 30 w 85"/>
                  <a:gd name="T9" fmla="*/ 20 h 80"/>
                  <a:gd name="T10" fmla="*/ 18 w 85"/>
                  <a:gd name="T11" fmla="*/ 12 h 80"/>
                  <a:gd name="T12" fmla="*/ 15 w 85"/>
                  <a:gd name="T13" fmla="*/ 12 h 80"/>
                  <a:gd name="T14" fmla="*/ 22 w 85"/>
                  <a:gd name="T15" fmla="*/ 12 h 80"/>
                  <a:gd name="T16" fmla="*/ 44 w 85"/>
                  <a:gd name="T17" fmla="*/ 11 h 80"/>
                  <a:gd name="T18" fmla="*/ 59 w 85"/>
                  <a:gd name="T19" fmla="*/ 9 h 80"/>
                  <a:gd name="T20" fmla="*/ 71 w 85"/>
                  <a:gd name="T21" fmla="*/ 8 h 80"/>
                  <a:gd name="T22" fmla="*/ 82 w 85"/>
                  <a:gd name="T23" fmla="*/ 5 h 80"/>
                  <a:gd name="T24" fmla="*/ 71 w 85"/>
                  <a:gd name="T25" fmla="*/ 0 h 80"/>
                  <a:gd name="T26" fmla="*/ 57 w 85"/>
                  <a:gd name="T27" fmla="*/ 0 h 80"/>
                  <a:gd name="T28" fmla="*/ 44 w 85"/>
                  <a:gd name="T29" fmla="*/ 0 h 80"/>
                  <a:gd name="T30" fmla="*/ 22 w 85"/>
                  <a:gd name="T31" fmla="*/ 2 h 80"/>
                  <a:gd name="T32" fmla="*/ 11 w 85"/>
                  <a:gd name="T33" fmla="*/ 2 h 80"/>
                  <a:gd name="T34" fmla="*/ 4 w 85"/>
                  <a:gd name="T35" fmla="*/ 3 h 80"/>
                  <a:gd name="T36" fmla="*/ 0 w 85"/>
                  <a:gd name="T37" fmla="*/ 9 h 80"/>
                  <a:gd name="T38" fmla="*/ 2 w 85"/>
                  <a:gd name="T39" fmla="*/ 9 h 80"/>
                  <a:gd name="T40" fmla="*/ 2 w 85"/>
                  <a:gd name="T41" fmla="*/ 12 h 80"/>
                  <a:gd name="T42" fmla="*/ 8 w 85"/>
                  <a:gd name="T43" fmla="*/ 18 h 80"/>
                  <a:gd name="T44" fmla="*/ 13 w 85"/>
                  <a:gd name="T45" fmla="*/ 20 h 80"/>
                  <a:gd name="T46" fmla="*/ 26 w 85"/>
                  <a:gd name="T47" fmla="*/ 29 h 80"/>
                  <a:gd name="T48" fmla="*/ 44 w 85"/>
                  <a:gd name="T49" fmla="*/ 41 h 80"/>
                  <a:gd name="T50" fmla="*/ 57 w 85"/>
                  <a:gd name="T51" fmla="*/ 58 h 80"/>
                  <a:gd name="T52" fmla="*/ 66 w 85"/>
                  <a:gd name="T53" fmla="*/ 67 h 80"/>
                  <a:gd name="T54" fmla="*/ 66 w 85"/>
                  <a:gd name="T55" fmla="*/ 68 h 80"/>
                  <a:gd name="T56" fmla="*/ 59 w 85"/>
                  <a:gd name="T57" fmla="*/ 68 h 80"/>
                  <a:gd name="T58" fmla="*/ 55 w 85"/>
                  <a:gd name="T59" fmla="*/ 67 h 80"/>
                  <a:gd name="T60" fmla="*/ 44 w 85"/>
                  <a:gd name="T61" fmla="*/ 64 h 80"/>
                  <a:gd name="T62" fmla="*/ 38 w 85"/>
                  <a:gd name="T63" fmla="*/ 61 h 80"/>
                  <a:gd name="T64" fmla="*/ 33 w 85"/>
                  <a:gd name="T65" fmla="*/ 67 h 80"/>
                  <a:gd name="T66" fmla="*/ 41 w 85"/>
                  <a:gd name="T67" fmla="*/ 73 h 80"/>
                  <a:gd name="T68" fmla="*/ 52 w 85"/>
                  <a:gd name="T69" fmla="*/ 76 h 80"/>
                  <a:gd name="T70" fmla="*/ 57 w 85"/>
                  <a:gd name="T71" fmla="*/ 77 h 80"/>
                  <a:gd name="T72" fmla="*/ 70 w 85"/>
                  <a:gd name="T73" fmla="*/ 80 h 80"/>
                  <a:gd name="T74" fmla="*/ 78 w 85"/>
                  <a:gd name="T75" fmla="*/ 79 h 80"/>
                  <a:gd name="T76" fmla="*/ 81 w 85"/>
                  <a:gd name="T77" fmla="*/ 74 h 80"/>
                  <a:gd name="T78" fmla="*/ 82 w 85"/>
                  <a:gd name="T79" fmla="*/ 73 h 80"/>
                  <a:gd name="T80" fmla="*/ 85 w 85"/>
                  <a:gd name="T81" fmla="*/ 73 h 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5"/>
                  <a:gd name="T124" fmla="*/ 0 h 80"/>
                  <a:gd name="T125" fmla="*/ 85 w 85"/>
                  <a:gd name="T126" fmla="*/ 80 h 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5" h="80">
                    <a:moveTo>
                      <a:pt x="85" y="73"/>
                    </a:moveTo>
                    <a:lnTo>
                      <a:pt x="79" y="68"/>
                    </a:lnTo>
                    <a:lnTo>
                      <a:pt x="76" y="64"/>
                    </a:lnTo>
                    <a:lnTo>
                      <a:pt x="72" y="59"/>
                    </a:lnTo>
                    <a:lnTo>
                      <a:pt x="68" y="56"/>
                    </a:lnTo>
                    <a:lnTo>
                      <a:pt x="64" y="52"/>
                    </a:lnTo>
                    <a:lnTo>
                      <a:pt x="59" y="44"/>
                    </a:lnTo>
                    <a:lnTo>
                      <a:pt x="51" y="33"/>
                    </a:lnTo>
                    <a:lnTo>
                      <a:pt x="41" y="27"/>
                    </a:lnTo>
                    <a:lnTo>
                      <a:pt x="30" y="20"/>
                    </a:lnTo>
                    <a:lnTo>
                      <a:pt x="23" y="15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8" y="12"/>
                    </a:lnTo>
                    <a:lnTo>
                      <a:pt x="22" y="12"/>
                    </a:lnTo>
                    <a:lnTo>
                      <a:pt x="33" y="11"/>
                    </a:lnTo>
                    <a:lnTo>
                      <a:pt x="44" y="11"/>
                    </a:lnTo>
                    <a:lnTo>
                      <a:pt x="52" y="9"/>
                    </a:lnTo>
                    <a:lnTo>
                      <a:pt x="59" y="9"/>
                    </a:lnTo>
                    <a:lnTo>
                      <a:pt x="66" y="9"/>
                    </a:lnTo>
                    <a:lnTo>
                      <a:pt x="71" y="8"/>
                    </a:lnTo>
                    <a:lnTo>
                      <a:pt x="76" y="6"/>
                    </a:lnTo>
                    <a:lnTo>
                      <a:pt x="82" y="5"/>
                    </a:lnTo>
                    <a:lnTo>
                      <a:pt x="76" y="3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3" y="0"/>
                    </a:lnTo>
                    <a:lnTo>
                      <a:pt x="22" y="2"/>
                    </a:lnTo>
                    <a:lnTo>
                      <a:pt x="15" y="2"/>
                    </a:lnTo>
                    <a:lnTo>
                      <a:pt x="11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3" y="14"/>
                    </a:lnTo>
                    <a:lnTo>
                      <a:pt x="8" y="18"/>
                    </a:lnTo>
                    <a:lnTo>
                      <a:pt x="11" y="20"/>
                    </a:lnTo>
                    <a:lnTo>
                      <a:pt x="13" y="20"/>
                    </a:lnTo>
                    <a:lnTo>
                      <a:pt x="18" y="24"/>
                    </a:lnTo>
                    <a:lnTo>
                      <a:pt x="26" y="29"/>
                    </a:lnTo>
                    <a:lnTo>
                      <a:pt x="37" y="35"/>
                    </a:lnTo>
                    <a:lnTo>
                      <a:pt x="44" y="41"/>
                    </a:lnTo>
                    <a:lnTo>
                      <a:pt x="52" y="50"/>
                    </a:lnTo>
                    <a:lnTo>
                      <a:pt x="57" y="58"/>
                    </a:lnTo>
                    <a:lnTo>
                      <a:pt x="63" y="62"/>
                    </a:lnTo>
                    <a:lnTo>
                      <a:pt x="66" y="67"/>
                    </a:lnTo>
                    <a:lnTo>
                      <a:pt x="70" y="68"/>
                    </a:lnTo>
                    <a:lnTo>
                      <a:pt x="66" y="68"/>
                    </a:lnTo>
                    <a:lnTo>
                      <a:pt x="61" y="68"/>
                    </a:lnTo>
                    <a:lnTo>
                      <a:pt x="59" y="68"/>
                    </a:lnTo>
                    <a:lnTo>
                      <a:pt x="57" y="68"/>
                    </a:lnTo>
                    <a:lnTo>
                      <a:pt x="55" y="67"/>
                    </a:lnTo>
                    <a:lnTo>
                      <a:pt x="51" y="65"/>
                    </a:lnTo>
                    <a:lnTo>
                      <a:pt x="44" y="64"/>
                    </a:lnTo>
                    <a:lnTo>
                      <a:pt x="41" y="62"/>
                    </a:lnTo>
                    <a:lnTo>
                      <a:pt x="38" y="61"/>
                    </a:lnTo>
                    <a:lnTo>
                      <a:pt x="33" y="62"/>
                    </a:lnTo>
                    <a:lnTo>
                      <a:pt x="33" y="67"/>
                    </a:lnTo>
                    <a:lnTo>
                      <a:pt x="37" y="71"/>
                    </a:lnTo>
                    <a:lnTo>
                      <a:pt x="41" y="73"/>
                    </a:lnTo>
                    <a:lnTo>
                      <a:pt x="48" y="76"/>
                    </a:lnTo>
                    <a:lnTo>
                      <a:pt x="52" y="76"/>
                    </a:lnTo>
                    <a:lnTo>
                      <a:pt x="56" y="77"/>
                    </a:lnTo>
                    <a:lnTo>
                      <a:pt x="57" y="77"/>
                    </a:lnTo>
                    <a:lnTo>
                      <a:pt x="63" y="79"/>
                    </a:lnTo>
                    <a:lnTo>
                      <a:pt x="70" y="80"/>
                    </a:lnTo>
                    <a:lnTo>
                      <a:pt x="75" y="80"/>
                    </a:lnTo>
                    <a:lnTo>
                      <a:pt x="78" y="79"/>
                    </a:lnTo>
                    <a:lnTo>
                      <a:pt x="82" y="76"/>
                    </a:lnTo>
                    <a:lnTo>
                      <a:pt x="81" y="74"/>
                    </a:lnTo>
                    <a:lnTo>
                      <a:pt x="79" y="73"/>
                    </a:lnTo>
                    <a:lnTo>
                      <a:pt x="82" y="73"/>
                    </a:lnTo>
                    <a:lnTo>
                      <a:pt x="85" y="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4" name="Freeform 179"/>
              <p:cNvSpPr>
                <a:spLocks/>
              </p:cNvSpPr>
              <p:nvPr/>
            </p:nvSpPr>
            <p:spPr bwMode="auto">
              <a:xfrm>
                <a:off x="1876" y="1762"/>
                <a:ext cx="155" cy="174"/>
              </a:xfrm>
              <a:custGeom>
                <a:avLst/>
                <a:gdLst>
                  <a:gd name="T0" fmla="*/ 0 w 155"/>
                  <a:gd name="T1" fmla="*/ 123 h 174"/>
                  <a:gd name="T2" fmla="*/ 10 w 155"/>
                  <a:gd name="T3" fmla="*/ 127 h 174"/>
                  <a:gd name="T4" fmla="*/ 17 w 155"/>
                  <a:gd name="T5" fmla="*/ 138 h 174"/>
                  <a:gd name="T6" fmla="*/ 23 w 155"/>
                  <a:gd name="T7" fmla="*/ 148 h 174"/>
                  <a:gd name="T8" fmla="*/ 34 w 155"/>
                  <a:gd name="T9" fmla="*/ 162 h 174"/>
                  <a:gd name="T10" fmla="*/ 45 w 155"/>
                  <a:gd name="T11" fmla="*/ 167 h 174"/>
                  <a:gd name="T12" fmla="*/ 66 w 155"/>
                  <a:gd name="T13" fmla="*/ 173 h 174"/>
                  <a:gd name="T14" fmla="*/ 89 w 155"/>
                  <a:gd name="T15" fmla="*/ 174 h 174"/>
                  <a:gd name="T16" fmla="*/ 113 w 155"/>
                  <a:gd name="T17" fmla="*/ 167 h 174"/>
                  <a:gd name="T18" fmla="*/ 132 w 155"/>
                  <a:gd name="T19" fmla="*/ 151 h 174"/>
                  <a:gd name="T20" fmla="*/ 144 w 155"/>
                  <a:gd name="T21" fmla="*/ 133 h 174"/>
                  <a:gd name="T22" fmla="*/ 150 w 155"/>
                  <a:gd name="T23" fmla="*/ 118 h 174"/>
                  <a:gd name="T24" fmla="*/ 153 w 155"/>
                  <a:gd name="T25" fmla="*/ 114 h 174"/>
                  <a:gd name="T26" fmla="*/ 153 w 155"/>
                  <a:gd name="T27" fmla="*/ 108 h 174"/>
                  <a:gd name="T28" fmla="*/ 155 w 155"/>
                  <a:gd name="T29" fmla="*/ 94 h 174"/>
                  <a:gd name="T30" fmla="*/ 153 w 155"/>
                  <a:gd name="T31" fmla="*/ 71 h 174"/>
                  <a:gd name="T32" fmla="*/ 144 w 155"/>
                  <a:gd name="T33" fmla="*/ 47 h 174"/>
                  <a:gd name="T34" fmla="*/ 128 w 155"/>
                  <a:gd name="T35" fmla="*/ 23 h 174"/>
                  <a:gd name="T36" fmla="*/ 110 w 155"/>
                  <a:gd name="T37" fmla="*/ 10 h 174"/>
                  <a:gd name="T38" fmla="*/ 91 w 155"/>
                  <a:gd name="T39" fmla="*/ 2 h 174"/>
                  <a:gd name="T40" fmla="*/ 79 w 155"/>
                  <a:gd name="T41" fmla="*/ 0 h 174"/>
                  <a:gd name="T42" fmla="*/ 63 w 155"/>
                  <a:gd name="T43" fmla="*/ 3 h 174"/>
                  <a:gd name="T44" fmla="*/ 52 w 155"/>
                  <a:gd name="T45" fmla="*/ 10 h 174"/>
                  <a:gd name="T46" fmla="*/ 41 w 155"/>
                  <a:gd name="T47" fmla="*/ 19 h 174"/>
                  <a:gd name="T48" fmla="*/ 34 w 155"/>
                  <a:gd name="T49" fmla="*/ 29 h 174"/>
                  <a:gd name="T50" fmla="*/ 44 w 155"/>
                  <a:gd name="T51" fmla="*/ 22 h 174"/>
                  <a:gd name="T52" fmla="*/ 53 w 155"/>
                  <a:gd name="T53" fmla="*/ 16 h 174"/>
                  <a:gd name="T54" fmla="*/ 66 w 155"/>
                  <a:gd name="T55" fmla="*/ 13 h 174"/>
                  <a:gd name="T56" fmla="*/ 79 w 155"/>
                  <a:gd name="T57" fmla="*/ 11 h 174"/>
                  <a:gd name="T58" fmla="*/ 89 w 155"/>
                  <a:gd name="T59" fmla="*/ 13 h 174"/>
                  <a:gd name="T60" fmla="*/ 106 w 155"/>
                  <a:gd name="T61" fmla="*/ 19 h 174"/>
                  <a:gd name="T62" fmla="*/ 123 w 155"/>
                  <a:gd name="T63" fmla="*/ 31 h 174"/>
                  <a:gd name="T64" fmla="*/ 138 w 155"/>
                  <a:gd name="T65" fmla="*/ 52 h 174"/>
                  <a:gd name="T66" fmla="*/ 143 w 155"/>
                  <a:gd name="T67" fmla="*/ 71 h 174"/>
                  <a:gd name="T68" fmla="*/ 144 w 155"/>
                  <a:gd name="T69" fmla="*/ 93 h 174"/>
                  <a:gd name="T70" fmla="*/ 144 w 155"/>
                  <a:gd name="T71" fmla="*/ 106 h 174"/>
                  <a:gd name="T72" fmla="*/ 143 w 155"/>
                  <a:gd name="T73" fmla="*/ 111 h 174"/>
                  <a:gd name="T74" fmla="*/ 142 w 155"/>
                  <a:gd name="T75" fmla="*/ 115 h 174"/>
                  <a:gd name="T76" fmla="*/ 136 w 155"/>
                  <a:gd name="T77" fmla="*/ 129 h 174"/>
                  <a:gd name="T78" fmla="*/ 125 w 155"/>
                  <a:gd name="T79" fmla="*/ 145 h 174"/>
                  <a:gd name="T80" fmla="*/ 109 w 155"/>
                  <a:gd name="T81" fmla="*/ 157 h 174"/>
                  <a:gd name="T82" fmla="*/ 87 w 155"/>
                  <a:gd name="T83" fmla="*/ 163 h 174"/>
                  <a:gd name="T84" fmla="*/ 67 w 155"/>
                  <a:gd name="T85" fmla="*/ 163 h 174"/>
                  <a:gd name="T86" fmla="*/ 49 w 155"/>
                  <a:gd name="T87" fmla="*/ 157 h 174"/>
                  <a:gd name="T88" fmla="*/ 41 w 155"/>
                  <a:gd name="T89" fmla="*/ 153 h 174"/>
                  <a:gd name="T90" fmla="*/ 32 w 155"/>
                  <a:gd name="T91" fmla="*/ 142 h 174"/>
                  <a:gd name="T92" fmla="*/ 22 w 155"/>
                  <a:gd name="T93" fmla="*/ 132 h 174"/>
                  <a:gd name="T94" fmla="*/ 13 w 155"/>
                  <a:gd name="T95" fmla="*/ 126 h 174"/>
                  <a:gd name="T96" fmla="*/ 0 w 155"/>
                  <a:gd name="T97" fmla="*/ 123 h 174"/>
                  <a:gd name="T98" fmla="*/ 0 w 155"/>
                  <a:gd name="T99" fmla="*/ 123 h 17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55"/>
                  <a:gd name="T151" fmla="*/ 0 h 174"/>
                  <a:gd name="T152" fmla="*/ 155 w 155"/>
                  <a:gd name="T153" fmla="*/ 174 h 17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55" h="174">
                    <a:moveTo>
                      <a:pt x="0" y="123"/>
                    </a:moveTo>
                    <a:lnTo>
                      <a:pt x="10" y="127"/>
                    </a:lnTo>
                    <a:lnTo>
                      <a:pt x="17" y="138"/>
                    </a:lnTo>
                    <a:lnTo>
                      <a:pt x="23" y="148"/>
                    </a:lnTo>
                    <a:lnTo>
                      <a:pt x="34" y="162"/>
                    </a:lnTo>
                    <a:lnTo>
                      <a:pt x="45" y="167"/>
                    </a:lnTo>
                    <a:lnTo>
                      <a:pt x="66" y="173"/>
                    </a:lnTo>
                    <a:lnTo>
                      <a:pt x="89" y="174"/>
                    </a:lnTo>
                    <a:lnTo>
                      <a:pt x="113" y="167"/>
                    </a:lnTo>
                    <a:lnTo>
                      <a:pt x="132" y="151"/>
                    </a:lnTo>
                    <a:lnTo>
                      <a:pt x="144" y="133"/>
                    </a:lnTo>
                    <a:lnTo>
                      <a:pt x="150" y="118"/>
                    </a:lnTo>
                    <a:lnTo>
                      <a:pt x="153" y="114"/>
                    </a:lnTo>
                    <a:lnTo>
                      <a:pt x="153" y="108"/>
                    </a:lnTo>
                    <a:lnTo>
                      <a:pt x="155" y="94"/>
                    </a:lnTo>
                    <a:lnTo>
                      <a:pt x="153" y="71"/>
                    </a:lnTo>
                    <a:lnTo>
                      <a:pt x="144" y="47"/>
                    </a:lnTo>
                    <a:lnTo>
                      <a:pt x="128" y="23"/>
                    </a:lnTo>
                    <a:lnTo>
                      <a:pt x="110" y="10"/>
                    </a:lnTo>
                    <a:lnTo>
                      <a:pt x="91" y="2"/>
                    </a:lnTo>
                    <a:lnTo>
                      <a:pt x="79" y="0"/>
                    </a:lnTo>
                    <a:lnTo>
                      <a:pt x="63" y="3"/>
                    </a:lnTo>
                    <a:lnTo>
                      <a:pt x="52" y="10"/>
                    </a:lnTo>
                    <a:lnTo>
                      <a:pt x="41" y="19"/>
                    </a:lnTo>
                    <a:lnTo>
                      <a:pt x="34" y="29"/>
                    </a:lnTo>
                    <a:lnTo>
                      <a:pt x="44" y="22"/>
                    </a:lnTo>
                    <a:lnTo>
                      <a:pt x="53" y="16"/>
                    </a:lnTo>
                    <a:lnTo>
                      <a:pt x="66" y="13"/>
                    </a:lnTo>
                    <a:lnTo>
                      <a:pt x="79" y="11"/>
                    </a:lnTo>
                    <a:lnTo>
                      <a:pt x="89" y="13"/>
                    </a:lnTo>
                    <a:lnTo>
                      <a:pt x="106" y="19"/>
                    </a:lnTo>
                    <a:lnTo>
                      <a:pt x="123" y="31"/>
                    </a:lnTo>
                    <a:lnTo>
                      <a:pt x="138" y="52"/>
                    </a:lnTo>
                    <a:lnTo>
                      <a:pt x="143" y="71"/>
                    </a:lnTo>
                    <a:lnTo>
                      <a:pt x="144" y="93"/>
                    </a:lnTo>
                    <a:lnTo>
                      <a:pt x="144" y="106"/>
                    </a:lnTo>
                    <a:lnTo>
                      <a:pt x="143" y="111"/>
                    </a:lnTo>
                    <a:lnTo>
                      <a:pt x="142" y="115"/>
                    </a:lnTo>
                    <a:lnTo>
                      <a:pt x="136" y="129"/>
                    </a:lnTo>
                    <a:lnTo>
                      <a:pt x="125" y="145"/>
                    </a:lnTo>
                    <a:lnTo>
                      <a:pt x="109" y="157"/>
                    </a:lnTo>
                    <a:lnTo>
                      <a:pt x="87" y="163"/>
                    </a:lnTo>
                    <a:lnTo>
                      <a:pt x="67" y="163"/>
                    </a:lnTo>
                    <a:lnTo>
                      <a:pt x="49" y="157"/>
                    </a:lnTo>
                    <a:lnTo>
                      <a:pt x="41" y="153"/>
                    </a:lnTo>
                    <a:lnTo>
                      <a:pt x="32" y="142"/>
                    </a:lnTo>
                    <a:lnTo>
                      <a:pt x="22" y="132"/>
                    </a:lnTo>
                    <a:lnTo>
                      <a:pt x="13" y="126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5" name="Freeform 180"/>
              <p:cNvSpPr>
                <a:spLocks/>
              </p:cNvSpPr>
              <p:nvPr/>
            </p:nvSpPr>
            <p:spPr bwMode="auto">
              <a:xfrm>
                <a:off x="1920" y="1811"/>
                <a:ext cx="15" cy="34"/>
              </a:xfrm>
              <a:custGeom>
                <a:avLst/>
                <a:gdLst>
                  <a:gd name="T0" fmla="*/ 15 w 15"/>
                  <a:gd name="T1" fmla="*/ 3 h 34"/>
                  <a:gd name="T2" fmla="*/ 9 w 15"/>
                  <a:gd name="T3" fmla="*/ 0 h 34"/>
                  <a:gd name="T4" fmla="*/ 8 w 15"/>
                  <a:gd name="T5" fmla="*/ 4 h 34"/>
                  <a:gd name="T6" fmla="*/ 5 w 15"/>
                  <a:gd name="T7" fmla="*/ 6 h 34"/>
                  <a:gd name="T8" fmla="*/ 4 w 15"/>
                  <a:gd name="T9" fmla="*/ 10 h 34"/>
                  <a:gd name="T10" fmla="*/ 4 w 15"/>
                  <a:gd name="T11" fmla="*/ 15 h 34"/>
                  <a:gd name="T12" fmla="*/ 4 w 15"/>
                  <a:gd name="T13" fmla="*/ 16 h 34"/>
                  <a:gd name="T14" fmla="*/ 3 w 15"/>
                  <a:gd name="T15" fmla="*/ 18 h 34"/>
                  <a:gd name="T16" fmla="*/ 1 w 15"/>
                  <a:gd name="T17" fmla="*/ 21 h 34"/>
                  <a:gd name="T18" fmla="*/ 0 w 15"/>
                  <a:gd name="T19" fmla="*/ 25 h 34"/>
                  <a:gd name="T20" fmla="*/ 0 w 15"/>
                  <a:gd name="T21" fmla="*/ 27 h 34"/>
                  <a:gd name="T22" fmla="*/ 1 w 15"/>
                  <a:gd name="T23" fmla="*/ 31 h 34"/>
                  <a:gd name="T24" fmla="*/ 5 w 15"/>
                  <a:gd name="T25" fmla="*/ 34 h 34"/>
                  <a:gd name="T26" fmla="*/ 8 w 15"/>
                  <a:gd name="T27" fmla="*/ 33 h 34"/>
                  <a:gd name="T28" fmla="*/ 9 w 15"/>
                  <a:gd name="T29" fmla="*/ 30 h 34"/>
                  <a:gd name="T30" fmla="*/ 9 w 15"/>
                  <a:gd name="T31" fmla="*/ 27 h 34"/>
                  <a:gd name="T32" fmla="*/ 9 w 15"/>
                  <a:gd name="T33" fmla="*/ 22 h 34"/>
                  <a:gd name="T34" fmla="*/ 9 w 15"/>
                  <a:gd name="T35" fmla="*/ 19 h 34"/>
                  <a:gd name="T36" fmla="*/ 11 w 15"/>
                  <a:gd name="T37" fmla="*/ 19 h 34"/>
                  <a:gd name="T38" fmla="*/ 11 w 15"/>
                  <a:gd name="T39" fmla="*/ 18 h 34"/>
                  <a:gd name="T40" fmla="*/ 12 w 15"/>
                  <a:gd name="T41" fmla="*/ 13 h 34"/>
                  <a:gd name="T42" fmla="*/ 13 w 15"/>
                  <a:gd name="T43" fmla="*/ 10 h 34"/>
                  <a:gd name="T44" fmla="*/ 15 w 15"/>
                  <a:gd name="T45" fmla="*/ 9 h 34"/>
                  <a:gd name="T46" fmla="*/ 15 w 15"/>
                  <a:gd name="T47" fmla="*/ 6 h 34"/>
                  <a:gd name="T48" fmla="*/ 15 w 15"/>
                  <a:gd name="T49" fmla="*/ 3 h 34"/>
                  <a:gd name="T50" fmla="*/ 15 w 15"/>
                  <a:gd name="T51" fmla="*/ 3 h 3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"/>
                  <a:gd name="T79" fmla="*/ 0 h 34"/>
                  <a:gd name="T80" fmla="*/ 15 w 15"/>
                  <a:gd name="T81" fmla="*/ 34 h 3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" h="34">
                    <a:moveTo>
                      <a:pt x="15" y="3"/>
                    </a:moveTo>
                    <a:lnTo>
                      <a:pt x="9" y="0"/>
                    </a:lnTo>
                    <a:lnTo>
                      <a:pt x="8" y="4"/>
                    </a:lnTo>
                    <a:lnTo>
                      <a:pt x="5" y="6"/>
                    </a:lnTo>
                    <a:lnTo>
                      <a:pt x="4" y="10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3" y="18"/>
                    </a:lnTo>
                    <a:lnTo>
                      <a:pt x="1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" y="31"/>
                    </a:lnTo>
                    <a:lnTo>
                      <a:pt x="5" y="34"/>
                    </a:lnTo>
                    <a:lnTo>
                      <a:pt x="8" y="33"/>
                    </a:lnTo>
                    <a:lnTo>
                      <a:pt x="9" y="30"/>
                    </a:lnTo>
                    <a:lnTo>
                      <a:pt x="9" y="27"/>
                    </a:lnTo>
                    <a:lnTo>
                      <a:pt x="9" y="22"/>
                    </a:lnTo>
                    <a:lnTo>
                      <a:pt x="9" y="19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2" y="13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6" name="Freeform 181"/>
              <p:cNvSpPr>
                <a:spLocks/>
              </p:cNvSpPr>
              <p:nvPr/>
            </p:nvSpPr>
            <p:spPr bwMode="auto">
              <a:xfrm>
                <a:off x="1935" y="1936"/>
                <a:ext cx="243" cy="163"/>
              </a:xfrm>
              <a:custGeom>
                <a:avLst/>
                <a:gdLst>
                  <a:gd name="T0" fmla="*/ 7 w 243"/>
                  <a:gd name="T1" fmla="*/ 0 h 163"/>
                  <a:gd name="T2" fmla="*/ 1 w 243"/>
                  <a:gd name="T3" fmla="*/ 12 h 163"/>
                  <a:gd name="T4" fmla="*/ 0 w 243"/>
                  <a:gd name="T5" fmla="*/ 24 h 163"/>
                  <a:gd name="T6" fmla="*/ 0 w 243"/>
                  <a:gd name="T7" fmla="*/ 36 h 163"/>
                  <a:gd name="T8" fmla="*/ 1 w 243"/>
                  <a:gd name="T9" fmla="*/ 53 h 163"/>
                  <a:gd name="T10" fmla="*/ 5 w 243"/>
                  <a:gd name="T11" fmla="*/ 63 h 163"/>
                  <a:gd name="T12" fmla="*/ 13 w 243"/>
                  <a:gd name="T13" fmla="*/ 82 h 163"/>
                  <a:gd name="T14" fmla="*/ 26 w 243"/>
                  <a:gd name="T15" fmla="*/ 100 h 163"/>
                  <a:gd name="T16" fmla="*/ 41 w 243"/>
                  <a:gd name="T17" fmla="*/ 116 h 163"/>
                  <a:gd name="T18" fmla="*/ 58 w 243"/>
                  <a:gd name="T19" fmla="*/ 130 h 163"/>
                  <a:gd name="T20" fmla="*/ 75 w 243"/>
                  <a:gd name="T21" fmla="*/ 139 h 163"/>
                  <a:gd name="T22" fmla="*/ 85 w 243"/>
                  <a:gd name="T23" fmla="*/ 145 h 163"/>
                  <a:gd name="T24" fmla="*/ 90 w 243"/>
                  <a:gd name="T25" fmla="*/ 148 h 163"/>
                  <a:gd name="T26" fmla="*/ 106 w 243"/>
                  <a:gd name="T27" fmla="*/ 151 h 163"/>
                  <a:gd name="T28" fmla="*/ 144 w 243"/>
                  <a:gd name="T29" fmla="*/ 159 h 163"/>
                  <a:gd name="T30" fmla="*/ 185 w 243"/>
                  <a:gd name="T31" fmla="*/ 163 h 163"/>
                  <a:gd name="T32" fmla="*/ 215 w 243"/>
                  <a:gd name="T33" fmla="*/ 159 h 163"/>
                  <a:gd name="T34" fmla="*/ 227 w 243"/>
                  <a:gd name="T35" fmla="*/ 151 h 163"/>
                  <a:gd name="T36" fmla="*/ 236 w 243"/>
                  <a:gd name="T37" fmla="*/ 142 h 163"/>
                  <a:gd name="T38" fmla="*/ 240 w 243"/>
                  <a:gd name="T39" fmla="*/ 131 h 163"/>
                  <a:gd name="T40" fmla="*/ 243 w 243"/>
                  <a:gd name="T41" fmla="*/ 119 h 163"/>
                  <a:gd name="T42" fmla="*/ 238 w 243"/>
                  <a:gd name="T43" fmla="*/ 130 h 163"/>
                  <a:gd name="T44" fmla="*/ 232 w 243"/>
                  <a:gd name="T45" fmla="*/ 137 h 163"/>
                  <a:gd name="T46" fmla="*/ 223 w 243"/>
                  <a:gd name="T47" fmla="*/ 143 h 163"/>
                  <a:gd name="T48" fmla="*/ 213 w 243"/>
                  <a:gd name="T49" fmla="*/ 150 h 163"/>
                  <a:gd name="T50" fmla="*/ 186 w 243"/>
                  <a:gd name="T51" fmla="*/ 153 h 163"/>
                  <a:gd name="T52" fmla="*/ 145 w 243"/>
                  <a:gd name="T53" fmla="*/ 150 h 163"/>
                  <a:gd name="T54" fmla="*/ 109 w 243"/>
                  <a:gd name="T55" fmla="*/ 140 h 163"/>
                  <a:gd name="T56" fmla="*/ 94 w 243"/>
                  <a:gd name="T57" fmla="*/ 137 h 163"/>
                  <a:gd name="T58" fmla="*/ 88 w 243"/>
                  <a:gd name="T59" fmla="*/ 136 h 163"/>
                  <a:gd name="T60" fmla="*/ 79 w 243"/>
                  <a:gd name="T61" fmla="*/ 131 h 163"/>
                  <a:gd name="T62" fmla="*/ 64 w 243"/>
                  <a:gd name="T63" fmla="*/ 122 h 163"/>
                  <a:gd name="T64" fmla="*/ 47 w 243"/>
                  <a:gd name="T65" fmla="*/ 110 h 163"/>
                  <a:gd name="T66" fmla="*/ 31 w 243"/>
                  <a:gd name="T67" fmla="*/ 94 h 163"/>
                  <a:gd name="T68" fmla="*/ 20 w 243"/>
                  <a:gd name="T69" fmla="*/ 77 h 163"/>
                  <a:gd name="T70" fmla="*/ 12 w 243"/>
                  <a:gd name="T71" fmla="*/ 60 h 163"/>
                  <a:gd name="T72" fmla="*/ 9 w 243"/>
                  <a:gd name="T73" fmla="*/ 50 h 163"/>
                  <a:gd name="T74" fmla="*/ 7 w 243"/>
                  <a:gd name="T75" fmla="*/ 36 h 163"/>
                  <a:gd name="T76" fmla="*/ 7 w 243"/>
                  <a:gd name="T77" fmla="*/ 24 h 163"/>
                  <a:gd name="T78" fmla="*/ 7 w 243"/>
                  <a:gd name="T79" fmla="*/ 12 h 163"/>
                  <a:gd name="T80" fmla="*/ 7 w 243"/>
                  <a:gd name="T81" fmla="*/ 0 h 163"/>
                  <a:gd name="T82" fmla="*/ 7 w 243"/>
                  <a:gd name="T83" fmla="*/ 0 h 16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43"/>
                  <a:gd name="T127" fmla="*/ 0 h 163"/>
                  <a:gd name="T128" fmla="*/ 243 w 243"/>
                  <a:gd name="T129" fmla="*/ 163 h 16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43" h="163">
                    <a:moveTo>
                      <a:pt x="7" y="0"/>
                    </a:moveTo>
                    <a:lnTo>
                      <a:pt x="1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" y="53"/>
                    </a:lnTo>
                    <a:lnTo>
                      <a:pt x="5" y="63"/>
                    </a:lnTo>
                    <a:lnTo>
                      <a:pt x="13" y="82"/>
                    </a:lnTo>
                    <a:lnTo>
                      <a:pt x="26" y="100"/>
                    </a:lnTo>
                    <a:lnTo>
                      <a:pt x="41" y="116"/>
                    </a:lnTo>
                    <a:lnTo>
                      <a:pt x="58" y="130"/>
                    </a:lnTo>
                    <a:lnTo>
                      <a:pt x="75" y="139"/>
                    </a:lnTo>
                    <a:lnTo>
                      <a:pt x="85" y="145"/>
                    </a:lnTo>
                    <a:lnTo>
                      <a:pt x="90" y="148"/>
                    </a:lnTo>
                    <a:lnTo>
                      <a:pt x="106" y="151"/>
                    </a:lnTo>
                    <a:lnTo>
                      <a:pt x="144" y="159"/>
                    </a:lnTo>
                    <a:lnTo>
                      <a:pt x="185" y="163"/>
                    </a:lnTo>
                    <a:lnTo>
                      <a:pt x="215" y="159"/>
                    </a:lnTo>
                    <a:lnTo>
                      <a:pt x="227" y="151"/>
                    </a:lnTo>
                    <a:lnTo>
                      <a:pt x="236" y="142"/>
                    </a:lnTo>
                    <a:lnTo>
                      <a:pt x="240" y="131"/>
                    </a:lnTo>
                    <a:lnTo>
                      <a:pt x="243" y="119"/>
                    </a:lnTo>
                    <a:lnTo>
                      <a:pt x="238" y="130"/>
                    </a:lnTo>
                    <a:lnTo>
                      <a:pt x="232" y="137"/>
                    </a:lnTo>
                    <a:lnTo>
                      <a:pt x="223" y="143"/>
                    </a:lnTo>
                    <a:lnTo>
                      <a:pt x="213" y="150"/>
                    </a:lnTo>
                    <a:lnTo>
                      <a:pt x="186" y="153"/>
                    </a:lnTo>
                    <a:lnTo>
                      <a:pt x="145" y="150"/>
                    </a:lnTo>
                    <a:lnTo>
                      <a:pt x="109" y="140"/>
                    </a:lnTo>
                    <a:lnTo>
                      <a:pt x="94" y="137"/>
                    </a:lnTo>
                    <a:lnTo>
                      <a:pt x="88" y="136"/>
                    </a:lnTo>
                    <a:lnTo>
                      <a:pt x="79" y="131"/>
                    </a:lnTo>
                    <a:lnTo>
                      <a:pt x="64" y="122"/>
                    </a:lnTo>
                    <a:lnTo>
                      <a:pt x="47" y="110"/>
                    </a:lnTo>
                    <a:lnTo>
                      <a:pt x="31" y="94"/>
                    </a:lnTo>
                    <a:lnTo>
                      <a:pt x="20" y="77"/>
                    </a:lnTo>
                    <a:lnTo>
                      <a:pt x="12" y="60"/>
                    </a:lnTo>
                    <a:lnTo>
                      <a:pt x="9" y="50"/>
                    </a:lnTo>
                    <a:lnTo>
                      <a:pt x="7" y="36"/>
                    </a:lnTo>
                    <a:lnTo>
                      <a:pt x="7" y="24"/>
                    </a:lnTo>
                    <a:lnTo>
                      <a:pt x="7" y="1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7" name="Freeform 182"/>
              <p:cNvSpPr>
                <a:spLocks/>
              </p:cNvSpPr>
              <p:nvPr/>
            </p:nvSpPr>
            <p:spPr bwMode="auto">
              <a:xfrm>
                <a:off x="2018" y="1980"/>
                <a:ext cx="119" cy="87"/>
              </a:xfrm>
              <a:custGeom>
                <a:avLst/>
                <a:gdLst>
                  <a:gd name="T0" fmla="*/ 1 w 119"/>
                  <a:gd name="T1" fmla="*/ 0 h 87"/>
                  <a:gd name="T2" fmla="*/ 0 w 119"/>
                  <a:gd name="T3" fmla="*/ 6 h 87"/>
                  <a:gd name="T4" fmla="*/ 0 w 119"/>
                  <a:gd name="T5" fmla="*/ 12 h 87"/>
                  <a:gd name="T6" fmla="*/ 1 w 119"/>
                  <a:gd name="T7" fmla="*/ 19 h 87"/>
                  <a:gd name="T8" fmla="*/ 4 w 119"/>
                  <a:gd name="T9" fmla="*/ 26 h 87"/>
                  <a:gd name="T10" fmla="*/ 7 w 119"/>
                  <a:gd name="T11" fmla="*/ 30 h 87"/>
                  <a:gd name="T12" fmla="*/ 11 w 119"/>
                  <a:gd name="T13" fmla="*/ 38 h 87"/>
                  <a:gd name="T14" fmla="*/ 17 w 119"/>
                  <a:gd name="T15" fmla="*/ 47 h 87"/>
                  <a:gd name="T16" fmla="*/ 26 w 119"/>
                  <a:gd name="T17" fmla="*/ 54 h 87"/>
                  <a:gd name="T18" fmla="*/ 32 w 119"/>
                  <a:gd name="T19" fmla="*/ 59 h 87"/>
                  <a:gd name="T20" fmla="*/ 39 w 119"/>
                  <a:gd name="T21" fmla="*/ 65 h 87"/>
                  <a:gd name="T22" fmla="*/ 43 w 119"/>
                  <a:gd name="T23" fmla="*/ 68 h 87"/>
                  <a:gd name="T24" fmla="*/ 46 w 119"/>
                  <a:gd name="T25" fmla="*/ 69 h 87"/>
                  <a:gd name="T26" fmla="*/ 53 w 119"/>
                  <a:gd name="T27" fmla="*/ 72 h 87"/>
                  <a:gd name="T28" fmla="*/ 70 w 119"/>
                  <a:gd name="T29" fmla="*/ 80 h 87"/>
                  <a:gd name="T30" fmla="*/ 89 w 119"/>
                  <a:gd name="T31" fmla="*/ 86 h 87"/>
                  <a:gd name="T32" fmla="*/ 104 w 119"/>
                  <a:gd name="T33" fmla="*/ 87 h 87"/>
                  <a:gd name="T34" fmla="*/ 110 w 119"/>
                  <a:gd name="T35" fmla="*/ 84 h 87"/>
                  <a:gd name="T36" fmla="*/ 114 w 119"/>
                  <a:gd name="T37" fmla="*/ 80 h 87"/>
                  <a:gd name="T38" fmla="*/ 117 w 119"/>
                  <a:gd name="T39" fmla="*/ 74 h 87"/>
                  <a:gd name="T40" fmla="*/ 119 w 119"/>
                  <a:gd name="T41" fmla="*/ 68 h 87"/>
                  <a:gd name="T42" fmla="*/ 111 w 119"/>
                  <a:gd name="T43" fmla="*/ 74 h 87"/>
                  <a:gd name="T44" fmla="*/ 103 w 119"/>
                  <a:gd name="T45" fmla="*/ 77 h 87"/>
                  <a:gd name="T46" fmla="*/ 89 w 119"/>
                  <a:gd name="T47" fmla="*/ 77 h 87"/>
                  <a:gd name="T48" fmla="*/ 73 w 119"/>
                  <a:gd name="T49" fmla="*/ 71 h 87"/>
                  <a:gd name="T50" fmla="*/ 57 w 119"/>
                  <a:gd name="T51" fmla="*/ 65 h 87"/>
                  <a:gd name="T52" fmla="*/ 51 w 119"/>
                  <a:gd name="T53" fmla="*/ 60 h 87"/>
                  <a:gd name="T54" fmla="*/ 49 w 119"/>
                  <a:gd name="T55" fmla="*/ 59 h 87"/>
                  <a:gd name="T56" fmla="*/ 45 w 119"/>
                  <a:gd name="T57" fmla="*/ 57 h 87"/>
                  <a:gd name="T58" fmla="*/ 38 w 119"/>
                  <a:gd name="T59" fmla="*/ 51 h 87"/>
                  <a:gd name="T60" fmla="*/ 31 w 119"/>
                  <a:gd name="T61" fmla="*/ 47 h 87"/>
                  <a:gd name="T62" fmla="*/ 24 w 119"/>
                  <a:gd name="T63" fmla="*/ 39 h 87"/>
                  <a:gd name="T64" fmla="*/ 19 w 119"/>
                  <a:gd name="T65" fmla="*/ 32 h 87"/>
                  <a:gd name="T66" fmla="*/ 15 w 119"/>
                  <a:gd name="T67" fmla="*/ 24 h 87"/>
                  <a:gd name="T68" fmla="*/ 13 w 119"/>
                  <a:gd name="T69" fmla="*/ 21 h 87"/>
                  <a:gd name="T70" fmla="*/ 9 w 119"/>
                  <a:gd name="T71" fmla="*/ 15 h 87"/>
                  <a:gd name="T72" fmla="*/ 7 w 119"/>
                  <a:gd name="T73" fmla="*/ 10 h 87"/>
                  <a:gd name="T74" fmla="*/ 4 w 119"/>
                  <a:gd name="T75" fmla="*/ 4 h 87"/>
                  <a:gd name="T76" fmla="*/ 1 w 119"/>
                  <a:gd name="T77" fmla="*/ 0 h 87"/>
                  <a:gd name="T78" fmla="*/ 1 w 119"/>
                  <a:gd name="T79" fmla="*/ 0 h 8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19"/>
                  <a:gd name="T121" fmla="*/ 0 h 87"/>
                  <a:gd name="T122" fmla="*/ 119 w 119"/>
                  <a:gd name="T123" fmla="*/ 87 h 8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19" h="87">
                    <a:moveTo>
                      <a:pt x="1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1" y="19"/>
                    </a:lnTo>
                    <a:lnTo>
                      <a:pt x="4" y="26"/>
                    </a:lnTo>
                    <a:lnTo>
                      <a:pt x="7" y="30"/>
                    </a:lnTo>
                    <a:lnTo>
                      <a:pt x="11" y="38"/>
                    </a:lnTo>
                    <a:lnTo>
                      <a:pt x="17" y="47"/>
                    </a:lnTo>
                    <a:lnTo>
                      <a:pt x="26" y="54"/>
                    </a:lnTo>
                    <a:lnTo>
                      <a:pt x="32" y="59"/>
                    </a:lnTo>
                    <a:lnTo>
                      <a:pt x="39" y="65"/>
                    </a:lnTo>
                    <a:lnTo>
                      <a:pt x="43" y="68"/>
                    </a:lnTo>
                    <a:lnTo>
                      <a:pt x="46" y="69"/>
                    </a:lnTo>
                    <a:lnTo>
                      <a:pt x="53" y="72"/>
                    </a:lnTo>
                    <a:lnTo>
                      <a:pt x="70" y="80"/>
                    </a:lnTo>
                    <a:lnTo>
                      <a:pt x="89" y="86"/>
                    </a:lnTo>
                    <a:lnTo>
                      <a:pt x="104" y="87"/>
                    </a:lnTo>
                    <a:lnTo>
                      <a:pt x="110" y="84"/>
                    </a:lnTo>
                    <a:lnTo>
                      <a:pt x="114" y="80"/>
                    </a:lnTo>
                    <a:lnTo>
                      <a:pt x="117" y="74"/>
                    </a:lnTo>
                    <a:lnTo>
                      <a:pt x="119" y="68"/>
                    </a:lnTo>
                    <a:lnTo>
                      <a:pt x="111" y="74"/>
                    </a:lnTo>
                    <a:lnTo>
                      <a:pt x="103" y="77"/>
                    </a:lnTo>
                    <a:lnTo>
                      <a:pt x="89" y="77"/>
                    </a:lnTo>
                    <a:lnTo>
                      <a:pt x="73" y="71"/>
                    </a:lnTo>
                    <a:lnTo>
                      <a:pt x="57" y="65"/>
                    </a:lnTo>
                    <a:lnTo>
                      <a:pt x="51" y="60"/>
                    </a:lnTo>
                    <a:lnTo>
                      <a:pt x="49" y="59"/>
                    </a:lnTo>
                    <a:lnTo>
                      <a:pt x="45" y="57"/>
                    </a:lnTo>
                    <a:lnTo>
                      <a:pt x="38" y="51"/>
                    </a:lnTo>
                    <a:lnTo>
                      <a:pt x="31" y="47"/>
                    </a:lnTo>
                    <a:lnTo>
                      <a:pt x="24" y="39"/>
                    </a:lnTo>
                    <a:lnTo>
                      <a:pt x="19" y="32"/>
                    </a:lnTo>
                    <a:lnTo>
                      <a:pt x="15" y="24"/>
                    </a:lnTo>
                    <a:lnTo>
                      <a:pt x="13" y="21"/>
                    </a:lnTo>
                    <a:lnTo>
                      <a:pt x="9" y="15"/>
                    </a:lnTo>
                    <a:lnTo>
                      <a:pt x="7" y="10"/>
                    </a:lnTo>
                    <a:lnTo>
                      <a:pt x="4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8" name="Freeform 183"/>
              <p:cNvSpPr>
                <a:spLocks/>
              </p:cNvSpPr>
              <p:nvPr/>
            </p:nvSpPr>
            <p:spPr bwMode="auto">
              <a:xfrm>
                <a:off x="2093" y="2027"/>
                <a:ext cx="82" cy="24"/>
              </a:xfrm>
              <a:custGeom>
                <a:avLst/>
                <a:gdLst>
                  <a:gd name="T0" fmla="*/ 0 w 82"/>
                  <a:gd name="T1" fmla="*/ 1 h 24"/>
                  <a:gd name="T2" fmla="*/ 1 w 82"/>
                  <a:gd name="T3" fmla="*/ 9 h 24"/>
                  <a:gd name="T4" fmla="*/ 6 w 82"/>
                  <a:gd name="T5" fmla="*/ 13 h 24"/>
                  <a:gd name="T6" fmla="*/ 13 w 82"/>
                  <a:gd name="T7" fmla="*/ 19 h 24"/>
                  <a:gd name="T8" fmla="*/ 25 w 82"/>
                  <a:gd name="T9" fmla="*/ 22 h 24"/>
                  <a:gd name="T10" fmla="*/ 36 w 82"/>
                  <a:gd name="T11" fmla="*/ 24 h 24"/>
                  <a:gd name="T12" fmla="*/ 40 w 82"/>
                  <a:gd name="T13" fmla="*/ 24 h 24"/>
                  <a:gd name="T14" fmla="*/ 46 w 82"/>
                  <a:gd name="T15" fmla="*/ 24 h 24"/>
                  <a:gd name="T16" fmla="*/ 57 w 82"/>
                  <a:gd name="T17" fmla="*/ 22 h 24"/>
                  <a:gd name="T18" fmla="*/ 68 w 82"/>
                  <a:gd name="T19" fmla="*/ 19 h 24"/>
                  <a:gd name="T20" fmla="*/ 76 w 82"/>
                  <a:gd name="T21" fmla="*/ 13 h 24"/>
                  <a:gd name="T22" fmla="*/ 80 w 82"/>
                  <a:gd name="T23" fmla="*/ 6 h 24"/>
                  <a:gd name="T24" fmla="*/ 82 w 82"/>
                  <a:gd name="T25" fmla="*/ 0 h 24"/>
                  <a:gd name="T26" fmla="*/ 76 w 82"/>
                  <a:gd name="T27" fmla="*/ 1 h 24"/>
                  <a:gd name="T28" fmla="*/ 70 w 82"/>
                  <a:gd name="T29" fmla="*/ 6 h 24"/>
                  <a:gd name="T30" fmla="*/ 65 w 82"/>
                  <a:gd name="T31" fmla="*/ 9 h 24"/>
                  <a:gd name="T32" fmla="*/ 54 w 82"/>
                  <a:gd name="T33" fmla="*/ 12 h 24"/>
                  <a:gd name="T34" fmla="*/ 46 w 82"/>
                  <a:gd name="T35" fmla="*/ 13 h 24"/>
                  <a:gd name="T36" fmla="*/ 40 w 82"/>
                  <a:gd name="T37" fmla="*/ 13 h 24"/>
                  <a:gd name="T38" fmla="*/ 36 w 82"/>
                  <a:gd name="T39" fmla="*/ 13 h 24"/>
                  <a:gd name="T40" fmla="*/ 27 w 82"/>
                  <a:gd name="T41" fmla="*/ 12 h 24"/>
                  <a:gd name="T42" fmla="*/ 17 w 82"/>
                  <a:gd name="T43" fmla="*/ 9 h 24"/>
                  <a:gd name="T44" fmla="*/ 10 w 82"/>
                  <a:gd name="T45" fmla="*/ 6 h 24"/>
                  <a:gd name="T46" fmla="*/ 5 w 82"/>
                  <a:gd name="T47" fmla="*/ 3 h 24"/>
                  <a:gd name="T48" fmla="*/ 0 w 82"/>
                  <a:gd name="T49" fmla="*/ 1 h 24"/>
                  <a:gd name="T50" fmla="*/ 0 w 82"/>
                  <a:gd name="T51" fmla="*/ 1 h 2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2"/>
                  <a:gd name="T79" fmla="*/ 0 h 24"/>
                  <a:gd name="T80" fmla="*/ 82 w 82"/>
                  <a:gd name="T81" fmla="*/ 24 h 2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2" h="24">
                    <a:moveTo>
                      <a:pt x="0" y="1"/>
                    </a:moveTo>
                    <a:lnTo>
                      <a:pt x="1" y="9"/>
                    </a:lnTo>
                    <a:lnTo>
                      <a:pt x="6" y="13"/>
                    </a:lnTo>
                    <a:lnTo>
                      <a:pt x="13" y="19"/>
                    </a:lnTo>
                    <a:lnTo>
                      <a:pt x="25" y="22"/>
                    </a:lnTo>
                    <a:lnTo>
                      <a:pt x="36" y="24"/>
                    </a:lnTo>
                    <a:lnTo>
                      <a:pt x="40" y="24"/>
                    </a:lnTo>
                    <a:lnTo>
                      <a:pt x="46" y="24"/>
                    </a:lnTo>
                    <a:lnTo>
                      <a:pt x="57" y="22"/>
                    </a:lnTo>
                    <a:lnTo>
                      <a:pt x="68" y="19"/>
                    </a:lnTo>
                    <a:lnTo>
                      <a:pt x="76" y="13"/>
                    </a:lnTo>
                    <a:lnTo>
                      <a:pt x="80" y="6"/>
                    </a:lnTo>
                    <a:lnTo>
                      <a:pt x="82" y="0"/>
                    </a:lnTo>
                    <a:lnTo>
                      <a:pt x="76" y="1"/>
                    </a:lnTo>
                    <a:lnTo>
                      <a:pt x="70" y="6"/>
                    </a:lnTo>
                    <a:lnTo>
                      <a:pt x="65" y="9"/>
                    </a:lnTo>
                    <a:lnTo>
                      <a:pt x="54" y="12"/>
                    </a:lnTo>
                    <a:lnTo>
                      <a:pt x="46" y="13"/>
                    </a:lnTo>
                    <a:lnTo>
                      <a:pt x="40" y="13"/>
                    </a:lnTo>
                    <a:lnTo>
                      <a:pt x="36" y="13"/>
                    </a:lnTo>
                    <a:lnTo>
                      <a:pt x="27" y="12"/>
                    </a:lnTo>
                    <a:lnTo>
                      <a:pt x="17" y="9"/>
                    </a:lnTo>
                    <a:lnTo>
                      <a:pt x="10" y="6"/>
                    </a:lnTo>
                    <a:lnTo>
                      <a:pt x="5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9" name="Freeform 184"/>
              <p:cNvSpPr>
                <a:spLocks/>
              </p:cNvSpPr>
              <p:nvPr/>
            </p:nvSpPr>
            <p:spPr bwMode="auto">
              <a:xfrm>
                <a:off x="2025" y="1862"/>
                <a:ext cx="129" cy="91"/>
              </a:xfrm>
              <a:custGeom>
                <a:avLst/>
                <a:gdLst>
                  <a:gd name="T0" fmla="*/ 0 w 129"/>
                  <a:gd name="T1" fmla="*/ 3 h 91"/>
                  <a:gd name="T2" fmla="*/ 5 w 129"/>
                  <a:gd name="T3" fmla="*/ 6 h 91"/>
                  <a:gd name="T4" fmla="*/ 10 w 129"/>
                  <a:gd name="T5" fmla="*/ 8 h 91"/>
                  <a:gd name="T6" fmla="*/ 14 w 129"/>
                  <a:gd name="T7" fmla="*/ 9 h 91"/>
                  <a:gd name="T8" fmla="*/ 21 w 129"/>
                  <a:gd name="T9" fmla="*/ 11 h 91"/>
                  <a:gd name="T10" fmla="*/ 34 w 129"/>
                  <a:gd name="T11" fmla="*/ 12 h 91"/>
                  <a:gd name="T12" fmla="*/ 54 w 129"/>
                  <a:gd name="T13" fmla="*/ 17 h 91"/>
                  <a:gd name="T14" fmla="*/ 70 w 129"/>
                  <a:gd name="T15" fmla="*/ 23 h 91"/>
                  <a:gd name="T16" fmla="*/ 77 w 129"/>
                  <a:gd name="T17" fmla="*/ 27 h 91"/>
                  <a:gd name="T18" fmla="*/ 78 w 129"/>
                  <a:gd name="T19" fmla="*/ 27 h 91"/>
                  <a:gd name="T20" fmla="*/ 82 w 129"/>
                  <a:gd name="T21" fmla="*/ 30 h 91"/>
                  <a:gd name="T22" fmla="*/ 89 w 129"/>
                  <a:gd name="T23" fmla="*/ 35 h 91"/>
                  <a:gd name="T24" fmla="*/ 97 w 129"/>
                  <a:gd name="T25" fmla="*/ 42 h 91"/>
                  <a:gd name="T26" fmla="*/ 104 w 129"/>
                  <a:gd name="T27" fmla="*/ 50 h 91"/>
                  <a:gd name="T28" fmla="*/ 110 w 129"/>
                  <a:gd name="T29" fmla="*/ 57 h 91"/>
                  <a:gd name="T30" fmla="*/ 114 w 129"/>
                  <a:gd name="T31" fmla="*/ 65 h 91"/>
                  <a:gd name="T32" fmla="*/ 116 w 129"/>
                  <a:gd name="T33" fmla="*/ 70 h 91"/>
                  <a:gd name="T34" fmla="*/ 119 w 129"/>
                  <a:gd name="T35" fmla="*/ 76 h 91"/>
                  <a:gd name="T36" fmla="*/ 122 w 129"/>
                  <a:gd name="T37" fmla="*/ 82 h 91"/>
                  <a:gd name="T38" fmla="*/ 125 w 129"/>
                  <a:gd name="T39" fmla="*/ 85 h 91"/>
                  <a:gd name="T40" fmla="*/ 127 w 129"/>
                  <a:gd name="T41" fmla="*/ 91 h 91"/>
                  <a:gd name="T42" fmla="*/ 127 w 129"/>
                  <a:gd name="T43" fmla="*/ 85 h 91"/>
                  <a:gd name="T44" fmla="*/ 129 w 129"/>
                  <a:gd name="T45" fmla="*/ 79 h 91"/>
                  <a:gd name="T46" fmla="*/ 126 w 129"/>
                  <a:gd name="T47" fmla="*/ 73 h 91"/>
                  <a:gd name="T48" fmla="*/ 125 w 129"/>
                  <a:gd name="T49" fmla="*/ 67 h 91"/>
                  <a:gd name="T50" fmla="*/ 122 w 129"/>
                  <a:gd name="T51" fmla="*/ 60 h 91"/>
                  <a:gd name="T52" fmla="*/ 118 w 129"/>
                  <a:gd name="T53" fmla="*/ 53 h 91"/>
                  <a:gd name="T54" fmla="*/ 111 w 129"/>
                  <a:gd name="T55" fmla="*/ 42 h 91"/>
                  <a:gd name="T56" fmla="*/ 103 w 129"/>
                  <a:gd name="T57" fmla="*/ 35 h 91"/>
                  <a:gd name="T58" fmla="*/ 95 w 129"/>
                  <a:gd name="T59" fmla="*/ 27 h 91"/>
                  <a:gd name="T60" fmla="*/ 88 w 129"/>
                  <a:gd name="T61" fmla="*/ 21 h 91"/>
                  <a:gd name="T62" fmla="*/ 84 w 129"/>
                  <a:gd name="T63" fmla="*/ 18 h 91"/>
                  <a:gd name="T64" fmla="*/ 82 w 129"/>
                  <a:gd name="T65" fmla="*/ 18 h 91"/>
                  <a:gd name="T66" fmla="*/ 74 w 129"/>
                  <a:gd name="T67" fmla="*/ 14 h 91"/>
                  <a:gd name="T68" fmla="*/ 57 w 129"/>
                  <a:gd name="T69" fmla="*/ 8 h 91"/>
                  <a:gd name="T70" fmla="*/ 36 w 129"/>
                  <a:gd name="T71" fmla="*/ 2 h 91"/>
                  <a:gd name="T72" fmla="*/ 23 w 129"/>
                  <a:gd name="T73" fmla="*/ 2 h 91"/>
                  <a:gd name="T74" fmla="*/ 16 w 129"/>
                  <a:gd name="T75" fmla="*/ 0 h 91"/>
                  <a:gd name="T76" fmla="*/ 10 w 129"/>
                  <a:gd name="T77" fmla="*/ 0 h 91"/>
                  <a:gd name="T78" fmla="*/ 5 w 129"/>
                  <a:gd name="T79" fmla="*/ 2 h 91"/>
                  <a:gd name="T80" fmla="*/ 0 w 129"/>
                  <a:gd name="T81" fmla="*/ 3 h 91"/>
                  <a:gd name="T82" fmla="*/ 0 w 129"/>
                  <a:gd name="T83" fmla="*/ 3 h 9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9"/>
                  <a:gd name="T127" fmla="*/ 0 h 91"/>
                  <a:gd name="T128" fmla="*/ 129 w 129"/>
                  <a:gd name="T129" fmla="*/ 91 h 9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9" h="91">
                    <a:moveTo>
                      <a:pt x="0" y="3"/>
                    </a:moveTo>
                    <a:lnTo>
                      <a:pt x="5" y="6"/>
                    </a:lnTo>
                    <a:lnTo>
                      <a:pt x="10" y="8"/>
                    </a:lnTo>
                    <a:lnTo>
                      <a:pt x="14" y="9"/>
                    </a:lnTo>
                    <a:lnTo>
                      <a:pt x="21" y="11"/>
                    </a:lnTo>
                    <a:lnTo>
                      <a:pt x="34" y="12"/>
                    </a:lnTo>
                    <a:lnTo>
                      <a:pt x="54" y="17"/>
                    </a:lnTo>
                    <a:lnTo>
                      <a:pt x="70" y="23"/>
                    </a:lnTo>
                    <a:lnTo>
                      <a:pt x="77" y="27"/>
                    </a:lnTo>
                    <a:lnTo>
                      <a:pt x="78" y="27"/>
                    </a:lnTo>
                    <a:lnTo>
                      <a:pt x="82" y="30"/>
                    </a:lnTo>
                    <a:lnTo>
                      <a:pt x="89" y="35"/>
                    </a:lnTo>
                    <a:lnTo>
                      <a:pt x="97" y="42"/>
                    </a:lnTo>
                    <a:lnTo>
                      <a:pt x="104" y="50"/>
                    </a:lnTo>
                    <a:lnTo>
                      <a:pt x="110" y="57"/>
                    </a:lnTo>
                    <a:lnTo>
                      <a:pt x="114" y="65"/>
                    </a:lnTo>
                    <a:lnTo>
                      <a:pt x="116" y="70"/>
                    </a:lnTo>
                    <a:lnTo>
                      <a:pt x="119" y="76"/>
                    </a:lnTo>
                    <a:lnTo>
                      <a:pt x="122" y="82"/>
                    </a:lnTo>
                    <a:lnTo>
                      <a:pt x="125" y="85"/>
                    </a:lnTo>
                    <a:lnTo>
                      <a:pt x="127" y="91"/>
                    </a:lnTo>
                    <a:lnTo>
                      <a:pt x="127" y="85"/>
                    </a:lnTo>
                    <a:lnTo>
                      <a:pt x="129" y="79"/>
                    </a:lnTo>
                    <a:lnTo>
                      <a:pt x="126" y="73"/>
                    </a:lnTo>
                    <a:lnTo>
                      <a:pt x="125" y="67"/>
                    </a:lnTo>
                    <a:lnTo>
                      <a:pt x="122" y="60"/>
                    </a:lnTo>
                    <a:lnTo>
                      <a:pt x="118" y="53"/>
                    </a:lnTo>
                    <a:lnTo>
                      <a:pt x="111" y="42"/>
                    </a:lnTo>
                    <a:lnTo>
                      <a:pt x="103" y="35"/>
                    </a:lnTo>
                    <a:lnTo>
                      <a:pt x="95" y="27"/>
                    </a:lnTo>
                    <a:lnTo>
                      <a:pt x="88" y="21"/>
                    </a:lnTo>
                    <a:lnTo>
                      <a:pt x="84" y="18"/>
                    </a:lnTo>
                    <a:lnTo>
                      <a:pt x="82" y="18"/>
                    </a:lnTo>
                    <a:lnTo>
                      <a:pt x="74" y="14"/>
                    </a:lnTo>
                    <a:lnTo>
                      <a:pt x="57" y="8"/>
                    </a:lnTo>
                    <a:lnTo>
                      <a:pt x="36" y="2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5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0" name="Freeform 185"/>
              <p:cNvSpPr>
                <a:spLocks/>
              </p:cNvSpPr>
              <p:nvPr/>
            </p:nvSpPr>
            <p:spPr bwMode="auto">
              <a:xfrm>
                <a:off x="2132" y="1873"/>
                <a:ext cx="84" cy="42"/>
              </a:xfrm>
              <a:custGeom>
                <a:avLst/>
                <a:gdLst>
                  <a:gd name="T0" fmla="*/ 0 w 84"/>
                  <a:gd name="T1" fmla="*/ 36 h 42"/>
                  <a:gd name="T2" fmla="*/ 7 w 84"/>
                  <a:gd name="T3" fmla="*/ 40 h 42"/>
                  <a:gd name="T4" fmla="*/ 15 w 84"/>
                  <a:gd name="T5" fmla="*/ 42 h 42"/>
                  <a:gd name="T6" fmla="*/ 22 w 84"/>
                  <a:gd name="T7" fmla="*/ 40 h 42"/>
                  <a:gd name="T8" fmla="*/ 34 w 84"/>
                  <a:gd name="T9" fmla="*/ 39 h 42"/>
                  <a:gd name="T10" fmla="*/ 43 w 84"/>
                  <a:gd name="T11" fmla="*/ 36 h 42"/>
                  <a:gd name="T12" fmla="*/ 49 w 84"/>
                  <a:gd name="T13" fmla="*/ 36 h 42"/>
                  <a:gd name="T14" fmla="*/ 53 w 84"/>
                  <a:gd name="T15" fmla="*/ 33 h 42"/>
                  <a:gd name="T16" fmla="*/ 63 w 84"/>
                  <a:gd name="T17" fmla="*/ 28 h 42"/>
                  <a:gd name="T18" fmla="*/ 73 w 84"/>
                  <a:gd name="T19" fmla="*/ 21 h 42"/>
                  <a:gd name="T20" fmla="*/ 80 w 84"/>
                  <a:gd name="T21" fmla="*/ 15 h 42"/>
                  <a:gd name="T22" fmla="*/ 83 w 84"/>
                  <a:gd name="T23" fmla="*/ 7 h 42"/>
                  <a:gd name="T24" fmla="*/ 84 w 84"/>
                  <a:gd name="T25" fmla="*/ 0 h 42"/>
                  <a:gd name="T26" fmla="*/ 79 w 84"/>
                  <a:gd name="T27" fmla="*/ 1 h 42"/>
                  <a:gd name="T28" fmla="*/ 73 w 84"/>
                  <a:gd name="T29" fmla="*/ 9 h 42"/>
                  <a:gd name="T30" fmla="*/ 68 w 84"/>
                  <a:gd name="T31" fmla="*/ 12 h 42"/>
                  <a:gd name="T32" fmla="*/ 60 w 84"/>
                  <a:gd name="T33" fmla="*/ 19 h 42"/>
                  <a:gd name="T34" fmla="*/ 50 w 84"/>
                  <a:gd name="T35" fmla="*/ 24 h 42"/>
                  <a:gd name="T36" fmla="*/ 46 w 84"/>
                  <a:gd name="T37" fmla="*/ 27 h 42"/>
                  <a:gd name="T38" fmla="*/ 41 w 84"/>
                  <a:gd name="T39" fmla="*/ 27 h 42"/>
                  <a:gd name="T40" fmla="*/ 31 w 84"/>
                  <a:gd name="T41" fmla="*/ 28 h 42"/>
                  <a:gd name="T42" fmla="*/ 20 w 84"/>
                  <a:gd name="T43" fmla="*/ 31 h 42"/>
                  <a:gd name="T44" fmla="*/ 15 w 84"/>
                  <a:gd name="T45" fmla="*/ 31 h 42"/>
                  <a:gd name="T46" fmla="*/ 7 w 84"/>
                  <a:gd name="T47" fmla="*/ 34 h 42"/>
                  <a:gd name="T48" fmla="*/ 0 w 84"/>
                  <a:gd name="T49" fmla="*/ 36 h 42"/>
                  <a:gd name="T50" fmla="*/ 0 w 84"/>
                  <a:gd name="T51" fmla="*/ 36 h 4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4"/>
                  <a:gd name="T79" fmla="*/ 0 h 42"/>
                  <a:gd name="T80" fmla="*/ 84 w 84"/>
                  <a:gd name="T81" fmla="*/ 42 h 4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4" h="42">
                    <a:moveTo>
                      <a:pt x="0" y="36"/>
                    </a:moveTo>
                    <a:lnTo>
                      <a:pt x="7" y="40"/>
                    </a:lnTo>
                    <a:lnTo>
                      <a:pt x="15" y="42"/>
                    </a:lnTo>
                    <a:lnTo>
                      <a:pt x="22" y="40"/>
                    </a:lnTo>
                    <a:lnTo>
                      <a:pt x="34" y="39"/>
                    </a:lnTo>
                    <a:lnTo>
                      <a:pt x="43" y="36"/>
                    </a:lnTo>
                    <a:lnTo>
                      <a:pt x="49" y="36"/>
                    </a:lnTo>
                    <a:lnTo>
                      <a:pt x="53" y="33"/>
                    </a:lnTo>
                    <a:lnTo>
                      <a:pt x="63" y="28"/>
                    </a:lnTo>
                    <a:lnTo>
                      <a:pt x="73" y="21"/>
                    </a:lnTo>
                    <a:lnTo>
                      <a:pt x="80" y="15"/>
                    </a:lnTo>
                    <a:lnTo>
                      <a:pt x="83" y="7"/>
                    </a:lnTo>
                    <a:lnTo>
                      <a:pt x="84" y="0"/>
                    </a:lnTo>
                    <a:lnTo>
                      <a:pt x="79" y="1"/>
                    </a:lnTo>
                    <a:lnTo>
                      <a:pt x="73" y="9"/>
                    </a:lnTo>
                    <a:lnTo>
                      <a:pt x="68" y="12"/>
                    </a:lnTo>
                    <a:lnTo>
                      <a:pt x="60" y="19"/>
                    </a:lnTo>
                    <a:lnTo>
                      <a:pt x="50" y="24"/>
                    </a:lnTo>
                    <a:lnTo>
                      <a:pt x="46" y="27"/>
                    </a:lnTo>
                    <a:lnTo>
                      <a:pt x="41" y="27"/>
                    </a:lnTo>
                    <a:lnTo>
                      <a:pt x="31" y="28"/>
                    </a:lnTo>
                    <a:lnTo>
                      <a:pt x="20" y="31"/>
                    </a:lnTo>
                    <a:lnTo>
                      <a:pt x="15" y="31"/>
                    </a:lnTo>
                    <a:lnTo>
                      <a:pt x="7" y="34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1" name="Freeform 186"/>
              <p:cNvSpPr>
                <a:spLocks/>
              </p:cNvSpPr>
              <p:nvPr/>
            </p:nvSpPr>
            <p:spPr bwMode="auto">
              <a:xfrm>
                <a:off x="2197" y="1829"/>
                <a:ext cx="40" cy="90"/>
              </a:xfrm>
              <a:custGeom>
                <a:avLst/>
                <a:gdLst>
                  <a:gd name="T0" fmla="*/ 0 w 40"/>
                  <a:gd name="T1" fmla="*/ 90 h 90"/>
                  <a:gd name="T2" fmla="*/ 7 w 40"/>
                  <a:gd name="T3" fmla="*/ 90 h 90"/>
                  <a:gd name="T4" fmla="*/ 15 w 40"/>
                  <a:gd name="T5" fmla="*/ 87 h 90"/>
                  <a:gd name="T6" fmla="*/ 21 w 40"/>
                  <a:gd name="T7" fmla="*/ 80 h 90"/>
                  <a:gd name="T8" fmla="*/ 29 w 40"/>
                  <a:gd name="T9" fmla="*/ 69 h 90"/>
                  <a:gd name="T10" fmla="*/ 34 w 40"/>
                  <a:gd name="T11" fmla="*/ 59 h 90"/>
                  <a:gd name="T12" fmla="*/ 36 w 40"/>
                  <a:gd name="T13" fmla="*/ 53 h 90"/>
                  <a:gd name="T14" fmla="*/ 37 w 40"/>
                  <a:gd name="T15" fmla="*/ 48 h 90"/>
                  <a:gd name="T16" fmla="*/ 40 w 40"/>
                  <a:gd name="T17" fmla="*/ 36 h 90"/>
                  <a:gd name="T18" fmla="*/ 40 w 40"/>
                  <a:gd name="T19" fmla="*/ 21 h 90"/>
                  <a:gd name="T20" fmla="*/ 40 w 40"/>
                  <a:gd name="T21" fmla="*/ 13 h 90"/>
                  <a:gd name="T22" fmla="*/ 37 w 40"/>
                  <a:gd name="T23" fmla="*/ 4 h 90"/>
                  <a:gd name="T24" fmla="*/ 33 w 40"/>
                  <a:gd name="T25" fmla="*/ 0 h 90"/>
                  <a:gd name="T26" fmla="*/ 30 w 40"/>
                  <a:gd name="T27" fmla="*/ 7 h 90"/>
                  <a:gd name="T28" fmla="*/ 31 w 40"/>
                  <a:gd name="T29" fmla="*/ 15 h 90"/>
                  <a:gd name="T30" fmla="*/ 31 w 40"/>
                  <a:gd name="T31" fmla="*/ 21 h 90"/>
                  <a:gd name="T32" fmla="*/ 30 w 40"/>
                  <a:gd name="T33" fmla="*/ 35 h 90"/>
                  <a:gd name="T34" fmla="*/ 29 w 40"/>
                  <a:gd name="T35" fmla="*/ 45 h 90"/>
                  <a:gd name="T36" fmla="*/ 29 w 40"/>
                  <a:gd name="T37" fmla="*/ 51 h 90"/>
                  <a:gd name="T38" fmla="*/ 26 w 40"/>
                  <a:gd name="T39" fmla="*/ 54 h 90"/>
                  <a:gd name="T40" fmla="*/ 21 w 40"/>
                  <a:gd name="T41" fmla="*/ 63 h 90"/>
                  <a:gd name="T42" fmla="*/ 14 w 40"/>
                  <a:gd name="T43" fmla="*/ 74 h 90"/>
                  <a:gd name="T44" fmla="*/ 10 w 40"/>
                  <a:gd name="T45" fmla="*/ 80 h 90"/>
                  <a:gd name="T46" fmla="*/ 4 w 40"/>
                  <a:gd name="T47" fmla="*/ 83 h 90"/>
                  <a:gd name="T48" fmla="*/ 0 w 40"/>
                  <a:gd name="T49" fmla="*/ 90 h 90"/>
                  <a:gd name="T50" fmla="*/ 0 w 40"/>
                  <a:gd name="T51" fmla="*/ 90 h 9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0"/>
                  <a:gd name="T79" fmla="*/ 0 h 90"/>
                  <a:gd name="T80" fmla="*/ 40 w 40"/>
                  <a:gd name="T81" fmla="*/ 90 h 9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0" h="90">
                    <a:moveTo>
                      <a:pt x="0" y="90"/>
                    </a:moveTo>
                    <a:lnTo>
                      <a:pt x="7" y="90"/>
                    </a:lnTo>
                    <a:lnTo>
                      <a:pt x="15" y="87"/>
                    </a:lnTo>
                    <a:lnTo>
                      <a:pt x="21" y="80"/>
                    </a:lnTo>
                    <a:lnTo>
                      <a:pt x="29" y="69"/>
                    </a:lnTo>
                    <a:lnTo>
                      <a:pt x="34" y="59"/>
                    </a:lnTo>
                    <a:lnTo>
                      <a:pt x="36" y="53"/>
                    </a:lnTo>
                    <a:lnTo>
                      <a:pt x="37" y="48"/>
                    </a:lnTo>
                    <a:lnTo>
                      <a:pt x="40" y="36"/>
                    </a:lnTo>
                    <a:lnTo>
                      <a:pt x="40" y="21"/>
                    </a:lnTo>
                    <a:lnTo>
                      <a:pt x="40" y="13"/>
                    </a:lnTo>
                    <a:lnTo>
                      <a:pt x="37" y="4"/>
                    </a:lnTo>
                    <a:lnTo>
                      <a:pt x="33" y="0"/>
                    </a:lnTo>
                    <a:lnTo>
                      <a:pt x="30" y="7"/>
                    </a:lnTo>
                    <a:lnTo>
                      <a:pt x="31" y="15"/>
                    </a:lnTo>
                    <a:lnTo>
                      <a:pt x="31" y="21"/>
                    </a:lnTo>
                    <a:lnTo>
                      <a:pt x="30" y="35"/>
                    </a:lnTo>
                    <a:lnTo>
                      <a:pt x="29" y="45"/>
                    </a:lnTo>
                    <a:lnTo>
                      <a:pt x="29" y="51"/>
                    </a:lnTo>
                    <a:lnTo>
                      <a:pt x="26" y="54"/>
                    </a:lnTo>
                    <a:lnTo>
                      <a:pt x="21" y="63"/>
                    </a:lnTo>
                    <a:lnTo>
                      <a:pt x="14" y="74"/>
                    </a:lnTo>
                    <a:lnTo>
                      <a:pt x="10" y="80"/>
                    </a:lnTo>
                    <a:lnTo>
                      <a:pt x="4" y="83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2" name="Freeform 187"/>
              <p:cNvSpPr>
                <a:spLocks/>
              </p:cNvSpPr>
              <p:nvPr/>
            </p:nvSpPr>
            <p:spPr bwMode="auto">
              <a:xfrm>
                <a:off x="2220" y="1841"/>
                <a:ext cx="42" cy="145"/>
              </a:xfrm>
              <a:custGeom>
                <a:avLst/>
                <a:gdLst>
                  <a:gd name="T0" fmla="*/ 17 w 42"/>
                  <a:gd name="T1" fmla="*/ 0 h 145"/>
                  <a:gd name="T2" fmla="*/ 15 w 42"/>
                  <a:gd name="T3" fmla="*/ 4 h 145"/>
                  <a:gd name="T4" fmla="*/ 15 w 42"/>
                  <a:gd name="T5" fmla="*/ 11 h 145"/>
                  <a:gd name="T6" fmla="*/ 17 w 42"/>
                  <a:gd name="T7" fmla="*/ 17 h 145"/>
                  <a:gd name="T8" fmla="*/ 19 w 42"/>
                  <a:gd name="T9" fmla="*/ 24 h 145"/>
                  <a:gd name="T10" fmla="*/ 23 w 42"/>
                  <a:gd name="T11" fmla="*/ 35 h 145"/>
                  <a:gd name="T12" fmla="*/ 30 w 42"/>
                  <a:gd name="T13" fmla="*/ 53 h 145"/>
                  <a:gd name="T14" fmla="*/ 34 w 42"/>
                  <a:gd name="T15" fmla="*/ 71 h 145"/>
                  <a:gd name="T16" fmla="*/ 34 w 42"/>
                  <a:gd name="T17" fmla="*/ 78 h 145"/>
                  <a:gd name="T18" fmla="*/ 34 w 42"/>
                  <a:gd name="T19" fmla="*/ 80 h 145"/>
                  <a:gd name="T20" fmla="*/ 34 w 42"/>
                  <a:gd name="T21" fmla="*/ 86 h 145"/>
                  <a:gd name="T22" fmla="*/ 33 w 42"/>
                  <a:gd name="T23" fmla="*/ 94 h 145"/>
                  <a:gd name="T24" fmla="*/ 32 w 42"/>
                  <a:gd name="T25" fmla="*/ 103 h 145"/>
                  <a:gd name="T26" fmla="*/ 26 w 42"/>
                  <a:gd name="T27" fmla="*/ 112 h 145"/>
                  <a:gd name="T28" fmla="*/ 21 w 42"/>
                  <a:gd name="T29" fmla="*/ 119 h 145"/>
                  <a:gd name="T30" fmla="*/ 17 w 42"/>
                  <a:gd name="T31" fmla="*/ 125 h 145"/>
                  <a:gd name="T32" fmla="*/ 14 w 42"/>
                  <a:gd name="T33" fmla="*/ 130 h 145"/>
                  <a:gd name="T34" fmla="*/ 10 w 42"/>
                  <a:gd name="T35" fmla="*/ 131 h 145"/>
                  <a:gd name="T36" fmla="*/ 7 w 42"/>
                  <a:gd name="T37" fmla="*/ 136 h 145"/>
                  <a:gd name="T38" fmla="*/ 3 w 42"/>
                  <a:gd name="T39" fmla="*/ 139 h 145"/>
                  <a:gd name="T40" fmla="*/ 0 w 42"/>
                  <a:gd name="T41" fmla="*/ 145 h 145"/>
                  <a:gd name="T42" fmla="*/ 6 w 42"/>
                  <a:gd name="T43" fmla="*/ 143 h 145"/>
                  <a:gd name="T44" fmla="*/ 10 w 42"/>
                  <a:gd name="T45" fmla="*/ 143 h 145"/>
                  <a:gd name="T46" fmla="*/ 15 w 42"/>
                  <a:gd name="T47" fmla="*/ 139 h 145"/>
                  <a:gd name="T48" fmla="*/ 21 w 42"/>
                  <a:gd name="T49" fmla="*/ 136 h 145"/>
                  <a:gd name="T50" fmla="*/ 23 w 42"/>
                  <a:gd name="T51" fmla="*/ 131 h 145"/>
                  <a:gd name="T52" fmla="*/ 29 w 42"/>
                  <a:gd name="T53" fmla="*/ 125 h 145"/>
                  <a:gd name="T54" fmla="*/ 34 w 42"/>
                  <a:gd name="T55" fmla="*/ 116 h 145"/>
                  <a:gd name="T56" fmla="*/ 38 w 42"/>
                  <a:gd name="T57" fmla="*/ 106 h 145"/>
                  <a:gd name="T58" fmla="*/ 41 w 42"/>
                  <a:gd name="T59" fmla="*/ 95 h 145"/>
                  <a:gd name="T60" fmla="*/ 42 w 42"/>
                  <a:gd name="T61" fmla="*/ 88 h 145"/>
                  <a:gd name="T62" fmla="*/ 42 w 42"/>
                  <a:gd name="T63" fmla="*/ 80 h 145"/>
                  <a:gd name="T64" fmla="*/ 42 w 42"/>
                  <a:gd name="T65" fmla="*/ 78 h 145"/>
                  <a:gd name="T66" fmla="*/ 42 w 42"/>
                  <a:gd name="T67" fmla="*/ 69 h 145"/>
                  <a:gd name="T68" fmla="*/ 38 w 42"/>
                  <a:gd name="T69" fmla="*/ 51 h 145"/>
                  <a:gd name="T70" fmla="*/ 32 w 42"/>
                  <a:gd name="T71" fmla="*/ 32 h 145"/>
                  <a:gd name="T72" fmla="*/ 28 w 42"/>
                  <a:gd name="T73" fmla="*/ 20 h 145"/>
                  <a:gd name="T74" fmla="*/ 26 w 42"/>
                  <a:gd name="T75" fmla="*/ 12 h 145"/>
                  <a:gd name="T76" fmla="*/ 23 w 42"/>
                  <a:gd name="T77" fmla="*/ 8 h 145"/>
                  <a:gd name="T78" fmla="*/ 19 w 42"/>
                  <a:gd name="T79" fmla="*/ 3 h 145"/>
                  <a:gd name="T80" fmla="*/ 17 w 42"/>
                  <a:gd name="T81" fmla="*/ 0 h 145"/>
                  <a:gd name="T82" fmla="*/ 17 w 42"/>
                  <a:gd name="T83" fmla="*/ 0 h 14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2"/>
                  <a:gd name="T127" fmla="*/ 0 h 145"/>
                  <a:gd name="T128" fmla="*/ 42 w 42"/>
                  <a:gd name="T129" fmla="*/ 145 h 14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2" h="145">
                    <a:moveTo>
                      <a:pt x="17" y="0"/>
                    </a:moveTo>
                    <a:lnTo>
                      <a:pt x="15" y="4"/>
                    </a:lnTo>
                    <a:lnTo>
                      <a:pt x="15" y="11"/>
                    </a:lnTo>
                    <a:lnTo>
                      <a:pt x="17" y="17"/>
                    </a:lnTo>
                    <a:lnTo>
                      <a:pt x="19" y="24"/>
                    </a:lnTo>
                    <a:lnTo>
                      <a:pt x="23" y="35"/>
                    </a:lnTo>
                    <a:lnTo>
                      <a:pt x="30" y="53"/>
                    </a:lnTo>
                    <a:lnTo>
                      <a:pt x="34" y="71"/>
                    </a:lnTo>
                    <a:lnTo>
                      <a:pt x="34" y="78"/>
                    </a:lnTo>
                    <a:lnTo>
                      <a:pt x="34" y="80"/>
                    </a:lnTo>
                    <a:lnTo>
                      <a:pt x="34" y="86"/>
                    </a:lnTo>
                    <a:lnTo>
                      <a:pt x="33" y="94"/>
                    </a:lnTo>
                    <a:lnTo>
                      <a:pt x="32" y="103"/>
                    </a:lnTo>
                    <a:lnTo>
                      <a:pt x="26" y="112"/>
                    </a:lnTo>
                    <a:lnTo>
                      <a:pt x="21" y="119"/>
                    </a:lnTo>
                    <a:lnTo>
                      <a:pt x="17" y="125"/>
                    </a:lnTo>
                    <a:lnTo>
                      <a:pt x="14" y="130"/>
                    </a:lnTo>
                    <a:lnTo>
                      <a:pt x="10" y="131"/>
                    </a:lnTo>
                    <a:lnTo>
                      <a:pt x="7" y="136"/>
                    </a:lnTo>
                    <a:lnTo>
                      <a:pt x="3" y="139"/>
                    </a:lnTo>
                    <a:lnTo>
                      <a:pt x="0" y="145"/>
                    </a:lnTo>
                    <a:lnTo>
                      <a:pt x="6" y="143"/>
                    </a:lnTo>
                    <a:lnTo>
                      <a:pt x="10" y="143"/>
                    </a:lnTo>
                    <a:lnTo>
                      <a:pt x="15" y="139"/>
                    </a:lnTo>
                    <a:lnTo>
                      <a:pt x="21" y="136"/>
                    </a:lnTo>
                    <a:lnTo>
                      <a:pt x="23" y="131"/>
                    </a:lnTo>
                    <a:lnTo>
                      <a:pt x="29" y="125"/>
                    </a:lnTo>
                    <a:lnTo>
                      <a:pt x="34" y="116"/>
                    </a:lnTo>
                    <a:lnTo>
                      <a:pt x="38" y="106"/>
                    </a:lnTo>
                    <a:lnTo>
                      <a:pt x="41" y="95"/>
                    </a:lnTo>
                    <a:lnTo>
                      <a:pt x="42" y="88"/>
                    </a:lnTo>
                    <a:lnTo>
                      <a:pt x="42" y="80"/>
                    </a:lnTo>
                    <a:lnTo>
                      <a:pt x="42" y="78"/>
                    </a:lnTo>
                    <a:lnTo>
                      <a:pt x="42" y="69"/>
                    </a:lnTo>
                    <a:lnTo>
                      <a:pt x="38" y="51"/>
                    </a:lnTo>
                    <a:lnTo>
                      <a:pt x="32" y="32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3" y="8"/>
                    </a:lnTo>
                    <a:lnTo>
                      <a:pt x="19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3" name="Freeform 188"/>
              <p:cNvSpPr>
                <a:spLocks/>
              </p:cNvSpPr>
              <p:nvPr/>
            </p:nvSpPr>
            <p:spPr bwMode="auto">
              <a:xfrm>
                <a:off x="2165" y="1971"/>
                <a:ext cx="91" cy="84"/>
              </a:xfrm>
              <a:custGeom>
                <a:avLst/>
                <a:gdLst>
                  <a:gd name="T0" fmla="*/ 91 w 91"/>
                  <a:gd name="T1" fmla="*/ 0 h 84"/>
                  <a:gd name="T2" fmla="*/ 87 w 91"/>
                  <a:gd name="T3" fmla="*/ 3 h 84"/>
                  <a:gd name="T4" fmla="*/ 85 w 91"/>
                  <a:gd name="T5" fmla="*/ 6 h 84"/>
                  <a:gd name="T6" fmla="*/ 84 w 91"/>
                  <a:gd name="T7" fmla="*/ 12 h 84"/>
                  <a:gd name="T8" fmla="*/ 83 w 91"/>
                  <a:gd name="T9" fmla="*/ 16 h 84"/>
                  <a:gd name="T10" fmla="*/ 81 w 91"/>
                  <a:gd name="T11" fmla="*/ 21 h 84"/>
                  <a:gd name="T12" fmla="*/ 78 w 91"/>
                  <a:gd name="T13" fmla="*/ 28 h 84"/>
                  <a:gd name="T14" fmla="*/ 76 w 91"/>
                  <a:gd name="T15" fmla="*/ 35 h 84"/>
                  <a:gd name="T16" fmla="*/ 72 w 91"/>
                  <a:gd name="T17" fmla="*/ 42 h 84"/>
                  <a:gd name="T18" fmla="*/ 68 w 91"/>
                  <a:gd name="T19" fmla="*/ 48 h 84"/>
                  <a:gd name="T20" fmla="*/ 63 w 91"/>
                  <a:gd name="T21" fmla="*/ 53 h 84"/>
                  <a:gd name="T22" fmla="*/ 59 w 91"/>
                  <a:gd name="T23" fmla="*/ 54 h 84"/>
                  <a:gd name="T24" fmla="*/ 58 w 91"/>
                  <a:gd name="T25" fmla="*/ 56 h 84"/>
                  <a:gd name="T26" fmla="*/ 53 w 91"/>
                  <a:gd name="T27" fmla="*/ 57 h 84"/>
                  <a:gd name="T28" fmla="*/ 40 w 91"/>
                  <a:gd name="T29" fmla="*/ 65 h 84"/>
                  <a:gd name="T30" fmla="*/ 25 w 91"/>
                  <a:gd name="T31" fmla="*/ 69 h 84"/>
                  <a:gd name="T32" fmla="*/ 16 w 91"/>
                  <a:gd name="T33" fmla="*/ 74 h 84"/>
                  <a:gd name="T34" fmla="*/ 10 w 91"/>
                  <a:gd name="T35" fmla="*/ 75 h 84"/>
                  <a:gd name="T36" fmla="*/ 6 w 91"/>
                  <a:gd name="T37" fmla="*/ 75 h 84"/>
                  <a:gd name="T38" fmla="*/ 2 w 91"/>
                  <a:gd name="T39" fmla="*/ 77 h 84"/>
                  <a:gd name="T40" fmla="*/ 0 w 91"/>
                  <a:gd name="T41" fmla="*/ 78 h 84"/>
                  <a:gd name="T42" fmla="*/ 4 w 91"/>
                  <a:gd name="T43" fmla="*/ 81 h 84"/>
                  <a:gd name="T44" fmla="*/ 8 w 91"/>
                  <a:gd name="T45" fmla="*/ 84 h 84"/>
                  <a:gd name="T46" fmla="*/ 12 w 91"/>
                  <a:gd name="T47" fmla="*/ 84 h 84"/>
                  <a:gd name="T48" fmla="*/ 17 w 91"/>
                  <a:gd name="T49" fmla="*/ 84 h 84"/>
                  <a:gd name="T50" fmla="*/ 28 w 91"/>
                  <a:gd name="T51" fmla="*/ 80 h 84"/>
                  <a:gd name="T52" fmla="*/ 43 w 91"/>
                  <a:gd name="T53" fmla="*/ 75 h 84"/>
                  <a:gd name="T54" fmla="*/ 57 w 91"/>
                  <a:gd name="T55" fmla="*/ 68 h 84"/>
                  <a:gd name="T56" fmla="*/ 63 w 91"/>
                  <a:gd name="T57" fmla="*/ 65 h 84"/>
                  <a:gd name="T58" fmla="*/ 65 w 91"/>
                  <a:gd name="T59" fmla="*/ 63 h 84"/>
                  <a:gd name="T60" fmla="*/ 69 w 91"/>
                  <a:gd name="T61" fmla="*/ 60 h 84"/>
                  <a:gd name="T62" fmla="*/ 74 w 91"/>
                  <a:gd name="T63" fmla="*/ 56 h 84"/>
                  <a:gd name="T64" fmla="*/ 80 w 91"/>
                  <a:gd name="T65" fmla="*/ 48 h 84"/>
                  <a:gd name="T66" fmla="*/ 84 w 91"/>
                  <a:gd name="T67" fmla="*/ 38 h 84"/>
                  <a:gd name="T68" fmla="*/ 87 w 91"/>
                  <a:gd name="T69" fmla="*/ 31 h 84"/>
                  <a:gd name="T70" fmla="*/ 89 w 91"/>
                  <a:gd name="T71" fmla="*/ 24 h 84"/>
                  <a:gd name="T72" fmla="*/ 91 w 91"/>
                  <a:gd name="T73" fmla="*/ 19 h 84"/>
                  <a:gd name="T74" fmla="*/ 91 w 91"/>
                  <a:gd name="T75" fmla="*/ 13 h 84"/>
                  <a:gd name="T76" fmla="*/ 91 w 91"/>
                  <a:gd name="T77" fmla="*/ 9 h 84"/>
                  <a:gd name="T78" fmla="*/ 91 w 91"/>
                  <a:gd name="T79" fmla="*/ 4 h 84"/>
                  <a:gd name="T80" fmla="*/ 91 w 91"/>
                  <a:gd name="T81" fmla="*/ 0 h 84"/>
                  <a:gd name="T82" fmla="*/ 91 w 91"/>
                  <a:gd name="T83" fmla="*/ 0 h 8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1"/>
                  <a:gd name="T127" fmla="*/ 0 h 84"/>
                  <a:gd name="T128" fmla="*/ 91 w 91"/>
                  <a:gd name="T129" fmla="*/ 84 h 8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1" h="84">
                    <a:moveTo>
                      <a:pt x="91" y="0"/>
                    </a:moveTo>
                    <a:lnTo>
                      <a:pt x="87" y="3"/>
                    </a:lnTo>
                    <a:lnTo>
                      <a:pt x="85" y="6"/>
                    </a:lnTo>
                    <a:lnTo>
                      <a:pt x="84" y="12"/>
                    </a:lnTo>
                    <a:lnTo>
                      <a:pt x="83" y="16"/>
                    </a:lnTo>
                    <a:lnTo>
                      <a:pt x="81" y="21"/>
                    </a:lnTo>
                    <a:lnTo>
                      <a:pt x="78" y="28"/>
                    </a:lnTo>
                    <a:lnTo>
                      <a:pt x="76" y="35"/>
                    </a:lnTo>
                    <a:lnTo>
                      <a:pt x="72" y="42"/>
                    </a:lnTo>
                    <a:lnTo>
                      <a:pt x="68" y="48"/>
                    </a:lnTo>
                    <a:lnTo>
                      <a:pt x="63" y="53"/>
                    </a:lnTo>
                    <a:lnTo>
                      <a:pt x="59" y="54"/>
                    </a:lnTo>
                    <a:lnTo>
                      <a:pt x="58" y="56"/>
                    </a:lnTo>
                    <a:lnTo>
                      <a:pt x="53" y="57"/>
                    </a:lnTo>
                    <a:lnTo>
                      <a:pt x="40" y="65"/>
                    </a:lnTo>
                    <a:lnTo>
                      <a:pt x="25" y="69"/>
                    </a:lnTo>
                    <a:lnTo>
                      <a:pt x="16" y="74"/>
                    </a:lnTo>
                    <a:lnTo>
                      <a:pt x="10" y="75"/>
                    </a:lnTo>
                    <a:lnTo>
                      <a:pt x="6" y="75"/>
                    </a:lnTo>
                    <a:lnTo>
                      <a:pt x="2" y="77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8" y="84"/>
                    </a:lnTo>
                    <a:lnTo>
                      <a:pt x="12" y="84"/>
                    </a:lnTo>
                    <a:lnTo>
                      <a:pt x="17" y="84"/>
                    </a:lnTo>
                    <a:lnTo>
                      <a:pt x="28" y="80"/>
                    </a:lnTo>
                    <a:lnTo>
                      <a:pt x="43" y="75"/>
                    </a:lnTo>
                    <a:lnTo>
                      <a:pt x="57" y="68"/>
                    </a:lnTo>
                    <a:lnTo>
                      <a:pt x="63" y="65"/>
                    </a:lnTo>
                    <a:lnTo>
                      <a:pt x="65" y="63"/>
                    </a:lnTo>
                    <a:lnTo>
                      <a:pt x="69" y="60"/>
                    </a:lnTo>
                    <a:lnTo>
                      <a:pt x="74" y="56"/>
                    </a:lnTo>
                    <a:lnTo>
                      <a:pt x="80" y="48"/>
                    </a:lnTo>
                    <a:lnTo>
                      <a:pt x="84" y="38"/>
                    </a:lnTo>
                    <a:lnTo>
                      <a:pt x="87" y="31"/>
                    </a:lnTo>
                    <a:lnTo>
                      <a:pt x="89" y="24"/>
                    </a:lnTo>
                    <a:lnTo>
                      <a:pt x="91" y="19"/>
                    </a:lnTo>
                    <a:lnTo>
                      <a:pt x="91" y="13"/>
                    </a:lnTo>
                    <a:lnTo>
                      <a:pt x="91" y="9"/>
                    </a:lnTo>
                    <a:lnTo>
                      <a:pt x="91" y="4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4" name="Freeform 189"/>
              <p:cNvSpPr>
                <a:spLocks/>
              </p:cNvSpPr>
              <p:nvPr/>
            </p:nvSpPr>
            <p:spPr bwMode="auto">
              <a:xfrm>
                <a:off x="2185" y="2040"/>
                <a:ext cx="27" cy="41"/>
              </a:xfrm>
              <a:custGeom>
                <a:avLst/>
                <a:gdLst>
                  <a:gd name="T0" fmla="*/ 23 w 27"/>
                  <a:gd name="T1" fmla="*/ 0 h 41"/>
                  <a:gd name="T2" fmla="*/ 19 w 27"/>
                  <a:gd name="T3" fmla="*/ 5 h 41"/>
                  <a:gd name="T4" fmla="*/ 18 w 27"/>
                  <a:gd name="T5" fmla="*/ 8 h 41"/>
                  <a:gd name="T6" fmla="*/ 16 w 27"/>
                  <a:gd name="T7" fmla="*/ 11 h 41"/>
                  <a:gd name="T8" fmla="*/ 15 w 27"/>
                  <a:gd name="T9" fmla="*/ 15 h 41"/>
                  <a:gd name="T10" fmla="*/ 12 w 27"/>
                  <a:gd name="T11" fmla="*/ 18 h 41"/>
                  <a:gd name="T12" fmla="*/ 12 w 27"/>
                  <a:gd name="T13" fmla="*/ 21 h 41"/>
                  <a:gd name="T14" fmla="*/ 11 w 27"/>
                  <a:gd name="T15" fmla="*/ 23 h 41"/>
                  <a:gd name="T16" fmla="*/ 8 w 27"/>
                  <a:gd name="T17" fmla="*/ 26 h 41"/>
                  <a:gd name="T18" fmla="*/ 4 w 27"/>
                  <a:gd name="T19" fmla="*/ 30 h 41"/>
                  <a:gd name="T20" fmla="*/ 3 w 27"/>
                  <a:gd name="T21" fmla="*/ 32 h 41"/>
                  <a:gd name="T22" fmla="*/ 0 w 27"/>
                  <a:gd name="T23" fmla="*/ 35 h 41"/>
                  <a:gd name="T24" fmla="*/ 0 w 27"/>
                  <a:gd name="T25" fmla="*/ 38 h 41"/>
                  <a:gd name="T26" fmla="*/ 3 w 27"/>
                  <a:gd name="T27" fmla="*/ 41 h 41"/>
                  <a:gd name="T28" fmla="*/ 7 w 27"/>
                  <a:gd name="T29" fmla="*/ 39 h 41"/>
                  <a:gd name="T30" fmla="*/ 10 w 27"/>
                  <a:gd name="T31" fmla="*/ 36 h 41"/>
                  <a:gd name="T32" fmla="*/ 15 w 27"/>
                  <a:gd name="T33" fmla="*/ 33 h 41"/>
                  <a:gd name="T34" fmla="*/ 19 w 27"/>
                  <a:gd name="T35" fmla="*/ 29 h 41"/>
                  <a:gd name="T36" fmla="*/ 20 w 27"/>
                  <a:gd name="T37" fmla="*/ 27 h 41"/>
                  <a:gd name="T38" fmla="*/ 22 w 27"/>
                  <a:gd name="T39" fmla="*/ 26 h 41"/>
                  <a:gd name="T40" fmla="*/ 23 w 27"/>
                  <a:gd name="T41" fmla="*/ 20 h 41"/>
                  <a:gd name="T42" fmla="*/ 26 w 27"/>
                  <a:gd name="T43" fmla="*/ 12 h 41"/>
                  <a:gd name="T44" fmla="*/ 27 w 27"/>
                  <a:gd name="T45" fmla="*/ 9 h 41"/>
                  <a:gd name="T46" fmla="*/ 26 w 27"/>
                  <a:gd name="T47" fmla="*/ 5 h 41"/>
                  <a:gd name="T48" fmla="*/ 23 w 27"/>
                  <a:gd name="T49" fmla="*/ 0 h 41"/>
                  <a:gd name="T50" fmla="*/ 23 w 27"/>
                  <a:gd name="T51" fmla="*/ 0 h 4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7"/>
                  <a:gd name="T79" fmla="*/ 0 h 41"/>
                  <a:gd name="T80" fmla="*/ 27 w 27"/>
                  <a:gd name="T81" fmla="*/ 41 h 4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7" h="41">
                    <a:moveTo>
                      <a:pt x="23" y="0"/>
                    </a:moveTo>
                    <a:lnTo>
                      <a:pt x="19" y="5"/>
                    </a:lnTo>
                    <a:lnTo>
                      <a:pt x="18" y="8"/>
                    </a:lnTo>
                    <a:lnTo>
                      <a:pt x="16" y="11"/>
                    </a:lnTo>
                    <a:lnTo>
                      <a:pt x="15" y="15"/>
                    </a:lnTo>
                    <a:lnTo>
                      <a:pt x="12" y="18"/>
                    </a:lnTo>
                    <a:lnTo>
                      <a:pt x="12" y="21"/>
                    </a:lnTo>
                    <a:lnTo>
                      <a:pt x="11" y="23"/>
                    </a:lnTo>
                    <a:lnTo>
                      <a:pt x="8" y="26"/>
                    </a:lnTo>
                    <a:lnTo>
                      <a:pt x="4" y="30"/>
                    </a:lnTo>
                    <a:lnTo>
                      <a:pt x="3" y="32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3" y="41"/>
                    </a:lnTo>
                    <a:lnTo>
                      <a:pt x="7" y="39"/>
                    </a:lnTo>
                    <a:lnTo>
                      <a:pt x="10" y="36"/>
                    </a:lnTo>
                    <a:lnTo>
                      <a:pt x="15" y="33"/>
                    </a:lnTo>
                    <a:lnTo>
                      <a:pt x="19" y="29"/>
                    </a:lnTo>
                    <a:lnTo>
                      <a:pt x="20" y="27"/>
                    </a:lnTo>
                    <a:lnTo>
                      <a:pt x="22" y="26"/>
                    </a:lnTo>
                    <a:lnTo>
                      <a:pt x="23" y="20"/>
                    </a:lnTo>
                    <a:lnTo>
                      <a:pt x="26" y="12"/>
                    </a:lnTo>
                    <a:lnTo>
                      <a:pt x="27" y="9"/>
                    </a:lnTo>
                    <a:lnTo>
                      <a:pt x="26" y="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5" name="Freeform 190"/>
              <p:cNvSpPr>
                <a:spLocks/>
              </p:cNvSpPr>
              <p:nvPr/>
            </p:nvSpPr>
            <p:spPr bwMode="auto">
              <a:xfrm>
                <a:off x="2026" y="2079"/>
                <a:ext cx="12" cy="67"/>
              </a:xfrm>
              <a:custGeom>
                <a:avLst/>
                <a:gdLst>
                  <a:gd name="T0" fmla="*/ 5 w 12"/>
                  <a:gd name="T1" fmla="*/ 0 h 67"/>
                  <a:gd name="T2" fmla="*/ 1 w 12"/>
                  <a:gd name="T3" fmla="*/ 5 h 67"/>
                  <a:gd name="T4" fmla="*/ 0 w 12"/>
                  <a:gd name="T5" fmla="*/ 10 h 67"/>
                  <a:gd name="T6" fmla="*/ 0 w 12"/>
                  <a:gd name="T7" fmla="*/ 16 h 67"/>
                  <a:gd name="T8" fmla="*/ 0 w 12"/>
                  <a:gd name="T9" fmla="*/ 23 h 67"/>
                  <a:gd name="T10" fmla="*/ 0 w 12"/>
                  <a:gd name="T11" fmla="*/ 31 h 67"/>
                  <a:gd name="T12" fmla="*/ 0 w 12"/>
                  <a:gd name="T13" fmla="*/ 35 h 67"/>
                  <a:gd name="T14" fmla="*/ 0 w 12"/>
                  <a:gd name="T15" fmla="*/ 37 h 67"/>
                  <a:gd name="T16" fmla="*/ 0 w 12"/>
                  <a:gd name="T17" fmla="*/ 44 h 67"/>
                  <a:gd name="T18" fmla="*/ 0 w 12"/>
                  <a:gd name="T19" fmla="*/ 52 h 67"/>
                  <a:gd name="T20" fmla="*/ 3 w 12"/>
                  <a:gd name="T21" fmla="*/ 58 h 67"/>
                  <a:gd name="T22" fmla="*/ 3 w 12"/>
                  <a:gd name="T23" fmla="*/ 62 h 67"/>
                  <a:gd name="T24" fmla="*/ 7 w 12"/>
                  <a:gd name="T25" fmla="*/ 67 h 67"/>
                  <a:gd name="T26" fmla="*/ 9 w 12"/>
                  <a:gd name="T27" fmla="*/ 62 h 67"/>
                  <a:gd name="T28" fmla="*/ 12 w 12"/>
                  <a:gd name="T29" fmla="*/ 56 h 67"/>
                  <a:gd name="T30" fmla="*/ 9 w 12"/>
                  <a:gd name="T31" fmla="*/ 52 h 67"/>
                  <a:gd name="T32" fmla="*/ 9 w 12"/>
                  <a:gd name="T33" fmla="*/ 44 h 67"/>
                  <a:gd name="T34" fmla="*/ 9 w 12"/>
                  <a:gd name="T35" fmla="*/ 37 h 67"/>
                  <a:gd name="T36" fmla="*/ 9 w 12"/>
                  <a:gd name="T37" fmla="*/ 35 h 67"/>
                  <a:gd name="T38" fmla="*/ 9 w 12"/>
                  <a:gd name="T39" fmla="*/ 31 h 67"/>
                  <a:gd name="T40" fmla="*/ 9 w 12"/>
                  <a:gd name="T41" fmla="*/ 23 h 67"/>
                  <a:gd name="T42" fmla="*/ 9 w 12"/>
                  <a:gd name="T43" fmla="*/ 16 h 67"/>
                  <a:gd name="T44" fmla="*/ 9 w 12"/>
                  <a:gd name="T45" fmla="*/ 11 h 67"/>
                  <a:gd name="T46" fmla="*/ 8 w 12"/>
                  <a:gd name="T47" fmla="*/ 7 h 67"/>
                  <a:gd name="T48" fmla="*/ 5 w 12"/>
                  <a:gd name="T49" fmla="*/ 0 h 67"/>
                  <a:gd name="T50" fmla="*/ 5 w 12"/>
                  <a:gd name="T51" fmla="*/ 0 h 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2"/>
                  <a:gd name="T79" fmla="*/ 0 h 67"/>
                  <a:gd name="T80" fmla="*/ 12 w 12"/>
                  <a:gd name="T81" fmla="*/ 67 h 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2" h="67">
                    <a:moveTo>
                      <a:pt x="5" y="0"/>
                    </a:moveTo>
                    <a:lnTo>
                      <a:pt x="1" y="5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37"/>
                    </a:lnTo>
                    <a:lnTo>
                      <a:pt x="0" y="44"/>
                    </a:lnTo>
                    <a:lnTo>
                      <a:pt x="0" y="52"/>
                    </a:lnTo>
                    <a:lnTo>
                      <a:pt x="3" y="58"/>
                    </a:lnTo>
                    <a:lnTo>
                      <a:pt x="3" y="62"/>
                    </a:lnTo>
                    <a:lnTo>
                      <a:pt x="7" y="67"/>
                    </a:lnTo>
                    <a:lnTo>
                      <a:pt x="9" y="62"/>
                    </a:lnTo>
                    <a:lnTo>
                      <a:pt x="12" y="56"/>
                    </a:lnTo>
                    <a:lnTo>
                      <a:pt x="9" y="52"/>
                    </a:lnTo>
                    <a:lnTo>
                      <a:pt x="9" y="44"/>
                    </a:lnTo>
                    <a:lnTo>
                      <a:pt x="9" y="37"/>
                    </a:lnTo>
                    <a:lnTo>
                      <a:pt x="9" y="35"/>
                    </a:lnTo>
                    <a:lnTo>
                      <a:pt x="9" y="31"/>
                    </a:lnTo>
                    <a:lnTo>
                      <a:pt x="9" y="23"/>
                    </a:lnTo>
                    <a:lnTo>
                      <a:pt x="9" y="16"/>
                    </a:lnTo>
                    <a:lnTo>
                      <a:pt x="9" y="11"/>
                    </a:lnTo>
                    <a:lnTo>
                      <a:pt x="8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6" name="Freeform 191"/>
              <p:cNvSpPr>
                <a:spLocks/>
              </p:cNvSpPr>
              <p:nvPr/>
            </p:nvSpPr>
            <p:spPr bwMode="auto">
              <a:xfrm>
                <a:off x="1981" y="2138"/>
                <a:ext cx="48" cy="38"/>
              </a:xfrm>
              <a:custGeom>
                <a:avLst/>
                <a:gdLst>
                  <a:gd name="T0" fmla="*/ 48 w 48"/>
                  <a:gd name="T1" fmla="*/ 5 h 38"/>
                  <a:gd name="T2" fmla="*/ 45 w 48"/>
                  <a:gd name="T3" fmla="*/ 0 h 38"/>
                  <a:gd name="T4" fmla="*/ 39 w 48"/>
                  <a:gd name="T5" fmla="*/ 0 h 38"/>
                  <a:gd name="T6" fmla="*/ 34 w 48"/>
                  <a:gd name="T7" fmla="*/ 0 h 38"/>
                  <a:gd name="T8" fmla="*/ 27 w 48"/>
                  <a:gd name="T9" fmla="*/ 5 h 38"/>
                  <a:gd name="T10" fmla="*/ 20 w 48"/>
                  <a:gd name="T11" fmla="*/ 8 h 38"/>
                  <a:gd name="T12" fmla="*/ 19 w 48"/>
                  <a:gd name="T13" fmla="*/ 11 h 38"/>
                  <a:gd name="T14" fmla="*/ 16 w 48"/>
                  <a:gd name="T15" fmla="*/ 12 h 38"/>
                  <a:gd name="T16" fmla="*/ 11 w 48"/>
                  <a:gd name="T17" fmla="*/ 17 h 38"/>
                  <a:gd name="T18" fmla="*/ 4 w 48"/>
                  <a:gd name="T19" fmla="*/ 23 h 38"/>
                  <a:gd name="T20" fmla="*/ 1 w 48"/>
                  <a:gd name="T21" fmla="*/ 28 h 38"/>
                  <a:gd name="T22" fmla="*/ 0 w 48"/>
                  <a:gd name="T23" fmla="*/ 32 h 38"/>
                  <a:gd name="T24" fmla="*/ 0 w 48"/>
                  <a:gd name="T25" fmla="*/ 38 h 38"/>
                  <a:gd name="T26" fmla="*/ 4 w 48"/>
                  <a:gd name="T27" fmla="*/ 37 h 38"/>
                  <a:gd name="T28" fmla="*/ 8 w 48"/>
                  <a:gd name="T29" fmla="*/ 35 h 38"/>
                  <a:gd name="T30" fmla="*/ 11 w 48"/>
                  <a:gd name="T31" fmla="*/ 29 h 38"/>
                  <a:gd name="T32" fmla="*/ 18 w 48"/>
                  <a:gd name="T33" fmla="*/ 25 h 38"/>
                  <a:gd name="T34" fmla="*/ 22 w 48"/>
                  <a:gd name="T35" fmla="*/ 20 h 38"/>
                  <a:gd name="T36" fmla="*/ 25 w 48"/>
                  <a:gd name="T37" fmla="*/ 20 h 38"/>
                  <a:gd name="T38" fmla="*/ 26 w 48"/>
                  <a:gd name="T39" fmla="*/ 17 h 38"/>
                  <a:gd name="T40" fmla="*/ 33 w 48"/>
                  <a:gd name="T41" fmla="*/ 14 h 38"/>
                  <a:gd name="T42" fmla="*/ 38 w 48"/>
                  <a:gd name="T43" fmla="*/ 11 h 38"/>
                  <a:gd name="T44" fmla="*/ 42 w 48"/>
                  <a:gd name="T45" fmla="*/ 9 h 38"/>
                  <a:gd name="T46" fmla="*/ 45 w 48"/>
                  <a:gd name="T47" fmla="*/ 8 h 38"/>
                  <a:gd name="T48" fmla="*/ 48 w 48"/>
                  <a:gd name="T49" fmla="*/ 5 h 38"/>
                  <a:gd name="T50" fmla="*/ 48 w 48"/>
                  <a:gd name="T51" fmla="*/ 5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8"/>
                  <a:gd name="T79" fmla="*/ 0 h 38"/>
                  <a:gd name="T80" fmla="*/ 48 w 48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8" h="38">
                    <a:moveTo>
                      <a:pt x="48" y="5"/>
                    </a:moveTo>
                    <a:lnTo>
                      <a:pt x="45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7" y="5"/>
                    </a:lnTo>
                    <a:lnTo>
                      <a:pt x="20" y="8"/>
                    </a:lnTo>
                    <a:lnTo>
                      <a:pt x="19" y="11"/>
                    </a:lnTo>
                    <a:lnTo>
                      <a:pt x="16" y="12"/>
                    </a:lnTo>
                    <a:lnTo>
                      <a:pt x="11" y="17"/>
                    </a:lnTo>
                    <a:lnTo>
                      <a:pt x="4" y="23"/>
                    </a:lnTo>
                    <a:lnTo>
                      <a:pt x="1" y="28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4" y="37"/>
                    </a:lnTo>
                    <a:lnTo>
                      <a:pt x="8" y="35"/>
                    </a:lnTo>
                    <a:lnTo>
                      <a:pt x="11" y="29"/>
                    </a:lnTo>
                    <a:lnTo>
                      <a:pt x="18" y="25"/>
                    </a:lnTo>
                    <a:lnTo>
                      <a:pt x="22" y="20"/>
                    </a:lnTo>
                    <a:lnTo>
                      <a:pt x="25" y="20"/>
                    </a:lnTo>
                    <a:lnTo>
                      <a:pt x="26" y="17"/>
                    </a:lnTo>
                    <a:lnTo>
                      <a:pt x="33" y="14"/>
                    </a:lnTo>
                    <a:lnTo>
                      <a:pt x="38" y="11"/>
                    </a:lnTo>
                    <a:lnTo>
                      <a:pt x="42" y="9"/>
                    </a:lnTo>
                    <a:lnTo>
                      <a:pt x="45" y="8"/>
                    </a:lnTo>
                    <a:lnTo>
                      <a:pt x="48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7" name="Freeform 192"/>
              <p:cNvSpPr>
                <a:spLocks/>
              </p:cNvSpPr>
              <p:nvPr/>
            </p:nvSpPr>
            <p:spPr bwMode="auto">
              <a:xfrm>
                <a:off x="2011" y="2144"/>
                <a:ext cx="31" cy="43"/>
              </a:xfrm>
              <a:custGeom>
                <a:avLst/>
                <a:gdLst>
                  <a:gd name="T0" fmla="*/ 31 w 31"/>
                  <a:gd name="T1" fmla="*/ 3 h 43"/>
                  <a:gd name="T2" fmla="*/ 27 w 31"/>
                  <a:gd name="T3" fmla="*/ 0 h 43"/>
                  <a:gd name="T4" fmla="*/ 23 w 31"/>
                  <a:gd name="T5" fmla="*/ 0 h 43"/>
                  <a:gd name="T6" fmla="*/ 18 w 31"/>
                  <a:gd name="T7" fmla="*/ 3 h 43"/>
                  <a:gd name="T8" fmla="*/ 14 w 31"/>
                  <a:gd name="T9" fmla="*/ 8 h 43"/>
                  <a:gd name="T10" fmla="*/ 9 w 31"/>
                  <a:gd name="T11" fmla="*/ 12 h 43"/>
                  <a:gd name="T12" fmla="*/ 8 w 31"/>
                  <a:gd name="T13" fmla="*/ 16 h 43"/>
                  <a:gd name="T14" fmla="*/ 7 w 31"/>
                  <a:gd name="T15" fmla="*/ 17 h 43"/>
                  <a:gd name="T16" fmla="*/ 4 w 31"/>
                  <a:gd name="T17" fmla="*/ 23 h 43"/>
                  <a:gd name="T18" fmla="*/ 1 w 31"/>
                  <a:gd name="T19" fmla="*/ 29 h 43"/>
                  <a:gd name="T20" fmla="*/ 0 w 31"/>
                  <a:gd name="T21" fmla="*/ 34 h 43"/>
                  <a:gd name="T22" fmla="*/ 0 w 31"/>
                  <a:gd name="T23" fmla="*/ 38 h 43"/>
                  <a:gd name="T24" fmla="*/ 3 w 31"/>
                  <a:gd name="T25" fmla="*/ 43 h 43"/>
                  <a:gd name="T26" fmla="*/ 4 w 31"/>
                  <a:gd name="T27" fmla="*/ 40 h 43"/>
                  <a:gd name="T28" fmla="*/ 8 w 31"/>
                  <a:gd name="T29" fmla="*/ 38 h 43"/>
                  <a:gd name="T30" fmla="*/ 9 w 31"/>
                  <a:gd name="T31" fmla="*/ 34 h 43"/>
                  <a:gd name="T32" fmla="*/ 12 w 31"/>
                  <a:gd name="T33" fmla="*/ 28 h 43"/>
                  <a:gd name="T34" fmla="*/ 14 w 31"/>
                  <a:gd name="T35" fmla="*/ 22 h 43"/>
                  <a:gd name="T36" fmla="*/ 15 w 31"/>
                  <a:gd name="T37" fmla="*/ 20 h 43"/>
                  <a:gd name="T38" fmla="*/ 16 w 31"/>
                  <a:gd name="T39" fmla="*/ 19 h 43"/>
                  <a:gd name="T40" fmla="*/ 20 w 31"/>
                  <a:gd name="T41" fmla="*/ 14 h 43"/>
                  <a:gd name="T42" fmla="*/ 23 w 31"/>
                  <a:gd name="T43" fmla="*/ 11 h 43"/>
                  <a:gd name="T44" fmla="*/ 27 w 31"/>
                  <a:gd name="T45" fmla="*/ 11 h 43"/>
                  <a:gd name="T46" fmla="*/ 27 w 31"/>
                  <a:gd name="T47" fmla="*/ 8 h 43"/>
                  <a:gd name="T48" fmla="*/ 31 w 31"/>
                  <a:gd name="T49" fmla="*/ 3 h 43"/>
                  <a:gd name="T50" fmla="*/ 31 w 31"/>
                  <a:gd name="T51" fmla="*/ 3 h 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1"/>
                  <a:gd name="T79" fmla="*/ 0 h 43"/>
                  <a:gd name="T80" fmla="*/ 31 w 31"/>
                  <a:gd name="T81" fmla="*/ 43 h 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1" h="43">
                    <a:moveTo>
                      <a:pt x="31" y="3"/>
                    </a:moveTo>
                    <a:lnTo>
                      <a:pt x="27" y="0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4" y="8"/>
                    </a:lnTo>
                    <a:lnTo>
                      <a:pt x="9" y="12"/>
                    </a:lnTo>
                    <a:lnTo>
                      <a:pt x="8" y="16"/>
                    </a:lnTo>
                    <a:lnTo>
                      <a:pt x="7" y="17"/>
                    </a:lnTo>
                    <a:lnTo>
                      <a:pt x="4" y="23"/>
                    </a:lnTo>
                    <a:lnTo>
                      <a:pt x="1" y="29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3" y="43"/>
                    </a:lnTo>
                    <a:lnTo>
                      <a:pt x="4" y="40"/>
                    </a:lnTo>
                    <a:lnTo>
                      <a:pt x="8" y="38"/>
                    </a:lnTo>
                    <a:lnTo>
                      <a:pt x="9" y="34"/>
                    </a:lnTo>
                    <a:lnTo>
                      <a:pt x="12" y="28"/>
                    </a:lnTo>
                    <a:lnTo>
                      <a:pt x="14" y="22"/>
                    </a:lnTo>
                    <a:lnTo>
                      <a:pt x="15" y="20"/>
                    </a:lnTo>
                    <a:lnTo>
                      <a:pt x="16" y="19"/>
                    </a:lnTo>
                    <a:lnTo>
                      <a:pt x="20" y="14"/>
                    </a:lnTo>
                    <a:lnTo>
                      <a:pt x="23" y="11"/>
                    </a:lnTo>
                    <a:lnTo>
                      <a:pt x="27" y="11"/>
                    </a:lnTo>
                    <a:lnTo>
                      <a:pt x="27" y="8"/>
                    </a:lnTo>
                    <a:lnTo>
                      <a:pt x="3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8" name="Freeform 193"/>
              <p:cNvSpPr>
                <a:spLocks/>
              </p:cNvSpPr>
              <p:nvPr/>
            </p:nvSpPr>
            <p:spPr bwMode="auto">
              <a:xfrm>
                <a:off x="2034" y="2137"/>
                <a:ext cx="39" cy="16"/>
              </a:xfrm>
              <a:custGeom>
                <a:avLst/>
                <a:gdLst>
                  <a:gd name="T0" fmla="*/ 0 w 39"/>
                  <a:gd name="T1" fmla="*/ 4 h 16"/>
                  <a:gd name="T2" fmla="*/ 1 w 39"/>
                  <a:gd name="T3" fmla="*/ 9 h 16"/>
                  <a:gd name="T4" fmla="*/ 4 w 39"/>
                  <a:gd name="T5" fmla="*/ 10 h 16"/>
                  <a:gd name="T6" fmla="*/ 8 w 39"/>
                  <a:gd name="T7" fmla="*/ 12 h 16"/>
                  <a:gd name="T8" fmla="*/ 12 w 39"/>
                  <a:gd name="T9" fmla="*/ 12 h 16"/>
                  <a:gd name="T10" fmla="*/ 16 w 39"/>
                  <a:gd name="T11" fmla="*/ 13 h 16"/>
                  <a:gd name="T12" fmla="*/ 19 w 39"/>
                  <a:gd name="T13" fmla="*/ 13 h 16"/>
                  <a:gd name="T14" fmla="*/ 20 w 39"/>
                  <a:gd name="T15" fmla="*/ 13 h 16"/>
                  <a:gd name="T16" fmla="*/ 26 w 39"/>
                  <a:gd name="T17" fmla="*/ 15 h 16"/>
                  <a:gd name="T18" fmla="*/ 31 w 39"/>
                  <a:gd name="T19" fmla="*/ 15 h 16"/>
                  <a:gd name="T20" fmla="*/ 35 w 39"/>
                  <a:gd name="T21" fmla="*/ 16 h 16"/>
                  <a:gd name="T22" fmla="*/ 37 w 39"/>
                  <a:gd name="T23" fmla="*/ 13 h 16"/>
                  <a:gd name="T24" fmla="*/ 39 w 39"/>
                  <a:gd name="T25" fmla="*/ 10 h 16"/>
                  <a:gd name="T26" fmla="*/ 37 w 39"/>
                  <a:gd name="T27" fmla="*/ 6 h 16"/>
                  <a:gd name="T28" fmla="*/ 35 w 39"/>
                  <a:gd name="T29" fmla="*/ 6 h 16"/>
                  <a:gd name="T30" fmla="*/ 31 w 39"/>
                  <a:gd name="T31" fmla="*/ 4 h 16"/>
                  <a:gd name="T32" fmla="*/ 27 w 39"/>
                  <a:gd name="T33" fmla="*/ 4 h 16"/>
                  <a:gd name="T34" fmla="*/ 23 w 39"/>
                  <a:gd name="T35" fmla="*/ 4 h 16"/>
                  <a:gd name="T36" fmla="*/ 20 w 39"/>
                  <a:gd name="T37" fmla="*/ 4 h 16"/>
                  <a:gd name="T38" fmla="*/ 19 w 39"/>
                  <a:gd name="T39" fmla="*/ 3 h 16"/>
                  <a:gd name="T40" fmla="*/ 15 w 39"/>
                  <a:gd name="T41" fmla="*/ 1 h 16"/>
                  <a:gd name="T42" fmla="*/ 10 w 39"/>
                  <a:gd name="T43" fmla="*/ 1 h 16"/>
                  <a:gd name="T44" fmla="*/ 8 w 39"/>
                  <a:gd name="T45" fmla="*/ 0 h 16"/>
                  <a:gd name="T46" fmla="*/ 4 w 39"/>
                  <a:gd name="T47" fmla="*/ 1 h 16"/>
                  <a:gd name="T48" fmla="*/ 0 w 39"/>
                  <a:gd name="T49" fmla="*/ 4 h 16"/>
                  <a:gd name="T50" fmla="*/ 0 w 39"/>
                  <a:gd name="T51" fmla="*/ 4 h 1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9"/>
                  <a:gd name="T79" fmla="*/ 0 h 16"/>
                  <a:gd name="T80" fmla="*/ 39 w 39"/>
                  <a:gd name="T81" fmla="*/ 16 h 1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9" h="16">
                    <a:moveTo>
                      <a:pt x="0" y="4"/>
                    </a:moveTo>
                    <a:lnTo>
                      <a:pt x="1" y="9"/>
                    </a:lnTo>
                    <a:lnTo>
                      <a:pt x="4" y="1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6" y="13"/>
                    </a:lnTo>
                    <a:lnTo>
                      <a:pt x="19" y="13"/>
                    </a:lnTo>
                    <a:lnTo>
                      <a:pt x="20" y="13"/>
                    </a:lnTo>
                    <a:lnTo>
                      <a:pt x="26" y="15"/>
                    </a:lnTo>
                    <a:lnTo>
                      <a:pt x="31" y="15"/>
                    </a:lnTo>
                    <a:lnTo>
                      <a:pt x="35" y="16"/>
                    </a:lnTo>
                    <a:lnTo>
                      <a:pt x="37" y="13"/>
                    </a:lnTo>
                    <a:lnTo>
                      <a:pt x="39" y="10"/>
                    </a:lnTo>
                    <a:lnTo>
                      <a:pt x="37" y="6"/>
                    </a:lnTo>
                    <a:lnTo>
                      <a:pt x="35" y="6"/>
                    </a:lnTo>
                    <a:lnTo>
                      <a:pt x="31" y="4"/>
                    </a:lnTo>
                    <a:lnTo>
                      <a:pt x="27" y="4"/>
                    </a:lnTo>
                    <a:lnTo>
                      <a:pt x="23" y="4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5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9" name="Freeform 194"/>
              <p:cNvSpPr>
                <a:spLocks/>
              </p:cNvSpPr>
              <p:nvPr/>
            </p:nvSpPr>
            <p:spPr bwMode="auto">
              <a:xfrm>
                <a:off x="2088" y="2095"/>
                <a:ext cx="51" cy="122"/>
              </a:xfrm>
              <a:custGeom>
                <a:avLst/>
                <a:gdLst>
                  <a:gd name="T0" fmla="*/ 37 w 51"/>
                  <a:gd name="T1" fmla="*/ 0 h 122"/>
                  <a:gd name="T2" fmla="*/ 33 w 51"/>
                  <a:gd name="T3" fmla="*/ 4 h 122"/>
                  <a:gd name="T4" fmla="*/ 32 w 51"/>
                  <a:gd name="T5" fmla="*/ 9 h 122"/>
                  <a:gd name="T6" fmla="*/ 30 w 51"/>
                  <a:gd name="T7" fmla="*/ 15 h 122"/>
                  <a:gd name="T8" fmla="*/ 30 w 51"/>
                  <a:gd name="T9" fmla="*/ 21 h 122"/>
                  <a:gd name="T10" fmla="*/ 33 w 51"/>
                  <a:gd name="T11" fmla="*/ 33 h 122"/>
                  <a:gd name="T12" fmla="*/ 37 w 51"/>
                  <a:gd name="T13" fmla="*/ 51 h 122"/>
                  <a:gd name="T14" fmla="*/ 40 w 51"/>
                  <a:gd name="T15" fmla="*/ 66 h 122"/>
                  <a:gd name="T16" fmla="*/ 41 w 51"/>
                  <a:gd name="T17" fmla="*/ 72 h 122"/>
                  <a:gd name="T18" fmla="*/ 41 w 51"/>
                  <a:gd name="T19" fmla="*/ 74 h 122"/>
                  <a:gd name="T20" fmla="*/ 40 w 51"/>
                  <a:gd name="T21" fmla="*/ 78 h 122"/>
                  <a:gd name="T22" fmla="*/ 37 w 51"/>
                  <a:gd name="T23" fmla="*/ 83 h 122"/>
                  <a:gd name="T24" fmla="*/ 33 w 51"/>
                  <a:gd name="T25" fmla="*/ 90 h 122"/>
                  <a:gd name="T26" fmla="*/ 26 w 51"/>
                  <a:gd name="T27" fmla="*/ 95 h 122"/>
                  <a:gd name="T28" fmla="*/ 21 w 51"/>
                  <a:gd name="T29" fmla="*/ 99 h 122"/>
                  <a:gd name="T30" fmla="*/ 15 w 51"/>
                  <a:gd name="T31" fmla="*/ 104 h 122"/>
                  <a:gd name="T32" fmla="*/ 13 w 51"/>
                  <a:gd name="T33" fmla="*/ 107 h 122"/>
                  <a:gd name="T34" fmla="*/ 5 w 51"/>
                  <a:gd name="T35" fmla="*/ 113 h 122"/>
                  <a:gd name="T36" fmla="*/ 0 w 51"/>
                  <a:gd name="T37" fmla="*/ 122 h 122"/>
                  <a:gd name="T38" fmla="*/ 9 w 51"/>
                  <a:gd name="T39" fmla="*/ 119 h 122"/>
                  <a:gd name="T40" fmla="*/ 17 w 51"/>
                  <a:gd name="T41" fmla="*/ 114 h 122"/>
                  <a:gd name="T42" fmla="*/ 21 w 51"/>
                  <a:gd name="T43" fmla="*/ 111 h 122"/>
                  <a:gd name="T44" fmla="*/ 26 w 51"/>
                  <a:gd name="T45" fmla="*/ 107 h 122"/>
                  <a:gd name="T46" fmla="*/ 33 w 51"/>
                  <a:gd name="T47" fmla="*/ 102 h 122"/>
                  <a:gd name="T48" fmla="*/ 40 w 51"/>
                  <a:gd name="T49" fmla="*/ 96 h 122"/>
                  <a:gd name="T50" fmla="*/ 45 w 51"/>
                  <a:gd name="T51" fmla="*/ 87 h 122"/>
                  <a:gd name="T52" fmla="*/ 48 w 51"/>
                  <a:gd name="T53" fmla="*/ 80 h 122"/>
                  <a:gd name="T54" fmla="*/ 51 w 51"/>
                  <a:gd name="T55" fmla="*/ 74 h 122"/>
                  <a:gd name="T56" fmla="*/ 51 w 51"/>
                  <a:gd name="T57" fmla="*/ 72 h 122"/>
                  <a:gd name="T58" fmla="*/ 49 w 51"/>
                  <a:gd name="T59" fmla="*/ 63 h 122"/>
                  <a:gd name="T60" fmla="*/ 45 w 51"/>
                  <a:gd name="T61" fmla="*/ 48 h 122"/>
                  <a:gd name="T62" fmla="*/ 41 w 51"/>
                  <a:gd name="T63" fmla="*/ 30 h 122"/>
                  <a:gd name="T64" fmla="*/ 40 w 51"/>
                  <a:gd name="T65" fmla="*/ 19 h 122"/>
                  <a:gd name="T66" fmla="*/ 40 w 51"/>
                  <a:gd name="T67" fmla="*/ 13 h 122"/>
                  <a:gd name="T68" fmla="*/ 39 w 51"/>
                  <a:gd name="T69" fmla="*/ 9 h 122"/>
                  <a:gd name="T70" fmla="*/ 37 w 51"/>
                  <a:gd name="T71" fmla="*/ 4 h 122"/>
                  <a:gd name="T72" fmla="*/ 37 w 51"/>
                  <a:gd name="T73" fmla="*/ 0 h 122"/>
                  <a:gd name="T74" fmla="*/ 37 w 51"/>
                  <a:gd name="T75" fmla="*/ 0 h 12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1"/>
                  <a:gd name="T115" fmla="*/ 0 h 122"/>
                  <a:gd name="T116" fmla="*/ 51 w 51"/>
                  <a:gd name="T117" fmla="*/ 122 h 12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1" h="122">
                    <a:moveTo>
                      <a:pt x="37" y="0"/>
                    </a:moveTo>
                    <a:lnTo>
                      <a:pt x="33" y="4"/>
                    </a:lnTo>
                    <a:lnTo>
                      <a:pt x="32" y="9"/>
                    </a:lnTo>
                    <a:lnTo>
                      <a:pt x="30" y="15"/>
                    </a:lnTo>
                    <a:lnTo>
                      <a:pt x="30" y="21"/>
                    </a:lnTo>
                    <a:lnTo>
                      <a:pt x="33" y="33"/>
                    </a:lnTo>
                    <a:lnTo>
                      <a:pt x="37" y="51"/>
                    </a:lnTo>
                    <a:lnTo>
                      <a:pt x="40" y="66"/>
                    </a:lnTo>
                    <a:lnTo>
                      <a:pt x="41" y="72"/>
                    </a:lnTo>
                    <a:lnTo>
                      <a:pt x="41" y="74"/>
                    </a:lnTo>
                    <a:lnTo>
                      <a:pt x="40" y="78"/>
                    </a:lnTo>
                    <a:lnTo>
                      <a:pt x="37" y="83"/>
                    </a:lnTo>
                    <a:lnTo>
                      <a:pt x="33" y="90"/>
                    </a:lnTo>
                    <a:lnTo>
                      <a:pt x="26" y="95"/>
                    </a:lnTo>
                    <a:lnTo>
                      <a:pt x="21" y="99"/>
                    </a:lnTo>
                    <a:lnTo>
                      <a:pt x="15" y="104"/>
                    </a:lnTo>
                    <a:lnTo>
                      <a:pt x="13" y="107"/>
                    </a:lnTo>
                    <a:lnTo>
                      <a:pt x="5" y="113"/>
                    </a:lnTo>
                    <a:lnTo>
                      <a:pt x="0" y="122"/>
                    </a:lnTo>
                    <a:lnTo>
                      <a:pt x="9" y="119"/>
                    </a:lnTo>
                    <a:lnTo>
                      <a:pt x="17" y="114"/>
                    </a:lnTo>
                    <a:lnTo>
                      <a:pt x="21" y="111"/>
                    </a:lnTo>
                    <a:lnTo>
                      <a:pt x="26" y="107"/>
                    </a:lnTo>
                    <a:lnTo>
                      <a:pt x="33" y="102"/>
                    </a:lnTo>
                    <a:lnTo>
                      <a:pt x="40" y="96"/>
                    </a:lnTo>
                    <a:lnTo>
                      <a:pt x="45" y="87"/>
                    </a:lnTo>
                    <a:lnTo>
                      <a:pt x="48" y="80"/>
                    </a:lnTo>
                    <a:lnTo>
                      <a:pt x="51" y="74"/>
                    </a:lnTo>
                    <a:lnTo>
                      <a:pt x="51" y="72"/>
                    </a:lnTo>
                    <a:lnTo>
                      <a:pt x="49" y="63"/>
                    </a:lnTo>
                    <a:lnTo>
                      <a:pt x="45" y="48"/>
                    </a:lnTo>
                    <a:lnTo>
                      <a:pt x="41" y="30"/>
                    </a:lnTo>
                    <a:lnTo>
                      <a:pt x="40" y="19"/>
                    </a:lnTo>
                    <a:lnTo>
                      <a:pt x="40" y="13"/>
                    </a:lnTo>
                    <a:lnTo>
                      <a:pt x="39" y="9"/>
                    </a:lnTo>
                    <a:lnTo>
                      <a:pt x="37" y="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0" name="Freeform 195"/>
              <p:cNvSpPr>
                <a:spLocks/>
              </p:cNvSpPr>
              <p:nvPr/>
            </p:nvSpPr>
            <p:spPr bwMode="auto">
              <a:xfrm>
                <a:off x="2114" y="2179"/>
                <a:ext cx="22" cy="47"/>
              </a:xfrm>
              <a:custGeom>
                <a:avLst/>
                <a:gdLst>
                  <a:gd name="T0" fmla="*/ 19 w 22"/>
                  <a:gd name="T1" fmla="*/ 0 h 47"/>
                  <a:gd name="T2" fmla="*/ 17 w 22"/>
                  <a:gd name="T3" fmla="*/ 0 h 47"/>
                  <a:gd name="T4" fmla="*/ 14 w 22"/>
                  <a:gd name="T5" fmla="*/ 3 h 47"/>
                  <a:gd name="T6" fmla="*/ 11 w 22"/>
                  <a:gd name="T7" fmla="*/ 6 h 47"/>
                  <a:gd name="T8" fmla="*/ 8 w 22"/>
                  <a:gd name="T9" fmla="*/ 12 h 47"/>
                  <a:gd name="T10" fmla="*/ 7 w 22"/>
                  <a:gd name="T11" fmla="*/ 18 h 47"/>
                  <a:gd name="T12" fmla="*/ 7 w 22"/>
                  <a:gd name="T13" fmla="*/ 20 h 47"/>
                  <a:gd name="T14" fmla="*/ 4 w 22"/>
                  <a:gd name="T15" fmla="*/ 23 h 47"/>
                  <a:gd name="T16" fmla="*/ 4 w 22"/>
                  <a:gd name="T17" fmla="*/ 27 h 47"/>
                  <a:gd name="T18" fmla="*/ 2 w 22"/>
                  <a:gd name="T19" fmla="*/ 35 h 47"/>
                  <a:gd name="T20" fmla="*/ 0 w 22"/>
                  <a:gd name="T21" fmla="*/ 39 h 47"/>
                  <a:gd name="T22" fmla="*/ 2 w 22"/>
                  <a:gd name="T23" fmla="*/ 42 h 47"/>
                  <a:gd name="T24" fmla="*/ 3 w 22"/>
                  <a:gd name="T25" fmla="*/ 47 h 47"/>
                  <a:gd name="T26" fmla="*/ 7 w 22"/>
                  <a:gd name="T27" fmla="*/ 44 h 47"/>
                  <a:gd name="T28" fmla="*/ 10 w 22"/>
                  <a:gd name="T29" fmla="*/ 41 h 47"/>
                  <a:gd name="T30" fmla="*/ 10 w 22"/>
                  <a:gd name="T31" fmla="*/ 38 h 47"/>
                  <a:gd name="T32" fmla="*/ 11 w 22"/>
                  <a:gd name="T33" fmla="*/ 32 h 47"/>
                  <a:gd name="T34" fmla="*/ 14 w 22"/>
                  <a:gd name="T35" fmla="*/ 26 h 47"/>
                  <a:gd name="T36" fmla="*/ 14 w 22"/>
                  <a:gd name="T37" fmla="*/ 24 h 47"/>
                  <a:gd name="T38" fmla="*/ 14 w 22"/>
                  <a:gd name="T39" fmla="*/ 21 h 47"/>
                  <a:gd name="T40" fmla="*/ 17 w 22"/>
                  <a:gd name="T41" fmla="*/ 17 h 47"/>
                  <a:gd name="T42" fmla="*/ 18 w 22"/>
                  <a:gd name="T43" fmla="*/ 12 h 47"/>
                  <a:gd name="T44" fmla="*/ 22 w 22"/>
                  <a:gd name="T45" fmla="*/ 9 h 47"/>
                  <a:gd name="T46" fmla="*/ 22 w 22"/>
                  <a:gd name="T47" fmla="*/ 5 h 47"/>
                  <a:gd name="T48" fmla="*/ 19 w 22"/>
                  <a:gd name="T49" fmla="*/ 0 h 47"/>
                  <a:gd name="T50" fmla="*/ 19 w 22"/>
                  <a:gd name="T51" fmla="*/ 0 h 4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2"/>
                  <a:gd name="T79" fmla="*/ 0 h 47"/>
                  <a:gd name="T80" fmla="*/ 22 w 22"/>
                  <a:gd name="T81" fmla="*/ 47 h 4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2" h="47">
                    <a:moveTo>
                      <a:pt x="19" y="0"/>
                    </a:moveTo>
                    <a:lnTo>
                      <a:pt x="17" y="0"/>
                    </a:lnTo>
                    <a:lnTo>
                      <a:pt x="14" y="3"/>
                    </a:lnTo>
                    <a:lnTo>
                      <a:pt x="11" y="6"/>
                    </a:lnTo>
                    <a:lnTo>
                      <a:pt x="8" y="12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4" y="23"/>
                    </a:lnTo>
                    <a:lnTo>
                      <a:pt x="4" y="27"/>
                    </a:lnTo>
                    <a:lnTo>
                      <a:pt x="2" y="35"/>
                    </a:lnTo>
                    <a:lnTo>
                      <a:pt x="0" y="39"/>
                    </a:lnTo>
                    <a:lnTo>
                      <a:pt x="2" y="42"/>
                    </a:lnTo>
                    <a:lnTo>
                      <a:pt x="3" y="47"/>
                    </a:lnTo>
                    <a:lnTo>
                      <a:pt x="7" y="44"/>
                    </a:lnTo>
                    <a:lnTo>
                      <a:pt x="10" y="41"/>
                    </a:lnTo>
                    <a:lnTo>
                      <a:pt x="10" y="38"/>
                    </a:lnTo>
                    <a:lnTo>
                      <a:pt x="11" y="32"/>
                    </a:lnTo>
                    <a:lnTo>
                      <a:pt x="14" y="26"/>
                    </a:lnTo>
                    <a:lnTo>
                      <a:pt x="14" y="24"/>
                    </a:lnTo>
                    <a:lnTo>
                      <a:pt x="14" y="21"/>
                    </a:lnTo>
                    <a:lnTo>
                      <a:pt x="17" y="17"/>
                    </a:lnTo>
                    <a:lnTo>
                      <a:pt x="18" y="12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1" name="Freeform 196"/>
              <p:cNvSpPr>
                <a:spLocks/>
              </p:cNvSpPr>
              <p:nvPr/>
            </p:nvSpPr>
            <p:spPr bwMode="auto">
              <a:xfrm>
                <a:off x="2133" y="2175"/>
                <a:ext cx="47" cy="13"/>
              </a:xfrm>
              <a:custGeom>
                <a:avLst/>
                <a:gdLst>
                  <a:gd name="T0" fmla="*/ 0 w 47"/>
                  <a:gd name="T1" fmla="*/ 3 h 13"/>
                  <a:gd name="T2" fmla="*/ 3 w 47"/>
                  <a:gd name="T3" fmla="*/ 7 h 13"/>
                  <a:gd name="T4" fmla="*/ 6 w 47"/>
                  <a:gd name="T5" fmla="*/ 12 h 13"/>
                  <a:gd name="T6" fmla="*/ 10 w 47"/>
                  <a:gd name="T7" fmla="*/ 12 h 13"/>
                  <a:gd name="T8" fmla="*/ 15 w 47"/>
                  <a:gd name="T9" fmla="*/ 12 h 13"/>
                  <a:gd name="T10" fmla="*/ 21 w 47"/>
                  <a:gd name="T11" fmla="*/ 12 h 13"/>
                  <a:gd name="T12" fmla="*/ 23 w 47"/>
                  <a:gd name="T13" fmla="*/ 13 h 13"/>
                  <a:gd name="T14" fmla="*/ 25 w 47"/>
                  <a:gd name="T15" fmla="*/ 12 h 13"/>
                  <a:gd name="T16" fmla="*/ 32 w 47"/>
                  <a:gd name="T17" fmla="*/ 12 h 13"/>
                  <a:gd name="T18" fmla="*/ 37 w 47"/>
                  <a:gd name="T19" fmla="*/ 10 h 13"/>
                  <a:gd name="T20" fmla="*/ 42 w 47"/>
                  <a:gd name="T21" fmla="*/ 10 h 13"/>
                  <a:gd name="T22" fmla="*/ 44 w 47"/>
                  <a:gd name="T23" fmla="*/ 6 h 13"/>
                  <a:gd name="T24" fmla="*/ 47 w 47"/>
                  <a:gd name="T25" fmla="*/ 1 h 13"/>
                  <a:gd name="T26" fmla="*/ 41 w 47"/>
                  <a:gd name="T27" fmla="*/ 0 h 13"/>
                  <a:gd name="T28" fmla="*/ 38 w 47"/>
                  <a:gd name="T29" fmla="*/ 0 h 13"/>
                  <a:gd name="T30" fmla="*/ 36 w 47"/>
                  <a:gd name="T31" fmla="*/ 0 h 13"/>
                  <a:gd name="T32" fmla="*/ 30 w 47"/>
                  <a:gd name="T33" fmla="*/ 1 h 13"/>
                  <a:gd name="T34" fmla="*/ 25 w 47"/>
                  <a:gd name="T35" fmla="*/ 3 h 13"/>
                  <a:gd name="T36" fmla="*/ 23 w 47"/>
                  <a:gd name="T37" fmla="*/ 3 h 13"/>
                  <a:gd name="T38" fmla="*/ 21 w 47"/>
                  <a:gd name="T39" fmla="*/ 3 h 13"/>
                  <a:gd name="T40" fmla="*/ 17 w 47"/>
                  <a:gd name="T41" fmla="*/ 3 h 13"/>
                  <a:gd name="T42" fmla="*/ 11 w 47"/>
                  <a:gd name="T43" fmla="*/ 1 h 13"/>
                  <a:gd name="T44" fmla="*/ 8 w 47"/>
                  <a:gd name="T45" fmla="*/ 1 h 13"/>
                  <a:gd name="T46" fmla="*/ 6 w 47"/>
                  <a:gd name="T47" fmla="*/ 1 h 13"/>
                  <a:gd name="T48" fmla="*/ 0 w 47"/>
                  <a:gd name="T49" fmla="*/ 3 h 13"/>
                  <a:gd name="T50" fmla="*/ 0 w 47"/>
                  <a:gd name="T51" fmla="*/ 3 h 1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7"/>
                  <a:gd name="T79" fmla="*/ 0 h 13"/>
                  <a:gd name="T80" fmla="*/ 47 w 47"/>
                  <a:gd name="T81" fmla="*/ 13 h 1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7" h="13">
                    <a:moveTo>
                      <a:pt x="0" y="3"/>
                    </a:moveTo>
                    <a:lnTo>
                      <a:pt x="3" y="7"/>
                    </a:lnTo>
                    <a:lnTo>
                      <a:pt x="6" y="12"/>
                    </a:lnTo>
                    <a:lnTo>
                      <a:pt x="10" y="12"/>
                    </a:lnTo>
                    <a:lnTo>
                      <a:pt x="15" y="12"/>
                    </a:lnTo>
                    <a:lnTo>
                      <a:pt x="21" y="12"/>
                    </a:lnTo>
                    <a:lnTo>
                      <a:pt x="23" y="13"/>
                    </a:lnTo>
                    <a:lnTo>
                      <a:pt x="25" y="12"/>
                    </a:lnTo>
                    <a:lnTo>
                      <a:pt x="32" y="12"/>
                    </a:lnTo>
                    <a:lnTo>
                      <a:pt x="37" y="10"/>
                    </a:lnTo>
                    <a:lnTo>
                      <a:pt x="42" y="10"/>
                    </a:lnTo>
                    <a:lnTo>
                      <a:pt x="44" y="6"/>
                    </a:lnTo>
                    <a:lnTo>
                      <a:pt x="47" y="1"/>
                    </a:lnTo>
                    <a:lnTo>
                      <a:pt x="41" y="0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0" y="1"/>
                    </a:lnTo>
                    <a:lnTo>
                      <a:pt x="25" y="3"/>
                    </a:lnTo>
                    <a:lnTo>
                      <a:pt x="23" y="3"/>
                    </a:lnTo>
                    <a:lnTo>
                      <a:pt x="21" y="3"/>
                    </a:lnTo>
                    <a:lnTo>
                      <a:pt x="17" y="3"/>
                    </a:lnTo>
                    <a:lnTo>
                      <a:pt x="11" y="1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65" name="Group 234"/>
            <p:cNvGrpSpPr>
              <a:grpSpLocks/>
            </p:cNvGrpSpPr>
            <p:nvPr/>
          </p:nvGrpSpPr>
          <p:grpSpPr bwMode="auto">
            <a:xfrm flipH="1">
              <a:off x="1790" y="1808"/>
              <a:ext cx="467" cy="497"/>
              <a:chOff x="3203" y="1842"/>
              <a:chExt cx="467" cy="497"/>
            </a:xfrm>
          </p:grpSpPr>
          <p:sp>
            <p:nvSpPr>
              <p:cNvPr id="19466" name="Freeform 207"/>
              <p:cNvSpPr>
                <a:spLocks/>
              </p:cNvSpPr>
              <p:nvPr/>
            </p:nvSpPr>
            <p:spPr bwMode="auto">
              <a:xfrm>
                <a:off x="3203" y="1842"/>
                <a:ext cx="467" cy="497"/>
              </a:xfrm>
              <a:custGeom>
                <a:avLst/>
                <a:gdLst>
                  <a:gd name="T0" fmla="*/ 51 w 467"/>
                  <a:gd name="T1" fmla="*/ 39 h 497"/>
                  <a:gd name="T2" fmla="*/ 7 w 467"/>
                  <a:gd name="T3" fmla="*/ 44 h 497"/>
                  <a:gd name="T4" fmla="*/ 0 w 467"/>
                  <a:gd name="T5" fmla="*/ 65 h 497"/>
                  <a:gd name="T6" fmla="*/ 34 w 467"/>
                  <a:gd name="T7" fmla="*/ 92 h 497"/>
                  <a:gd name="T8" fmla="*/ 34 w 467"/>
                  <a:gd name="T9" fmla="*/ 99 h 497"/>
                  <a:gd name="T10" fmla="*/ 34 w 467"/>
                  <a:gd name="T11" fmla="*/ 119 h 497"/>
                  <a:gd name="T12" fmla="*/ 67 w 467"/>
                  <a:gd name="T13" fmla="*/ 154 h 497"/>
                  <a:gd name="T14" fmla="*/ 77 w 467"/>
                  <a:gd name="T15" fmla="*/ 178 h 497"/>
                  <a:gd name="T16" fmla="*/ 96 w 467"/>
                  <a:gd name="T17" fmla="*/ 195 h 497"/>
                  <a:gd name="T18" fmla="*/ 105 w 467"/>
                  <a:gd name="T19" fmla="*/ 205 h 497"/>
                  <a:gd name="T20" fmla="*/ 109 w 467"/>
                  <a:gd name="T21" fmla="*/ 258 h 497"/>
                  <a:gd name="T22" fmla="*/ 162 w 467"/>
                  <a:gd name="T23" fmla="*/ 329 h 497"/>
                  <a:gd name="T24" fmla="*/ 195 w 467"/>
                  <a:gd name="T25" fmla="*/ 382 h 497"/>
                  <a:gd name="T26" fmla="*/ 160 w 467"/>
                  <a:gd name="T27" fmla="*/ 414 h 497"/>
                  <a:gd name="T28" fmla="*/ 153 w 467"/>
                  <a:gd name="T29" fmla="*/ 438 h 497"/>
                  <a:gd name="T30" fmla="*/ 174 w 467"/>
                  <a:gd name="T31" fmla="*/ 441 h 497"/>
                  <a:gd name="T32" fmla="*/ 183 w 467"/>
                  <a:gd name="T33" fmla="*/ 439 h 497"/>
                  <a:gd name="T34" fmla="*/ 202 w 467"/>
                  <a:gd name="T35" fmla="*/ 453 h 497"/>
                  <a:gd name="T36" fmla="*/ 215 w 467"/>
                  <a:gd name="T37" fmla="*/ 447 h 497"/>
                  <a:gd name="T38" fmla="*/ 236 w 467"/>
                  <a:gd name="T39" fmla="*/ 417 h 497"/>
                  <a:gd name="T40" fmla="*/ 264 w 467"/>
                  <a:gd name="T41" fmla="*/ 415 h 497"/>
                  <a:gd name="T42" fmla="*/ 274 w 467"/>
                  <a:gd name="T43" fmla="*/ 400 h 497"/>
                  <a:gd name="T44" fmla="*/ 256 w 467"/>
                  <a:gd name="T45" fmla="*/ 385 h 497"/>
                  <a:gd name="T46" fmla="*/ 241 w 467"/>
                  <a:gd name="T47" fmla="*/ 359 h 497"/>
                  <a:gd name="T48" fmla="*/ 276 w 467"/>
                  <a:gd name="T49" fmla="*/ 368 h 497"/>
                  <a:gd name="T50" fmla="*/ 295 w 467"/>
                  <a:gd name="T51" fmla="*/ 423 h 497"/>
                  <a:gd name="T52" fmla="*/ 278 w 467"/>
                  <a:gd name="T53" fmla="*/ 445 h 497"/>
                  <a:gd name="T54" fmla="*/ 260 w 467"/>
                  <a:gd name="T55" fmla="*/ 468 h 497"/>
                  <a:gd name="T56" fmla="*/ 276 w 467"/>
                  <a:gd name="T57" fmla="*/ 484 h 497"/>
                  <a:gd name="T58" fmla="*/ 289 w 467"/>
                  <a:gd name="T59" fmla="*/ 486 h 497"/>
                  <a:gd name="T60" fmla="*/ 313 w 467"/>
                  <a:gd name="T61" fmla="*/ 497 h 497"/>
                  <a:gd name="T62" fmla="*/ 332 w 467"/>
                  <a:gd name="T63" fmla="*/ 465 h 497"/>
                  <a:gd name="T64" fmla="*/ 355 w 467"/>
                  <a:gd name="T65" fmla="*/ 456 h 497"/>
                  <a:gd name="T66" fmla="*/ 381 w 467"/>
                  <a:gd name="T67" fmla="*/ 436 h 497"/>
                  <a:gd name="T68" fmla="*/ 378 w 467"/>
                  <a:gd name="T69" fmla="*/ 418 h 497"/>
                  <a:gd name="T70" fmla="*/ 349 w 467"/>
                  <a:gd name="T71" fmla="*/ 415 h 497"/>
                  <a:gd name="T72" fmla="*/ 335 w 467"/>
                  <a:gd name="T73" fmla="*/ 370 h 497"/>
                  <a:gd name="T74" fmla="*/ 359 w 467"/>
                  <a:gd name="T75" fmla="*/ 356 h 497"/>
                  <a:gd name="T76" fmla="*/ 385 w 467"/>
                  <a:gd name="T77" fmla="*/ 352 h 497"/>
                  <a:gd name="T78" fmla="*/ 410 w 467"/>
                  <a:gd name="T79" fmla="*/ 324 h 497"/>
                  <a:gd name="T80" fmla="*/ 419 w 467"/>
                  <a:gd name="T81" fmla="*/ 309 h 497"/>
                  <a:gd name="T82" fmla="*/ 455 w 467"/>
                  <a:gd name="T83" fmla="*/ 272 h 497"/>
                  <a:gd name="T84" fmla="*/ 461 w 467"/>
                  <a:gd name="T85" fmla="*/ 222 h 497"/>
                  <a:gd name="T86" fmla="*/ 464 w 467"/>
                  <a:gd name="T87" fmla="*/ 199 h 497"/>
                  <a:gd name="T88" fmla="*/ 463 w 467"/>
                  <a:gd name="T89" fmla="*/ 139 h 497"/>
                  <a:gd name="T90" fmla="*/ 442 w 467"/>
                  <a:gd name="T91" fmla="*/ 86 h 497"/>
                  <a:gd name="T92" fmla="*/ 421 w 467"/>
                  <a:gd name="T93" fmla="*/ 66 h 497"/>
                  <a:gd name="T94" fmla="*/ 402 w 467"/>
                  <a:gd name="T95" fmla="*/ 69 h 497"/>
                  <a:gd name="T96" fmla="*/ 400 w 467"/>
                  <a:gd name="T97" fmla="*/ 90 h 497"/>
                  <a:gd name="T98" fmla="*/ 399 w 467"/>
                  <a:gd name="T99" fmla="*/ 110 h 497"/>
                  <a:gd name="T100" fmla="*/ 376 w 467"/>
                  <a:gd name="T101" fmla="*/ 131 h 497"/>
                  <a:gd name="T102" fmla="*/ 344 w 467"/>
                  <a:gd name="T103" fmla="*/ 136 h 497"/>
                  <a:gd name="T104" fmla="*/ 321 w 467"/>
                  <a:gd name="T105" fmla="*/ 131 h 497"/>
                  <a:gd name="T106" fmla="*/ 232 w 467"/>
                  <a:gd name="T107" fmla="*/ 99 h 497"/>
                  <a:gd name="T108" fmla="*/ 219 w 467"/>
                  <a:gd name="T109" fmla="*/ 45 h 497"/>
                  <a:gd name="T110" fmla="*/ 138 w 467"/>
                  <a:gd name="T111" fmla="*/ 0 h 497"/>
                  <a:gd name="T112" fmla="*/ 102 w 467"/>
                  <a:gd name="T113" fmla="*/ 15 h 497"/>
                  <a:gd name="T114" fmla="*/ 93 w 467"/>
                  <a:gd name="T115" fmla="*/ 30 h 49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467"/>
                  <a:gd name="T175" fmla="*/ 0 h 497"/>
                  <a:gd name="T176" fmla="*/ 467 w 467"/>
                  <a:gd name="T177" fmla="*/ 497 h 49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467" h="497">
                    <a:moveTo>
                      <a:pt x="83" y="41"/>
                    </a:moveTo>
                    <a:lnTo>
                      <a:pt x="72" y="39"/>
                    </a:lnTo>
                    <a:lnTo>
                      <a:pt x="51" y="39"/>
                    </a:lnTo>
                    <a:lnTo>
                      <a:pt x="26" y="39"/>
                    </a:lnTo>
                    <a:lnTo>
                      <a:pt x="13" y="41"/>
                    </a:lnTo>
                    <a:lnTo>
                      <a:pt x="7" y="44"/>
                    </a:lnTo>
                    <a:lnTo>
                      <a:pt x="3" y="48"/>
                    </a:lnTo>
                    <a:lnTo>
                      <a:pt x="0" y="56"/>
                    </a:lnTo>
                    <a:lnTo>
                      <a:pt x="0" y="65"/>
                    </a:lnTo>
                    <a:lnTo>
                      <a:pt x="7" y="74"/>
                    </a:lnTo>
                    <a:lnTo>
                      <a:pt x="22" y="84"/>
                    </a:lnTo>
                    <a:lnTo>
                      <a:pt x="34" y="92"/>
                    </a:lnTo>
                    <a:lnTo>
                      <a:pt x="41" y="96"/>
                    </a:lnTo>
                    <a:lnTo>
                      <a:pt x="40" y="96"/>
                    </a:lnTo>
                    <a:lnTo>
                      <a:pt x="34" y="99"/>
                    </a:lnTo>
                    <a:lnTo>
                      <a:pt x="30" y="103"/>
                    </a:lnTo>
                    <a:lnTo>
                      <a:pt x="29" y="110"/>
                    </a:lnTo>
                    <a:lnTo>
                      <a:pt x="34" y="119"/>
                    </a:lnTo>
                    <a:lnTo>
                      <a:pt x="48" y="134"/>
                    </a:lnTo>
                    <a:lnTo>
                      <a:pt x="62" y="146"/>
                    </a:lnTo>
                    <a:lnTo>
                      <a:pt x="67" y="154"/>
                    </a:lnTo>
                    <a:lnTo>
                      <a:pt x="68" y="157"/>
                    </a:lnTo>
                    <a:lnTo>
                      <a:pt x="71" y="167"/>
                    </a:lnTo>
                    <a:lnTo>
                      <a:pt x="77" y="178"/>
                    </a:lnTo>
                    <a:lnTo>
                      <a:pt x="83" y="187"/>
                    </a:lnTo>
                    <a:lnTo>
                      <a:pt x="89" y="192"/>
                    </a:lnTo>
                    <a:lnTo>
                      <a:pt x="96" y="195"/>
                    </a:lnTo>
                    <a:lnTo>
                      <a:pt x="102" y="198"/>
                    </a:lnTo>
                    <a:lnTo>
                      <a:pt x="105" y="199"/>
                    </a:lnTo>
                    <a:lnTo>
                      <a:pt x="105" y="205"/>
                    </a:lnTo>
                    <a:lnTo>
                      <a:pt x="105" y="219"/>
                    </a:lnTo>
                    <a:lnTo>
                      <a:pt x="105" y="238"/>
                    </a:lnTo>
                    <a:lnTo>
                      <a:pt x="109" y="258"/>
                    </a:lnTo>
                    <a:lnTo>
                      <a:pt x="117" y="279"/>
                    </a:lnTo>
                    <a:lnTo>
                      <a:pt x="135" y="305"/>
                    </a:lnTo>
                    <a:lnTo>
                      <a:pt x="162" y="329"/>
                    </a:lnTo>
                    <a:lnTo>
                      <a:pt x="196" y="346"/>
                    </a:lnTo>
                    <a:lnTo>
                      <a:pt x="202" y="377"/>
                    </a:lnTo>
                    <a:lnTo>
                      <a:pt x="195" y="382"/>
                    </a:lnTo>
                    <a:lnTo>
                      <a:pt x="183" y="392"/>
                    </a:lnTo>
                    <a:lnTo>
                      <a:pt x="169" y="404"/>
                    </a:lnTo>
                    <a:lnTo>
                      <a:pt x="160" y="414"/>
                    </a:lnTo>
                    <a:lnTo>
                      <a:pt x="155" y="421"/>
                    </a:lnTo>
                    <a:lnTo>
                      <a:pt x="153" y="430"/>
                    </a:lnTo>
                    <a:lnTo>
                      <a:pt x="153" y="438"/>
                    </a:lnTo>
                    <a:lnTo>
                      <a:pt x="160" y="442"/>
                    </a:lnTo>
                    <a:lnTo>
                      <a:pt x="166" y="442"/>
                    </a:lnTo>
                    <a:lnTo>
                      <a:pt x="174" y="441"/>
                    </a:lnTo>
                    <a:lnTo>
                      <a:pt x="179" y="438"/>
                    </a:lnTo>
                    <a:lnTo>
                      <a:pt x="181" y="436"/>
                    </a:lnTo>
                    <a:lnTo>
                      <a:pt x="183" y="439"/>
                    </a:lnTo>
                    <a:lnTo>
                      <a:pt x="188" y="444"/>
                    </a:lnTo>
                    <a:lnTo>
                      <a:pt x="195" y="450"/>
                    </a:lnTo>
                    <a:lnTo>
                      <a:pt x="202" y="453"/>
                    </a:lnTo>
                    <a:lnTo>
                      <a:pt x="206" y="451"/>
                    </a:lnTo>
                    <a:lnTo>
                      <a:pt x="213" y="450"/>
                    </a:lnTo>
                    <a:lnTo>
                      <a:pt x="215" y="447"/>
                    </a:lnTo>
                    <a:lnTo>
                      <a:pt x="217" y="447"/>
                    </a:lnTo>
                    <a:lnTo>
                      <a:pt x="232" y="418"/>
                    </a:lnTo>
                    <a:lnTo>
                      <a:pt x="236" y="417"/>
                    </a:lnTo>
                    <a:lnTo>
                      <a:pt x="245" y="417"/>
                    </a:lnTo>
                    <a:lnTo>
                      <a:pt x="256" y="417"/>
                    </a:lnTo>
                    <a:lnTo>
                      <a:pt x="264" y="415"/>
                    </a:lnTo>
                    <a:lnTo>
                      <a:pt x="268" y="412"/>
                    </a:lnTo>
                    <a:lnTo>
                      <a:pt x="272" y="406"/>
                    </a:lnTo>
                    <a:lnTo>
                      <a:pt x="274" y="400"/>
                    </a:lnTo>
                    <a:lnTo>
                      <a:pt x="274" y="392"/>
                    </a:lnTo>
                    <a:lnTo>
                      <a:pt x="266" y="388"/>
                    </a:lnTo>
                    <a:lnTo>
                      <a:pt x="256" y="385"/>
                    </a:lnTo>
                    <a:lnTo>
                      <a:pt x="245" y="382"/>
                    </a:lnTo>
                    <a:lnTo>
                      <a:pt x="241" y="382"/>
                    </a:lnTo>
                    <a:lnTo>
                      <a:pt x="241" y="359"/>
                    </a:lnTo>
                    <a:lnTo>
                      <a:pt x="245" y="361"/>
                    </a:lnTo>
                    <a:lnTo>
                      <a:pt x="260" y="364"/>
                    </a:lnTo>
                    <a:lnTo>
                      <a:pt x="276" y="368"/>
                    </a:lnTo>
                    <a:lnTo>
                      <a:pt x="291" y="370"/>
                    </a:lnTo>
                    <a:lnTo>
                      <a:pt x="298" y="420"/>
                    </a:lnTo>
                    <a:lnTo>
                      <a:pt x="295" y="423"/>
                    </a:lnTo>
                    <a:lnTo>
                      <a:pt x="290" y="430"/>
                    </a:lnTo>
                    <a:lnTo>
                      <a:pt x="283" y="439"/>
                    </a:lnTo>
                    <a:lnTo>
                      <a:pt x="278" y="445"/>
                    </a:lnTo>
                    <a:lnTo>
                      <a:pt x="271" y="450"/>
                    </a:lnTo>
                    <a:lnTo>
                      <a:pt x="264" y="459"/>
                    </a:lnTo>
                    <a:lnTo>
                      <a:pt x="260" y="468"/>
                    </a:lnTo>
                    <a:lnTo>
                      <a:pt x="261" y="477"/>
                    </a:lnTo>
                    <a:lnTo>
                      <a:pt x="267" y="483"/>
                    </a:lnTo>
                    <a:lnTo>
                      <a:pt x="276" y="484"/>
                    </a:lnTo>
                    <a:lnTo>
                      <a:pt x="282" y="484"/>
                    </a:lnTo>
                    <a:lnTo>
                      <a:pt x="286" y="484"/>
                    </a:lnTo>
                    <a:lnTo>
                      <a:pt x="289" y="486"/>
                    </a:lnTo>
                    <a:lnTo>
                      <a:pt x="295" y="492"/>
                    </a:lnTo>
                    <a:lnTo>
                      <a:pt x="304" y="495"/>
                    </a:lnTo>
                    <a:lnTo>
                      <a:pt x="313" y="497"/>
                    </a:lnTo>
                    <a:lnTo>
                      <a:pt x="321" y="487"/>
                    </a:lnTo>
                    <a:lnTo>
                      <a:pt x="328" y="475"/>
                    </a:lnTo>
                    <a:lnTo>
                      <a:pt x="332" y="465"/>
                    </a:lnTo>
                    <a:lnTo>
                      <a:pt x="335" y="460"/>
                    </a:lnTo>
                    <a:lnTo>
                      <a:pt x="340" y="459"/>
                    </a:lnTo>
                    <a:lnTo>
                      <a:pt x="355" y="456"/>
                    </a:lnTo>
                    <a:lnTo>
                      <a:pt x="369" y="450"/>
                    </a:lnTo>
                    <a:lnTo>
                      <a:pt x="378" y="444"/>
                    </a:lnTo>
                    <a:lnTo>
                      <a:pt x="381" y="436"/>
                    </a:lnTo>
                    <a:lnTo>
                      <a:pt x="383" y="427"/>
                    </a:lnTo>
                    <a:lnTo>
                      <a:pt x="381" y="420"/>
                    </a:lnTo>
                    <a:lnTo>
                      <a:pt x="378" y="418"/>
                    </a:lnTo>
                    <a:lnTo>
                      <a:pt x="369" y="417"/>
                    </a:lnTo>
                    <a:lnTo>
                      <a:pt x="358" y="417"/>
                    </a:lnTo>
                    <a:lnTo>
                      <a:pt x="349" y="415"/>
                    </a:lnTo>
                    <a:lnTo>
                      <a:pt x="344" y="415"/>
                    </a:lnTo>
                    <a:lnTo>
                      <a:pt x="332" y="371"/>
                    </a:lnTo>
                    <a:lnTo>
                      <a:pt x="335" y="370"/>
                    </a:lnTo>
                    <a:lnTo>
                      <a:pt x="343" y="367"/>
                    </a:lnTo>
                    <a:lnTo>
                      <a:pt x="353" y="362"/>
                    </a:lnTo>
                    <a:lnTo>
                      <a:pt x="359" y="356"/>
                    </a:lnTo>
                    <a:lnTo>
                      <a:pt x="363" y="356"/>
                    </a:lnTo>
                    <a:lnTo>
                      <a:pt x="374" y="356"/>
                    </a:lnTo>
                    <a:lnTo>
                      <a:pt x="385" y="352"/>
                    </a:lnTo>
                    <a:lnTo>
                      <a:pt x="396" y="346"/>
                    </a:lnTo>
                    <a:lnTo>
                      <a:pt x="404" y="335"/>
                    </a:lnTo>
                    <a:lnTo>
                      <a:pt x="410" y="324"/>
                    </a:lnTo>
                    <a:lnTo>
                      <a:pt x="414" y="314"/>
                    </a:lnTo>
                    <a:lnTo>
                      <a:pt x="416" y="312"/>
                    </a:lnTo>
                    <a:lnTo>
                      <a:pt x="419" y="309"/>
                    </a:lnTo>
                    <a:lnTo>
                      <a:pt x="429" y="302"/>
                    </a:lnTo>
                    <a:lnTo>
                      <a:pt x="442" y="288"/>
                    </a:lnTo>
                    <a:lnTo>
                      <a:pt x="455" y="272"/>
                    </a:lnTo>
                    <a:lnTo>
                      <a:pt x="461" y="250"/>
                    </a:lnTo>
                    <a:lnTo>
                      <a:pt x="463" y="234"/>
                    </a:lnTo>
                    <a:lnTo>
                      <a:pt x="461" y="222"/>
                    </a:lnTo>
                    <a:lnTo>
                      <a:pt x="461" y="217"/>
                    </a:lnTo>
                    <a:lnTo>
                      <a:pt x="461" y="211"/>
                    </a:lnTo>
                    <a:lnTo>
                      <a:pt x="464" y="199"/>
                    </a:lnTo>
                    <a:lnTo>
                      <a:pt x="464" y="179"/>
                    </a:lnTo>
                    <a:lnTo>
                      <a:pt x="467" y="161"/>
                    </a:lnTo>
                    <a:lnTo>
                      <a:pt x="463" y="139"/>
                    </a:lnTo>
                    <a:lnTo>
                      <a:pt x="456" y="118"/>
                    </a:lnTo>
                    <a:lnTo>
                      <a:pt x="446" y="98"/>
                    </a:lnTo>
                    <a:lnTo>
                      <a:pt x="442" y="86"/>
                    </a:lnTo>
                    <a:lnTo>
                      <a:pt x="436" y="78"/>
                    </a:lnTo>
                    <a:lnTo>
                      <a:pt x="429" y="71"/>
                    </a:lnTo>
                    <a:lnTo>
                      <a:pt x="421" y="66"/>
                    </a:lnTo>
                    <a:lnTo>
                      <a:pt x="414" y="65"/>
                    </a:lnTo>
                    <a:lnTo>
                      <a:pt x="406" y="65"/>
                    </a:lnTo>
                    <a:lnTo>
                      <a:pt x="402" y="69"/>
                    </a:lnTo>
                    <a:lnTo>
                      <a:pt x="399" y="75"/>
                    </a:lnTo>
                    <a:lnTo>
                      <a:pt x="400" y="83"/>
                    </a:lnTo>
                    <a:lnTo>
                      <a:pt x="400" y="90"/>
                    </a:lnTo>
                    <a:lnTo>
                      <a:pt x="400" y="98"/>
                    </a:lnTo>
                    <a:lnTo>
                      <a:pt x="399" y="104"/>
                    </a:lnTo>
                    <a:lnTo>
                      <a:pt x="399" y="110"/>
                    </a:lnTo>
                    <a:lnTo>
                      <a:pt x="393" y="115"/>
                    </a:lnTo>
                    <a:lnTo>
                      <a:pt x="385" y="122"/>
                    </a:lnTo>
                    <a:lnTo>
                      <a:pt x="376" y="131"/>
                    </a:lnTo>
                    <a:lnTo>
                      <a:pt x="368" y="136"/>
                    </a:lnTo>
                    <a:lnTo>
                      <a:pt x="357" y="136"/>
                    </a:lnTo>
                    <a:lnTo>
                      <a:pt x="344" y="136"/>
                    </a:lnTo>
                    <a:lnTo>
                      <a:pt x="332" y="137"/>
                    </a:lnTo>
                    <a:lnTo>
                      <a:pt x="328" y="139"/>
                    </a:lnTo>
                    <a:lnTo>
                      <a:pt x="321" y="131"/>
                    </a:lnTo>
                    <a:lnTo>
                      <a:pt x="302" y="118"/>
                    </a:lnTo>
                    <a:lnTo>
                      <a:pt x="271" y="104"/>
                    </a:lnTo>
                    <a:lnTo>
                      <a:pt x="232" y="99"/>
                    </a:lnTo>
                    <a:lnTo>
                      <a:pt x="232" y="92"/>
                    </a:lnTo>
                    <a:lnTo>
                      <a:pt x="230" y="72"/>
                    </a:lnTo>
                    <a:lnTo>
                      <a:pt x="219" y="45"/>
                    </a:lnTo>
                    <a:lnTo>
                      <a:pt x="194" y="19"/>
                    </a:lnTo>
                    <a:lnTo>
                      <a:pt x="161" y="1"/>
                    </a:lnTo>
                    <a:lnTo>
                      <a:pt x="138" y="0"/>
                    </a:lnTo>
                    <a:lnTo>
                      <a:pt x="120" y="4"/>
                    </a:lnTo>
                    <a:lnTo>
                      <a:pt x="109" y="10"/>
                    </a:lnTo>
                    <a:lnTo>
                      <a:pt x="102" y="15"/>
                    </a:lnTo>
                    <a:lnTo>
                      <a:pt x="97" y="21"/>
                    </a:lnTo>
                    <a:lnTo>
                      <a:pt x="94" y="27"/>
                    </a:lnTo>
                    <a:lnTo>
                      <a:pt x="93" y="30"/>
                    </a:lnTo>
                    <a:lnTo>
                      <a:pt x="83" y="41"/>
                    </a:lnTo>
                    <a:close/>
                  </a:path>
                </a:pathLst>
              </a:custGeom>
              <a:solidFill>
                <a:srgbClr val="F2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Freeform 208"/>
              <p:cNvSpPr>
                <a:spLocks/>
              </p:cNvSpPr>
              <p:nvPr/>
            </p:nvSpPr>
            <p:spPr bwMode="auto">
              <a:xfrm>
                <a:off x="3277" y="1863"/>
                <a:ext cx="371" cy="328"/>
              </a:xfrm>
              <a:custGeom>
                <a:avLst/>
                <a:gdLst>
                  <a:gd name="T0" fmla="*/ 4 w 371"/>
                  <a:gd name="T1" fmla="*/ 38 h 328"/>
                  <a:gd name="T2" fmla="*/ 18 w 371"/>
                  <a:gd name="T3" fmla="*/ 35 h 328"/>
                  <a:gd name="T4" fmla="*/ 19 w 371"/>
                  <a:gd name="T5" fmla="*/ 32 h 328"/>
                  <a:gd name="T6" fmla="*/ 26 w 371"/>
                  <a:gd name="T7" fmla="*/ 24 h 328"/>
                  <a:gd name="T8" fmla="*/ 34 w 371"/>
                  <a:gd name="T9" fmla="*/ 15 h 328"/>
                  <a:gd name="T10" fmla="*/ 43 w 371"/>
                  <a:gd name="T11" fmla="*/ 9 h 328"/>
                  <a:gd name="T12" fmla="*/ 79 w 371"/>
                  <a:gd name="T13" fmla="*/ 0 h 328"/>
                  <a:gd name="T14" fmla="*/ 114 w 371"/>
                  <a:gd name="T15" fmla="*/ 20 h 328"/>
                  <a:gd name="T16" fmla="*/ 134 w 371"/>
                  <a:gd name="T17" fmla="*/ 53 h 328"/>
                  <a:gd name="T18" fmla="*/ 139 w 371"/>
                  <a:gd name="T19" fmla="*/ 98 h 328"/>
                  <a:gd name="T20" fmla="*/ 164 w 371"/>
                  <a:gd name="T21" fmla="*/ 101 h 328"/>
                  <a:gd name="T22" fmla="*/ 211 w 371"/>
                  <a:gd name="T23" fmla="*/ 110 h 328"/>
                  <a:gd name="T24" fmla="*/ 247 w 371"/>
                  <a:gd name="T25" fmla="*/ 142 h 328"/>
                  <a:gd name="T26" fmla="*/ 281 w 371"/>
                  <a:gd name="T27" fmla="*/ 142 h 328"/>
                  <a:gd name="T28" fmla="*/ 315 w 371"/>
                  <a:gd name="T29" fmla="*/ 124 h 328"/>
                  <a:gd name="T30" fmla="*/ 329 w 371"/>
                  <a:gd name="T31" fmla="*/ 107 h 328"/>
                  <a:gd name="T32" fmla="*/ 333 w 371"/>
                  <a:gd name="T33" fmla="*/ 130 h 328"/>
                  <a:gd name="T34" fmla="*/ 344 w 371"/>
                  <a:gd name="T35" fmla="*/ 115 h 328"/>
                  <a:gd name="T36" fmla="*/ 347 w 371"/>
                  <a:gd name="T37" fmla="*/ 78 h 328"/>
                  <a:gd name="T38" fmla="*/ 360 w 371"/>
                  <a:gd name="T39" fmla="*/ 101 h 328"/>
                  <a:gd name="T40" fmla="*/ 371 w 371"/>
                  <a:gd name="T41" fmla="*/ 149 h 328"/>
                  <a:gd name="T42" fmla="*/ 370 w 371"/>
                  <a:gd name="T43" fmla="*/ 174 h 328"/>
                  <a:gd name="T44" fmla="*/ 355 w 371"/>
                  <a:gd name="T45" fmla="*/ 208 h 328"/>
                  <a:gd name="T46" fmla="*/ 371 w 371"/>
                  <a:gd name="T47" fmla="*/ 198 h 328"/>
                  <a:gd name="T48" fmla="*/ 366 w 371"/>
                  <a:gd name="T49" fmla="*/ 213 h 328"/>
                  <a:gd name="T50" fmla="*/ 360 w 371"/>
                  <a:gd name="T51" fmla="*/ 239 h 328"/>
                  <a:gd name="T52" fmla="*/ 351 w 371"/>
                  <a:gd name="T53" fmla="*/ 257 h 328"/>
                  <a:gd name="T54" fmla="*/ 325 w 371"/>
                  <a:gd name="T55" fmla="*/ 273 h 328"/>
                  <a:gd name="T56" fmla="*/ 322 w 371"/>
                  <a:gd name="T57" fmla="*/ 285 h 328"/>
                  <a:gd name="T58" fmla="*/ 302 w 371"/>
                  <a:gd name="T59" fmla="*/ 311 h 328"/>
                  <a:gd name="T60" fmla="*/ 277 w 371"/>
                  <a:gd name="T61" fmla="*/ 316 h 328"/>
                  <a:gd name="T62" fmla="*/ 250 w 371"/>
                  <a:gd name="T63" fmla="*/ 328 h 328"/>
                  <a:gd name="T64" fmla="*/ 221 w 371"/>
                  <a:gd name="T65" fmla="*/ 326 h 328"/>
                  <a:gd name="T66" fmla="*/ 147 w 371"/>
                  <a:gd name="T67" fmla="*/ 319 h 328"/>
                  <a:gd name="T68" fmla="*/ 113 w 371"/>
                  <a:gd name="T69" fmla="*/ 296 h 328"/>
                  <a:gd name="T70" fmla="*/ 72 w 371"/>
                  <a:gd name="T71" fmla="*/ 263 h 328"/>
                  <a:gd name="T72" fmla="*/ 53 w 371"/>
                  <a:gd name="T73" fmla="*/ 222 h 328"/>
                  <a:gd name="T74" fmla="*/ 53 w 371"/>
                  <a:gd name="T75" fmla="*/ 186 h 328"/>
                  <a:gd name="T76" fmla="*/ 56 w 371"/>
                  <a:gd name="T77" fmla="*/ 162 h 328"/>
                  <a:gd name="T78" fmla="*/ 27 w 371"/>
                  <a:gd name="T79" fmla="*/ 154 h 328"/>
                  <a:gd name="T80" fmla="*/ 0 w 371"/>
                  <a:gd name="T81" fmla="*/ 118 h 328"/>
                  <a:gd name="T82" fmla="*/ 16 w 371"/>
                  <a:gd name="T83" fmla="*/ 92 h 328"/>
                  <a:gd name="T84" fmla="*/ 4 w 371"/>
                  <a:gd name="T85" fmla="*/ 38 h 328"/>
                  <a:gd name="T86" fmla="*/ 4 w 371"/>
                  <a:gd name="T87" fmla="*/ 38 h 32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71"/>
                  <a:gd name="T133" fmla="*/ 0 h 328"/>
                  <a:gd name="T134" fmla="*/ 371 w 371"/>
                  <a:gd name="T135" fmla="*/ 328 h 32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71" h="328">
                    <a:moveTo>
                      <a:pt x="4" y="38"/>
                    </a:moveTo>
                    <a:lnTo>
                      <a:pt x="18" y="35"/>
                    </a:lnTo>
                    <a:lnTo>
                      <a:pt x="19" y="32"/>
                    </a:lnTo>
                    <a:lnTo>
                      <a:pt x="26" y="24"/>
                    </a:lnTo>
                    <a:lnTo>
                      <a:pt x="34" y="15"/>
                    </a:lnTo>
                    <a:lnTo>
                      <a:pt x="43" y="9"/>
                    </a:lnTo>
                    <a:lnTo>
                      <a:pt x="79" y="0"/>
                    </a:lnTo>
                    <a:lnTo>
                      <a:pt x="114" y="20"/>
                    </a:lnTo>
                    <a:lnTo>
                      <a:pt x="134" y="53"/>
                    </a:lnTo>
                    <a:lnTo>
                      <a:pt x="139" y="98"/>
                    </a:lnTo>
                    <a:lnTo>
                      <a:pt x="164" y="101"/>
                    </a:lnTo>
                    <a:lnTo>
                      <a:pt x="211" y="110"/>
                    </a:lnTo>
                    <a:lnTo>
                      <a:pt x="247" y="142"/>
                    </a:lnTo>
                    <a:lnTo>
                      <a:pt x="281" y="142"/>
                    </a:lnTo>
                    <a:lnTo>
                      <a:pt x="315" y="124"/>
                    </a:lnTo>
                    <a:lnTo>
                      <a:pt x="329" y="107"/>
                    </a:lnTo>
                    <a:lnTo>
                      <a:pt x="333" y="130"/>
                    </a:lnTo>
                    <a:lnTo>
                      <a:pt x="344" y="115"/>
                    </a:lnTo>
                    <a:lnTo>
                      <a:pt x="347" y="78"/>
                    </a:lnTo>
                    <a:lnTo>
                      <a:pt x="360" y="101"/>
                    </a:lnTo>
                    <a:lnTo>
                      <a:pt x="371" y="149"/>
                    </a:lnTo>
                    <a:lnTo>
                      <a:pt x="370" y="174"/>
                    </a:lnTo>
                    <a:lnTo>
                      <a:pt x="355" y="208"/>
                    </a:lnTo>
                    <a:lnTo>
                      <a:pt x="371" y="198"/>
                    </a:lnTo>
                    <a:lnTo>
                      <a:pt x="366" y="213"/>
                    </a:lnTo>
                    <a:lnTo>
                      <a:pt x="360" y="239"/>
                    </a:lnTo>
                    <a:lnTo>
                      <a:pt x="351" y="257"/>
                    </a:lnTo>
                    <a:lnTo>
                      <a:pt x="325" y="273"/>
                    </a:lnTo>
                    <a:lnTo>
                      <a:pt x="322" y="285"/>
                    </a:lnTo>
                    <a:lnTo>
                      <a:pt x="302" y="311"/>
                    </a:lnTo>
                    <a:lnTo>
                      <a:pt x="277" y="316"/>
                    </a:lnTo>
                    <a:lnTo>
                      <a:pt x="250" y="328"/>
                    </a:lnTo>
                    <a:lnTo>
                      <a:pt x="221" y="326"/>
                    </a:lnTo>
                    <a:lnTo>
                      <a:pt x="147" y="319"/>
                    </a:lnTo>
                    <a:lnTo>
                      <a:pt x="113" y="296"/>
                    </a:lnTo>
                    <a:lnTo>
                      <a:pt x="72" y="263"/>
                    </a:lnTo>
                    <a:lnTo>
                      <a:pt x="53" y="222"/>
                    </a:lnTo>
                    <a:lnTo>
                      <a:pt x="53" y="186"/>
                    </a:lnTo>
                    <a:lnTo>
                      <a:pt x="56" y="162"/>
                    </a:lnTo>
                    <a:lnTo>
                      <a:pt x="27" y="154"/>
                    </a:lnTo>
                    <a:lnTo>
                      <a:pt x="0" y="118"/>
                    </a:lnTo>
                    <a:lnTo>
                      <a:pt x="16" y="92"/>
                    </a:lnTo>
                    <a:lnTo>
                      <a:pt x="4" y="3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209"/>
              <p:cNvSpPr>
                <a:spLocks/>
              </p:cNvSpPr>
              <p:nvPr/>
            </p:nvSpPr>
            <p:spPr bwMode="auto">
              <a:xfrm>
                <a:off x="3222" y="1898"/>
                <a:ext cx="78" cy="87"/>
              </a:xfrm>
              <a:custGeom>
                <a:avLst/>
                <a:gdLst>
                  <a:gd name="T0" fmla="*/ 68 w 78"/>
                  <a:gd name="T1" fmla="*/ 0 h 87"/>
                  <a:gd name="T2" fmla="*/ 68 w 78"/>
                  <a:gd name="T3" fmla="*/ 4 h 87"/>
                  <a:gd name="T4" fmla="*/ 70 w 78"/>
                  <a:gd name="T5" fmla="*/ 19 h 87"/>
                  <a:gd name="T6" fmla="*/ 73 w 78"/>
                  <a:gd name="T7" fmla="*/ 34 h 87"/>
                  <a:gd name="T8" fmla="*/ 77 w 78"/>
                  <a:gd name="T9" fmla="*/ 47 h 87"/>
                  <a:gd name="T10" fmla="*/ 78 w 78"/>
                  <a:gd name="T11" fmla="*/ 54 h 87"/>
                  <a:gd name="T12" fmla="*/ 78 w 78"/>
                  <a:gd name="T13" fmla="*/ 62 h 87"/>
                  <a:gd name="T14" fmla="*/ 77 w 78"/>
                  <a:gd name="T15" fmla="*/ 66 h 87"/>
                  <a:gd name="T16" fmla="*/ 77 w 78"/>
                  <a:gd name="T17" fmla="*/ 68 h 87"/>
                  <a:gd name="T18" fmla="*/ 77 w 78"/>
                  <a:gd name="T19" fmla="*/ 69 h 87"/>
                  <a:gd name="T20" fmla="*/ 75 w 78"/>
                  <a:gd name="T21" fmla="*/ 74 h 87"/>
                  <a:gd name="T22" fmla="*/ 71 w 78"/>
                  <a:gd name="T23" fmla="*/ 78 h 87"/>
                  <a:gd name="T24" fmla="*/ 67 w 78"/>
                  <a:gd name="T25" fmla="*/ 83 h 87"/>
                  <a:gd name="T26" fmla="*/ 62 w 78"/>
                  <a:gd name="T27" fmla="*/ 86 h 87"/>
                  <a:gd name="T28" fmla="*/ 59 w 78"/>
                  <a:gd name="T29" fmla="*/ 87 h 87"/>
                  <a:gd name="T30" fmla="*/ 55 w 78"/>
                  <a:gd name="T31" fmla="*/ 86 h 87"/>
                  <a:gd name="T32" fmla="*/ 51 w 78"/>
                  <a:gd name="T33" fmla="*/ 84 h 87"/>
                  <a:gd name="T34" fmla="*/ 47 w 78"/>
                  <a:gd name="T35" fmla="*/ 81 h 87"/>
                  <a:gd name="T36" fmla="*/ 45 w 78"/>
                  <a:gd name="T37" fmla="*/ 80 h 87"/>
                  <a:gd name="T38" fmla="*/ 29 w 78"/>
                  <a:gd name="T39" fmla="*/ 63 h 87"/>
                  <a:gd name="T40" fmla="*/ 64 w 78"/>
                  <a:gd name="T41" fmla="*/ 71 h 87"/>
                  <a:gd name="T42" fmla="*/ 64 w 78"/>
                  <a:gd name="T43" fmla="*/ 63 h 87"/>
                  <a:gd name="T44" fmla="*/ 37 w 78"/>
                  <a:gd name="T45" fmla="*/ 30 h 87"/>
                  <a:gd name="T46" fmla="*/ 0 w 78"/>
                  <a:gd name="T47" fmla="*/ 4 h 87"/>
                  <a:gd name="T48" fmla="*/ 15 w 78"/>
                  <a:gd name="T49" fmla="*/ 0 h 87"/>
                  <a:gd name="T50" fmla="*/ 68 w 78"/>
                  <a:gd name="T51" fmla="*/ 0 h 87"/>
                  <a:gd name="T52" fmla="*/ 68 w 78"/>
                  <a:gd name="T53" fmla="*/ 0 h 8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8"/>
                  <a:gd name="T82" fmla="*/ 0 h 87"/>
                  <a:gd name="T83" fmla="*/ 78 w 78"/>
                  <a:gd name="T84" fmla="*/ 87 h 8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8" h="87">
                    <a:moveTo>
                      <a:pt x="68" y="0"/>
                    </a:moveTo>
                    <a:lnTo>
                      <a:pt x="68" y="4"/>
                    </a:lnTo>
                    <a:lnTo>
                      <a:pt x="70" y="19"/>
                    </a:lnTo>
                    <a:lnTo>
                      <a:pt x="73" y="34"/>
                    </a:lnTo>
                    <a:lnTo>
                      <a:pt x="77" y="47"/>
                    </a:lnTo>
                    <a:lnTo>
                      <a:pt x="78" y="54"/>
                    </a:lnTo>
                    <a:lnTo>
                      <a:pt x="78" y="62"/>
                    </a:lnTo>
                    <a:lnTo>
                      <a:pt x="77" y="66"/>
                    </a:lnTo>
                    <a:lnTo>
                      <a:pt x="77" y="68"/>
                    </a:lnTo>
                    <a:lnTo>
                      <a:pt x="77" y="69"/>
                    </a:lnTo>
                    <a:lnTo>
                      <a:pt x="75" y="74"/>
                    </a:lnTo>
                    <a:lnTo>
                      <a:pt x="71" y="78"/>
                    </a:lnTo>
                    <a:lnTo>
                      <a:pt x="67" y="83"/>
                    </a:lnTo>
                    <a:lnTo>
                      <a:pt x="62" y="86"/>
                    </a:lnTo>
                    <a:lnTo>
                      <a:pt x="59" y="87"/>
                    </a:lnTo>
                    <a:lnTo>
                      <a:pt x="55" y="86"/>
                    </a:lnTo>
                    <a:lnTo>
                      <a:pt x="51" y="84"/>
                    </a:lnTo>
                    <a:lnTo>
                      <a:pt x="47" y="81"/>
                    </a:lnTo>
                    <a:lnTo>
                      <a:pt x="45" y="80"/>
                    </a:lnTo>
                    <a:lnTo>
                      <a:pt x="29" y="63"/>
                    </a:lnTo>
                    <a:lnTo>
                      <a:pt x="64" y="71"/>
                    </a:lnTo>
                    <a:lnTo>
                      <a:pt x="64" y="63"/>
                    </a:lnTo>
                    <a:lnTo>
                      <a:pt x="37" y="30"/>
                    </a:lnTo>
                    <a:lnTo>
                      <a:pt x="0" y="4"/>
                    </a:lnTo>
                    <a:lnTo>
                      <a:pt x="15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B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215"/>
              <p:cNvSpPr>
                <a:spLocks/>
              </p:cNvSpPr>
              <p:nvPr/>
            </p:nvSpPr>
            <p:spPr bwMode="auto">
              <a:xfrm>
                <a:off x="3214" y="1893"/>
                <a:ext cx="85" cy="80"/>
              </a:xfrm>
              <a:custGeom>
                <a:avLst/>
                <a:gdLst>
                  <a:gd name="T0" fmla="*/ 79 w 85"/>
                  <a:gd name="T1" fmla="*/ 68 h 80"/>
                  <a:gd name="T2" fmla="*/ 72 w 85"/>
                  <a:gd name="T3" fmla="*/ 59 h 80"/>
                  <a:gd name="T4" fmla="*/ 64 w 85"/>
                  <a:gd name="T5" fmla="*/ 52 h 80"/>
                  <a:gd name="T6" fmla="*/ 51 w 85"/>
                  <a:gd name="T7" fmla="*/ 33 h 80"/>
                  <a:gd name="T8" fmla="*/ 30 w 85"/>
                  <a:gd name="T9" fmla="*/ 20 h 80"/>
                  <a:gd name="T10" fmla="*/ 18 w 85"/>
                  <a:gd name="T11" fmla="*/ 12 h 80"/>
                  <a:gd name="T12" fmla="*/ 15 w 85"/>
                  <a:gd name="T13" fmla="*/ 12 h 80"/>
                  <a:gd name="T14" fmla="*/ 22 w 85"/>
                  <a:gd name="T15" fmla="*/ 12 h 80"/>
                  <a:gd name="T16" fmla="*/ 44 w 85"/>
                  <a:gd name="T17" fmla="*/ 11 h 80"/>
                  <a:gd name="T18" fmla="*/ 59 w 85"/>
                  <a:gd name="T19" fmla="*/ 9 h 80"/>
                  <a:gd name="T20" fmla="*/ 71 w 85"/>
                  <a:gd name="T21" fmla="*/ 8 h 80"/>
                  <a:gd name="T22" fmla="*/ 82 w 85"/>
                  <a:gd name="T23" fmla="*/ 5 h 80"/>
                  <a:gd name="T24" fmla="*/ 71 w 85"/>
                  <a:gd name="T25" fmla="*/ 0 h 80"/>
                  <a:gd name="T26" fmla="*/ 57 w 85"/>
                  <a:gd name="T27" fmla="*/ 0 h 80"/>
                  <a:gd name="T28" fmla="*/ 44 w 85"/>
                  <a:gd name="T29" fmla="*/ 0 h 80"/>
                  <a:gd name="T30" fmla="*/ 22 w 85"/>
                  <a:gd name="T31" fmla="*/ 2 h 80"/>
                  <a:gd name="T32" fmla="*/ 11 w 85"/>
                  <a:gd name="T33" fmla="*/ 2 h 80"/>
                  <a:gd name="T34" fmla="*/ 4 w 85"/>
                  <a:gd name="T35" fmla="*/ 3 h 80"/>
                  <a:gd name="T36" fmla="*/ 0 w 85"/>
                  <a:gd name="T37" fmla="*/ 9 h 80"/>
                  <a:gd name="T38" fmla="*/ 2 w 85"/>
                  <a:gd name="T39" fmla="*/ 9 h 80"/>
                  <a:gd name="T40" fmla="*/ 2 w 85"/>
                  <a:gd name="T41" fmla="*/ 12 h 80"/>
                  <a:gd name="T42" fmla="*/ 8 w 85"/>
                  <a:gd name="T43" fmla="*/ 18 h 80"/>
                  <a:gd name="T44" fmla="*/ 13 w 85"/>
                  <a:gd name="T45" fmla="*/ 20 h 80"/>
                  <a:gd name="T46" fmla="*/ 26 w 85"/>
                  <a:gd name="T47" fmla="*/ 29 h 80"/>
                  <a:gd name="T48" fmla="*/ 44 w 85"/>
                  <a:gd name="T49" fmla="*/ 41 h 80"/>
                  <a:gd name="T50" fmla="*/ 57 w 85"/>
                  <a:gd name="T51" fmla="*/ 58 h 80"/>
                  <a:gd name="T52" fmla="*/ 66 w 85"/>
                  <a:gd name="T53" fmla="*/ 67 h 80"/>
                  <a:gd name="T54" fmla="*/ 66 w 85"/>
                  <a:gd name="T55" fmla="*/ 68 h 80"/>
                  <a:gd name="T56" fmla="*/ 59 w 85"/>
                  <a:gd name="T57" fmla="*/ 68 h 80"/>
                  <a:gd name="T58" fmla="*/ 55 w 85"/>
                  <a:gd name="T59" fmla="*/ 67 h 80"/>
                  <a:gd name="T60" fmla="*/ 44 w 85"/>
                  <a:gd name="T61" fmla="*/ 64 h 80"/>
                  <a:gd name="T62" fmla="*/ 38 w 85"/>
                  <a:gd name="T63" fmla="*/ 61 h 80"/>
                  <a:gd name="T64" fmla="*/ 33 w 85"/>
                  <a:gd name="T65" fmla="*/ 67 h 80"/>
                  <a:gd name="T66" fmla="*/ 41 w 85"/>
                  <a:gd name="T67" fmla="*/ 73 h 80"/>
                  <a:gd name="T68" fmla="*/ 52 w 85"/>
                  <a:gd name="T69" fmla="*/ 76 h 80"/>
                  <a:gd name="T70" fmla="*/ 57 w 85"/>
                  <a:gd name="T71" fmla="*/ 77 h 80"/>
                  <a:gd name="T72" fmla="*/ 70 w 85"/>
                  <a:gd name="T73" fmla="*/ 80 h 80"/>
                  <a:gd name="T74" fmla="*/ 78 w 85"/>
                  <a:gd name="T75" fmla="*/ 79 h 80"/>
                  <a:gd name="T76" fmla="*/ 81 w 85"/>
                  <a:gd name="T77" fmla="*/ 74 h 80"/>
                  <a:gd name="T78" fmla="*/ 82 w 85"/>
                  <a:gd name="T79" fmla="*/ 73 h 80"/>
                  <a:gd name="T80" fmla="*/ 85 w 85"/>
                  <a:gd name="T81" fmla="*/ 73 h 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5"/>
                  <a:gd name="T124" fmla="*/ 0 h 80"/>
                  <a:gd name="T125" fmla="*/ 85 w 85"/>
                  <a:gd name="T126" fmla="*/ 80 h 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5" h="80">
                    <a:moveTo>
                      <a:pt x="85" y="73"/>
                    </a:moveTo>
                    <a:lnTo>
                      <a:pt x="79" y="68"/>
                    </a:lnTo>
                    <a:lnTo>
                      <a:pt x="76" y="64"/>
                    </a:lnTo>
                    <a:lnTo>
                      <a:pt x="72" y="59"/>
                    </a:lnTo>
                    <a:lnTo>
                      <a:pt x="68" y="56"/>
                    </a:lnTo>
                    <a:lnTo>
                      <a:pt x="64" y="52"/>
                    </a:lnTo>
                    <a:lnTo>
                      <a:pt x="59" y="44"/>
                    </a:lnTo>
                    <a:lnTo>
                      <a:pt x="51" y="33"/>
                    </a:lnTo>
                    <a:lnTo>
                      <a:pt x="41" y="27"/>
                    </a:lnTo>
                    <a:lnTo>
                      <a:pt x="30" y="20"/>
                    </a:lnTo>
                    <a:lnTo>
                      <a:pt x="23" y="15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8" y="12"/>
                    </a:lnTo>
                    <a:lnTo>
                      <a:pt x="22" y="12"/>
                    </a:lnTo>
                    <a:lnTo>
                      <a:pt x="33" y="11"/>
                    </a:lnTo>
                    <a:lnTo>
                      <a:pt x="44" y="11"/>
                    </a:lnTo>
                    <a:lnTo>
                      <a:pt x="52" y="9"/>
                    </a:lnTo>
                    <a:lnTo>
                      <a:pt x="59" y="9"/>
                    </a:lnTo>
                    <a:lnTo>
                      <a:pt x="66" y="9"/>
                    </a:lnTo>
                    <a:lnTo>
                      <a:pt x="71" y="8"/>
                    </a:lnTo>
                    <a:lnTo>
                      <a:pt x="76" y="6"/>
                    </a:lnTo>
                    <a:lnTo>
                      <a:pt x="82" y="5"/>
                    </a:lnTo>
                    <a:lnTo>
                      <a:pt x="76" y="3"/>
                    </a:lnTo>
                    <a:lnTo>
                      <a:pt x="71" y="0"/>
                    </a:lnTo>
                    <a:lnTo>
                      <a:pt x="64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3" y="0"/>
                    </a:lnTo>
                    <a:lnTo>
                      <a:pt x="22" y="2"/>
                    </a:lnTo>
                    <a:lnTo>
                      <a:pt x="15" y="2"/>
                    </a:lnTo>
                    <a:lnTo>
                      <a:pt x="11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3" y="14"/>
                    </a:lnTo>
                    <a:lnTo>
                      <a:pt x="8" y="18"/>
                    </a:lnTo>
                    <a:lnTo>
                      <a:pt x="11" y="20"/>
                    </a:lnTo>
                    <a:lnTo>
                      <a:pt x="13" y="20"/>
                    </a:lnTo>
                    <a:lnTo>
                      <a:pt x="18" y="24"/>
                    </a:lnTo>
                    <a:lnTo>
                      <a:pt x="26" y="29"/>
                    </a:lnTo>
                    <a:lnTo>
                      <a:pt x="37" y="35"/>
                    </a:lnTo>
                    <a:lnTo>
                      <a:pt x="44" y="41"/>
                    </a:lnTo>
                    <a:lnTo>
                      <a:pt x="52" y="50"/>
                    </a:lnTo>
                    <a:lnTo>
                      <a:pt x="57" y="58"/>
                    </a:lnTo>
                    <a:lnTo>
                      <a:pt x="63" y="62"/>
                    </a:lnTo>
                    <a:lnTo>
                      <a:pt x="66" y="67"/>
                    </a:lnTo>
                    <a:lnTo>
                      <a:pt x="70" y="68"/>
                    </a:lnTo>
                    <a:lnTo>
                      <a:pt x="66" y="68"/>
                    </a:lnTo>
                    <a:lnTo>
                      <a:pt x="61" y="68"/>
                    </a:lnTo>
                    <a:lnTo>
                      <a:pt x="59" y="68"/>
                    </a:lnTo>
                    <a:lnTo>
                      <a:pt x="57" y="68"/>
                    </a:lnTo>
                    <a:lnTo>
                      <a:pt x="55" y="67"/>
                    </a:lnTo>
                    <a:lnTo>
                      <a:pt x="51" y="65"/>
                    </a:lnTo>
                    <a:lnTo>
                      <a:pt x="44" y="64"/>
                    </a:lnTo>
                    <a:lnTo>
                      <a:pt x="41" y="62"/>
                    </a:lnTo>
                    <a:lnTo>
                      <a:pt x="38" y="61"/>
                    </a:lnTo>
                    <a:lnTo>
                      <a:pt x="33" y="62"/>
                    </a:lnTo>
                    <a:lnTo>
                      <a:pt x="33" y="67"/>
                    </a:lnTo>
                    <a:lnTo>
                      <a:pt x="37" y="71"/>
                    </a:lnTo>
                    <a:lnTo>
                      <a:pt x="41" y="73"/>
                    </a:lnTo>
                    <a:lnTo>
                      <a:pt x="48" y="76"/>
                    </a:lnTo>
                    <a:lnTo>
                      <a:pt x="52" y="76"/>
                    </a:lnTo>
                    <a:lnTo>
                      <a:pt x="56" y="77"/>
                    </a:lnTo>
                    <a:lnTo>
                      <a:pt x="57" y="77"/>
                    </a:lnTo>
                    <a:lnTo>
                      <a:pt x="63" y="79"/>
                    </a:lnTo>
                    <a:lnTo>
                      <a:pt x="70" y="80"/>
                    </a:lnTo>
                    <a:lnTo>
                      <a:pt x="75" y="80"/>
                    </a:lnTo>
                    <a:lnTo>
                      <a:pt x="78" y="79"/>
                    </a:lnTo>
                    <a:lnTo>
                      <a:pt x="82" y="76"/>
                    </a:lnTo>
                    <a:lnTo>
                      <a:pt x="81" y="74"/>
                    </a:lnTo>
                    <a:lnTo>
                      <a:pt x="79" y="73"/>
                    </a:lnTo>
                    <a:lnTo>
                      <a:pt x="82" y="73"/>
                    </a:lnTo>
                    <a:lnTo>
                      <a:pt x="85" y="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216"/>
              <p:cNvSpPr>
                <a:spLocks/>
              </p:cNvSpPr>
              <p:nvPr/>
            </p:nvSpPr>
            <p:spPr bwMode="auto">
              <a:xfrm>
                <a:off x="3267" y="1858"/>
                <a:ext cx="155" cy="174"/>
              </a:xfrm>
              <a:custGeom>
                <a:avLst/>
                <a:gdLst>
                  <a:gd name="T0" fmla="*/ 0 w 155"/>
                  <a:gd name="T1" fmla="*/ 123 h 174"/>
                  <a:gd name="T2" fmla="*/ 10 w 155"/>
                  <a:gd name="T3" fmla="*/ 127 h 174"/>
                  <a:gd name="T4" fmla="*/ 17 w 155"/>
                  <a:gd name="T5" fmla="*/ 138 h 174"/>
                  <a:gd name="T6" fmla="*/ 23 w 155"/>
                  <a:gd name="T7" fmla="*/ 148 h 174"/>
                  <a:gd name="T8" fmla="*/ 34 w 155"/>
                  <a:gd name="T9" fmla="*/ 162 h 174"/>
                  <a:gd name="T10" fmla="*/ 45 w 155"/>
                  <a:gd name="T11" fmla="*/ 167 h 174"/>
                  <a:gd name="T12" fmla="*/ 66 w 155"/>
                  <a:gd name="T13" fmla="*/ 173 h 174"/>
                  <a:gd name="T14" fmla="*/ 89 w 155"/>
                  <a:gd name="T15" fmla="*/ 174 h 174"/>
                  <a:gd name="T16" fmla="*/ 113 w 155"/>
                  <a:gd name="T17" fmla="*/ 167 h 174"/>
                  <a:gd name="T18" fmla="*/ 132 w 155"/>
                  <a:gd name="T19" fmla="*/ 151 h 174"/>
                  <a:gd name="T20" fmla="*/ 144 w 155"/>
                  <a:gd name="T21" fmla="*/ 133 h 174"/>
                  <a:gd name="T22" fmla="*/ 150 w 155"/>
                  <a:gd name="T23" fmla="*/ 118 h 174"/>
                  <a:gd name="T24" fmla="*/ 153 w 155"/>
                  <a:gd name="T25" fmla="*/ 114 h 174"/>
                  <a:gd name="T26" fmla="*/ 153 w 155"/>
                  <a:gd name="T27" fmla="*/ 108 h 174"/>
                  <a:gd name="T28" fmla="*/ 155 w 155"/>
                  <a:gd name="T29" fmla="*/ 94 h 174"/>
                  <a:gd name="T30" fmla="*/ 153 w 155"/>
                  <a:gd name="T31" fmla="*/ 71 h 174"/>
                  <a:gd name="T32" fmla="*/ 144 w 155"/>
                  <a:gd name="T33" fmla="*/ 47 h 174"/>
                  <a:gd name="T34" fmla="*/ 128 w 155"/>
                  <a:gd name="T35" fmla="*/ 23 h 174"/>
                  <a:gd name="T36" fmla="*/ 110 w 155"/>
                  <a:gd name="T37" fmla="*/ 10 h 174"/>
                  <a:gd name="T38" fmla="*/ 91 w 155"/>
                  <a:gd name="T39" fmla="*/ 2 h 174"/>
                  <a:gd name="T40" fmla="*/ 79 w 155"/>
                  <a:gd name="T41" fmla="*/ 0 h 174"/>
                  <a:gd name="T42" fmla="*/ 63 w 155"/>
                  <a:gd name="T43" fmla="*/ 3 h 174"/>
                  <a:gd name="T44" fmla="*/ 52 w 155"/>
                  <a:gd name="T45" fmla="*/ 10 h 174"/>
                  <a:gd name="T46" fmla="*/ 41 w 155"/>
                  <a:gd name="T47" fmla="*/ 19 h 174"/>
                  <a:gd name="T48" fmla="*/ 34 w 155"/>
                  <a:gd name="T49" fmla="*/ 29 h 174"/>
                  <a:gd name="T50" fmla="*/ 44 w 155"/>
                  <a:gd name="T51" fmla="*/ 22 h 174"/>
                  <a:gd name="T52" fmla="*/ 53 w 155"/>
                  <a:gd name="T53" fmla="*/ 16 h 174"/>
                  <a:gd name="T54" fmla="*/ 66 w 155"/>
                  <a:gd name="T55" fmla="*/ 13 h 174"/>
                  <a:gd name="T56" fmla="*/ 79 w 155"/>
                  <a:gd name="T57" fmla="*/ 11 h 174"/>
                  <a:gd name="T58" fmla="*/ 89 w 155"/>
                  <a:gd name="T59" fmla="*/ 13 h 174"/>
                  <a:gd name="T60" fmla="*/ 106 w 155"/>
                  <a:gd name="T61" fmla="*/ 19 h 174"/>
                  <a:gd name="T62" fmla="*/ 123 w 155"/>
                  <a:gd name="T63" fmla="*/ 31 h 174"/>
                  <a:gd name="T64" fmla="*/ 138 w 155"/>
                  <a:gd name="T65" fmla="*/ 52 h 174"/>
                  <a:gd name="T66" fmla="*/ 143 w 155"/>
                  <a:gd name="T67" fmla="*/ 71 h 174"/>
                  <a:gd name="T68" fmla="*/ 144 w 155"/>
                  <a:gd name="T69" fmla="*/ 93 h 174"/>
                  <a:gd name="T70" fmla="*/ 144 w 155"/>
                  <a:gd name="T71" fmla="*/ 106 h 174"/>
                  <a:gd name="T72" fmla="*/ 143 w 155"/>
                  <a:gd name="T73" fmla="*/ 111 h 174"/>
                  <a:gd name="T74" fmla="*/ 142 w 155"/>
                  <a:gd name="T75" fmla="*/ 115 h 174"/>
                  <a:gd name="T76" fmla="*/ 136 w 155"/>
                  <a:gd name="T77" fmla="*/ 129 h 174"/>
                  <a:gd name="T78" fmla="*/ 125 w 155"/>
                  <a:gd name="T79" fmla="*/ 145 h 174"/>
                  <a:gd name="T80" fmla="*/ 109 w 155"/>
                  <a:gd name="T81" fmla="*/ 157 h 174"/>
                  <a:gd name="T82" fmla="*/ 87 w 155"/>
                  <a:gd name="T83" fmla="*/ 163 h 174"/>
                  <a:gd name="T84" fmla="*/ 67 w 155"/>
                  <a:gd name="T85" fmla="*/ 163 h 174"/>
                  <a:gd name="T86" fmla="*/ 49 w 155"/>
                  <a:gd name="T87" fmla="*/ 157 h 174"/>
                  <a:gd name="T88" fmla="*/ 41 w 155"/>
                  <a:gd name="T89" fmla="*/ 153 h 174"/>
                  <a:gd name="T90" fmla="*/ 32 w 155"/>
                  <a:gd name="T91" fmla="*/ 142 h 174"/>
                  <a:gd name="T92" fmla="*/ 22 w 155"/>
                  <a:gd name="T93" fmla="*/ 132 h 174"/>
                  <a:gd name="T94" fmla="*/ 13 w 155"/>
                  <a:gd name="T95" fmla="*/ 126 h 174"/>
                  <a:gd name="T96" fmla="*/ 0 w 155"/>
                  <a:gd name="T97" fmla="*/ 123 h 174"/>
                  <a:gd name="T98" fmla="*/ 0 w 155"/>
                  <a:gd name="T99" fmla="*/ 123 h 17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55"/>
                  <a:gd name="T151" fmla="*/ 0 h 174"/>
                  <a:gd name="T152" fmla="*/ 155 w 155"/>
                  <a:gd name="T153" fmla="*/ 174 h 17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55" h="174">
                    <a:moveTo>
                      <a:pt x="0" y="123"/>
                    </a:moveTo>
                    <a:lnTo>
                      <a:pt x="10" y="127"/>
                    </a:lnTo>
                    <a:lnTo>
                      <a:pt x="17" y="138"/>
                    </a:lnTo>
                    <a:lnTo>
                      <a:pt x="23" y="148"/>
                    </a:lnTo>
                    <a:lnTo>
                      <a:pt x="34" y="162"/>
                    </a:lnTo>
                    <a:lnTo>
                      <a:pt x="45" y="167"/>
                    </a:lnTo>
                    <a:lnTo>
                      <a:pt x="66" y="173"/>
                    </a:lnTo>
                    <a:lnTo>
                      <a:pt x="89" y="174"/>
                    </a:lnTo>
                    <a:lnTo>
                      <a:pt x="113" y="167"/>
                    </a:lnTo>
                    <a:lnTo>
                      <a:pt x="132" y="151"/>
                    </a:lnTo>
                    <a:lnTo>
                      <a:pt x="144" y="133"/>
                    </a:lnTo>
                    <a:lnTo>
                      <a:pt x="150" y="118"/>
                    </a:lnTo>
                    <a:lnTo>
                      <a:pt x="153" y="114"/>
                    </a:lnTo>
                    <a:lnTo>
                      <a:pt x="153" y="108"/>
                    </a:lnTo>
                    <a:lnTo>
                      <a:pt x="155" y="94"/>
                    </a:lnTo>
                    <a:lnTo>
                      <a:pt x="153" y="71"/>
                    </a:lnTo>
                    <a:lnTo>
                      <a:pt x="144" y="47"/>
                    </a:lnTo>
                    <a:lnTo>
                      <a:pt x="128" y="23"/>
                    </a:lnTo>
                    <a:lnTo>
                      <a:pt x="110" y="10"/>
                    </a:lnTo>
                    <a:lnTo>
                      <a:pt x="91" y="2"/>
                    </a:lnTo>
                    <a:lnTo>
                      <a:pt x="79" y="0"/>
                    </a:lnTo>
                    <a:lnTo>
                      <a:pt x="63" y="3"/>
                    </a:lnTo>
                    <a:lnTo>
                      <a:pt x="52" y="10"/>
                    </a:lnTo>
                    <a:lnTo>
                      <a:pt x="41" y="19"/>
                    </a:lnTo>
                    <a:lnTo>
                      <a:pt x="34" y="29"/>
                    </a:lnTo>
                    <a:lnTo>
                      <a:pt x="44" y="22"/>
                    </a:lnTo>
                    <a:lnTo>
                      <a:pt x="53" y="16"/>
                    </a:lnTo>
                    <a:lnTo>
                      <a:pt x="66" y="13"/>
                    </a:lnTo>
                    <a:lnTo>
                      <a:pt x="79" y="11"/>
                    </a:lnTo>
                    <a:lnTo>
                      <a:pt x="89" y="13"/>
                    </a:lnTo>
                    <a:lnTo>
                      <a:pt x="106" y="19"/>
                    </a:lnTo>
                    <a:lnTo>
                      <a:pt x="123" y="31"/>
                    </a:lnTo>
                    <a:lnTo>
                      <a:pt x="138" y="52"/>
                    </a:lnTo>
                    <a:lnTo>
                      <a:pt x="143" y="71"/>
                    </a:lnTo>
                    <a:lnTo>
                      <a:pt x="144" y="93"/>
                    </a:lnTo>
                    <a:lnTo>
                      <a:pt x="144" y="106"/>
                    </a:lnTo>
                    <a:lnTo>
                      <a:pt x="143" y="111"/>
                    </a:lnTo>
                    <a:lnTo>
                      <a:pt x="142" y="115"/>
                    </a:lnTo>
                    <a:lnTo>
                      <a:pt x="136" y="129"/>
                    </a:lnTo>
                    <a:lnTo>
                      <a:pt x="125" y="145"/>
                    </a:lnTo>
                    <a:lnTo>
                      <a:pt x="109" y="157"/>
                    </a:lnTo>
                    <a:lnTo>
                      <a:pt x="87" y="163"/>
                    </a:lnTo>
                    <a:lnTo>
                      <a:pt x="67" y="163"/>
                    </a:lnTo>
                    <a:lnTo>
                      <a:pt x="49" y="157"/>
                    </a:lnTo>
                    <a:lnTo>
                      <a:pt x="41" y="153"/>
                    </a:lnTo>
                    <a:lnTo>
                      <a:pt x="32" y="142"/>
                    </a:lnTo>
                    <a:lnTo>
                      <a:pt x="22" y="132"/>
                    </a:lnTo>
                    <a:lnTo>
                      <a:pt x="13" y="126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Freeform 217"/>
              <p:cNvSpPr>
                <a:spLocks/>
              </p:cNvSpPr>
              <p:nvPr/>
            </p:nvSpPr>
            <p:spPr bwMode="auto">
              <a:xfrm>
                <a:off x="3311" y="1907"/>
                <a:ext cx="15" cy="34"/>
              </a:xfrm>
              <a:custGeom>
                <a:avLst/>
                <a:gdLst>
                  <a:gd name="T0" fmla="*/ 15 w 15"/>
                  <a:gd name="T1" fmla="*/ 3 h 34"/>
                  <a:gd name="T2" fmla="*/ 9 w 15"/>
                  <a:gd name="T3" fmla="*/ 0 h 34"/>
                  <a:gd name="T4" fmla="*/ 8 w 15"/>
                  <a:gd name="T5" fmla="*/ 4 h 34"/>
                  <a:gd name="T6" fmla="*/ 5 w 15"/>
                  <a:gd name="T7" fmla="*/ 6 h 34"/>
                  <a:gd name="T8" fmla="*/ 4 w 15"/>
                  <a:gd name="T9" fmla="*/ 10 h 34"/>
                  <a:gd name="T10" fmla="*/ 4 w 15"/>
                  <a:gd name="T11" fmla="*/ 15 h 34"/>
                  <a:gd name="T12" fmla="*/ 4 w 15"/>
                  <a:gd name="T13" fmla="*/ 16 h 34"/>
                  <a:gd name="T14" fmla="*/ 3 w 15"/>
                  <a:gd name="T15" fmla="*/ 18 h 34"/>
                  <a:gd name="T16" fmla="*/ 1 w 15"/>
                  <a:gd name="T17" fmla="*/ 21 h 34"/>
                  <a:gd name="T18" fmla="*/ 0 w 15"/>
                  <a:gd name="T19" fmla="*/ 25 h 34"/>
                  <a:gd name="T20" fmla="*/ 0 w 15"/>
                  <a:gd name="T21" fmla="*/ 27 h 34"/>
                  <a:gd name="T22" fmla="*/ 1 w 15"/>
                  <a:gd name="T23" fmla="*/ 31 h 34"/>
                  <a:gd name="T24" fmla="*/ 5 w 15"/>
                  <a:gd name="T25" fmla="*/ 34 h 34"/>
                  <a:gd name="T26" fmla="*/ 8 w 15"/>
                  <a:gd name="T27" fmla="*/ 33 h 34"/>
                  <a:gd name="T28" fmla="*/ 9 w 15"/>
                  <a:gd name="T29" fmla="*/ 30 h 34"/>
                  <a:gd name="T30" fmla="*/ 9 w 15"/>
                  <a:gd name="T31" fmla="*/ 27 h 34"/>
                  <a:gd name="T32" fmla="*/ 9 w 15"/>
                  <a:gd name="T33" fmla="*/ 22 h 34"/>
                  <a:gd name="T34" fmla="*/ 9 w 15"/>
                  <a:gd name="T35" fmla="*/ 19 h 34"/>
                  <a:gd name="T36" fmla="*/ 11 w 15"/>
                  <a:gd name="T37" fmla="*/ 19 h 34"/>
                  <a:gd name="T38" fmla="*/ 11 w 15"/>
                  <a:gd name="T39" fmla="*/ 18 h 34"/>
                  <a:gd name="T40" fmla="*/ 12 w 15"/>
                  <a:gd name="T41" fmla="*/ 13 h 34"/>
                  <a:gd name="T42" fmla="*/ 13 w 15"/>
                  <a:gd name="T43" fmla="*/ 10 h 34"/>
                  <a:gd name="T44" fmla="*/ 15 w 15"/>
                  <a:gd name="T45" fmla="*/ 9 h 34"/>
                  <a:gd name="T46" fmla="*/ 15 w 15"/>
                  <a:gd name="T47" fmla="*/ 6 h 34"/>
                  <a:gd name="T48" fmla="*/ 15 w 15"/>
                  <a:gd name="T49" fmla="*/ 3 h 34"/>
                  <a:gd name="T50" fmla="*/ 15 w 15"/>
                  <a:gd name="T51" fmla="*/ 3 h 3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"/>
                  <a:gd name="T79" fmla="*/ 0 h 34"/>
                  <a:gd name="T80" fmla="*/ 15 w 15"/>
                  <a:gd name="T81" fmla="*/ 34 h 3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" h="34">
                    <a:moveTo>
                      <a:pt x="15" y="3"/>
                    </a:moveTo>
                    <a:lnTo>
                      <a:pt x="9" y="0"/>
                    </a:lnTo>
                    <a:lnTo>
                      <a:pt x="8" y="4"/>
                    </a:lnTo>
                    <a:lnTo>
                      <a:pt x="5" y="6"/>
                    </a:lnTo>
                    <a:lnTo>
                      <a:pt x="4" y="10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3" y="18"/>
                    </a:lnTo>
                    <a:lnTo>
                      <a:pt x="1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1" y="31"/>
                    </a:lnTo>
                    <a:lnTo>
                      <a:pt x="5" y="34"/>
                    </a:lnTo>
                    <a:lnTo>
                      <a:pt x="8" y="33"/>
                    </a:lnTo>
                    <a:lnTo>
                      <a:pt x="9" y="30"/>
                    </a:lnTo>
                    <a:lnTo>
                      <a:pt x="9" y="27"/>
                    </a:lnTo>
                    <a:lnTo>
                      <a:pt x="9" y="22"/>
                    </a:lnTo>
                    <a:lnTo>
                      <a:pt x="9" y="19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2" y="13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2" name="Freeform 218"/>
              <p:cNvSpPr>
                <a:spLocks/>
              </p:cNvSpPr>
              <p:nvPr/>
            </p:nvSpPr>
            <p:spPr bwMode="auto">
              <a:xfrm>
                <a:off x="3326" y="2032"/>
                <a:ext cx="243" cy="163"/>
              </a:xfrm>
              <a:custGeom>
                <a:avLst/>
                <a:gdLst>
                  <a:gd name="T0" fmla="*/ 7 w 243"/>
                  <a:gd name="T1" fmla="*/ 0 h 163"/>
                  <a:gd name="T2" fmla="*/ 1 w 243"/>
                  <a:gd name="T3" fmla="*/ 12 h 163"/>
                  <a:gd name="T4" fmla="*/ 0 w 243"/>
                  <a:gd name="T5" fmla="*/ 24 h 163"/>
                  <a:gd name="T6" fmla="*/ 0 w 243"/>
                  <a:gd name="T7" fmla="*/ 36 h 163"/>
                  <a:gd name="T8" fmla="*/ 1 w 243"/>
                  <a:gd name="T9" fmla="*/ 53 h 163"/>
                  <a:gd name="T10" fmla="*/ 5 w 243"/>
                  <a:gd name="T11" fmla="*/ 63 h 163"/>
                  <a:gd name="T12" fmla="*/ 13 w 243"/>
                  <a:gd name="T13" fmla="*/ 82 h 163"/>
                  <a:gd name="T14" fmla="*/ 26 w 243"/>
                  <a:gd name="T15" fmla="*/ 100 h 163"/>
                  <a:gd name="T16" fmla="*/ 41 w 243"/>
                  <a:gd name="T17" fmla="*/ 116 h 163"/>
                  <a:gd name="T18" fmla="*/ 58 w 243"/>
                  <a:gd name="T19" fmla="*/ 130 h 163"/>
                  <a:gd name="T20" fmla="*/ 75 w 243"/>
                  <a:gd name="T21" fmla="*/ 139 h 163"/>
                  <a:gd name="T22" fmla="*/ 85 w 243"/>
                  <a:gd name="T23" fmla="*/ 145 h 163"/>
                  <a:gd name="T24" fmla="*/ 90 w 243"/>
                  <a:gd name="T25" fmla="*/ 148 h 163"/>
                  <a:gd name="T26" fmla="*/ 106 w 243"/>
                  <a:gd name="T27" fmla="*/ 151 h 163"/>
                  <a:gd name="T28" fmla="*/ 144 w 243"/>
                  <a:gd name="T29" fmla="*/ 159 h 163"/>
                  <a:gd name="T30" fmla="*/ 185 w 243"/>
                  <a:gd name="T31" fmla="*/ 163 h 163"/>
                  <a:gd name="T32" fmla="*/ 215 w 243"/>
                  <a:gd name="T33" fmla="*/ 159 h 163"/>
                  <a:gd name="T34" fmla="*/ 227 w 243"/>
                  <a:gd name="T35" fmla="*/ 151 h 163"/>
                  <a:gd name="T36" fmla="*/ 236 w 243"/>
                  <a:gd name="T37" fmla="*/ 142 h 163"/>
                  <a:gd name="T38" fmla="*/ 240 w 243"/>
                  <a:gd name="T39" fmla="*/ 131 h 163"/>
                  <a:gd name="T40" fmla="*/ 243 w 243"/>
                  <a:gd name="T41" fmla="*/ 119 h 163"/>
                  <a:gd name="T42" fmla="*/ 238 w 243"/>
                  <a:gd name="T43" fmla="*/ 130 h 163"/>
                  <a:gd name="T44" fmla="*/ 232 w 243"/>
                  <a:gd name="T45" fmla="*/ 137 h 163"/>
                  <a:gd name="T46" fmla="*/ 223 w 243"/>
                  <a:gd name="T47" fmla="*/ 143 h 163"/>
                  <a:gd name="T48" fmla="*/ 213 w 243"/>
                  <a:gd name="T49" fmla="*/ 150 h 163"/>
                  <a:gd name="T50" fmla="*/ 186 w 243"/>
                  <a:gd name="T51" fmla="*/ 153 h 163"/>
                  <a:gd name="T52" fmla="*/ 145 w 243"/>
                  <a:gd name="T53" fmla="*/ 150 h 163"/>
                  <a:gd name="T54" fmla="*/ 109 w 243"/>
                  <a:gd name="T55" fmla="*/ 140 h 163"/>
                  <a:gd name="T56" fmla="*/ 94 w 243"/>
                  <a:gd name="T57" fmla="*/ 137 h 163"/>
                  <a:gd name="T58" fmla="*/ 88 w 243"/>
                  <a:gd name="T59" fmla="*/ 136 h 163"/>
                  <a:gd name="T60" fmla="*/ 79 w 243"/>
                  <a:gd name="T61" fmla="*/ 131 h 163"/>
                  <a:gd name="T62" fmla="*/ 64 w 243"/>
                  <a:gd name="T63" fmla="*/ 122 h 163"/>
                  <a:gd name="T64" fmla="*/ 47 w 243"/>
                  <a:gd name="T65" fmla="*/ 110 h 163"/>
                  <a:gd name="T66" fmla="*/ 31 w 243"/>
                  <a:gd name="T67" fmla="*/ 94 h 163"/>
                  <a:gd name="T68" fmla="*/ 20 w 243"/>
                  <a:gd name="T69" fmla="*/ 77 h 163"/>
                  <a:gd name="T70" fmla="*/ 12 w 243"/>
                  <a:gd name="T71" fmla="*/ 60 h 163"/>
                  <a:gd name="T72" fmla="*/ 9 w 243"/>
                  <a:gd name="T73" fmla="*/ 50 h 163"/>
                  <a:gd name="T74" fmla="*/ 7 w 243"/>
                  <a:gd name="T75" fmla="*/ 36 h 163"/>
                  <a:gd name="T76" fmla="*/ 7 w 243"/>
                  <a:gd name="T77" fmla="*/ 24 h 163"/>
                  <a:gd name="T78" fmla="*/ 7 w 243"/>
                  <a:gd name="T79" fmla="*/ 12 h 163"/>
                  <a:gd name="T80" fmla="*/ 7 w 243"/>
                  <a:gd name="T81" fmla="*/ 0 h 163"/>
                  <a:gd name="T82" fmla="*/ 7 w 243"/>
                  <a:gd name="T83" fmla="*/ 0 h 16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43"/>
                  <a:gd name="T127" fmla="*/ 0 h 163"/>
                  <a:gd name="T128" fmla="*/ 243 w 243"/>
                  <a:gd name="T129" fmla="*/ 163 h 16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43" h="163">
                    <a:moveTo>
                      <a:pt x="7" y="0"/>
                    </a:moveTo>
                    <a:lnTo>
                      <a:pt x="1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" y="53"/>
                    </a:lnTo>
                    <a:lnTo>
                      <a:pt x="5" y="63"/>
                    </a:lnTo>
                    <a:lnTo>
                      <a:pt x="13" y="82"/>
                    </a:lnTo>
                    <a:lnTo>
                      <a:pt x="26" y="100"/>
                    </a:lnTo>
                    <a:lnTo>
                      <a:pt x="41" y="116"/>
                    </a:lnTo>
                    <a:lnTo>
                      <a:pt x="58" y="130"/>
                    </a:lnTo>
                    <a:lnTo>
                      <a:pt x="75" y="139"/>
                    </a:lnTo>
                    <a:lnTo>
                      <a:pt x="85" y="145"/>
                    </a:lnTo>
                    <a:lnTo>
                      <a:pt x="90" y="148"/>
                    </a:lnTo>
                    <a:lnTo>
                      <a:pt x="106" y="151"/>
                    </a:lnTo>
                    <a:lnTo>
                      <a:pt x="144" y="159"/>
                    </a:lnTo>
                    <a:lnTo>
                      <a:pt x="185" y="163"/>
                    </a:lnTo>
                    <a:lnTo>
                      <a:pt x="215" y="159"/>
                    </a:lnTo>
                    <a:lnTo>
                      <a:pt x="227" y="151"/>
                    </a:lnTo>
                    <a:lnTo>
                      <a:pt x="236" y="142"/>
                    </a:lnTo>
                    <a:lnTo>
                      <a:pt x="240" y="131"/>
                    </a:lnTo>
                    <a:lnTo>
                      <a:pt x="243" y="119"/>
                    </a:lnTo>
                    <a:lnTo>
                      <a:pt x="238" y="130"/>
                    </a:lnTo>
                    <a:lnTo>
                      <a:pt x="232" y="137"/>
                    </a:lnTo>
                    <a:lnTo>
                      <a:pt x="223" y="143"/>
                    </a:lnTo>
                    <a:lnTo>
                      <a:pt x="213" y="150"/>
                    </a:lnTo>
                    <a:lnTo>
                      <a:pt x="186" y="153"/>
                    </a:lnTo>
                    <a:lnTo>
                      <a:pt x="145" y="150"/>
                    </a:lnTo>
                    <a:lnTo>
                      <a:pt x="109" y="140"/>
                    </a:lnTo>
                    <a:lnTo>
                      <a:pt x="94" y="137"/>
                    </a:lnTo>
                    <a:lnTo>
                      <a:pt x="88" y="136"/>
                    </a:lnTo>
                    <a:lnTo>
                      <a:pt x="79" y="131"/>
                    </a:lnTo>
                    <a:lnTo>
                      <a:pt x="64" y="122"/>
                    </a:lnTo>
                    <a:lnTo>
                      <a:pt x="47" y="110"/>
                    </a:lnTo>
                    <a:lnTo>
                      <a:pt x="31" y="94"/>
                    </a:lnTo>
                    <a:lnTo>
                      <a:pt x="20" y="77"/>
                    </a:lnTo>
                    <a:lnTo>
                      <a:pt x="12" y="60"/>
                    </a:lnTo>
                    <a:lnTo>
                      <a:pt x="9" y="50"/>
                    </a:lnTo>
                    <a:lnTo>
                      <a:pt x="7" y="36"/>
                    </a:lnTo>
                    <a:lnTo>
                      <a:pt x="7" y="24"/>
                    </a:lnTo>
                    <a:lnTo>
                      <a:pt x="7" y="1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3" name="Freeform 219"/>
              <p:cNvSpPr>
                <a:spLocks/>
              </p:cNvSpPr>
              <p:nvPr/>
            </p:nvSpPr>
            <p:spPr bwMode="auto">
              <a:xfrm>
                <a:off x="3409" y="2076"/>
                <a:ext cx="119" cy="87"/>
              </a:xfrm>
              <a:custGeom>
                <a:avLst/>
                <a:gdLst>
                  <a:gd name="T0" fmla="*/ 1 w 119"/>
                  <a:gd name="T1" fmla="*/ 0 h 87"/>
                  <a:gd name="T2" fmla="*/ 0 w 119"/>
                  <a:gd name="T3" fmla="*/ 6 h 87"/>
                  <a:gd name="T4" fmla="*/ 0 w 119"/>
                  <a:gd name="T5" fmla="*/ 12 h 87"/>
                  <a:gd name="T6" fmla="*/ 1 w 119"/>
                  <a:gd name="T7" fmla="*/ 19 h 87"/>
                  <a:gd name="T8" fmla="*/ 4 w 119"/>
                  <a:gd name="T9" fmla="*/ 26 h 87"/>
                  <a:gd name="T10" fmla="*/ 7 w 119"/>
                  <a:gd name="T11" fmla="*/ 30 h 87"/>
                  <a:gd name="T12" fmla="*/ 11 w 119"/>
                  <a:gd name="T13" fmla="*/ 38 h 87"/>
                  <a:gd name="T14" fmla="*/ 17 w 119"/>
                  <a:gd name="T15" fmla="*/ 47 h 87"/>
                  <a:gd name="T16" fmla="*/ 26 w 119"/>
                  <a:gd name="T17" fmla="*/ 54 h 87"/>
                  <a:gd name="T18" fmla="*/ 32 w 119"/>
                  <a:gd name="T19" fmla="*/ 59 h 87"/>
                  <a:gd name="T20" fmla="*/ 39 w 119"/>
                  <a:gd name="T21" fmla="*/ 65 h 87"/>
                  <a:gd name="T22" fmla="*/ 43 w 119"/>
                  <a:gd name="T23" fmla="*/ 68 h 87"/>
                  <a:gd name="T24" fmla="*/ 46 w 119"/>
                  <a:gd name="T25" fmla="*/ 69 h 87"/>
                  <a:gd name="T26" fmla="*/ 53 w 119"/>
                  <a:gd name="T27" fmla="*/ 72 h 87"/>
                  <a:gd name="T28" fmla="*/ 70 w 119"/>
                  <a:gd name="T29" fmla="*/ 80 h 87"/>
                  <a:gd name="T30" fmla="*/ 89 w 119"/>
                  <a:gd name="T31" fmla="*/ 86 h 87"/>
                  <a:gd name="T32" fmla="*/ 104 w 119"/>
                  <a:gd name="T33" fmla="*/ 87 h 87"/>
                  <a:gd name="T34" fmla="*/ 110 w 119"/>
                  <a:gd name="T35" fmla="*/ 84 h 87"/>
                  <a:gd name="T36" fmla="*/ 114 w 119"/>
                  <a:gd name="T37" fmla="*/ 80 h 87"/>
                  <a:gd name="T38" fmla="*/ 117 w 119"/>
                  <a:gd name="T39" fmla="*/ 74 h 87"/>
                  <a:gd name="T40" fmla="*/ 119 w 119"/>
                  <a:gd name="T41" fmla="*/ 68 h 87"/>
                  <a:gd name="T42" fmla="*/ 111 w 119"/>
                  <a:gd name="T43" fmla="*/ 74 h 87"/>
                  <a:gd name="T44" fmla="*/ 103 w 119"/>
                  <a:gd name="T45" fmla="*/ 77 h 87"/>
                  <a:gd name="T46" fmla="*/ 89 w 119"/>
                  <a:gd name="T47" fmla="*/ 77 h 87"/>
                  <a:gd name="T48" fmla="*/ 73 w 119"/>
                  <a:gd name="T49" fmla="*/ 71 h 87"/>
                  <a:gd name="T50" fmla="*/ 57 w 119"/>
                  <a:gd name="T51" fmla="*/ 65 h 87"/>
                  <a:gd name="T52" fmla="*/ 51 w 119"/>
                  <a:gd name="T53" fmla="*/ 60 h 87"/>
                  <a:gd name="T54" fmla="*/ 49 w 119"/>
                  <a:gd name="T55" fmla="*/ 59 h 87"/>
                  <a:gd name="T56" fmla="*/ 45 w 119"/>
                  <a:gd name="T57" fmla="*/ 57 h 87"/>
                  <a:gd name="T58" fmla="*/ 38 w 119"/>
                  <a:gd name="T59" fmla="*/ 51 h 87"/>
                  <a:gd name="T60" fmla="*/ 31 w 119"/>
                  <a:gd name="T61" fmla="*/ 47 h 87"/>
                  <a:gd name="T62" fmla="*/ 24 w 119"/>
                  <a:gd name="T63" fmla="*/ 39 h 87"/>
                  <a:gd name="T64" fmla="*/ 19 w 119"/>
                  <a:gd name="T65" fmla="*/ 32 h 87"/>
                  <a:gd name="T66" fmla="*/ 15 w 119"/>
                  <a:gd name="T67" fmla="*/ 24 h 87"/>
                  <a:gd name="T68" fmla="*/ 13 w 119"/>
                  <a:gd name="T69" fmla="*/ 21 h 87"/>
                  <a:gd name="T70" fmla="*/ 9 w 119"/>
                  <a:gd name="T71" fmla="*/ 15 h 87"/>
                  <a:gd name="T72" fmla="*/ 7 w 119"/>
                  <a:gd name="T73" fmla="*/ 10 h 87"/>
                  <a:gd name="T74" fmla="*/ 4 w 119"/>
                  <a:gd name="T75" fmla="*/ 4 h 87"/>
                  <a:gd name="T76" fmla="*/ 1 w 119"/>
                  <a:gd name="T77" fmla="*/ 0 h 87"/>
                  <a:gd name="T78" fmla="*/ 1 w 119"/>
                  <a:gd name="T79" fmla="*/ 0 h 8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19"/>
                  <a:gd name="T121" fmla="*/ 0 h 87"/>
                  <a:gd name="T122" fmla="*/ 119 w 119"/>
                  <a:gd name="T123" fmla="*/ 87 h 8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19" h="87">
                    <a:moveTo>
                      <a:pt x="1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1" y="19"/>
                    </a:lnTo>
                    <a:lnTo>
                      <a:pt x="4" y="26"/>
                    </a:lnTo>
                    <a:lnTo>
                      <a:pt x="7" y="30"/>
                    </a:lnTo>
                    <a:lnTo>
                      <a:pt x="11" y="38"/>
                    </a:lnTo>
                    <a:lnTo>
                      <a:pt x="17" y="47"/>
                    </a:lnTo>
                    <a:lnTo>
                      <a:pt x="26" y="54"/>
                    </a:lnTo>
                    <a:lnTo>
                      <a:pt x="32" y="59"/>
                    </a:lnTo>
                    <a:lnTo>
                      <a:pt x="39" y="65"/>
                    </a:lnTo>
                    <a:lnTo>
                      <a:pt x="43" y="68"/>
                    </a:lnTo>
                    <a:lnTo>
                      <a:pt x="46" y="69"/>
                    </a:lnTo>
                    <a:lnTo>
                      <a:pt x="53" y="72"/>
                    </a:lnTo>
                    <a:lnTo>
                      <a:pt x="70" y="80"/>
                    </a:lnTo>
                    <a:lnTo>
                      <a:pt x="89" y="86"/>
                    </a:lnTo>
                    <a:lnTo>
                      <a:pt x="104" y="87"/>
                    </a:lnTo>
                    <a:lnTo>
                      <a:pt x="110" y="84"/>
                    </a:lnTo>
                    <a:lnTo>
                      <a:pt x="114" y="80"/>
                    </a:lnTo>
                    <a:lnTo>
                      <a:pt x="117" y="74"/>
                    </a:lnTo>
                    <a:lnTo>
                      <a:pt x="119" y="68"/>
                    </a:lnTo>
                    <a:lnTo>
                      <a:pt x="111" y="74"/>
                    </a:lnTo>
                    <a:lnTo>
                      <a:pt x="103" y="77"/>
                    </a:lnTo>
                    <a:lnTo>
                      <a:pt x="89" y="77"/>
                    </a:lnTo>
                    <a:lnTo>
                      <a:pt x="73" y="71"/>
                    </a:lnTo>
                    <a:lnTo>
                      <a:pt x="57" y="65"/>
                    </a:lnTo>
                    <a:lnTo>
                      <a:pt x="51" y="60"/>
                    </a:lnTo>
                    <a:lnTo>
                      <a:pt x="49" y="59"/>
                    </a:lnTo>
                    <a:lnTo>
                      <a:pt x="45" y="57"/>
                    </a:lnTo>
                    <a:lnTo>
                      <a:pt x="38" y="51"/>
                    </a:lnTo>
                    <a:lnTo>
                      <a:pt x="31" y="47"/>
                    </a:lnTo>
                    <a:lnTo>
                      <a:pt x="24" y="39"/>
                    </a:lnTo>
                    <a:lnTo>
                      <a:pt x="19" y="32"/>
                    </a:lnTo>
                    <a:lnTo>
                      <a:pt x="15" y="24"/>
                    </a:lnTo>
                    <a:lnTo>
                      <a:pt x="13" y="21"/>
                    </a:lnTo>
                    <a:lnTo>
                      <a:pt x="9" y="15"/>
                    </a:lnTo>
                    <a:lnTo>
                      <a:pt x="7" y="10"/>
                    </a:lnTo>
                    <a:lnTo>
                      <a:pt x="4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Freeform 220"/>
              <p:cNvSpPr>
                <a:spLocks/>
              </p:cNvSpPr>
              <p:nvPr/>
            </p:nvSpPr>
            <p:spPr bwMode="auto">
              <a:xfrm>
                <a:off x="3484" y="2123"/>
                <a:ext cx="82" cy="24"/>
              </a:xfrm>
              <a:custGeom>
                <a:avLst/>
                <a:gdLst>
                  <a:gd name="T0" fmla="*/ 0 w 82"/>
                  <a:gd name="T1" fmla="*/ 1 h 24"/>
                  <a:gd name="T2" fmla="*/ 1 w 82"/>
                  <a:gd name="T3" fmla="*/ 9 h 24"/>
                  <a:gd name="T4" fmla="*/ 6 w 82"/>
                  <a:gd name="T5" fmla="*/ 13 h 24"/>
                  <a:gd name="T6" fmla="*/ 13 w 82"/>
                  <a:gd name="T7" fmla="*/ 19 h 24"/>
                  <a:gd name="T8" fmla="*/ 25 w 82"/>
                  <a:gd name="T9" fmla="*/ 22 h 24"/>
                  <a:gd name="T10" fmla="*/ 36 w 82"/>
                  <a:gd name="T11" fmla="*/ 24 h 24"/>
                  <a:gd name="T12" fmla="*/ 40 w 82"/>
                  <a:gd name="T13" fmla="*/ 24 h 24"/>
                  <a:gd name="T14" fmla="*/ 46 w 82"/>
                  <a:gd name="T15" fmla="*/ 24 h 24"/>
                  <a:gd name="T16" fmla="*/ 57 w 82"/>
                  <a:gd name="T17" fmla="*/ 22 h 24"/>
                  <a:gd name="T18" fmla="*/ 68 w 82"/>
                  <a:gd name="T19" fmla="*/ 19 h 24"/>
                  <a:gd name="T20" fmla="*/ 76 w 82"/>
                  <a:gd name="T21" fmla="*/ 13 h 24"/>
                  <a:gd name="T22" fmla="*/ 80 w 82"/>
                  <a:gd name="T23" fmla="*/ 6 h 24"/>
                  <a:gd name="T24" fmla="*/ 82 w 82"/>
                  <a:gd name="T25" fmla="*/ 0 h 24"/>
                  <a:gd name="T26" fmla="*/ 76 w 82"/>
                  <a:gd name="T27" fmla="*/ 1 h 24"/>
                  <a:gd name="T28" fmla="*/ 70 w 82"/>
                  <a:gd name="T29" fmla="*/ 6 h 24"/>
                  <a:gd name="T30" fmla="*/ 65 w 82"/>
                  <a:gd name="T31" fmla="*/ 9 h 24"/>
                  <a:gd name="T32" fmla="*/ 54 w 82"/>
                  <a:gd name="T33" fmla="*/ 12 h 24"/>
                  <a:gd name="T34" fmla="*/ 46 w 82"/>
                  <a:gd name="T35" fmla="*/ 13 h 24"/>
                  <a:gd name="T36" fmla="*/ 40 w 82"/>
                  <a:gd name="T37" fmla="*/ 13 h 24"/>
                  <a:gd name="T38" fmla="*/ 36 w 82"/>
                  <a:gd name="T39" fmla="*/ 13 h 24"/>
                  <a:gd name="T40" fmla="*/ 27 w 82"/>
                  <a:gd name="T41" fmla="*/ 12 h 24"/>
                  <a:gd name="T42" fmla="*/ 17 w 82"/>
                  <a:gd name="T43" fmla="*/ 9 h 24"/>
                  <a:gd name="T44" fmla="*/ 10 w 82"/>
                  <a:gd name="T45" fmla="*/ 6 h 24"/>
                  <a:gd name="T46" fmla="*/ 5 w 82"/>
                  <a:gd name="T47" fmla="*/ 3 h 24"/>
                  <a:gd name="T48" fmla="*/ 0 w 82"/>
                  <a:gd name="T49" fmla="*/ 1 h 24"/>
                  <a:gd name="T50" fmla="*/ 0 w 82"/>
                  <a:gd name="T51" fmla="*/ 1 h 2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2"/>
                  <a:gd name="T79" fmla="*/ 0 h 24"/>
                  <a:gd name="T80" fmla="*/ 82 w 82"/>
                  <a:gd name="T81" fmla="*/ 24 h 2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2" h="24">
                    <a:moveTo>
                      <a:pt x="0" y="1"/>
                    </a:moveTo>
                    <a:lnTo>
                      <a:pt x="1" y="9"/>
                    </a:lnTo>
                    <a:lnTo>
                      <a:pt x="6" y="13"/>
                    </a:lnTo>
                    <a:lnTo>
                      <a:pt x="13" y="19"/>
                    </a:lnTo>
                    <a:lnTo>
                      <a:pt x="25" y="22"/>
                    </a:lnTo>
                    <a:lnTo>
                      <a:pt x="36" y="24"/>
                    </a:lnTo>
                    <a:lnTo>
                      <a:pt x="40" y="24"/>
                    </a:lnTo>
                    <a:lnTo>
                      <a:pt x="46" y="24"/>
                    </a:lnTo>
                    <a:lnTo>
                      <a:pt x="57" y="22"/>
                    </a:lnTo>
                    <a:lnTo>
                      <a:pt x="68" y="19"/>
                    </a:lnTo>
                    <a:lnTo>
                      <a:pt x="76" y="13"/>
                    </a:lnTo>
                    <a:lnTo>
                      <a:pt x="80" y="6"/>
                    </a:lnTo>
                    <a:lnTo>
                      <a:pt x="82" y="0"/>
                    </a:lnTo>
                    <a:lnTo>
                      <a:pt x="76" y="1"/>
                    </a:lnTo>
                    <a:lnTo>
                      <a:pt x="70" y="6"/>
                    </a:lnTo>
                    <a:lnTo>
                      <a:pt x="65" y="9"/>
                    </a:lnTo>
                    <a:lnTo>
                      <a:pt x="54" y="12"/>
                    </a:lnTo>
                    <a:lnTo>
                      <a:pt x="46" y="13"/>
                    </a:lnTo>
                    <a:lnTo>
                      <a:pt x="40" y="13"/>
                    </a:lnTo>
                    <a:lnTo>
                      <a:pt x="36" y="13"/>
                    </a:lnTo>
                    <a:lnTo>
                      <a:pt x="27" y="12"/>
                    </a:lnTo>
                    <a:lnTo>
                      <a:pt x="17" y="9"/>
                    </a:lnTo>
                    <a:lnTo>
                      <a:pt x="10" y="6"/>
                    </a:lnTo>
                    <a:lnTo>
                      <a:pt x="5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Freeform 221"/>
              <p:cNvSpPr>
                <a:spLocks/>
              </p:cNvSpPr>
              <p:nvPr/>
            </p:nvSpPr>
            <p:spPr bwMode="auto">
              <a:xfrm>
                <a:off x="3416" y="1958"/>
                <a:ext cx="129" cy="91"/>
              </a:xfrm>
              <a:custGeom>
                <a:avLst/>
                <a:gdLst>
                  <a:gd name="T0" fmla="*/ 0 w 129"/>
                  <a:gd name="T1" fmla="*/ 3 h 91"/>
                  <a:gd name="T2" fmla="*/ 5 w 129"/>
                  <a:gd name="T3" fmla="*/ 6 h 91"/>
                  <a:gd name="T4" fmla="*/ 10 w 129"/>
                  <a:gd name="T5" fmla="*/ 8 h 91"/>
                  <a:gd name="T6" fmla="*/ 14 w 129"/>
                  <a:gd name="T7" fmla="*/ 9 h 91"/>
                  <a:gd name="T8" fmla="*/ 21 w 129"/>
                  <a:gd name="T9" fmla="*/ 11 h 91"/>
                  <a:gd name="T10" fmla="*/ 34 w 129"/>
                  <a:gd name="T11" fmla="*/ 12 h 91"/>
                  <a:gd name="T12" fmla="*/ 54 w 129"/>
                  <a:gd name="T13" fmla="*/ 17 h 91"/>
                  <a:gd name="T14" fmla="*/ 70 w 129"/>
                  <a:gd name="T15" fmla="*/ 23 h 91"/>
                  <a:gd name="T16" fmla="*/ 77 w 129"/>
                  <a:gd name="T17" fmla="*/ 27 h 91"/>
                  <a:gd name="T18" fmla="*/ 78 w 129"/>
                  <a:gd name="T19" fmla="*/ 27 h 91"/>
                  <a:gd name="T20" fmla="*/ 82 w 129"/>
                  <a:gd name="T21" fmla="*/ 30 h 91"/>
                  <a:gd name="T22" fmla="*/ 89 w 129"/>
                  <a:gd name="T23" fmla="*/ 35 h 91"/>
                  <a:gd name="T24" fmla="*/ 97 w 129"/>
                  <a:gd name="T25" fmla="*/ 42 h 91"/>
                  <a:gd name="T26" fmla="*/ 104 w 129"/>
                  <a:gd name="T27" fmla="*/ 50 h 91"/>
                  <a:gd name="T28" fmla="*/ 110 w 129"/>
                  <a:gd name="T29" fmla="*/ 57 h 91"/>
                  <a:gd name="T30" fmla="*/ 114 w 129"/>
                  <a:gd name="T31" fmla="*/ 65 h 91"/>
                  <a:gd name="T32" fmla="*/ 116 w 129"/>
                  <a:gd name="T33" fmla="*/ 70 h 91"/>
                  <a:gd name="T34" fmla="*/ 119 w 129"/>
                  <a:gd name="T35" fmla="*/ 76 h 91"/>
                  <a:gd name="T36" fmla="*/ 122 w 129"/>
                  <a:gd name="T37" fmla="*/ 82 h 91"/>
                  <a:gd name="T38" fmla="*/ 125 w 129"/>
                  <a:gd name="T39" fmla="*/ 85 h 91"/>
                  <a:gd name="T40" fmla="*/ 127 w 129"/>
                  <a:gd name="T41" fmla="*/ 91 h 91"/>
                  <a:gd name="T42" fmla="*/ 127 w 129"/>
                  <a:gd name="T43" fmla="*/ 85 h 91"/>
                  <a:gd name="T44" fmla="*/ 129 w 129"/>
                  <a:gd name="T45" fmla="*/ 79 h 91"/>
                  <a:gd name="T46" fmla="*/ 126 w 129"/>
                  <a:gd name="T47" fmla="*/ 73 h 91"/>
                  <a:gd name="T48" fmla="*/ 125 w 129"/>
                  <a:gd name="T49" fmla="*/ 67 h 91"/>
                  <a:gd name="T50" fmla="*/ 122 w 129"/>
                  <a:gd name="T51" fmla="*/ 60 h 91"/>
                  <a:gd name="T52" fmla="*/ 118 w 129"/>
                  <a:gd name="T53" fmla="*/ 53 h 91"/>
                  <a:gd name="T54" fmla="*/ 111 w 129"/>
                  <a:gd name="T55" fmla="*/ 42 h 91"/>
                  <a:gd name="T56" fmla="*/ 103 w 129"/>
                  <a:gd name="T57" fmla="*/ 35 h 91"/>
                  <a:gd name="T58" fmla="*/ 95 w 129"/>
                  <a:gd name="T59" fmla="*/ 27 h 91"/>
                  <a:gd name="T60" fmla="*/ 88 w 129"/>
                  <a:gd name="T61" fmla="*/ 21 h 91"/>
                  <a:gd name="T62" fmla="*/ 84 w 129"/>
                  <a:gd name="T63" fmla="*/ 18 h 91"/>
                  <a:gd name="T64" fmla="*/ 82 w 129"/>
                  <a:gd name="T65" fmla="*/ 18 h 91"/>
                  <a:gd name="T66" fmla="*/ 74 w 129"/>
                  <a:gd name="T67" fmla="*/ 14 h 91"/>
                  <a:gd name="T68" fmla="*/ 57 w 129"/>
                  <a:gd name="T69" fmla="*/ 8 h 91"/>
                  <a:gd name="T70" fmla="*/ 36 w 129"/>
                  <a:gd name="T71" fmla="*/ 2 h 91"/>
                  <a:gd name="T72" fmla="*/ 23 w 129"/>
                  <a:gd name="T73" fmla="*/ 2 h 91"/>
                  <a:gd name="T74" fmla="*/ 16 w 129"/>
                  <a:gd name="T75" fmla="*/ 0 h 91"/>
                  <a:gd name="T76" fmla="*/ 10 w 129"/>
                  <a:gd name="T77" fmla="*/ 0 h 91"/>
                  <a:gd name="T78" fmla="*/ 5 w 129"/>
                  <a:gd name="T79" fmla="*/ 2 h 91"/>
                  <a:gd name="T80" fmla="*/ 0 w 129"/>
                  <a:gd name="T81" fmla="*/ 3 h 91"/>
                  <a:gd name="T82" fmla="*/ 0 w 129"/>
                  <a:gd name="T83" fmla="*/ 3 h 9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9"/>
                  <a:gd name="T127" fmla="*/ 0 h 91"/>
                  <a:gd name="T128" fmla="*/ 129 w 129"/>
                  <a:gd name="T129" fmla="*/ 91 h 9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9" h="91">
                    <a:moveTo>
                      <a:pt x="0" y="3"/>
                    </a:moveTo>
                    <a:lnTo>
                      <a:pt x="5" y="6"/>
                    </a:lnTo>
                    <a:lnTo>
                      <a:pt x="10" y="8"/>
                    </a:lnTo>
                    <a:lnTo>
                      <a:pt x="14" y="9"/>
                    </a:lnTo>
                    <a:lnTo>
                      <a:pt x="21" y="11"/>
                    </a:lnTo>
                    <a:lnTo>
                      <a:pt x="34" y="12"/>
                    </a:lnTo>
                    <a:lnTo>
                      <a:pt x="54" y="17"/>
                    </a:lnTo>
                    <a:lnTo>
                      <a:pt x="70" y="23"/>
                    </a:lnTo>
                    <a:lnTo>
                      <a:pt x="77" y="27"/>
                    </a:lnTo>
                    <a:lnTo>
                      <a:pt x="78" y="27"/>
                    </a:lnTo>
                    <a:lnTo>
                      <a:pt x="82" y="30"/>
                    </a:lnTo>
                    <a:lnTo>
                      <a:pt x="89" y="35"/>
                    </a:lnTo>
                    <a:lnTo>
                      <a:pt x="97" y="42"/>
                    </a:lnTo>
                    <a:lnTo>
                      <a:pt x="104" y="50"/>
                    </a:lnTo>
                    <a:lnTo>
                      <a:pt x="110" y="57"/>
                    </a:lnTo>
                    <a:lnTo>
                      <a:pt x="114" y="65"/>
                    </a:lnTo>
                    <a:lnTo>
                      <a:pt x="116" y="70"/>
                    </a:lnTo>
                    <a:lnTo>
                      <a:pt x="119" y="76"/>
                    </a:lnTo>
                    <a:lnTo>
                      <a:pt x="122" y="82"/>
                    </a:lnTo>
                    <a:lnTo>
                      <a:pt x="125" y="85"/>
                    </a:lnTo>
                    <a:lnTo>
                      <a:pt x="127" y="91"/>
                    </a:lnTo>
                    <a:lnTo>
                      <a:pt x="127" y="85"/>
                    </a:lnTo>
                    <a:lnTo>
                      <a:pt x="129" y="79"/>
                    </a:lnTo>
                    <a:lnTo>
                      <a:pt x="126" y="73"/>
                    </a:lnTo>
                    <a:lnTo>
                      <a:pt x="125" y="67"/>
                    </a:lnTo>
                    <a:lnTo>
                      <a:pt x="122" y="60"/>
                    </a:lnTo>
                    <a:lnTo>
                      <a:pt x="118" y="53"/>
                    </a:lnTo>
                    <a:lnTo>
                      <a:pt x="111" y="42"/>
                    </a:lnTo>
                    <a:lnTo>
                      <a:pt x="103" y="35"/>
                    </a:lnTo>
                    <a:lnTo>
                      <a:pt x="95" y="27"/>
                    </a:lnTo>
                    <a:lnTo>
                      <a:pt x="88" y="21"/>
                    </a:lnTo>
                    <a:lnTo>
                      <a:pt x="84" y="18"/>
                    </a:lnTo>
                    <a:lnTo>
                      <a:pt x="82" y="18"/>
                    </a:lnTo>
                    <a:lnTo>
                      <a:pt x="74" y="14"/>
                    </a:lnTo>
                    <a:lnTo>
                      <a:pt x="57" y="8"/>
                    </a:lnTo>
                    <a:lnTo>
                      <a:pt x="36" y="2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5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Freeform 222"/>
              <p:cNvSpPr>
                <a:spLocks/>
              </p:cNvSpPr>
              <p:nvPr/>
            </p:nvSpPr>
            <p:spPr bwMode="auto">
              <a:xfrm>
                <a:off x="3523" y="1969"/>
                <a:ext cx="84" cy="42"/>
              </a:xfrm>
              <a:custGeom>
                <a:avLst/>
                <a:gdLst>
                  <a:gd name="T0" fmla="*/ 0 w 84"/>
                  <a:gd name="T1" fmla="*/ 36 h 42"/>
                  <a:gd name="T2" fmla="*/ 7 w 84"/>
                  <a:gd name="T3" fmla="*/ 40 h 42"/>
                  <a:gd name="T4" fmla="*/ 15 w 84"/>
                  <a:gd name="T5" fmla="*/ 42 h 42"/>
                  <a:gd name="T6" fmla="*/ 22 w 84"/>
                  <a:gd name="T7" fmla="*/ 40 h 42"/>
                  <a:gd name="T8" fmla="*/ 34 w 84"/>
                  <a:gd name="T9" fmla="*/ 39 h 42"/>
                  <a:gd name="T10" fmla="*/ 43 w 84"/>
                  <a:gd name="T11" fmla="*/ 36 h 42"/>
                  <a:gd name="T12" fmla="*/ 49 w 84"/>
                  <a:gd name="T13" fmla="*/ 36 h 42"/>
                  <a:gd name="T14" fmla="*/ 53 w 84"/>
                  <a:gd name="T15" fmla="*/ 33 h 42"/>
                  <a:gd name="T16" fmla="*/ 63 w 84"/>
                  <a:gd name="T17" fmla="*/ 28 h 42"/>
                  <a:gd name="T18" fmla="*/ 73 w 84"/>
                  <a:gd name="T19" fmla="*/ 21 h 42"/>
                  <a:gd name="T20" fmla="*/ 80 w 84"/>
                  <a:gd name="T21" fmla="*/ 15 h 42"/>
                  <a:gd name="T22" fmla="*/ 83 w 84"/>
                  <a:gd name="T23" fmla="*/ 7 h 42"/>
                  <a:gd name="T24" fmla="*/ 84 w 84"/>
                  <a:gd name="T25" fmla="*/ 0 h 42"/>
                  <a:gd name="T26" fmla="*/ 79 w 84"/>
                  <a:gd name="T27" fmla="*/ 1 h 42"/>
                  <a:gd name="T28" fmla="*/ 73 w 84"/>
                  <a:gd name="T29" fmla="*/ 9 h 42"/>
                  <a:gd name="T30" fmla="*/ 68 w 84"/>
                  <a:gd name="T31" fmla="*/ 12 h 42"/>
                  <a:gd name="T32" fmla="*/ 60 w 84"/>
                  <a:gd name="T33" fmla="*/ 19 h 42"/>
                  <a:gd name="T34" fmla="*/ 50 w 84"/>
                  <a:gd name="T35" fmla="*/ 24 h 42"/>
                  <a:gd name="T36" fmla="*/ 46 w 84"/>
                  <a:gd name="T37" fmla="*/ 27 h 42"/>
                  <a:gd name="T38" fmla="*/ 41 w 84"/>
                  <a:gd name="T39" fmla="*/ 27 h 42"/>
                  <a:gd name="T40" fmla="*/ 31 w 84"/>
                  <a:gd name="T41" fmla="*/ 28 h 42"/>
                  <a:gd name="T42" fmla="*/ 20 w 84"/>
                  <a:gd name="T43" fmla="*/ 31 h 42"/>
                  <a:gd name="T44" fmla="*/ 15 w 84"/>
                  <a:gd name="T45" fmla="*/ 31 h 42"/>
                  <a:gd name="T46" fmla="*/ 7 w 84"/>
                  <a:gd name="T47" fmla="*/ 34 h 42"/>
                  <a:gd name="T48" fmla="*/ 0 w 84"/>
                  <a:gd name="T49" fmla="*/ 36 h 42"/>
                  <a:gd name="T50" fmla="*/ 0 w 84"/>
                  <a:gd name="T51" fmla="*/ 36 h 4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4"/>
                  <a:gd name="T79" fmla="*/ 0 h 42"/>
                  <a:gd name="T80" fmla="*/ 84 w 84"/>
                  <a:gd name="T81" fmla="*/ 42 h 4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4" h="42">
                    <a:moveTo>
                      <a:pt x="0" y="36"/>
                    </a:moveTo>
                    <a:lnTo>
                      <a:pt x="7" y="40"/>
                    </a:lnTo>
                    <a:lnTo>
                      <a:pt x="15" y="42"/>
                    </a:lnTo>
                    <a:lnTo>
                      <a:pt x="22" y="40"/>
                    </a:lnTo>
                    <a:lnTo>
                      <a:pt x="34" y="39"/>
                    </a:lnTo>
                    <a:lnTo>
                      <a:pt x="43" y="36"/>
                    </a:lnTo>
                    <a:lnTo>
                      <a:pt x="49" y="36"/>
                    </a:lnTo>
                    <a:lnTo>
                      <a:pt x="53" y="33"/>
                    </a:lnTo>
                    <a:lnTo>
                      <a:pt x="63" y="28"/>
                    </a:lnTo>
                    <a:lnTo>
                      <a:pt x="73" y="21"/>
                    </a:lnTo>
                    <a:lnTo>
                      <a:pt x="80" y="15"/>
                    </a:lnTo>
                    <a:lnTo>
                      <a:pt x="83" y="7"/>
                    </a:lnTo>
                    <a:lnTo>
                      <a:pt x="84" y="0"/>
                    </a:lnTo>
                    <a:lnTo>
                      <a:pt x="79" y="1"/>
                    </a:lnTo>
                    <a:lnTo>
                      <a:pt x="73" y="9"/>
                    </a:lnTo>
                    <a:lnTo>
                      <a:pt x="68" y="12"/>
                    </a:lnTo>
                    <a:lnTo>
                      <a:pt x="60" y="19"/>
                    </a:lnTo>
                    <a:lnTo>
                      <a:pt x="50" y="24"/>
                    </a:lnTo>
                    <a:lnTo>
                      <a:pt x="46" y="27"/>
                    </a:lnTo>
                    <a:lnTo>
                      <a:pt x="41" y="27"/>
                    </a:lnTo>
                    <a:lnTo>
                      <a:pt x="31" y="28"/>
                    </a:lnTo>
                    <a:lnTo>
                      <a:pt x="20" y="31"/>
                    </a:lnTo>
                    <a:lnTo>
                      <a:pt x="15" y="31"/>
                    </a:lnTo>
                    <a:lnTo>
                      <a:pt x="7" y="34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Freeform 223"/>
              <p:cNvSpPr>
                <a:spLocks/>
              </p:cNvSpPr>
              <p:nvPr/>
            </p:nvSpPr>
            <p:spPr bwMode="auto">
              <a:xfrm>
                <a:off x="3588" y="1925"/>
                <a:ext cx="40" cy="90"/>
              </a:xfrm>
              <a:custGeom>
                <a:avLst/>
                <a:gdLst>
                  <a:gd name="T0" fmla="*/ 0 w 40"/>
                  <a:gd name="T1" fmla="*/ 90 h 90"/>
                  <a:gd name="T2" fmla="*/ 7 w 40"/>
                  <a:gd name="T3" fmla="*/ 90 h 90"/>
                  <a:gd name="T4" fmla="*/ 15 w 40"/>
                  <a:gd name="T5" fmla="*/ 87 h 90"/>
                  <a:gd name="T6" fmla="*/ 21 w 40"/>
                  <a:gd name="T7" fmla="*/ 80 h 90"/>
                  <a:gd name="T8" fmla="*/ 29 w 40"/>
                  <a:gd name="T9" fmla="*/ 69 h 90"/>
                  <a:gd name="T10" fmla="*/ 34 w 40"/>
                  <a:gd name="T11" fmla="*/ 59 h 90"/>
                  <a:gd name="T12" fmla="*/ 36 w 40"/>
                  <a:gd name="T13" fmla="*/ 53 h 90"/>
                  <a:gd name="T14" fmla="*/ 37 w 40"/>
                  <a:gd name="T15" fmla="*/ 48 h 90"/>
                  <a:gd name="T16" fmla="*/ 40 w 40"/>
                  <a:gd name="T17" fmla="*/ 36 h 90"/>
                  <a:gd name="T18" fmla="*/ 40 w 40"/>
                  <a:gd name="T19" fmla="*/ 21 h 90"/>
                  <a:gd name="T20" fmla="*/ 40 w 40"/>
                  <a:gd name="T21" fmla="*/ 13 h 90"/>
                  <a:gd name="T22" fmla="*/ 37 w 40"/>
                  <a:gd name="T23" fmla="*/ 4 h 90"/>
                  <a:gd name="T24" fmla="*/ 33 w 40"/>
                  <a:gd name="T25" fmla="*/ 0 h 90"/>
                  <a:gd name="T26" fmla="*/ 30 w 40"/>
                  <a:gd name="T27" fmla="*/ 7 h 90"/>
                  <a:gd name="T28" fmla="*/ 31 w 40"/>
                  <a:gd name="T29" fmla="*/ 15 h 90"/>
                  <a:gd name="T30" fmla="*/ 31 w 40"/>
                  <a:gd name="T31" fmla="*/ 21 h 90"/>
                  <a:gd name="T32" fmla="*/ 30 w 40"/>
                  <a:gd name="T33" fmla="*/ 35 h 90"/>
                  <a:gd name="T34" fmla="*/ 29 w 40"/>
                  <a:gd name="T35" fmla="*/ 45 h 90"/>
                  <a:gd name="T36" fmla="*/ 29 w 40"/>
                  <a:gd name="T37" fmla="*/ 51 h 90"/>
                  <a:gd name="T38" fmla="*/ 26 w 40"/>
                  <a:gd name="T39" fmla="*/ 54 h 90"/>
                  <a:gd name="T40" fmla="*/ 21 w 40"/>
                  <a:gd name="T41" fmla="*/ 63 h 90"/>
                  <a:gd name="T42" fmla="*/ 14 w 40"/>
                  <a:gd name="T43" fmla="*/ 74 h 90"/>
                  <a:gd name="T44" fmla="*/ 10 w 40"/>
                  <a:gd name="T45" fmla="*/ 80 h 90"/>
                  <a:gd name="T46" fmla="*/ 4 w 40"/>
                  <a:gd name="T47" fmla="*/ 83 h 90"/>
                  <a:gd name="T48" fmla="*/ 0 w 40"/>
                  <a:gd name="T49" fmla="*/ 90 h 90"/>
                  <a:gd name="T50" fmla="*/ 0 w 40"/>
                  <a:gd name="T51" fmla="*/ 90 h 9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0"/>
                  <a:gd name="T79" fmla="*/ 0 h 90"/>
                  <a:gd name="T80" fmla="*/ 40 w 40"/>
                  <a:gd name="T81" fmla="*/ 90 h 9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0" h="90">
                    <a:moveTo>
                      <a:pt x="0" y="90"/>
                    </a:moveTo>
                    <a:lnTo>
                      <a:pt x="7" y="90"/>
                    </a:lnTo>
                    <a:lnTo>
                      <a:pt x="15" y="87"/>
                    </a:lnTo>
                    <a:lnTo>
                      <a:pt x="21" y="80"/>
                    </a:lnTo>
                    <a:lnTo>
                      <a:pt x="29" y="69"/>
                    </a:lnTo>
                    <a:lnTo>
                      <a:pt x="34" y="59"/>
                    </a:lnTo>
                    <a:lnTo>
                      <a:pt x="36" y="53"/>
                    </a:lnTo>
                    <a:lnTo>
                      <a:pt x="37" y="48"/>
                    </a:lnTo>
                    <a:lnTo>
                      <a:pt x="40" y="36"/>
                    </a:lnTo>
                    <a:lnTo>
                      <a:pt x="40" y="21"/>
                    </a:lnTo>
                    <a:lnTo>
                      <a:pt x="40" y="13"/>
                    </a:lnTo>
                    <a:lnTo>
                      <a:pt x="37" y="4"/>
                    </a:lnTo>
                    <a:lnTo>
                      <a:pt x="33" y="0"/>
                    </a:lnTo>
                    <a:lnTo>
                      <a:pt x="30" y="7"/>
                    </a:lnTo>
                    <a:lnTo>
                      <a:pt x="31" y="15"/>
                    </a:lnTo>
                    <a:lnTo>
                      <a:pt x="31" y="21"/>
                    </a:lnTo>
                    <a:lnTo>
                      <a:pt x="30" y="35"/>
                    </a:lnTo>
                    <a:lnTo>
                      <a:pt x="29" y="45"/>
                    </a:lnTo>
                    <a:lnTo>
                      <a:pt x="29" y="51"/>
                    </a:lnTo>
                    <a:lnTo>
                      <a:pt x="26" y="54"/>
                    </a:lnTo>
                    <a:lnTo>
                      <a:pt x="21" y="63"/>
                    </a:lnTo>
                    <a:lnTo>
                      <a:pt x="14" y="74"/>
                    </a:lnTo>
                    <a:lnTo>
                      <a:pt x="10" y="80"/>
                    </a:lnTo>
                    <a:lnTo>
                      <a:pt x="4" y="83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Freeform 224"/>
              <p:cNvSpPr>
                <a:spLocks/>
              </p:cNvSpPr>
              <p:nvPr/>
            </p:nvSpPr>
            <p:spPr bwMode="auto">
              <a:xfrm>
                <a:off x="3611" y="1937"/>
                <a:ext cx="42" cy="145"/>
              </a:xfrm>
              <a:custGeom>
                <a:avLst/>
                <a:gdLst>
                  <a:gd name="T0" fmla="*/ 17 w 42"/>
                  <a:gd name="T1" fmla="*/ 0 h 145"/>
                  <a:gd name="T2" fmla="*/ 15 w 42"/>
                  <a:gd name="T3" fmla="*/ 4 h 145"/>
                  <a:gd name="T4" fmla="*/ 15 w 42"/>
                  <a:gd name="T5" fmla="*/ 11 h 145"/>
                  <a:gd name="T6" fmla="*/ 17 w 42"/>
                  <a:gd name="T7" fmla="*/ 17 h 145"/>
                  <a:gd name="T8" fmla="*/ 19 w 42"/>
                  <a:gd name="T9" fmla="*/ 24 h 145"/>
                  <a:gd name="T10" fmla="*/ 23 w 42"/>
                  <a:gd name="T11" fmla="*/ 35 h 145"/>
                  <a:gd name="T12" fmla="*/ 30 w 42"/>
                  <a:gd name="T13" fmla="*/ 53 h 145"/>
                  <a:gd name="T14" fmla="*/ 34 w 42"/>
                  <a:gd name="T15" fmla="*/ 71 h 145"/>
                  <a:gd name="T16" fmla="*/ 34 w 42"/>
                  <a:gd name="T17" fmla="*/ 78 h 145"/>
                  <a:gd name="T18" fmla="*/ 34 w 42"/>
                  <a:gd name="T19" fmla="*/ 80 h 145"/>
                  <a:gd name="T20" fmla="*/ 34 w 42"/>
                  <a:gd name="T21" fmla="*/ 86 h 145"/>
                  <a:gd name="T22" fmla="*/ 33 w 42"/>
                  <a:gd name="T23" fmla="*/ 94 h 145"/>
                  <a:gd name="T24" fmla="*/ 32 w 42"/>
                  <a:gd name="T25" fmla="*/ 103 h 145"/>
                  <a:gd name="T26" fmla="*/ 26 w 42"/>
                  <a:gd name="T27" fmla="*/ 112 h 145"/>
                  <a:gd name="T28" fmla="*/ 21 w 42"/>
                  <a:gd name="T29" fmla="*/ 119 h 145"/>
                  <a:gd name="T30" fmla="*/ 17 w 42"/>
                  <a:gd name="T31" fmla="*/ 125 h 145"/>
                  <a:gd name="T32" fmla="*/ 14 w 42"/>
                  <a:gd name="T33" fmla="*/ 130 h 145"/>
                  <a:gd name="T34" fmla="*/ 10 w 42"/>
                  <a:gd name="T35" fmla="*/ 131 h 145"/>
                  <a:gd name="T36" fmla="*/ 7 w 42"/>
                  <a:gd name="T37" fmla="*/ 136 h 145"/>
                  <a:gd name="T38" fmla="*/ 3 w 42"/>
                  <a:gd name="T39" fmla="*/ 139 h 145"/>
                  <a:gd name="T40" fmla="*/ 0 w 42"/>
                  <a:gd name="T41" fmla="*/ 145 h 145"/>
                  <a:gd name="T42" fmla="*/ 6 w 42"/>
                  <a:gd name="T43" fmla="*/ 143 h 145"/>
                  <a:gd name="T44" fmla="*/ 10 w 42"/>
                  <a:gd name="T45" fmla="*/ 143 h 145"/>
                  <a:gd name="T46" fmla="*/ 15 w 42"/>
                  <a:gd name="T47" fmla="*/ 139 h 145"/>
                  <a:gd name="T48" fmla="*/ 21 w 42"/>
                  <a:gd name="T49" fmla="*/ 136 h 145"/>
                  <a:gd name="T50" fmla="*/ 23 w 42"/>
                  <a:gd name="T51" fmla="*/ 131 h 145"/>
                  <a:gd name="T52" fmla="*/ 29 w 42"/>
                  <a:gd name="T53" fmla="*/ 125 h 145"/>
                  <a:gd name="T54" fmla="*/ 34 w 42"/>
                  <a:gd name="T55" fmla="*/ 116 h 145"/>
                  <a:gd name="T56" fmla="*/ 38 w 42"/>
                  <a:gd name="T57" fmla="*/ 106 h 145"/>
                  <a:gd name="T58" fmla="*/ 41 w 42"/>
                  <a:gd name="T59" fmla="*/ 95 h 145"/>
                  <a:gd name="T60" fmla="*/ 42 w 42"/>
                  <a:gd name="T61" fmla="*/ 88 h 145"/>
                  <a:gd name="T62" fmla="*/ 42 w 42"/>
                  <a:gd name="T63" fmla="*/ 80 h 145"/>
                  <a:gd name="T64" fmla="*/ 42 w 42"/>
                  <a:gd name="T65" fmla="*/ 78 h 145"/>
                  <a:gd name="T66" fmla="*/ 42 w 42"/>
                  <a:gd name="T67" fmla="*/ 69 h 145"/>
                  <a:gd name="T68" fmla="*/ 38 w 42"/>
                  <a:gd name="T69" fmla="*/ 51 h 145"/>
                  <a:gd name="T70" fmla="*/ 32 w 42"/>
                  <a:gd name="T71" fmla="*/ 32 h 145"/>
                  <a:gd name="T72" fmla="*/ 28 w 42"/>
                  <a:gd name="T73" fmla="*/ 20 h 145"/>
                  <a:gd name="T74" fmla="*/ 26 w 42"/>
                  <a:gd name="T75" fmla="*/ 12 h 145"/>
                  <a:gd name="T76" fmla="*/ 23 w 42"/>
                  <a:gd name="T77" fmla="*/ 8 h 145"/>
                  <a:gd name="T78" fmla="*/ 19 w 42"/>
                  <a:gd name="T79" fmla="*/ 3 h 145"/>
                  <a:gd name="T80" fmla="*/ 17 w 42"/>
                  <a:gd name="T81" fmla="*/ 0 h 145"/>
                  <a:gd name="T82" fmla="*/ 17 w 42"/>
                  <a:gd name="T83" fmla="*/ 0 h 14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2"/>
                  <a:gd name="T127" fmla="*/ 0 h 145"/>
                  <a:gd name="T128" fmla="*/ 42 w 42"/>
                  <a:gd name="T129" fmla="*/ 145 h 14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2" h="145">
                    <a:moveTo>
                      <a:pt x="17" y="0"/>
                    </a:moveTo>
                    <a:lnTo>
                      <a:pt x="15" y="4"/>
                    </a:lnTo>
                    <a:lnTo>
                      <a:pt x="15" y="11"/>
                    </a:lnTo>
                    <a:lnTo>
                      <a:pt x="17" y="17"/>
                    </a:lnTo>
                    <a:lnTo>
                      <a:pt x="19" y="24"/>
                    </a:lnTo>
                    <a:lnTo>
                      <a:pt x="23" y="35"/>
                    </a:lnTo>
                    <a:lnTo>
                      <a:pt x="30" y="53"/>
                    </a:lnTo>
                    <a:lnTo>
                      <a:pt x="34" y="71"/>
                    </a:lnTo>
                    <a:lnTo>
                      <a:pt x="34" y="78"/>
                    </a:lnTo>
                    <a:lnTo>
                      <a:pt x="34" y="80"/>
                    </a:lnTo>
                    <a:lnTo>
                      <a:pt x="34" y="86"/>
                    </a:lnTo>
                    <a:lnTo>
                      <a:pt x="33" y="94"/>
                    </a:lnTo>
                    <a:lnTo>
                      <a:pt x="32" y="103"/>
                    </a:lnTo>
                    <a:lnTo>
                      <a:pt x="26" y="112"/>
                    </a:lnTo>
                    <a:lnTo>
                      <a:pt x="21" y="119"/>
                    </a:lnTo>
                    <a:lnTo>
                      <a:pt x="17" y="125"/>
                    </a:lnTo>
                    <a:lnTo>
                      <a:pt x="14" y="130"/>
                    </a:lnTo>
                    <a:lnTo>
                      <a:pt x="10" y="131"/>
                    </a:lnTo>
                    <a:lnTo>
                      <a:pt x="7" y="136"/>
                    </a:lnTo>
                    <a:lnTo>
                      <a:pt x="3" y="139"/>
                    </a:lnTo>
                    <a:lnTo>
                      <a:pt x="0" y="145"/>
                    </a:lnTo>
                    <a:lnTo>
                      <a:pt x="6" y="143"/>
                    </a:lnTo>
                    <a:lnTo>
                      <a:pt x="10" y="143"/>
                    </a:lnTo>
                    <a:lnTo>
                      <a:pt x="15" y="139"/>
                    </a:lnTo>
                    <a:lnTo>
                      <a:pt x="21" y="136"/>
                    </a:lnTo>
                    <a:lnTo>
                      <a:pt x="23" y="131"/>
                    </a:lnTo>
                    <a:lnTo>
                      <a:pt x="29" y="125"/>
                    </a:lnTo>
                    <a:lnTo>
                      <a:pt x="34" y="116"/>
                    </a:lnTo>
                    <a:lnTo>
                      <a:pt x="38" y="106"/>
                    </a:lnTo>
                    <a:lnTo>
                      <a:pt x="41" y="95"/>
                    </a:lnTo>
                    <a:lnTo>
                      <a:pt x="42" y="88"/>
                    </a:lnTo>
                    <a:lnTo>
                      <a:pt x="42" y="80"/>
                    </a:lnTo>
                    <a:lnTo>
                      <a:pt x="42" y="78"/>
                    </a:lnTo>
                    <a:lnTo>
                      <a:pt x="42" y="69"/>
                    </a:lnTo>
                    <a:lnTo>
                      <a:pt x="38" y="51"/>
                    </a:lnTo>
                    <a:lnTo>
                      <a:pt x="32" y="32"/>
                    </a:lnTo>
                    <a:lnTo>
                      <a:pt x="28" y="20"/>
                    </a:lnTo>
                    <a:lnTo>
                      <a:pt x="26" y="12"/>
                    </a:lnTo>
                    <a:lnTo>
                      <a:pt x="23" y="8"/>
                    </a:lnTo>
                    <a:lnTo>
                      <a:pt x="19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Freeform 225"/>
              <p:cNvSpPr>
                <a:spLocks/>
              </p:cNvSpPr>
              <p:nvPr/>
            </p:nvSpPr>
            <p:spPr bwMode="auto">
              <a:xfrm>
                <a:off x="3556" y="2067"/>
                <a:ext cx="91" cy="84"/>
              </a:xfrm>
              <a:custGeom>
                <a:avLst/>
                <a:gdLst>
                  <a:gd name="T0" fmla="*/ 91 w 91"/>
                  <a:gd name="T1" fmla="*/ 0 h 84"/>
                  <a:gd name="T2" fmla="*/ 87 w 91"/>
                  <a:gd name="T3" fmla="*/ 3 h 84"/>
                  <a:gd name="T4" fmla="*/ 85 w 91"/>
                  <a:gd name="T5" fmla="*/ 6 h 84"/>
                  <a:gd name="T6" fmla="*/ 84 w 91"/>
                  <a:gd name="T7" fmla="*/ 12 h 84"/>
                  <a:gd name="T8" fmla="*/ 83 w 91"/>
                  <a:gd name="T9" fmla="*/ 16 h 84"/>
                  <a:gd name="T10" fmla="*/ 81 w 91"/>
                  <a:gd name="T11" fmla="*/ 21 h 84"/>
                  <a:gd name="T12" fmla="*/ 78 w 91"/>
                  <a:gd name="T13" fmla="*/ 28 h 84"/>
                  <a:gd name="T14" fmla="*/ 76 w 91"/>
                  <a:gd name="T15" fmla="*/ 35 h 84"/>
                  <a:gd name="T16" fmla="*/ 72 w 91"/>
                  <a:gd name="T17" fmla="*/ 42 h 84"/>
                  <a:gd name="T18" fmla="*/ 68 w 91"/>
                  <a:gd name="T19" fmla="*/ 48 h 84"/>
                  <a:gd name="T20" fmla="*/ 63 w 91"/>
                  <a:gd name="T21" fmla="*/ 53 h 84"/>
                  <a:gd name="T22" fmla="*/ 59 w 91"/>
                  <a:gd name="T23" fmla="*/ 54 h 84"/>
                  <a:gd name="T24" fmla="*/ 58 w 91"/>
                  <a:gd name="T25" fmla="*/ 56 h 84"/>
                  <a:gd name="T26" fmla="*/ 53 w 91"/>
                  <a:gd name="T27" fmla="*/ 57 h 84"/>
                  <a:gd name="T28" fmla="*/ 40 w 91"/>
                  <a:gd name="T29" fmla="*/ 65 h 84"/>
                  <a:gd name="T30" fmla="*/ 25 w 91"/>
                  <a:gd name="T31" fmla="*/ 69 h 84"/>
                  <a:gd name="T32" fmla="*/ 16 w 91"/>
                  <a:gd name="T33" fmla="*/ 74 h 84"/>
                  <a:gd name="T34" fmla="*/ 10 w 91"/>
                  <a:gd name="T35" fmla="*/ 75 h 84"/>
                  <a:gd name="T36" fmla="*/ 6 w 91"/>
                  <a:gd name="T37" fmla="*/ 75 h 84"/>
                  <a:gd name="T38" fmla="*/ 2 w 91"/>
                  <a:gd name="T39" fmla="*/ 77 h 84"/>
                  <a:gd name="T40" fmla="*/ 0 w 91"/>
                  <a:gd name="T41" fmla="*/ 78 h 84"/>
                  <a:gd name="T42" fmla="*/ 4 w 91"/>
                  <a:gd name="T43" fmla="*/ 81 h 84"/>
                  <a:gd name="T44" fmla="*/ 8 w 91"/>
                  <a:gd name="T45" fmla="*/ 84 h 84"/>
                  <a:gd name="T46" fmla="*/ 12 w 91"/>
                  <a:gd name="T47" fmla="*/ 84 h 84"/>
                  <a:gd name="T48" fmla="*/ 17 w 91"/>
                  <a:gd name="T49" fmla="*/ 84 h 84"/>
                  <a:gd name="T50" fmla="*/ 28 w 91"/>
                  <a:gd name="T51" fmla="*/ 80 h 84"/>
                  <a:gd name="T52" fmla="*/ 43 w 91"/>
                  <a:gd name="T53" fmla="*/ 75 h 84"/>
                  <a:gd name="T54" fmla="*/ 57 w 91"/>
                  <a:gd name="T55" fmla="*/ 68 h 84"/>
                  <a:gd name="T56" fmla="*/ 63 w 91"/>
                  <a:gd name="T57" fmla="*/ 65 h 84"/>
                  <a:gd name="T58" fmla="*/ 65 w 91"/>
                  <a:gd name="T59" fmla="*/ 63 h 84"/>
                  <a:gd name="T60" fmla="*/ 69 w 91"/>
                  <a:gd name="T61" fmla="*/ 60 h 84"/>
                  <a:gd name="T62" fmla="*/ 74 w 91"/>
                  <a:gd name="T63" fmla="*/ 56 h 84"/>
                  <a:gd name="T64" fmla="*/ 80 w 91"/>
                  <a:gd name="T65" fmla="*/ 48 h 84"/>
                  <a:gd name="T66" fmla="*/ 84 w 91"/>
                  <a:gd name="T67" fmla="*/ 38 h 84"/>
                  <a:gd name="T68" fmla="*/ 87 w 91"/>
                  <a:gd name="T69" fmla="*/ 31 h 84"/>
                  <a:gd name="T70" fmla="*/ 89 w 91"/>
                  <a:gd name="T71" fmla="*/ 24 h 84"/>
                  <a:gd name="T72" fmla="*/ 91 w 91"/>
                  <a:gd name="T73" fmla="*/ 19 h 84"/>
                  <a:gd name="T74" fmla="*/ 91 w 91"/>
                  <a:gd name="T75" fmla="*/ 13 h 84"/>
                  <a:gd name="T76" fmla="*/ 91 w 91"/>
                  <a:gd name="T77" fmla="*/ 9 h 84"/>
                  <a:gd name="T78" fmla="*/ 91 w 91"/>
                  <a:gd name="T79" fmla="*/ 4 h 84"/>
                  <a:gd name="T80" fmla="*/ 91 w 91"/>
                  <a:gd name="T81" fmla="*/ 0 h 84"/>
                  <a:gd name="T82" fmla="*/ 91 w 91"/>
                  <a:gd name="T83" fmla="*/ 0 h 8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1"/>
                  <a:gd name="T127" fmla="*/ 0 h 84"/>
                  <a:gd name="T128" fmla="*/ 91 w 91"/>
                  <a:gd name="T129" fmla="*/ 84 h 8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1" h="84">
                    <a:moveTo>
                      <a:pt x="91" y="0"/>
                    </a:moveTo>
                    <a:lnTo>
                      <a:pt x="87" y="3"/>
                    </a:lnTo>
                    <a:lnTo>
                      <a:pt x="85" y="6"/>
                    </a:lnTo>
                    <a:lnTo>
                      <a:pt x="84" y="12"/>
                    </a:lnTo>
                    <a:lnTo>
                      <a:pt x="83" y="16"/>
                    </a:lnTo>
                    <a:lnTo>
                      <a:pt x="81" y="21"/>
                    </a:lnTo>
                    <a:lnTo>
                      <a:pt x="78" y="28"/>
                    </a:lnTo>
                    <a:lnTo>
                      <a:pt x="76" y="35"/>
                    </a:lnTo>
                    <a:lnTo>
                      <a:pt x="72" y="42"/>
                    </a:lnTo>
                    <a:lnTo>
                      <a:pt x="68" y="48"/>
                    </a:lnTo>
                    <a:lnTo>
                      <a:pt x="63" y="53"/>
                    </a:lnTo>
                    <a:lnTo>
                      <a:pt x="59" y="54"/>
                    </a:lnTo>
                    <a:lnTo>
                      <a:pt x="58" y="56"/>
                    </a:lnTo>
                    <a:lnTo>
                      <a:pt x="53" y="57"/>
                    </a:lnTo>
                    <a:lnTo>
                      <a:pt x="40" y="65"/>
                    </a:lnTo>
                    <a:lnTo>
                      <a:pt x="25" y="69"/>
                    </a:lnTo>
                    <a:lnTo>
                      <a:pt x="16" y="74"/>
                    </a:lnTo>
                    <a:lnTo>
                      <a:pt x="10" y="75"/>
                    </a:lnTo>
                    <a:lnTo>
                      <a:pt x="6" y="75"/>
                    </a:lnTo>
                    <a:lnTo>
                      <a:pt x="2" y="77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8" y="84"/>
                    </a:lnTo>
                    <a:lnTo>
                      <a:pt x="12" y="84"/>
                    </a:lnTo>
                    <a:lnTo>
                      <a:pt x="17" y="84"/>
                    </a:lnTo>
                    <a:lnTo>
                      <a:pt x="28" y="80"/>
                    </a:lnTo>
                    <a:lnTo>
                      <a:pt x="43" y="75"/>
                    </a:lnTo>
                    <a:lnTo>
                      <a:pt x="57" y="68"/>
                    </a:lnTo>
                    <a:lnTo>
                      <a:pt x="63" y="65"/>
                    </a:lnTo>
                    <a:lnTo>
                      <a:pt x="65" y="63"/>
                    </a:lnTo>
                    <a:lnTo>
                      <a:pt x="69" y="60"/>
                    </a:lnTo>
                    <a:lnTo>
                      <a:pt x="74" y="56"/>
                    </a:lnTo>
                    <a:lnTo>
                      <a:pt x="80" y="48"/>
                    </a:lnTo>
                    <a:lnTo>
                      <a:pt x="84" y="38"/>
                    </a:lnTo>
                    <a:lnTo>
                      <a:pt x="87" y="31"/>
                    </a:lnTo>
                    <a:lnTo>
                      <a:pt x="89" y="24"/>
                    </a:lnTo>
                    <a:lnTo>
                      <a:pt x="91" y="19"/>
                    </a:lnTo>
                    <a:lnTo>
                      <a:pt x="91" y="13"/>
                    </a:lnTo>
                    <a:lnTo>
                      <a:pt x="91" y="9"/>
                    </a:lnTo>
                    <a:lnTo>
                      <a:pt x="91" y="4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Freeform 226"/>
              <p:cNvSpPr>
                <a:spLocks/>
              </p:cNvSpPr>
              <p:nvPr/>
            </p:nvSpPr>
            <p:spPr bwMode="auto">
              <a:xfrm>
                <a:off x="3576" y="2136"/>
                <a:ext cx="27" cy="41"/>
              </a:xfrm>
              <a:custGeom>
                <a:avLst/>
                <a:gdLst>
                  <a:gd name="T0" fmla="*/ 23 w 27"/>
                  <a:gd name="T1" fmla="*/ 0 h 41"/>
                  <a:gd name="T2" fmla="*/ 19 w 27"/>
                  <a:gd name="T3" fmla="*/ 5 h 41"/>
                  <a:gd name="T4" fmla="*/ 18 w 27"/>
                  <a:gd name="T5" fmla="*/ 8 h 41"/>
                  <a:gd name="T6" fmla="*/ 16 w 27"/>
                  <a:gd name="T7" fmla="*/ 11 h 41"/>
                  <a:gd name="T8" fmla="*/ 15 w 27"/>
                  <a:gd name="T9" fmla="*/ 15 h 41"/>
                  <a:gd name="T10" fmla="*/ 12 w 27"/>
                  <a:gd name="T11" fmla="*/ 18 h 41"/>
                  <a:gd name="T12" fmla="*/ 12 w 27"/>
                  <a:gd name="T13" fmla="*/ 21 h 41"/>
                  <a:gd name="T14" fmla="*/ 11 w 27"/>
                  <a:gd name="T15" fmla="*/ 23 h 41"/>
                  <a:gd name="T16" fmla="*/ 8 w 27"/>
                  <a:gd name="T17" fmla="*/ 26 h 41"/>
                  <a:gd name="T18" fmla="*/ 4 w 27"/>
                  <a:gd name="T19" fmla="*/ 30 h 41"/>
                  <a:gd name="T20" fmla="*/ 3 w 27"/>
                  <a:gd name="T21" fmla="*/ 32 h 41"/>
                  <a:gd name="T22" fmla="*/ 0 w 27"/>
                  <a:gd name="T23" fmla="*/ 35 h 41"/>
                  <a:gd name="T24" fmla="*/ 0 w 27"/>
                  <a:gd name="T25" fmla="*/ 38 h 41"/>
                  <a:gd name="T26" fmla="*/ 3 w 27"/>
                  <a:gd name="T27" fmla="*/ 41 h 41"/>
                  <a:gd name="T28" fmla="*/ 7 w 27"/>
                  <a:gd name="T29" fmla="*/ 39 h 41"/>
                  <a:gd name="T30" fmla="*/ 10 w 27"/>
                  <a:gd name="T31" fmla="*/ 36 h 41"/>
                  <a:gd name="T32" fmla="*/ 15 w 27"/>
                  <a:gd name="T33" fmla="*/ 33 h 41"/>
                  <a:gd name="T34" fmla="*/ 19 w 27"/>
                  <a:gd name="T35" fmla="*/ 29 h 41"/>
                  <a:gd name="T36" fmla="*/ 20 w 27"/>
                  <a:gd name="T37" fmla="*/ 27 h 41"/>
                  <a:gd name="T38" fmla="*/ 22 w 27"/>
                  <a:gd name="T39" fmla="*/ 26 h 41"/>
                  <a:gd name="T40" fmla="*/ 23 w 27"/>
                  <a:gd name="T41" fmla="*/ 20 h 41"/>
                  <a:gd name="T42" fmla="*/ 26 w 27"/>
                  <a:gd name="T43" fmla="*/ 12 h 41"/>
                  <a:gd name="T44" fmla="*/ 27 w 27"/>
                  <a:gd name="T45" fmla="*/ 9 h 41"/>
                  <a:gd name="T46" fmla="*/ 26 w 27"/>
                  <a:gd name="T47" fmla="*/ 5 h 41"/>
                  <a:gd name="T48" fmla="*/ 23 w 27"/>
                  <a:gd name="T49" fmla="*/ 0 h 41"/>
                  <a:gd name="T50" fmla="*/ 23 w 27"/>
                  <a:gd name="T51" fmla="*/ 0 h 4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7"/>
                  <a:gd name="T79" fmla="*/ 0 h 41"/>
                  <a:gd name="T80" fmla="*/ 27 w 27"/>
                  <a:gd name="T81" fmla="*/ 41 h 4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7" h="41">
                    <a:moveTo>
                      <a:pt x="23" y="0"/>
                    </a:moveTo>
                    <a:lnTo>
                      <a:pt x="19" y="5"/>
                    </a:lnTo>
                    <a:lnTo>
                      <a:pt x="18" y="8"/>
                    </a:lnTo>
                    <a:lnTo>
                      <a:pt x="16" y="11"/>
                    </a:lnTo>
                    <a:lnTo>
                      <a:pt x="15" y="15"/>
                    </a:lnTo>
                    <a:lnTo>
                      <a:pt x="12" y="18"/>
                    </a:lnTo>
                    <a:lnTo>
                      <a:pt x="12" y="21"/>
                    </a:lnTo>
                    <a:lnTo>
                      <a:pt x="11" y="23"/>
                    </a:lnTo>
                    <a:lnTo>
                      <a:pt x="8" y="26"/>
                    </a:lnTo>
                    <a:lnTo>
                      <a:pt x="4" y="30"/>
                    </a:lnTo>
                    <a:lnTo>
                      <a:pt x="3" y="32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3" y="41"/>
                    </a:lnTo>
                    <a:lnTo>
                      <a:pt x="7" y="39"/>
                    </a:lnTo>
                    <a:lnTo>
                      <a:pt x="10" y="36"/>
                    </a:lnTo>
                    <a:lnTo>
                      <a:pt x="15" y="33"/>
                    </a:lnTo>
                    <a:lnTo>
                      <a:pt x="19" y="29"/>
                    </a:lnTo>
                    <a:lnTo>
                      <a:pt x="20" y="27"/>
                    </a:lnTo>
                    <a:lnTo>
                      <a:pt x="22" y="26"/>
                    </a:lnTo>
                    <a:lnTo>
                      <a:pt x="23" y="20"/>
                    </a:lnTo>
                    <a:lnTo>
                      <a:pt x="26" y="12"/>
                    </a:lnTo>
                    <a:lnTo>
                      <a:pt x="27" y="9"/>
                    </a:lnTo>
                    <a:lnTo>
                      <a:pt x="26" y="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Freeform 227"/>
              <p:cNvSpPr>
                <a:spLocks/>
              </p:cNvSpPr>
              <p:nvPr/>
            </p:nvSpPr>
            <p:spPr bwMode="auto">
              <a:xfrm>
                <a:off x="3417" y="2175"/>
                <a:ext cx="12" cy="67"/>
              </a:xfrm>
              <a:custGeom>
                <a:avLst/>
                <a:gdLst>
                  <a:gd name="T0" fmla="*/ 5 w 12"/>
                  <a:gd name="T1" fmla="*/ 0 h 67"/>
                  <a:gd name="T2" fmla="*/ 1 w 12"/>
                  <a:gd name="T3" fmla="*/ 5 h 67"/>
                  <a:gd name="T4" fmla="*/ 0 w 12"/>
                  <a:gd name="T5" fmla="*/ 10 h 67"/>
                  <a:gd name="T6" fmla="*/ 0 w 12"/>
                  <a:gd name="T7" fmla="*/ 16 h 67"/>
                  <a:gd name="T8" fmla="*/ 0 w 12"/>
                  <a:gd name="T9" fmla="*/ 23 h 67"/>
                  <a:gd name="T10" fmla="*/ 0 w 12"/>
                  <a:gd name="T11" fmla="*/ 31 h 67"/>
                  <a:gd name="T12" fmla="*/ 0 w 12"/>
                  <a:gd name="T13" fmla="*/ 35 h 67"/>
                  <a:gd name="T14" fmla="*/ 0 w 12"/>
                  <a:gd name="T15" fmla="*/ 37 h 67"/>
                  <a:gd name="T16" fmla="*/ 0 w 12"/>
                  <a:gd name="T17" fmla="*/ 44 h 67"/>
                  <a:gd name="T18" fmla="*/ 0 w 12"/>
                  <a:gd name="T19" fmla="*/ 52 h 67"/>
                  <a:gd name="T20" fmla="*/ 3 w 12"/>
                  <a:gd name="T21" fmla="*/ 58 h 67"/>
                  <a:gd name="T22" fmla="*/ 3 w 12"/>
                  <a:gd name="T23" fmla="*/ 62 h 67"/>
                  <a:gd name="T24" fmla="*/ 7 w 12"/>
                  <a:gd name="T25" fmla="*/ 67 h 67"/>
                  <a:gd name="T26" fmla="*/ 9 w 12"/>
                  <a:gd name="T27" fmla="*/ 62 h 67"/>
                  <a:gd name="T28" fmla="*/ 12 w 12"/>
                  <a:gd name="T29" fmla="*/ 56 h 67"/>
                  <a:gd name="T30" fmla="*/ 9 w 12"/>
                  <a:gd name="T31" fmla="*/ 52 h 67"/>
                  <a:gd name="T32" fmla="*/ 9 w 12"/>
                  <a:gd name="T33" fmla="*/ 44 h 67"/>
                  <a:gd name="T34" fmla="*/ 9 w 12"/>
                  <a:gd name="T35" fmla="*/ 37 h 67"/>
                  <a:gd name="T36" fmla="*/ 9 w 12"/>
                  <a:gd name="T37" fmla="*/ 35 h 67"/>
                  <a:gd name="T38" fmla="*/ 9 w 12"/>
                  <a:gd name="T39" fmla="*/ 31 h 67"/>
                  <a:gd name="T40" fmla="*/ 9 w 12"/>
                  <a:gd name="T41" fmla="*/ 23 h 67"/>
                  <a:gd name="T42" fmla="*/ 9 w 12"/>
                  <a:gd name="T43" fmla="*/ 16 h 67"/>
                  <a:gd name="T44" fmla="*/ 9 w 12"/>
                  <a:gd name="T45" fmla="*/ 11 h 67"/>
                  <a:gd name="T46" fmla="*/ 8 w 12"/>
                  <a:gd name="T47" fmla="*/ 7 h 67"/>
                  <a:gd name="T48" fmla="*/ 5 w 12"/>
                  <a:gd name="T49" fmla="*/ 0 h 67"/>
                  <a:gd name="T50" fmla="*/ 5 w 12"/>
                  <a:gd name="T51" fmla="*/ 0 h 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2"/>
                  <a:gd name="T79" fmla="*/ 0 h 67"/>
                  <a:gd name="T80" fmla="*/ 12 w 12"/>
                  <a:gd name="T81" fmla="*/ 67 h 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2" h="67">
                    <a:moveTo>
                      <a:pt x="5" y="0"/>
                    </a:moveTo>
                    <a:lnTo>
                      <a:pt x="1" y="5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37"/>
                    </a:lnTo>
                    <a:lnTo>
                      <a:pt x="0" y="44"/>
                    </a:lnTo>
                    <a:lnTo>
                      <a:pt x="0" y="52"/>
                    </a:lnTo>
                    <a:lnTo>
                      <a:pt x="3" y="58"/>
                    </a:lnTo>
                    <a:lnTo>
                      <a:pt x="3" y="62"/>
                    </a:lnTo>
                    <a:lnTo>
                      <a:pt x="7" y="67"/>
                    </a:lnTo>
                    <a:lnTo>
                      <a:pt x="9" y="62"/>
                    </a:lnTo>
                    <a:lnTo>
                      <a:pt x="12" y="56"/>
                    </a:lnTo>
                    <a:lnTo>
                      <a:pt x="9" y="52"/>
                    </a:lnTo>
                    <a:lnTo>
                      <a:pt x="9" y="44"/>
                    </a:lnTo>
                    <a:lnTo>
                      <a:pt x="9" y="37"/>
                    </a:lnTo>
                    <a:lnTo>
                      <a:pt x="9" y="35"/>
                    </a:lnTo>
                    <a:lnTo>
                      <a:pt x="9" y="31"/>
                    </a:lnTo>
                    <a:lnTo>
                      <a:pt x="9" y="23"/>
                    </a:lnTo>
                    <a:lnTo>
                      <a:pt x="9" y="16"/>
                    </a:lnTo>
                    <a:lnTo>
                      <a:pt x="9" y="11"/>
                    </a:lnTo>
                    <a:lnTo>
                      <a:pt x="8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Freeform 228"/>
              <p:cNvSpPr>
                <a:spLocks/>
              </p:cNvSpPr>
              <p:nvPr/>
            </p:nvSpPr>
            <p:spPr bwMode="auto">
              <a:xfrm>
                <a:off x="3372" y="2234"/>
                <a:ext cx="48" cy="38"/>
              </a:xfrm>
              <a:custGeom>
                <a:avLst/>
                <a:gdLst>
                  <a:gd name="T0" fmla="*/ 48 w 48"/>
                  <a:gd name="T1" fmla="*/ 5 h 38"/>
                  <a:gd name="T2" fmla="*/ 45 w 48"/>
                  <a:gd name="T3" fmla="*/ 0 h 38"/>
                  <a:gd name="T4" fmla="*/ 39 w 48"/>
                  <a:gd name="T5" fmla="*/ 0 h 38"/>
                  <a:gd name="T6" fmla="*/ 34 w 48"/>
                  <a:gd name="T7" fmla="*/ 0 h 38"/>
                  <a:gd name="T8" fmla="*/ 27 w 48"/>
                  <a:gd name="T9" fmla="*/ 5 h 38"/>
                  <a:gd name="T10" fmla="*/ 20 w 48"/>
                  <a:gd name="T11" fmla="*/ 8 h 38"/>
                  <a:gd name="T12" fmla="*/ 19 w 48"/>
                  <a:gd name="T13" fmla="*/ 11 h 38"/>
                  <a:gd name="T14" fmla="*/ 16 w 48"/>
                  <a:gd name="T15" fmla="*/ 12 h 38"/>
                  <a:gd name="T16" fmla="*/ 11 w 48"/>
                  <a:gd name="T17" fmla="*/ 17 h 38"/>
                  <a:gd name="T18" fmla="*/ 4 w 48"/>
                  <a:gd name="T19" fmla="*/ 23 h 38"/>
                  <a:gd name="T20" fmla="*/ 1 w 48"/>
                  <a:gd name="T21" fmla="*/ 28 h 38"/>
                  <a:gd name="T22" fmla="*/ 0 w 48"/>
                  <a:gd name="T23" fmla="*/ 32 h 38"/>
                  <a:gd name="T24" fmla="*/ 0 w 48"/>
                  <a:gd name="T25" fmla="*/ 38 h 38"/>
                  <a:gd name="T26" fmla="*/ 4 w 48"/>
                  <a:gd name="T27" fmla="*/ 37 h 38"/>
                  <a:gd name="T28" fmla="*/ 8 w 48"/>
                  <a:gd name="T29" fmla="*/ 35 h 38"/>
                  <a:gd name="T30" fmla="*/ 11 w 48"/>
                  <a:gd name="T31" fmla="*/ 29 h 38"/>
                  <a:gd name="T32" fmla="*/ 18 w 48"/>
                  <a:gd name="T33" fmla="*/ 25 h 38"/>
                  <a:gd name="T34" fmla="*/ 22 w 48"/>
                  <a:gd name="T35" fmla="*/ 20 h 38"/>
                  <a:gd name="T36" fmla="*/ 25 w 48"/>
                  <a:gd name="T37" fmla="*/ 20 h 38"/>
                  <a:gd name="T38" fmla="*/ 26 w 48"/>
                  <a:gd name="T39" fmla="*/ 17 h 38"/>
                  <a:gd name="T40" fmla="*/ 33 w 48"/>
                  <a:gd name="T41" fmla="*/ 14 h 38"/>
                  <a:gd name="T42" fmla="*/ 38 w 48"/>
                  <a:gd name="T43" fmla="*/ 11 h 38"/>
                  <a:gd name="T44" fmla="*/ 42 w 48"/>
                  <a:gd name="T45" fmla="*/ 9 h 38"/>
                  <a:gd name="T46" fmla="*/ 45 w 48"/>
                  <a:gd name="T47" fmla="*/ 8 h 38"/>
                  <a:gd name="T48" fmla="*/ 48 w 48"/>
                  <a:gd name="T49" fmla="*/ 5 h 38"/>
                  <a:gd name="T50" fmla="*/ 48 w 48"/>
                  <a:gd name="T51" fmla="*/ 5 h 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8"/>
                  <a:gd name="T79" fmla="*/ 0 h 38"/>
                  <a:gd name="T80" fmla="*/ 48 w 48"/>
                  <a:gd name="T81" fmla="*/ 38 h 3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8" h="38">
                    <a:moveTo>
                      <a:pt x="48" y="5"/>
                    </a:moveTo>
                    <a:lnTo>
                      <a:pt x="45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7" y="5"/>
                    </a:lnTo>
                    <a:lnTo>
                      <a:pt x="20" y="8"/>
                    </a:lnTo>
                    <a:lnTo>
                      <a:pt x="19" y="11"/>
                    </a:lnTo>
                    <a:lnTo>
                      <a:pt x="16" y="12"/>
                    </a:lnTo>
                    <a:lnTo>
                      <a:pt x="11" y="17"/>
                    </a:lnTo>
                    <a:lnTo>
                      <a:pt x="4" y="23"/>
                    </a:lnTo>
                    <a:lnTo>
                      <a:pt x="1" y="28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4" y="37"/>
                    </a:lnTo>
                    <a:lnTo>
                      <a:pt x="8" y="35"/>
                    </a:lnTo>
                    <a:lnTo>
                      <a:pt x="11" y="29"/>
                    </a:lnTo>
                    <a:lnTo>
                      <a:pt x="18" y="25"/>
                    </a:lnTo>
                    <a:lnTo>
                      <a:pt x="22" y="20"/>
                    </a:lnTo>
                    <a:lnTo>
                      <a:pt x="25" y="20"/>
                    </a:lnTo>
                    <a:lnTo>
                      <a:pt x="26" y="17"/>
                    </a:lnTo>
                    <a:lnTo>
                      <a:pt x="33" y="14"/>
                    </a:lnTo>
                    <a:lnTo>
                      <a:pt x="38" y="11"/>
                    </a:lnTo>
                    <a:lnTo>
                      <a:pt x="42" y="9"/>
                    </a:lnTo>
                    <a:lnTo>
                      <a:pt x="45" y="8"/>
                    </a:lnTo>
                    <a:lnTo>
                      <a:pt x="48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Freeform 229"/>
              <p:cNvSpPr>
                <a:spLocks/>
              </p:cNvSpPr>
              <p:nvPr/>
            </p:nvSpPr>
            <p:spPr bwMode="auto">
              <a:xfrm>
                <a:off x="3402" y="2240"/>
                <a:ext cx="31" cy="43"/>
              </a:xfrm>
              <a:custGeom>
                <a:avLst/>
                <a:gdLst>
                  <a:gd name="T0" fmla="*/ 31 w 31"/>
                  <a:gd name="T1" fmla="*/ 3 h 43"/>
                  <a:gd name="T2" fmla="*/ 27 w 31"/>
                  <a:gd name="T3" fmla="*/ 0 h 43"/>
                  <a:gd name="T4" fmla="*/ 23 w 31"/>
                  <a:gd name="T5" fmla="*/ 0 h 43"/>
                  <a:gd name="T6" fmla="*/ 18 w 31"/>
                  <a:gd name="T7" fmla="*/ 3 h 43"/>
                  <a:gd name="T8" fmla="*/ 14 w 31"/>
                  <a:gd name="T9" fmla="*/ 8 h 43"/>
                  <a:gd name="T10" fmla="*/ 9 w 31"/>
                  <a:gd name="T11" fmla="*/ 12 h 43"/>
                  <a:gd name="T12" fmla="*/ 8 w 31"/>
                  <a:gd name="T13" fmla="*/ 16 h 43"/>
                  <a:gd name="T14" fmla="*/ 7 w 31"/>
                  <a:gd name="T15" fmla="*/ 17 h 43"/>
                  <a:gd name="T16" fmla="*/ 4 w 31"/>
                  <a:gd name="T17" fmla="*/ 23 h 43"/>
                  <a:gd name="T18" fmla="*/ 1 w 31"/>
                  <a:gd name="T19" fmla="*/ 29 h 43"/>
                  <a:gd name="T20" fmla="*/ 0 w 31"/>
                  <a:gd name="T21" fmla="*/ 34 h 43"/>
                  <a:gd name="T22" fmla="*/ 0 w 31"/>
                  <a:gd name="T23" fmla="*/ 38 h 43"/>
                  <a:gd name="T24" fmla="*/ 3 w 31"/>
                  <a:gd name="T25" fmla="*/ 43 h 43"/>
                  <a:gd name="T26" fmla="*/ 4 w 31"/>
                  <a:gd name="T27" fmla="*/ 40 h 43"/>
                  <a:gd name="T28" fmla="*/ 8 w 31"/>
                  <a:gd name="T29" fmla="*/ 38 h 43"/>
                  <a:gd name="T30" fmla="*/ 9 w 31"/>
                  <a:gd name="T31" fmla="*/ 34 h 43"/>
                  <a:gd name="T32" fmla="*/ 12 w 31"/>
                  <a:gd name="T33" fmla="*/ 28 h 43"/>
                  <a:gd name="T34" fmla="*/ 14 w 31"/>
                  <a:gd name="T35" fmla="*/ 22 h 43"/>
                  <a:gd name="T36" fmla="*/ 15 w 31"/>
                  <a:gd name="T37" fmla="*/ 20 h 43"/>
                  <a:gd name="T38" fmla="*/ 16 w 31"/>
                  <a:gd name="T39" fmla="*/ 19 h 43"/>
                  <a:gd name="T40" fmla="*/ 20 w 31"/>
                  <a:gd name="T41" fmla="*/ 14 h 43"/>
                  <a:gd name="T42" fmla="*/ 23 w 31"/>
                  <a:gd name="T43" fmla="*/ 11 h 43"/>
                  <a:gd name="T44" fmla="*/ 27 w 31"/>
                  <a:gd name="T45" fmla="*/ 11 h 43"/>
                  <a:gd name="T46" fmla="*/ 27 w 31"/>
                  <a:gd name="T47" fmla="*/ 8 h 43"/>
                  <a:gd name="T48" fmla="*/ 31 w 31"/>
                  <a:gd name="T49" fmla="*/ 3 h 43"/>
                  <a:gd name="T50" fmla="*/ 31 w 31"/>
                  <a:gd name="T51" fmla="*/ 3 h 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1"/>
                  <a:gd name="T79" fmla="*/ 0 h 43"/>
                  <a:gd name="T80" fmla="*/ 31 w 31"/>
                  <a:gd name="T81" fmla="*/ 43 h 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1" h="43">
                    <a:moveTo>
                      <a:pt x="31" y="3"/>
                    </a:moveTo>
                    <a:lnTo>
                      <a:pt x="27" y="0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4" y="8"/>
                    </a:lnTo>
                    <a:lnTo>
                      <a:pt x="9" y="12"/>
                    </a:lnTo>
                    <a:lnTo>
                      <a:pt x="8" y="16"/>
                    </a:lnTo>
                    <a:lnTo>
                      <a:pt x="7" y="17"/>
                    </a:lnTo>
                    <a:lnTo>
                      <a:pt x="4" y="23"/>
                    </a:lnTo>
                    <a:lnTo>
                      <a:pt x="1" y="29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3" y="43"/>
                    </a:lnTo>
                    <a:lnTo>
                      <a:pt x="4" y="40"/>
                    </a:lnTo>
                    <a:lnTo>
                      <a:pt x="8" y="38"/>
                    </a:lnTo>
                    <a:lnTo>
                      <a:pt x="9" y="34"/>
                    </a:lnTo>
                    <a:lnTo>
                      <a:pt x="12" y="28"/>
                    </a:lnTo>
                    <a:lnTo>
                      <a:pt x="14" y="22"/>
                    </a:lnTo>
                    <a:lnTo>
                      <a:pt x="15" y="20"/>
                    </a:lnTo>
                    <a:lnTo>
                      <a:pt x="16" y="19"/>
                    </a:lnTo>
                    <a:lnTo>
                      <a:pt x="20" y="14"/>
                    </a:lnTo>
                    <a:lnTo>
                      <a:pt x="23" y="11"/>
                    </a:lnTo>
                    <a:lnTo>
                      <a:pt x="27" y="11"/>
                    </a:lnTo>
                    <a:lnTo>
                      <a:pt x="27" y="8"/>
                    </a:lnTo>
                    <a:lnTo>
                      <a:pt x="3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Freeform 230"/>
              <p:cNvSpPr>
                <a:spLocks/>
              </p:cNvSpPr>
              <p:nvPr/>
            </p:nvSpPr>
            <p:spPr bwMode="auto">
              <a:xfrm>
                <a:off x="3425" y="2233"/>
                <a:ext cx="39" cy="16"/>
              </a:xfrm>
              <a:custGeom>
                <a:avLst/>
                <a:gdLst>
                  <a:gd name="T0" fmla="*/ 0 w 39"/>
                  <a:gd name="T1" fmla="*/ 4 h 16"/>
                  <a:gd name="T2" fmla="*/ 1 w 39"/>
                  <a:gd name="T3" fmla="*/ 9 h 16"/>
                  <a:gd name="T4" fmla="*/ 4 w 39"/>
                  <a:gd name="T5" fmla="*/ 10 h 16"/>
                  <a:gd name="T6" fmla="*/ 8 w 39"/>
                  <a:gd name="T7" fmla="*/ 12 h 16"/>
                  <a:gd name="T8" fmla="*/ 12 w 39"/>
                  <a:gd name="T9" fmla="*/ 12 h 16"/>
                  <a:gd name="T10" fmla="*/ 16 w 39"/>
                  <a:gd name="T11" fmla="*/ 13 h 16"/>
                  <a:gd name="T12" fmla="*/ 19 w 39"/>
                  <a:gd name="T13" fmla="*/ 13 h 16"/>
                  <a:gd name="T14" fmla="*/ 20 w 39"/>
                  <a:gd name="T15" fmla="*/ 13 h 16"/>
                  <a:gd name="T16" fmla="*/ 26 w 39"/>
                  <a:gd name="T17" fmla="*/ 15 h 16"/>
                  <a:gd name="T18" fmla="*/ 31 w 39"/>
                  <a:gd name="T19" fmla="*/ 15 h 16"/>
                  <a:gd name="T20" fmla="*/ 35 w 39"/>
                  <a:gd name="T21" fmla="*/ 16 h 16"/>
                  <a:gd name="T22" fmla="*/ 37 w 39"/>
                  <a:gd name="T23" fmla="*/ 13 h 16"/>
                  <a:gd name="T24" fmla="*/ 39 w 39"/>
                  <a:gd name="T25" fmla="*/ 10 h 16"/>
                  <a:gd name="T26" fmla="*/ 37 w 39"/>
                  <a:gd name="T27" fmla="*/ 6 h 16"/>
                  <a:gd name="T28" fmla="*/ 35 w 39"/>
                  <a:gd name="T29" fmla="*/ 6 h 16"/>
                  <a:gd name="T30" fmla="*/ 31 w 39"/>
                  <a:gd name="T31" fmla="*/ 4 h 16"/>
                  <a:gd name="T32" fmla="*/ 27 w 39"/>
                  <a:gd name="T33" fmla="*/ 4 h 16"/>
                  <a:gd name="T34" fmla="*/ 23 w 39"/>
                  <a:gd name="T35" fmla="*/ 4 h 16"/>
                  <a:gd name="T36" fmla="*/ 20 w 39"/>
                  <a:gd name="T37" fmla="*/ 4 h 16"/>
                  <a:gd name="T38" fmla="*/ 19 w 39"/>
                  <a:gd name="T39" fmla="*/ 3 h 16"/>
                  <a:gd name="T40" fmla="*/ 15 w 39"/>
                  <a:gd name="T41" fmla="*/ 1 h 16"/>
                  <a:gd name="T42" fmla="*/ 10 w 39"/>
                  <a:gd name="T43" fmla="*/ 1 h 16"/>
                  <a:gd name="T44" fmla="*/ 8 w 39"/>
                  <a:gd name="T45" fmla="*/ 0 h 16"/>
                  <a:gd name="T46" fmla="*/ 4 w 39"/>
                  <a:gd name="T47" fmla="*/ 1 h 16"/>
                  <a:gd name="T48" fmla="*/ 0 w 39"/>
                  <a:gd name="T49" fmla="*/ 4 h 16"/>
                  <a:gd name="T50" fmla="*/ 0 w 39"/>
                  <a:gd name="T51" fmla="*/ 4 h 1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9"/>
                  <a:gd name="T79" fmla="*/ 0 h 16"/>
                  <a:gd name="T80" fmla="*/ 39 w 39"/>
                  <a:gd name="T81" fmla="*/ 16 h 1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9" h="16">
                    <a:moveTo>
                      <a:pt x="0" y="4"/>
                    </a:moveTo>
                    <a:lnTo>
                      <a:pt x="1" y="9"/>
                    </a:lnTo>
                    <a:lnTo>
                      <a:pt x="4" y="1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6" y="13"/>
                    </a:lnTo>
                    <a:lnTo>
                      <a:pt x="19" y="13"/>
                    </a:lnTo>
                    <a:lnTo>
                      <a:pt x="20" y="13"/>
                    </a:lnTo>
                    <a:lnTo>
                      <a:pt x="26" y="15"/>
                    </a:lnTo>
                    <a:lnTo>
                      <a:pt x="31" y="15"/>
                    </a:lnTo>
                    <a:lnTo>
                      <a:pt x="35" y="16"/>
                    </a:lnTo>
                    <a:lnTo>
                      <a:pt x="37" y="13"/>
                    </a:lnTo>
                    <a:lnTo>
                      <a:pt x="39" y="10"/>
                    </a:lnTo>
                    <a:lnTo>
                      <a:pt x="37" y="6"/>
                    </a:lnTo>
                    <a:lnTo>
                      <a:pt x="35" y="6"/>
                    </a:lnTo>
                    <a:lnTo>
                      <a:pt x="31" y="4"/>
                    </a:lnTo>
                    <a:lnTo>
                      <a:pt x="27" y="4"/>
                    </a:lnTo>
                    <a:lnTo>
                      <a:pt x="23" y="4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5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Freeform 231"/>
              <p:cNvSpPr>
                <a:spLocks/>
              </p:cNvSpPr>
              <p:nvPr/>
            </p:nvSpPr>
            <p:spPr bwMode="auto">
              <a:xfrm>
                <a:off x="3479" y="2191"/>
                <a:ext cx="51" cy="122"/>
              </a:xfrm>
              <a:custGeom>
                <a:avLst/>
                <a:gdLst>
                  <a:gd name="T0" fmla="*/ 37 w 51"/>
                  <a:gd name="T1" fmla="*/ 0 h 122"/>
                  <a:gd name="T2" fmla="*/ 33 w 51"/>
                  <a:gd name="T3" fmla="*/ 4 h 122"/>
                  <a:gd name="T4" fmla="*/ 32 w 51"/>
                  <a:gd name="T5" fmla="*/ 9 h 122"/>
                  <a:gd name="T6" fmla="*/ 30 w 51"/>
                  <a:gd name="T7" fmla="*/ 15 h 122"/>
                  <a:gd name="T8" fmla="*/ 30 w 51"/>
                  <a:gd name="T9" fmla="*/ 21 h 122"/>
                  <a:gd name="T10" fmla="*/ 33 w 51"/>
                  <a:gd name="T11" fmla="*/ 33 h 122"/>
                  <a:gd name="T12" fmla="*/ 37 w 51"/>
                  <a:gd name="T13" fmla="*/ 51 h 122"/>
                  <a:gd name="T14" fmla="*/ 40 w 51"/>
                  <a:gd name="T15" fmla="*/ 66 h 122"/>
                  <a:gd name="T16" fmla="*/ 41 w 51"/>
                  <a:gd name="T17" fmla="*/ 72 h 122"/>
                  <a:gd name="T18" fmla="*/ 41 w 51"/>
                  <a:gd name="T19" fmla="*/ 74 h 122"/>
                  <a:gd name="T20" fmla="*/ 40 w 51"/>
                  <a:gd name="T21" fmla="*/ 78 h 122"/>
                  <a:gd name="T22" fmla="*/ 37 w 51"/>
                  <a:gd name="T23" fmla="*/ 83 h 122"/>
                  <a:gd name="T24" fmla="*/ 33 w 51"/>
                  <a:gd name="T25" fmla="*/ 90 h 122"/>
                  <a:gd name="T26" fmla="*/ 26 w 51"/>
                  <a:gd name="T27" fmla="*/ 95 h 122"/>
                  <a:gd name="T28" fmla="*/ 21 w 51"/>
                  <a:gd name="T29" fmla="*/ 99 h 122"/>
                  <a:gd name="T30" fmla="*/ 15 w 51"/>
                  <a:gd name="T31" fmla="*/ 104 h 122"/>
                  <a:gd name="T32" fmla="*/ 13 w 51"/>
                  <a:gd name="T33" fmla="*/ 107 h 122"/>
                  <a:gd name="T34" fmla="*/ 5 w 51"/>
                  <a:gd name="T35" fmla="*/ 113 h 122"/>
                  <a:gd name="T36" fmla="*/ 0 w 51"/>
                  <a:gd name="T37" fmla="*/ 122 h 122"/>
                  <a:gd name="T38" fmla="*/ 9 w 51"/>
                  <a:gd name="T39" fmla="*/ 119 h 122"/>
                  <a:gd name="T40" fmla="*/ 17 w 51"/>
                  <a:gd name="T41" fmla="*/ 114 h 122"/>
                  <a:gd name="T42" fmla="*/ 21 w 51"/>
                  <a:gd name="T43" fmla="*/ 111 h 122"/>
                  <a:gd name="T44" fmla="*/ 26 w 51"/>
                  <a:gd name="T45" fmla="*/ 107 h 122"/>
                  <a:gd name="T46" fmla="*/ 33 w 51"/>
                  <a:gd name="T47" fmla="*/ 102 h 122"/>
                  <a:gd name="T48" fmla="*/ 40 w 51"/>
                  <a:gd name="T49" fmla="*/ 96 h 122"/>
                  <a:gd name="T50" fmla="*/ 45 w 51"/>
                  <a:gd name="T51" fmla="*/ 87 h 122"/>
                  <a:gd name="T52" fmla="*/ 48 w 51"/>
                  <a:gd name="T53" fmla="*/ 80 h 122"/>
                  <a:gd name="T54" fmla="*/ 51 w 51"/>
                  <a:gd name="T55" fmla="*/ 74 h 122"/>
                  <a:gd name="T56" fmla="*/ 51 w 51"/>
                  <a:gd name="T57" fmla="*/ 72 h 122"/>
                  <a:gd name="T58" fmla="*/ 49 w 51"/>
                  <a:gd name="T59" fmla="*/ 63 h 122"/>
                  <a:gd name="T60" fmla="*/ 45 w 51"/>
                  <a:gd name="T61" fmla="*/ 48 h 122"/>
                  <a:gd name="T62" fmla="*/ 41 w 51"/>
                  <a:gd name="T63" fmla="*/ 30 h 122"/>
                  <a:gd name="T64" fmla="*/ 40 w 51"/>
                  <a:gd name="T65" fmla="*/ 19 h 122"/>
                  <a:gd name="T66" fmla="*/ 40 w 51"/>
                  <a:gd name="T67" fmla="*/ 13 h 122"/>
                  <a:gd name="T68" fmla="*/ 39 w 51"/>
                  <a:gd name="T69" fmla="*/ 9 h 122"/>
                  <a:gd name="T70" fmla="*/ 37 w 51"/>
                  <a:gd name="T71" fmla="*/ 4 h 122"/>
                  <a:gd name="T72" fmla="*/ 37 w 51"/>
                  <a:gd name="T73" fmla="*/ 0 h 122"/>
                  <a:gd name="T74" fmla="*/ 37 w 51"/>
                  <a:gd name="T75" fmla="*/ 0 h 12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1"/>
                  <a:gd name="T115" fmla="*/ 0 h 122"/>
                  <a:gd name="T116" fmla="*/ 51 w 51"/>
                  <a:gd name="T117" fmla="*/ 122 h 12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1" h="122">
                    <a:moveTo>
                      <a:pt x="37" y="0"/>
                    </a:moveTo>
                    <a:lnTo>
                      <a:pt x="33" y="4"/>
                    </a:lnTo>
                    <a:lnTo>
                      <a:pt x="32" y="9"/>
                    </a:lnTo>
                    <a:lnTo>
                      <a:pt x="30" y="15"/>
                    </a:lnTo>
                    <a:lnTo>
                      <a:pt x="30" y="21"/>
                    </a:lnTo>
                    <a:lnTo>
                      <a:pt x="33" y="33"/>
                    </a:lnTo>
                    <a:lnTo>
                      <a:pt x="37" y="51"/>
                    </a:lnTo>
                    <a:lnTo>
                      <a:pt x="40" y="66"/>
                    </a:lnTo>
                    <a:lnTo>
                      <a:pt x="41" y="72"/>
                    </a:lnTo>
                    <a:lnTo>
                      <a:pt x="41" y="74"/>
                    </a:lnTo>
                    <a:lnTo>
                      <a:pt x="40" y="78"/>
                    </a:lnTo>
                    <a:lnTo>
                      <a:pt x="37" y="83"/>
                    </a:lnTo>
                    <a:lnTo>
                      <a:pt x="33" y="90"/>
                    </a:lnTo>
                    <a:lnTo>
                      <a:pt x="26" y="95"/>
                    </a:lnTo>
                    <a:lnTo>
                      <a:pt x="21" y="99"/>
                    </a:lnTo>
                    <a:lnTo>
                      <a:pt x="15" y="104"/>
                    </a:lnTo>
                    <a:lnTo>
                      <a:pt x="13" y="107"/>
                    </a:lnTo>
                    <a:lnTo>
                      <a:pt x="5" y="113"/>
                    </a:lnTo>
                    <a:lnTo>
                      <a:pt x="0" y="122"/>
                    </a:lnTo>
                    <a:lnTo>
                      <a:pt x="9" y="119"/>
                    </a:lnTo>
                    <a:lnTo>
                      <a:pt x="17" y="114"/>
                    </a:lnTo>
                    <a:lnTo>
                      <a:pt x="21" y="111"/>
                    </a:lnTo>
                    <a:lnTo>
                      <a:pt x="26" y="107"/>
                    </a:lnTo>
                    <a:lnTo>
                      <a:pt x="33" y="102"/>
                    </a:lnTo>
                    <a:lnTo>
                      <a:pt x="40" y="96"/>
                    </a:lnTo>
                    <a:lnTo>
                      <a:pt x="45" y="87"/>
                    </a:lnTo>
                    <a:lnTo>
                      <a:pt x="48" y="80"/>
                    </a:lnTo>
                    <a:lnTo>
                      <a:pt x="51" y="74"/>
                    </a:lnTo>
                    <a:lnTo>
                      <a:pt x="51" y="72"/>
                    </a:lnTo>
                    <a:lnTo>
                      <a:pt x="49" y="63"/>
                    </a:lnTo>
                    <a:lnTo>
                      <a:pt x="45" y="48"/>
                    </a:lnTo>
                    <a:lnTo>
                      <a:pt x="41" y="30"/>
                    </a:lnTo>
                    <a:lnTo>
                      <a:pt x="40" y="19"/>
                    </a:lnTo>
                    <a:lnTo>
                      <a:pt x="40" y="13"/>
                    </a:lnTo>
                    <a:lnTo>
                      <a:pt x="39" y="9"/>
                    </a:lnTo>
                    <a:lnTo>
                      <a:pt x="37" y="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Freeform 232"/>
              <p:cNvSpPr>
                <a:spLocks/>
              </p:cNvSpPr>
              <p:nvPr/>
            </p:nvSpPr>
            <p:spPr bwMode="auto">
              <a:xfrm>
                <a:off x="3505" y="2275"/>
                <a:ext cx="22" cy="47"/>
              </a:xfrm>
              <a:custGeom>
                <a:avLst/>
                <a:gdLst>
                  <a:gd name="T0" fmla="*/ 19 w 22"/>
                  <a:gd name="T1" fmla="*/ 0 h 47"/>
                  <a:gd name="T2" fmla="*/ 17 w 22"/>
                  <a:gd name="T3" fmla="*/ 0 h 47"/>
                  <a:gd name="T4" fmla="*/ 14 w 22"/>
                  <a:gd name="T5" fmla="*/ 3 h 47"/>
                  <a:gd name="T6" fmla="*/ 11 w 22"/>
                  <a:gd name="T7" fmla="*/ 6 h 47"/>
                  <a:gd name="T8" fmla="*/ 8 w 22"/>
                  <a:gd name="T9" fmla="*/ 12 h 47"/>
                  <a:gd name="T10" fmla="*/ 7 w 22"/>
                  <a:gd name="T11" fmla="*/ 18 h 47"/>
                  <a:gd name="T12" fmla="*/ 7 w 22"/>
                  <a:gd name="T13" fmla="*/ 20 h 47"/>
                  <a:gd name="T14" fmla="*/ 4 w 22"/>
                  <a:gd name="T15" fmla="*/ 23 h 47"/>
                  <a:gd name="T16" fmla="*/ 4 w 22"/>
                  <a:gd name="T17" fmla="*/ 27 h 47"/>
                  <a:gd name="T18" fmla="*/ 2 w 22"/>
                  <a:gd name="T19" fmla="*/ 35 h 47"/>
                  <a:gd name="T20" fmla="*/ 0 w 22"/>
                  <a:gd name="T21" fmla="*/ 39 h 47"/>
                  <a:gd name="T22" fmla="*/ 2 w 22"/>
                  <a:gd name="T23" fmla="*/ 42 h 47"/>
                  <a:gd name="T24" fmla="*/ 3 w 22"/>
                  <a:gd name="T25" fmla="*/ 47 h 47"/>
                  <a:gd name="T26" fmla="*/ 7 w 22"/>
                  <a:gd name="T27" fmla="*/ 44 h 47"/>
                  <a:gd name="T28" fmla="*/ 10 w 22"/>
                  <a:gd name="T29" fmla="*/ 41 h 47"/>
                  <a:gd name="T30" fmla="*/ 10 w 22"/>
                  <a:gd name="T31" fmla="*/ 38 h 47"/>
                  <a:gd name="T32" fmla="*/ 11 w 22"/>
                  <a:gd name="T33" fmla="*/ 32 h 47"/>
                  <a:gd name="T34" fmla="*/ 14 w 22"/>
                  <a:gd name="T35" fmla="*/ 26 h 47"/>
                  <a:gd name="T36" fmla="*/ 14 w 22"/>
                  <a:gd name="T37" fmla="*/ 24 h 47"/>
                  <a:gd name="T38" fmla="*/ 14 w 22"/>
                  <a:gd name="T39" fmla="*/ 21 h 47"/>
                  <a:gd name="T40" fmla="*/ 17 w 22"/>
                  <a:gd name="T41" fmla="*/ 17 h 47"/>
                  <a:gd name="T42" fmla="*/ 18 w 22"/>
                  <a:gd name="T43" fmla="*/ 12 h 47"/>
                  <a:gd name="T44" fmla="*/ 22 w 22"/>
                  <a:gd name="T45" fmla="*/ 9 h 47"/>
                  <a:gd name="T46" fmla="*/ 22 w 22"/>
                  <a:gd name="T47" fmla="*/ 5 h 47"/>
                  <a:gd name="T48" fmla="*/ 19 w 22"/>
                  <a:gd name="T49" fmla="*/ 0 h 47"/>
                  <a:gd name="T50" fmla="*/ 19 w 22"/>
                  <a:gd name="T51" fmla="*/ 0 h 4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2"/>
                  <a:gd name="T79" fmla="*/ 0 h 47"/>
                  <a:gd name="T80" fmla="*/ 22 w 22"/>
                  <a:gd name="T81" fmla="*/ 47 h 4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2" h="47">
                    <a:moveTo>
                      <a:pt x="19" y="0"/>
                    </a:moveTo>
                    <a:lnTo>
                      <a:pt x="17" y="0"/>
                    </a:lnTo>
                    <a:lnTo>
                      <a:pt x="14" y="3"/>
                    </a:lnTo>
                    <a:lnTo>
                      <a:pt x="11" y="6"/>
                    </a:lnTo>
                    <a:lnTo>
                      <a:pt x="8" y="12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4" y="23"/>
                    </a:lnTo>
                    <a:lnTo>
                      <a:pt x="4" y="27"/>
                    </a:lnTo>
                    <a:lnTo>
                      <a:pt x="2" y="35"/>
                    </a:lnTo>
                    <a:lnTo>
                      <a:pt x="0" y="39"/>
                    </a:lnTo>
                    <a:lnTo>
                      <a:pt x="2" y="42"/>
                    </a:lnTo>
                    <a:lnTo>
                      <a:pt x="3" y="47"/>
                    </a:lnTo>
                    <a:lnTo>
                      <a:pt x="7" y="44"/>
                    </a:lnTo>
                    <a:lnTo>
                      <a:pt x="10" y="41"/>
                    </a:lnTo>
                    <a:lnTo>
                      <a:pt x="10" y="38"/>
                    </a:lnTo>
                    <a:lnTo>
                      <a:pt x="11" y="32"/>
                    </a:lnTo>
                    <a:lnTo>
                      <a:pt x="14" y="26"/>
                    </a:lnTo>
                    <a:lnTo>
                      <a:pt x="14" y="24"/>
                    </a:lnTo>
                    <a:lnTo>
                      <a:pt x="14" y="21"/>
                    </a:lnTo>
                    <a:lnTo>
                      <a:pt x="17" y="17"/>
                    </a:lnTo>
                    <a:lnTo>
                      <a:pt x="18" y="12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Freeform 233"/>
              <p:cNvSpPr>
                <a:spLocks/>
              </p:cNvSpPr>
              <p:nvPr/>
            </p:nvSpPr>
            <p:spPr bwMode="auto">
              <a:xfrm>
                <a:off x="3524" y="2271"/>
                <a:ext cx="47" cy="13"/>
              </a:xfrm>
              <a:custGeom>
                <a:avLst/>
                <a:gdLst>
                  <a:gd name="T0" fmla="*/ 0 w 47"/>
                  <a:gd name="T1" fmla="*/ 3 h 13"/>
                  <a:gd name="T2" fmla="*/ 3 w 47"/>
                  <a:gd name="T3" fmla="*/ 7 h 13"/>
                  <a:gd name="T4" fmla="*/ 6 w 47"/>
                  <a:gd name="T5" fmla="*/ 12 h 13"/>
                  <a:gd name="T6" fmla="*/ 10 w 47"/>
                  <a:gd name="T7" fmla="*/ 12 h 13"/>
                  <a:gd name="T8" fmla="*/ 15 w 47"/>
                  <a:gd name="T9" fmla="*/ 12 h 13"/>
                  <a:gd name="T10" fmla="*/ 21 w 47"/>
                  <a:gd name="T11" fmla="*/ 12 h 13"/>
                  <a:gd name="T12" fmla="*/ 23 w 47"/>
                  <a:gd name="T13" fmla="*/ 13 h 13"/>
                  <a:gd name="T14" fmla="*/ 25 w 47"/>
                  <a:gd name="T15" fmla="*/ 12 h 13"/>
                  <a:gd name="T16" fmla="*/ 32 w 47"/>
                  <a:gd name="T17" fmla="*/ 12 h 13"/>
                  <a:gd name="T18" fmla="*/ 37 w 47"/>
                  <a:gd name="T19" fmla="*/ 10 h 13"/>
                  <a:gd name="T20" fmla="*/ 42 w 47"/>
                  <a:gd name="T21" fmla="*/ 10 h 13"/>
                  <a:gd name="T22" fmla="*/ 44 w 47"/>
                  <a:gd name="T23" fmla="*/ 6 h 13"/>
                  <a:gd name="T24" fmla="*/ 47 w 47"/>
                  <a:gd name="T25" fmla="*/ 1 h 13"/>
                  <a:gd name="T26" fmla="*/ 41 w 47"/>
                  <a:gd name="T27" fmla="*/ 0 h 13"/>
                  <a:gd name="T28" fmla="*/ 38 w 47"/>
                  <a:gd name="T29" fmla="*/ 0 h 13"/>
                  <a:gd name="T30" fmla="*/ 36 w 47"/>
                  <a:gd name="T31" fmla="*/ 0 h 13"/>
                  <a:gd name="T32" fmla="*/ 30 w 47"/>
                  <a:gd name="T33" fmla="*/ 1 h 13"/>
                  <a:gd name="T34" fmla="*/ 25 w 47"/>
                  <a:gd name="T35" fmla="*/ 3 h 13"/>
                  <a:gd name="T36" fmla="*/ 23 w 47"/>
                  <a:gd name="T37" fmla="*/ 3 h 13"/>
                  <a:gd name="T38" fmla="*/ 21 w 47"/>
                  <a:gd name="T39" fmla="*/ 3 h 13"/>
                  <a:gd name="T40" fmla="*/ 17 w 47"/>
                  <a:gd name="T41" fmla="*/ 3 h 13"/>
                  <a:gd name="T42" fmla="*/ 11 w 47"/>
                  <a:gd name="T43" fmla="*/ 1 h 13"/>
                  <a:gd name="T44" fmla="*/ 8 w 47"/>
                  <a:gd name="T45" fmla="*/ 1 h 13"/>
                  <a:gd name="T46" fmla="*/ 6 w 47"/>
                  <a:gd name="T47" fmla="*/ 1 h 13"/>
                  <a:gd name="T48" fmla="*/ 0 w 47"/>
                  <a:gd name="T49" fmla="*/ 3 h 13"/>
                  <a:gd name="T50" fmla="*/ 0 w 47"/>
                  <a:gd name="T51" fmla="*/ 3 h 1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7"/>
                  <a:gd name="T79" fmla="*/ 0 h 13"/>
                  <a:gd name="T80" fmla="*/ 47 w 47"/>
                  <a:gd name="T81" fmla="*/ 13 h 1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7" h="13">
                    <a:moveTo>
                      <a:pt x="0" y="3"/>
                    </a:moveTo>
                    <a:lnTo>
                      <a:pt x="3" y="7"/>
                    </a:lnTo>
                    <a:lnTo>
                      <a:pt x="6" y="12"/>
                    </a:lnTo>
                    <a:lnTo>
                      <a:pt x="10" y="12"/>
                    </a:lnTo>
                    <a:lnTo>
                      <a:pt x="15" y="12"/>
                    </a:lnTo>
                    <a:lnTo>
                      <a:pt x="21" y="12"/>
                    </a:lnTo>
                    <a:lnTo>
                      <a:pt x="23" y="13"/>
                    </a:lnTo>
                    <a:lnTo>
                      <a:pt x="25" y="12"/>
                    </a:lnTo>
                    <a:lnTo>
                      <a:pt x="32" y="12"/>
                    </a:lnTo>
                    <a:lnTo>
                      <a:pt x="37" y="10"/>
                    </a:lnTo>
                    <a:lnTo>
                      <a:pt x="42" y="10"/>
                    </a:lnTo>
                    <a:lnTo>
                      <a:pt x="44" y="6"/>
                    </a:lnTo>
                    <a:lnTo>
                      <a:pt x="47" y="1"/>
                    </a:lnTo>
                    <a:lnTo>
                      <a:pt x="41" y="0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0" y="1"/>
                    </a:lnTo>
                    <a:lnTo>
                      <a:pt x="25" y="3"/>
                    </a:lnTo>
                    <a:lnTo>
                      <a:pt x="23" y="3"/>
                    </a:lnTo>
                    <a:lnTo>
                      <a:pt x="21" y="3"/>
                    </a:lnTo>
                    <a:lnTo>
                      <a:pt x="17" y="3"/>
                    </a:lnTo>
                    <a:lnTo>
                      <a:pt x="11" y="1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9460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913" y="5380038"/>
            <a:ext cx="1844675" cy="176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 advTm="4099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634" name="Object 1"/>
          <p:cNvGraphicFramePr>
            <a:graphicFrameLocks noChangeAspect="1"/>
          </p:cNvGraphicFramePr>
          <p:nvPr>
            <p:ph idx="1"/>
          </p:nvPr>
        </p:nvGraphicFramePr>
        <p:xfrm>
          <a:off x="1703388" y="4062413"/>
          <a:ext cx="6765925" cy="904875"/>
        </p:xfrm>
        <a:graphic>
          <a:graphicData uri="http://schemas.openxmlformats.org/presentationml/2006/ole">
            <p:oleObj spid="_x0000_s197634" name="Equation" r:id="rId4" imgW="2184120" imgH="291960" progId="">
              <p:embed/>
            </p:oleObj>
          </a:graphicData>
        </a:graphic>
      </p:graphicFrame>
      <p:sp>
        <p:nvSpPr>
          <p:cNvPr id="197635" name="Title 1013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Minimum Set Cover</a:t>
            </a:r>
          </a:p>
        </p:txBody>
      </p:sp>
      <p:sp>
        <p:nvSpPr>
          <p:cNvPr id="197636" name="Text Placeholder 10137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08063" y="1116013"/>
            <a:ext cx="9072562" cy="3000375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smtClean="0"/>
              <a:t>Given: 	universe U = {1, 2, …, n} </a:t>
            </a:r>
            <a:br>
              <a:rPr lang="en-US" sz="2600" smtClean="0"/>
            </a:br>
            <a:r>
              <a:rPr lang="en-US" sz="2600" smtClean="0"/>
              <a:t>		collection of sets S = {S</a:t>
            </a:r>
            <a:r>
              <a:rPr lang="en-US" sz="2600" baseline="-25000" smtClean="0"/>
              <a:t>1</a:t>
            </a:r>
            <a:r>
              <a:rPr lang="en-US" sz="2600" smtClean="0"/>
              <a:t>, S</a:t>
            </a:r>
            <a:r>
              <a:rPr lang="en-US" sz="2600" baseline="-25000" smtClean="0"/>
              <a:t>2</a:t>
            </a:r>
            <a:r>
              <a:rPr lang="en-US" sz="2600" smtClean="0"/>
              <a:t>,…,S</a:t>
            </a:r>
            <a:r>
              <a:rPr lang="en-US" sz="2600" baseline="-25000" smtClean="0"/>
              <a:t>m</a:t>
            </a:r>
            <a:r>
              <a:rPr lang="en-US" sz="2600" smtClean="0"/>
              <a:t>} </a:t>
            </a:r>
          </a:p>
          <a:p>
            <a:pPr>
              <a:buFontTx/>
              <a:buNone/>
            </a:pPr>
            <a:r>
              <a:rPr lang="en-US" sz="2600" smtClean="0"/>
              <a:t>			where S</a:t>
            </a:r>
            <a:r>
              <a:rPr lang="en-US" sz="2600" baseline="-25000" smtClean="0"/>
              <a:t>i</a:t>
            </a:r>
            <a:r>
              <a:rPr lang="en-US" sz="2600" smtClean="0"/>
              <a:t> subset of U</a:t>
            </a:r>
          </a:p>
          <a:p>
            <a:pPr>
              <a:buFontTx/>
              <a:buNone/>
            </a:pPr>
            <a:endParaRPr lang="en-US" sz="2600" smtClean="0"/>
          </a:p>
          <a:p>
            <a:pPr>
              <a:buFontTx/>
              <a:buNone/>
            </a:pPr>
            <a:r>
              <a:rPr lang="en-US" sz="2600" smtClean="0"/>
              <a:t>Find:		the smallest number of sets in S</a:t>
            </a:r>
            <a:br>
              <a:rPr lang="en-US" sz="2600" smtClean="0"/>
            </a:br>
            <a:r>
              <a:rPr lang="en-US" sz="2600" smtClean="0"/>
              <a:t>		whose union is the universe U</a:t>
            </a:r>
          </a:p>
        </p:txBody>
      </p:sp>
      <p:sp>
        <p:nvSpPr>
          <p:cNvPr id="197637" name="TextBox 1027"/>
          <p:cNvSpPr txBox="1">
            <a:spLocks noChangeArrowheads="1"/>
          </p:cNvSpPr>
          <p:nvPr/>
        </p:nvSpPr>
        <p:spPr bwMode="auto">
          <a:xfrm>
            <a:off x="2103438" y="5500688"/>
            <a:ext cx="444817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Minimum Set Cover is NP-hard</a:t>
            </a:r>
          </a:p>
          <a:p>
            <a:r>
              <a:rPr lang="en-US" sz="2400">
                <a:solidFill>
                  <a:schemeClr val="tx1"/>
                </a:solidFill>
              </a:rPr>
              <a:t>(1+ln n)-approximable (sharp)</a:t>
            </a:r>
          </a:p>
        </p:txBody>
      </p:sp>
    </p:spTree>
  </p:cSld>
  <p:clrMapOvr>
    <a:masterClrMapping/>
  </p:clrMapOvr>
  <p:transition advTm="2749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Min number of sibgroups is just ONE (effective) way to interpret parsimony</a:t>
            </a:r>
          </a:p>
          <a:p>
            <a:r>
              <a:rPr lang="en-US" smtClean="0"/>
              <a:t>Alternate Objectives</a:t>
            </a:r>
          </a:p>
          <a:p>
            <a:pPr lvl="1"/>
            <a:r>
              <a:rPr lang="en-US" smtClean="0"/>
              <a:t>Sibship that minimizes number of parents</a:t>
            </a:r>
          </a:p>
          <a:p>
            <a:pPr lvl="1"/>
            <a:r>
              <a:rPr lang="en-US" smtClean="0"/>
              <a:t>Sibship that minimizes number of matings</a:t>
            </a:r>
          </a:p>
          <a:p>
            <a:pPr lvl="1"/>
            <a:r>
              <a:rPr lang="en-US" smtClean="0"/>
              <a:t>Sibship that maximizes family size</a:t>
            </a:r>
          </a:p>
          <a:p>
            <a:pPr lvl="1"/>
            <a:r>
              <a:rPr lang="en-US" smtClean="0"/>
              <a:t>Sibship that tries to satisfy uniform allele distributions</a:t>
            </a:r>
          </a:p>
        </p:txBody>
      </p:sp>
      <p:sp>
        <p:nvSpPr>
          <p:cNvPr id="203778" name="Title 2"/>
          <p:cNvSpPr>
            <a:spLocks noGrp="1"/>
          </p:cNvSpPr>
          <p:nvPr>
            <p:ph type="title"/>
          </p:nvPr>
        </p:nvSpPr>
        <p:spPr>
          <a:xfrm>
            <a:off x="11113" y="6350"/>
            <a:ext cx="9448800" cy="1258888"/>
          </a:xfrm>
        </p:spPr>
        <p:txBody>
          <a:bodyPr/>
          <a:lstStyle/>
          <a:p>
            <a:r>
              <a:rPr lang="en-US" smtClean="0"/>
              <a:t>Parsimony: Alternate Objectives</a:t>
            </a:r>
          </a:p>
        </p:txBody>
      </p:sp>
    </p:spTree>
  </p:cSld>
  <p:clrMapOvr>
    <a:masterClrMapping/>
  </p:clrMapOvr>
  <p:transition advTm="6927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smtClean="0"/>
              <a:t>Generate candidate sets by all pairs of individuals</a:t>
            </a:r>
          </a:p>
          <a:p>
            <a:r>
              <a:rPr lang="en-US" sz="2600" smtClean="0"/>
              <a:t>Compare every set to every individual </a:t>
            </a:r>
            <a:r>
              <a:rPr lang="en-US" sz="2600" i="1" smtClean="0"/>
              <a:t>x</a:t>
            </a:r>
          </a:p>
          <a:p>
            <a:pPr lvl="1"/>
            <a:r>
              <a:rPr lang="en-US" smtClean="0"/>
              <a:t>if </a:t>
            </a:r>
            <a:r>
              <a:rPr lang="en-US" i="1" smtClean="0"/>
              <a:t>x</a:t>
            </a:r>
            <a:r>
              <a:rPr lang="en-US" smtClean="0"/>
              <a:t> can be added to the set without any affecting “accomodability” or violating 2-allele: </a:t>
            </a:r>
          </a:p>
          <a:p>
            <a:pPr lvl="2"/>
            <a:r>
              <a:rPr lang="en-US" smtClean="0"/>
              <a:t>add it</a:t>
            </a:r>
          </a:p>
          <a:p>
            <a:pPr lvl="1"/>
            <a:r>
              <a:rPr lang="en-US" smtClean="0"/>
              <a:t>If the “accomodability” is affected , but the 2-allele property is still satisfied: </a:t>
            </a:r>
          </a:p>
          <a:p>
            <a:pPr lvl="2"/>
            <a:r>
              <a:rPr lang="en-US" smtClean="0"/>
              <a:t>create a new copy of the set, and add to it</a:t>
            </a:r>
          </a:p>
          <a:p>
            <a:pPr lvl="1"/>
            <a:r>
              <a:rPr lang="en-US" smtClean="0"/>
              <a:t>Otherwise ignore the individual, compare the next</a:t>
            </a:r>
          </a:p>
        </p:txBody>
      </p:sp>
      <p:sp>
        <p:nvSpPr>
          <p:cNvPr id="2058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/>
              <a:t>2-Allele Algorithm Overview</a:t>
            </a:r>
            <a:endParaRPr lang="en-US" smtClean="0"/>
          </a:p>
        </p:txBody>
      </p:sp>
    </p:spTree>
  </p:cSld>
  <p:clrMapOvr>
    <a:masterClrMapping/>
  </p:clrMapOvr>
  <p:transition advTm="9041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Content Placeholder 9217"/>
          <p:cNvSpPr>
            <a:spLocks noGrp="1"/>
          </p:cNvSpPr>
          <p:nvPr>
            <p:ph idx="1"/>
          </p:nvPr>
        </p:nvSpPr>
        <p:spPr>
          <a:xfrm>
            <a:off x="503238" y="1189038"/>
            <a:ext cx="9074150" cy="5554662"/>
          </a:xfrm>
        </p:spPr>
        <p:txBody>
          <a:bodyPr/>
          <a:lstStyle/>
          <a:p>
            <a:r>
              <a:rPr lang="en-US" sz="3100" smtClean="0"/>
              <a:t>Add</a:t>
            </a:r>
          </a:p>
          <a:p>
            <a:endParaRPr lang="en-US" sz="3100" smtClean="0"/>
          </a:p>
          <a:p>
            <a:endParaRPr lang="en-US" sz="3100" smtClean="0"/>
          </a:p>
          <a:p>
            <a:endParaRPr lang="en-US" sz="3100" smtClean="0"/>
          </a:p>
          <a:p>
            <a:r>
              <a:rPr lang="en-US" sz="3100" smtClean="0"/>
              <a:t>New Group Add (won’t accommodate (2,2))</a:t>
            </a:r>
          </a:p>
          <a:p>
            <a:endParaRPr lang="en-US" sz="3100" smtClean="0"/>
          </a:p>
          <a:p>
            <a:endParaRPr lang="en-US" sz="3100" smtClean="0"/>
          </a:p>
          <a:p>
            <a:r>
              <a:rPr lang="en-US" sz="3100" smtClean="0"/>
              <a:t>Can’t add (a+R =4)</a:t>
            </a:r>
          </a:p>
        </p:txBody>
      </p:sp>
      <p:sp>
        <p:nvSpPr>
          <p:cNvPr id="207874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/>
              <a:t>Examples</a:t>
            </a:r>
            <a:endParaRPr lang="en-US" smtClean="0"/>
          </a:p>
        </p:txBody>
      </p:sp>
      <p:grpSp>
        <p:nvGrpSpPr>
          <p:cNvPr id="207875" name="Group 4"/>
          <p:cNvGrpSpPr>
            <a:grpSpLocks/>
          </p:cNvGrpSpPr>
          <p:nvPr/>
        </p:nvGrpSpPr>
        <p:grpSpPr bwMode="auto">
          <a:xfrm>
            <a:off x="7308850" y="1511300"/>
            <a:ext cx="1574800" cy="1187450"/>
            <a:chOff x="4080" y="864"/>
            <a:chExt cx="900" cy="678"/>
          </a:xfrm>
        </p:grpSpPr>
        <p:pic>
          <p:nvPicPr>
            <p:cNvPr id="207900" name="Rectangle 133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0" y="864"/>
              <a:ext cx="900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901" name="TextBox 5"/>
            <p:cNvSpPr txBox="1">
              <a:spLocks noChangeArrowheads="1"/>
            </p:cNvSpPr>
            <p:nvPr/>
          </p:nvSpPr>
          <p:spPr bwMode="auto">
            <a:xfrm>
              <a:off x="4320" y="12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tx1"/>
                  </a:solidFill>
                </a:rPr>
                <a:t>1,4</a:t>
              </a:r>
            </a:p>
          </p:txBody>
        </p:sp>
      </p:grpSp>
      <p:pic>
        <p:nvPicPr>
          <p:cNvPr id="207876" name="Rectangl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2200" y="1763713"/>
            <a:ext cx="86677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77" name="Rectangl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2519363"/>
            <a:ext cx="865187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78" name="Rectangl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0050" y="1595438"/>
            <a:ext cx="86677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79" name="TextBox 12"/>
          <p:cNvSpPr txBox="1">
            <a:spLocks noChangeArrowheads="1"/>
          </p:cNvSpPr>
          <p:nvPr/>
        </p:nvSpPr>
        <p:spPr bwMode="auto">
          <a:xfrm>
            <a:off x="1176338" y="1763713"/>
            <a:ext cx="755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eaLnBrk="0" hangingPunct="0"/>
            <a:r>
              <a:rPr lang="en-US" sz="2000">
                <a:solidFill>
                  <a:schemeClr val="bg2"/>
                </a:solidFill>
              </a:rPr>
              <a:t>1, 2</a:t>
            </a:r>
          </a:p>
        </p:txBody>
      </p:sp>
      <p:sp>
        <p:nvSpPr>
          <p:cNvPr id="207880" name="TextBox 9"/>
          <p:cNvSpPr txBox="1">
            <a:spLocks noChangeArrowheads="1"/>
          </p:cNvSpPr>
          <p:nvPr/>
        </p:nvSpPr>
        <p:spPr bwMode="auto">
          <a:xfrm>
            <a:off x="3024188" y="1679575"/>
            <a:ext cx="755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eaLnBrk="0" hangingPunct="0"/>
            <a:r>
              <a:rPr lang="en-US" sz="2000">
                <a:solidFill>
                  <a:schemeClr val="bg2"/>
                </a:solidFill>
              </a:rPr>
              <a:t>3, 4</a:t>
            </a:r>
          </a:p>
        </p:txBody>
      </p:sp>
      <p:sp>
        <p:nvSpPr>
          <p:cNvPr id="207881" name="TextBox 13"/>
          <p:cNvSpPr txBox="1">
            <a:spLocks noChangeArrowheads="1"/>
          </p:cNvSpPr>
          <p:nvPr/>
        </p:nvSpPr>
        <p:spPr bwMode="auto">
          <a:xfrm>
            <a:off x="2352675" y="2519363"/>
            <a:ext cx="755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eaLnBrk="0" hangingPunct="0"/>
            <a:r>
              <a:rPr lang="en-US" sz="2000">
                <a:solidFill>
                  <a:schemeClr val="bg2"/>
                </a:solidFill>
              </a:rPr>
              <a:t>3, 2</a:t>
            </a:r>
          </a:p>
        </p:txBody>
      </p:sp>
      <p:grpSp>
        <p:nvGrpSpPr>
          <p:cNvPr id="207882" name="Group 13"/>
          <p:cNvGrpSpPr>
            <a:grpSpLocks/>
          </p:cNvGrpSpPr>
          <p:nvPr/>
        </p:nvGrpSpPr>
        <p:grpSpPr bwMode="auto">
          <a:xfrm>
            <a:off x="7224713" y="3937000"/>
            <a:ext cx="1658937" cy="1187450"/>
            <a:chOff x="4092" y="2250"/>
            <a:chExt cx="948" cy="678"/>
          </a:xfrm>
        </p:grpSpPr>
        <p:pic>
          <p:nvPicPr>
            <p:cNvPr id="207898" name="Rectangl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92" y="2250"/>
              <a:ext cx="900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899" name="TextBox 15"/>
            <p:cNvSpPr txBox="1">
              <a:spLocks noChangeArrowheads="1"/>
            </p:cNvSpPr>
            <p:nvPr/>
          </p:nvSpPr>
          <p:spPr bwMode="auto">
            <a:xfrm>
              <a:off x="4368" y="254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tx1"/>
                  </a:solidFill>
                </a:rPr>
                <a:t>1,4</a:t>
              </a:r>
            </a:p>
          </p:txBody>
        </p:sp>
      </p:grpSp>
      <p:pic>
        <p:nvPicPr>
          <p:cNvPr id="207883" name="Rectangl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2200" y="4033838"/>
            <a:ext cx="86677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84" name="Rectangl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4400" y="4202113"/>
            <a:ext cx="86677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85" name="Rectangl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92463" y="3949700"/>
            <a:ext cx="8667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86" name="TextBox 19"/>
          <p:cNvSpPr txBox="1">
            <a:spLocks noChangeArrowheads="1"/>
          </p:cNvSpPr>
          <p:nvPr/>
        </p:nvSpPr>
        <p:spPr bwMode="auto">
          <a:xfrm>
            <a:off x="1344613" y="4032250"/>
            <a:ext cx="755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eaLnBrk="0" hangingPunct="0"/>
            <a:r>
              <a:rPr lang="en-US" sz="2000">
                <a:solidFill>
                  <a:schemeClr val="bg2"/>
                </a:solidFill>
              </a:rPr>
              <a:t>1,2</a:t>
            </a:r>
          </a:p>
        </p:txBody>
      </p:sp>
      <p:sp>
        <p:nvSpPr>
          <p:cNvPr id="207887" name="TextBox 20"/>
          <p:cNvSpPr txBox="1">
            <a:spLocks noChangeArrowheads="1"/>
          </p:cNvSpPr>
          <p:nvPr/>
        </p:nvSpPr>
        <p:spPr bwMode="auto">
          <a:xfrm>
            <a:off x="3360738" y="4033838"/>
            <a:ext cx="755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eaLnBrk="0" hangingPunct="0"/>
            <a:r>
              <a:rPr lang="en-US" sz="2000">
                <a:solidFill>
                  <a:schemeClr val="bg2"/>
                </a:solidFill>
              </a:rPr>
              <a:t>3,2</a:t>
            </a:r>
          </a:p>
        </p:txBody>
      </p:sp>
      <p:sp>
        <p:nvSpPr>
          <p:cNvPr id="207888" name="TextBox 21"/>
          <p:cNvSpPr txBox="1">
            <a:spLocks noChangeArrowheads="1"/>
          </p:cNvSpPr>
          <p:nvPr/>
        </p:nvSpPr>
        <p:spPr bwMode="auto">
          <a:xfrm>
            <a:off x="2352675" y="4214813"/>
            <a:ext cx="755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eaLnBrk="0" hangingPunct="0"/>
            <a:r>
              <a:rPr lang="en-US" sz="2000">
                <a:solidFill>
                  <a:schemeClr val="bg2"/>
                </a:solidFill>
              </a:rPr>
              <a:t>3,2</a:t>
            </a:r>
          </a:p>
        </p:txBody>
      </p:sp>
      <p:grpSp>
        <p:nvGrpSpPr>
          <p:cNvPr id="207889" name="Group 22"/>
          <p:cNvGrpSpPr>
            <a:grpSpLocks/>
          </p:cNvGrpSpPr>
          <p:nvPr/>
        </p:nvGrpSpPr>
        <p:grpSpPr bwMode="auto">
          <a:xfrm>
            <a:off x="7308850" y="5784850"/>
            <a:ext cx="1574800" cy="1187450"/>
            <a:chOff x="4176" y="3306"/>
            <a:chExt cx="900" cy="678"/>
          </a:xfrm>
        </p:grpSpPr>
        <p:pic>
          <p:nvPicPr>
            <p:cNvPr id="207896" name="Rectangl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3306"/>
              <a:ext cx="900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897" name="TextBox 23"/>
            <p:cNvSpPr txBox="1">
              <a:spLocks noChangeArrowheads="1"/>
            </p:cNvSpPr>
            <p:nvPr/>
          </p:nvSpPr>
          <p:spPr bwMode="auto">
            <a:xfrm>
              <a:off x="4320" y="3648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tx1"/>
                  </a:solidFill>
                </a:rPr>
                <a:t>1,4</a:t>
              </a:r>
            </a:p>
          </p:txBody>
        </p:sp>
      </p:grpSp>
      <p:pic>
        <p:nvPicPr>
          <p:cNvPr id="207890" name="Rectangl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2200" y="6038850"/>
            <a:ext cx="8667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91" name="Rectangl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4400" y="6207125"/>
            <a:ext cx="8667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92" name="Rectangle 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868988"/>
            <a:ext cx="86677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93" name="TextBox 27"/>
          <p:cNvSpPr txBox="1">
            <a:spLocks noChangeArrowheads="1"/>
          </p:cNvSpPr>
          <p:nvPr/>
        </p:nvSpPr>
        <p:spPr bwMode="auto">
          <a:xfrm>
            <a:off x="1344613" y="6037263"/>
            <a:ext cx="755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eaLnBrk="0" hangingPunct="0"/>
            <a:r>
              <a:rPr lang="en-US" sz="2000">
                <a:solidFill>
                  <a:schemeClr val="bg2"/>
                </a:solidFill>
              </a:rPr>
              <a:t>1,2</a:t>
            </a:r>
          </a:p>
        </p:txBody>
      </p:sp>
      <p:sp>
        <p:nvSpPr>
          <p:cNvPr id="207894" name="TextBox 28"/>
          <p:cNvSpPr txBox="1">
            <a:spLocks noChangeArrowheads="1"/>
          </p:cNvSpPr>
          <p:nvPr/>
        </p:nvSpPr>
        <p:spPr bwMode="auto">
          <a:xfrm>
            <a:off x="3948113" y="5953125"/>
            <a:ext cx="755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eaLnBrk="0" hangingPunct="0"/>
            <a:r>
              <a:rPr lang="en-US" sz="2000">
                <a:solidFill>
                  <a:schemeClr val="bg2"/>
                </a:solidFill>
              </a:rPr>
              <a:t>1,1</a:t>
            </a:r>
          </a:p>
        </p:txBody>
      </p:sp>
      <p:sp>
        <p:nvSpPr>
          <p:cNvPr id="207895" name="TextBox 29"/>
          <p:cNvSpPr txBox="1">
            <a:spLocks noChangeArrowheads="1"/>
          </p:cNvSpPr>
          <p:nvPr/>
        </p:nvSpPr>
        <p:spPr bwMode="auto">
          <a:xfrm>
            <a:off x="2352675" y="6146800"/>
            <a:ext cx="755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eaLnBrk="0" hangingPunct="0"/>
            <a:r>
              <a:rPr lang="en-US" sz="2000">
                <a:solidFill>
                  <a:schemeClr val="bg2"/>
                </a:solidFill>
              </a:rPr>
              <a:t>1,5</a:t>
            </a:r>
          </a:p>
        </p:txBody>
      </p:sp>
    </p:spTree>
  </p:cSld>
  <p:clrMapOvr>
    <a:masterClrMapping/>
  </p:clrMapOvr>
  <p:transition advTm="6858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Problem Statement:</a:t>
            </a:r>
          </a:p>
          <a:p>
            <a:pPr lvl="1"/>
            <a:r>
              <a:rPr lang="en-US" smtClean="0"/>
              <a:t>Given a population U of individuals, partition the individuals into groups G such that the parents (mothers+fathers) necessary for G are minimized</a:t>
            </a:r>
          </a:p>
          <a:p>
            <a:r>
              <a:rPr lang="en-US" smtClean="0"/>
              <a:t>Observations and Challenges:</a:t>
            </a:r>
          </a:p>
          <a:p>
            <a:pPr lvl="1"/>
            <a:r>
              <a:rPr lang="en-US" smtClean="0"/>
              <a:t>MinParents:  intractable, inapproximable</a:t>
            </a:r>
          </a:p>
          <a:p>
            <a:pPr lvl="2"/>
            <a:r>
              <a:rPr lang="en-US" smtClean="0"/>
              <a:t>Reduction from Min-Rep Problem (Raz’s Parallel Repetition Theorem)</a:t>
            </a:r>
          </a:p>
          <a:p>
            <a:pPr lvl="1"/>
            <a:r>
              <a:rPr lang="en-US" smtClean="0"/>
              <a:t>There may be O(2</a:t>
            </a:r>
            <a:r>
              <a:rPr lang="en-US" baseline="30000" smtClean="0"/>
              <a:t>|loci|</a:t>
            </a:r>
            <a:r>
              <a:rPr lang="en-US" smtClean="0"/>
              <a:t>) potential parents for a sibgroup</a:t>
            </a:r>
          </a:p>
          <a:p>
            <a:pPr lvl="1"/>
            <a:r>
              <a:rPr lang="en-US" smtClean="0"/>
              <a:t>Self-mating (plants) may or may not be allowed</a:t>
            </a:r>
          </a:p>
        </p:txBody>
      </p:sp>
      <p:sp>
        <p:nvSpPr>
          <p:cNvPr id="2099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Parsimony: Minimize Parents</a:t>
            </a:r>
          </a:p>
        </p:txBody>
      </p:sp>
    </p:spTree>
  </p:cSld>
  <p:clrMapOvr>
    <a:masterClrMapping/>
  </p:clrMapOvr>
  <p:transition advTm="99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  <a:p>
            <a:pPr lvl="1"/>
            <a:r>
              <a:rPr lang="en-US" smtClean="0"/>
              <a:t>Minimize the number of parents necessary to generate the sibling reconstruction</a:t>
            </a:r>
          </a:p>
          <a:p>
            <a:r>
              <a:rPr lang="en-US" smtClean="0"/>
              <a:t>Algorithm</a:t>
            </a:r>
          </a:p>
          <a:p>
            <a:pPr lvl="1"/>
            <a:r>
              <a:rPr lang="en-US" smtClean="0"/>
              <a:t>Enumerate all (closed) maximal feasible full sibgroups</a:t>
            </a:r>
          </a:p>
          <a:p>
            <a:pPr lvl="1"/>
            <a:r>
              <a:rPr lang="en-US" smtClean="0"/>
              <a:t>Generate all possible parents for full sibgroups</a:t>
            </a:r>
          </a:p>
          <a:p>
            <a:pPr lvl="1"/>
            <a:r>
              <a:rPr lang="en-US" smtClean="0"/>
              <a:t>Use a special vertex cover to determine the minimum number of parents</a:t>
            </a:r>
          </a:p>
          <a:p>
            <a:r>
              <a:rPr lang="en-US" smtClean="0"/>
              <a:t>Complexity [Ashley et al. AAIM 2009]</a:t>
            </a:r>
          </a:p>
          <a:p>
            <a:pPr lvl="1"/>
            <a:r>
              <a:rPr lang="en-US" smtClean="0"/>
              <a:t>NP-Hard  (Raz’s Parallel Repetition Theorem)</a:t>
            </a:r>
          </a:p>
          <a:p>
            <a:pPr lvl="1"/>
            <a:r>
              <a:rPr lang="en-US" smtClean="0"/>
              <a:t>Inapproximable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endParaRPr lang="en-US" smtClean="0"/>
          </a:p>
        </p:txBody>
      </p:sp>
      <p:sp>
        <p:nvSpPr>
          <p:cNvPr id="2488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Sibling Reconstruction MP</a:t>
            </a: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3744913" y="6065838"/>
          <a:ext cx="847725" cy="533400"/>
        </p:xfrm>
        <a:graphic>
          <a:graphicData uri="http://schemas.openxmlformats.org/presentationml/2006/ole">
            <p:oleObj spid="_x0000_s248833" name="Equation" r:id="rId4" imgW="342720" imgH="21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501775" y="1985963"/>
            <a:ext cx="20335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 marL="302383" indent="-30238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2-prover 1-round</a:t>
            </a:r>
          </a:p>
          <a:p>
            <a:pPr marL="302383" indent="-30238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proof system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508750" y="1954213"/>
            <a:ext cx="237013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 marL="302383" indent="-30238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 cover problem</a:t>
            </a:r>
          </a:p>
          <a:p>
            <a:pPr marL="302383" indent="-30238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bipartite graphs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684588" y="2655888"/>
            <a:ext cx="28336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 marL="302383" indent="-30238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inapproximability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0884" name="AutoShape 7"/>
          <p:cNvSpPr>
            <a:spLocks noChangeArrowheads="1"/>
          </p:cNvSpPr>
          <p:nvPr/>
        </p:nvSpPr>
        <p:spPr bwMode="auto">
          <a:xfrm>
            <a:off x="3900488" y="2119313"/>
            <a:ext cx="2255837" cy="534987"/>
          </a:xfrm>
          <a:prstGeom prst="leftRightArrow">
            <a:avLst>
              <a:gd name="adj1" fmla="val 50000"/>
              <a:gd name="adj2" fmla="val 84332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0885" name="AutoShape 8"/>
          <p:cNvSpPr>
            <a:spLocks noChangeArrowheads="1"/>
          </p:cNvSpPr>
          <p:nvPr/>
        </p:nvSpPr>
        <p:spPr bwMode="auto">
          <a:xfrm>
            <a:off x="4767263" y="3862388"/>
            <a:ext cx="534987" cy="1076325"/>
          </a:xfrm>
          <a:prstGeom prst="downArrow">
            <a:avLst>
              <a:gd name="adj1" fmla="val 50000"/>
              <a:gd name="adj2" fmla="val 50306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100794" tIns="50397" rIns="100794" bIns="50397" anchor="ctr"/>
          <a:lstStyle/>
          <a:p>
            <a:endParaRPr lang="en-US"/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5227638" y="3857625"/>
            <a:ext cx="398303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boosting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Raz’s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parallel repetition theorem)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1654175" y="5291138"/>
            <a:ext cx="2455863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parallel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repetition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2-prover 1-round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proof system</a:t>
            </a:r>
          </a:p>
        </p:txBody>
      </p:sp>
      <p:sp>
        <p:nvSpPr>
          <p:cNvPr id="250888" name="AutoShape 11"/>
          <p:cNvSpPr>
            <a:spLocks noChangeArrowheads="1"/>
          </p:cNvSpPr>
          <p:nvPr/>
        </p:nvSpPr>
        <p:spPr bwMode="auto">
          <a:xfrm>
            <a:off x="3927475" y="5435600"/>
            <a:ext cx="2255838" cy="534988"/>
          </a:xfrm>
          <a:prstGeom prst="leftRightArrow">
            <a:avLst>
              <a:gd name="adj1" fmla="val 50000"/>
              <a:gd name="adj2" fmla="val 84332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6454775" y="4941888"/>
            <a:ext cx="2370138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 cover problem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some kind of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“graph product” for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bipartite graphs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3727450" y="5991225"/>
            <a:ext cx="286543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larger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inapproximability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4287838" y="1120775"/>
            <a:ext cx="1778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 marL="302383" indent="-30238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Unique games</a:t>
            </a:r>
          </a:p>
          <a:p>
            <a:pPr marL="302383" indent="-30238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conjecture</a:t>
            </a:r>
          </a:p>
        </p:txBody>
      </p:sp>
      <p:sp>
        <p:nvSpPr>
          <p:cNvPr id="250892" name="Line 16"/>
          <p:cNvSpPr>
            <a:spLocks noChangeShapeType="1"/>
          </p:cNvSpPr>
          <p:nvPr/>
        </p:nvSpPr>
        <p:spPr bwMode="auto">
          <a:xfrm flipV="1">
            <a:off x="2373313" y="1382713"/>
            <a:ext cx="1916112" cy="43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0893" name="Line 18"/>
          <p:cNvSpPr>
            <a:spLocks noChangeShapeType="1"/>
          </p:cNvSpPr>
          <p:nvPr/>
        </p:nvSpPr>
        <p:spPr bwMode="auto">
          <a:xfrm flipH="1" flipV="1">
            <a:off x="6019800" y="1411288"/>
            <a:ext cx="1916113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2220913" y="1236663"/>
            <a:ext cx="1352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restriction</a:t>
            </a: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6650038" y="1328738"/>
            <a:ext cx="1352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restriction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Raz’s</a:t>
            </a:r>
            <a:r>
              <a:rPr lang="en-US" dirty="0" smtClean="0"/>
              <a:t> Parallel Repetition Theorem</a:t>
            </a:r>
            <a:endParaRPr lang="en-US" dirty="0"/>
          </a:p>
        </p:txBody>
      </p:sp>
      <p:sp>
        <p:nvSpPr>
          <p:cNvPr id="250897" name="TextBox 17"/>
          <p:cNvSpPr txBox="1">
            <a:spLocks noChangeArrowheads="1"/>
          </p:cNvSpPr>
          <p:nvPr/>
        </p:nvSpPr>
        <p:spPr bwMode="auto">
          <a:xfrm>
            <a:off x="544513" y="6675438"/>
            <a:ext cx="8839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a parallel repetition of</a:t>
            </a:r>
            <a:r>
              <a:rPr lang="en-US" baseline="30000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FFFF00"/>
                </a:solidFill>
              </a:rPr>
              <a:t>any two-prover one-round proof system (MIP(2,1)) decreases the probability of</a:t>
            </a:r>
            <a:r>
              <a:rPr lang="en-US" baseline="30000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FFFF00"/>
                </a:solidFill>
              </a:rPr>
              <a:t>error at an exponential rate. </a:t>
            </a:r>
          </a:p>
        </p:txBody>
      </p:sp>
    </p:spTree>
  </p:cSld>
  <p:clrMapOvr>
    <a:masterClrMapping/>
  </p:clrMapOvr>
  <p:transition advTm="5154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439738"/>
            <a:ext cx="9072562" cy="2420937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100" b="1" smtClean="0"/>
              <a:t>Inapproximability for MINREP</a:t>
            </a:r>
          </a:p>
          <a:p>
            <a:pPr algn="ctr">
              <a:buFontTx/>
              <a:buNone/>
            </a:pPr>
            <a:r>
              <a:rPr lang="en-US" sz="3100" smtClean="0"/>
              <a:t>(Raz’s parallel repetition theorem)</a:t>
            </a:r>
          </a:p>
          <a:p>
            <a:pPr algn="ctr">
              <a:buFontTx/>
              <a:buNone/>
            </a:pPr>
            <a:endParaRPr lang="en-US" sz="3100" smtClean="0"/>
          </a:p>
          <a:p>
            <a:pPr>
              <a:buFontTx/>
              <a:buNone/>
            </a:pPr>
            <a:r>
              <a:rPr lang="en-US" sz="3100" smtClean="0"/>
              <a:t>Let L</a:t>
            </a:r>
            <a:r>
              <a:rPr lang="en-US" sz="3100" smtClean="0">
                <a:sym typeface="Symbol" pitchFamily="18" charset="2"/>
              </a:rPr>
              <a:t></a:t>
            </a:r>
            <a:r>
              <a:rPr lang="en-US" sz="3100" smtClean="0"/>
              <a:t>NP and x be an input instance of L</a:t>
            </a:r>
          </a:p>
          <a:p>
            <a:pPr>
              <a:buFontTx/>
              <a:buNone/>
            </a:pPr>
            <a:endParaRPr lang="en-US" sz="3100" smtClean="0"/>
          </a:p>
          <a:p>
            <a:pPr>
              <a:buFontTx/>
              <a:buNone/>
            </a:pPr>
            <a:endParaRPr lang="en-US" sz="3100" smtClean="0"/>
          </a:p>
          <a:p>
            <a:pPr>
              <a:buFontTx/>
              <a:buNone/>
            </a:pPr>
            <a:endParaRPr lang="en-US" sz="3100" smtClean="0"/>
          </a:p>
          <a:p>
            <a:pPr>
              <a:buFontTx/>
              <a:buNone/>
            </a:pPr>
            <a:endParaRPr lang="en-US" sz="3100" smtClean="0"/>
          </a:p>
          <a:p>
            <a:pPr>
              <a:buFontTx/>
              <a:buNone/>
            </a:pPr>
            <a:endParaRPr lang="en-US" sz="3100" smtClean="0"/>
          </a:p>
        </p:txBody>
      </p:sp>
      <p:sp>
        <p:nvSpPr>
          <p:cNvPr id="251906" name="Text Box 4"/>
          <p:cNvSpPr txBox="1">
            <a:spLocks noChangeArrowheads="1"/>
          </p:cNvSpPr>
          <p:nvPr/>
        </p:nvSpPr>
        <p:spPr bwMode="auto">
          <a:xfrm>
            <a:off x="2706688" y="3814763"/>
            <a:ext cx="433387" cy="58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10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251907" name="Text Box 5"/>
          <p:cNvSpPr txBox="1">
            <a:spLocks noChangeArrowheads="1"/>
          </p:cNvSpPr>
          <p:nvPr/>
        </p:nvSpPr>
        <p:spPr bwMode="auto">
          <a:xfrm>
            <a:off x="5451475" y="3778250"/>
            <a:ext cx="1738313" cy="58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100">
                <a:solidFill>
                  <a:schemeClr val="tx1"/>
                </a:solidFill>
              </a:rPr>
              <a:t>MINREP</a:t>
            </a:r>
          </a:p>
        </p:txBody>
      </p:sp>
      <p:sp>
        <p:nvSpPr>
          <p:cNvPr id="251908" name="AutoShape 6"/>
          <p:cNvSpPr>
            <a:spLocks noChangeArrowheads="1"/>
          </p:cNvSpPr>
          <p:nvPr/>
        </p:nvSpPr>
        <p:spPr bwMode="auto">
          <a:xfrm>
            <a:off x="3144838" y="3798888"/>
            <a:ext cx="2289175" cy="534987"/>
          </a:xfrm>
          <a:prstGeom prst="rightArrow">
            <a:avLst>
              <a:gd name="adj1" fmla="val 50000"/>
              <a:gd name="adj2" fmla="val 1069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1909" name="Text Box 8"/>
          <p:cNvSpPr txBox="1">
            <a:spLocks noChangeArrowheads="1"/>
          </p:cNvSpPr>
          <p:nvPr/>
        </p:nvSpPr>
        <p:spPr bwMode="auto">
          <a:xfrm>
            <a:off x="3054350" y="2865438"/>
            <a:ext cx="22764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algn="ctr"/>
            <a:r>
              <a:rPr lang="en-US" sz="3100">
                <a:solidFill>
                  <a:schemeClr val="tx1"/>
                </a:solidFill>
              </a:rPr>
              <a:t>O(n</a:t>
            </a:r>
            <a:r>
              <a:rPr lang="en-US" sz="3100" baseline="30000">
                <a:solidFill>
                  <a:schemeClr val="tx1"/>
                </a:solidFill>
              </a:rPr>
              <a:t>polylog(n)</a:t>
            </a:r>
            <a:r>
              <a:rPr lang="en-US" sz="3100">
                <a:solidFill>
                  <a:schemeClr val="tx1"/>
                </a:solidFill>
              </a:rPr>
              <a:t>) </a:t>
            </a:r>
          </a:p>
          <a:p>
            <a:pPr algn="ctr"/>
            <a:r>
              <a:rPr lang="en-US" sz="22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51910" name="Text Box 9"/>
          <p:cNvSpPr txBox="1">
            <a:spLocks noChangeArrowheads="1"/>
          </p:cNvSpPr>
          <p:nvPr/>
        </p:nvSpPr>
        <p:spPr bwMode="auto">
          <a:xfrm>
            <a:off x="2633663" y="4675188"/>
            <a:ext cx="6127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x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L</a:t>
            </a:r>
          </a:p>
        </p:txBody>
      </p:sp>
      <p:sp>
        <p:nvSpPr>
          <p:cNvPr id="251911" name="Text Box 10"/>
          <p:cNvSpPr txBox="1">
            <a:spLocks noChangeArrowheads="1"/>
          </p:cNvSpPr>
          <p:nvPr/>
        </p:nvSpPr>
        <p:spPr bwMode="auto">
          <a:xfrm>
            <a:off x="2597150" y="5289550"/>
            <a:ext cx="6127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x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L</a:t>
            </a:r>
          </a:p>
        </p:txBody>
      </p:sp>
      <p:sp>
        <p:nvSpPr>
          <p:cNvPr id="251912" name="Text Box 11"/>
          <p:cNvSpPr txBox="1">
            <a:spLocks noChangeArrowheads="1"/>
          </p:cNvSpPr>
          <p:nvPr/>
        </p:nvSpPr>
        <p:spPr bwMode="auto">
          <a:xfrm>
            <a:off x="5583238" y="4725988"/>
            <a:ext cx="1328737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OPT </a:t>
            </a:r>
            <a:r>
              <a:rPr lang="en-US">
                <a:solidFill>
                  <a:schemeClr val="tx1"/>
                </a:solidFill>
                <a:cs typeface="Arial" charset="0"/>
              </a:rPr>
              <a:t>≤ </a:t>
            </a:r>
            <a:r>
              <a:rPr lang="el-GR">
                <a:solidFill>
                  <a:schemeClr val="tx1"/>
                </a:solidFill>
                <a:cs typeface="Arial" charset="0"/>
              </a:rPr>
              <a:t>α</a:t>
            </a:r>
            <a:r>
              <a:rPr lang="en-US">
                <a:solidFill>
                  <a:schemeClr val="tx1"/>
                </a:solidFill>
                <a:cs typeface="Arial" charset="0"/>
              </a:rPr>
              <a:t>+</a:t>
            </a:r>
            <a:r>
              <a:rPr lang="el-GR">
                <a:solidFill>
                  <a:schemeClr val="tx1"/>
                </a:solidFill>
                <a:cs typeface="Arial" charset="0"/>
              </a:rPr>
              <a:t>β</a:t>
            </a:r>
          </a:p>
        </p:txBody>
      </p:sp>
      <p:sp>
        <p:nvSpPr>
          <p:cNvPr id="251913" name="AutoShape 14"/>
          <p:cNvSpPr>
            <a:spLocks noChangeArrowheads="1"/>
          </p:cNvSpPr>
          <p:nvPr/>
        </p:nvSpPr>
        <p:spPr bwMode="auto">
          <a:xfrm>
            <a:off x="3248025" y="4770438"/>
            <a:ext cx="2314575" cy="185737"/>
          </a:xfrm>
          <a:prstGeom prst="rightArrow">
            <a:avLst>
              <a:gd name="adj1" fmla="val 50000"/>
              <a:gd name="adj2" fmla="val 58921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1914" name="AutoShape 15"/>
          <p:cNvSpPr>
            <a:spLocks noChangeArrowheads="1"/>
          </p:cNvSpPr>
          <p:nvPr/>
        </p:nvSpPr>
        <p:spPr bwMode="auto">
          <a:xfrm>
            <a:off x="3248025" y="5380038"/>
            <a:ext cx="2314575" cy="222250"/>
          </a:xfrm>
          <a:prstGeom prst="rightArrow">
            <a:avLst>
              <a:gd name="adj1" fmla="val 50000"/>
              <a:gd name="adj2" fmla="val 5886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5541963" y="5826125"/>
            <a:ext cx="27574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&lt; </a:t>
            </a:r>
            <a:r>
              <a:rPr lang="el-G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 1 is any constant</a:t>
            </a:r>
            <a:endParaRPr lang="el-GR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1916" name="Text Box 11"/>
          <p:cNvSpPr txBox="1">
            <a:spLocks noChangeArrowheads="1"/>
          </p:cNvSpPr>
          <p:nvPr/>
        </p:nvSpPr>
        <p:spPr bwMode="auto">
          <a:xfrm>
            <a:off x="5573713" y="5303838"/>
            <a:ext cx="25812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OPT 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chemeClr val="tx1"/>
                </a:solidFill>
                <a:cs typeface="Arial" charset="0"/>
              </a:rPr>
              <a:t> (</a:t>
            </a:r>
            <a:r>
              <a:rPr lang="el-GR">
                <a:solidFill>
                  <a:schemeClr val="tx1"/>
                </a:solidFill>
                <a:cs typeface="Arial" charset="0"/>
              </a:rPr>
              <a:t>α</a:t>
            </a:r>
            <a:r>
              <a:rPr lang="en-US">
                <a:solidFill>
                  <a:schemeClr val="tx1"/>
                </a:solidFill>
                <a:cs typeface="Arial" charset="0"/>
              </a:rPr>
              <a:t>+</a:t>
            </a:r>
            <a:r>
              <a:rPr lang="el-GR">
                <a:solidFill>
                  <a:schemeClr val="tx1"/>
                </a:solidFill>
                <a:cs typeface="Arial" charset="0"/>
              </a:rPr>
              <a:t>β</a:t>
            </a:r>
            <a:r>
              <a:rPr lang="en-US">
                <a:solidFill>
                  <a:schemeClr val="tx1"/>
                </a:solidFill>
                <a:cs typeface="Arial" charset="0"/>
              </a:rPr>
              <a:t>) 2</a:t>
            </a:r>
            <a:r>
              <a:rPr lang="en-US" sz="2000" baseline="30000">
                <a:solidFill>
                  <a:schemeClr val="tx1"/>
                </a:solidFill>
                <a:cs typeface="Arial" charset="0"/>
              </a:rPr>
              <a:t>log</a:t>
            </a:r>
            <a:r>
              <a:rPr lang="en-US" sz="2000" baseline="48000">
                <a:solidFill>
                  <a:schemeClr val="tx1"/>
                </a:solidFill>
                <a:cs typeface="Arial" charset="0"/>
                <a:sym typeface="Symbol" pitchFamily="18" charset="2"/>
              </a:rPr>
              <a:t></a:t>
            </a:r>
            <a:r>
              <a:rPr lang="en-US" sz="2000" baseline="30000">
                <a:solidFill>
                  <a:schemeClr val="tx1"/>
                </a:solidFill>
                <a:cs typeface="Arial" charset="0"/>
              </a:rPr>
              <a:t> |A| +|B|</a:t>
            </a:r>
            <a:endParaRPr lang="el-GR" sz="2000" baseline="300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 advTm="4064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5600"/>
            <a:ext cx="9072563" cy="6365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600" b="1" smtClean="0"/>
              <a:t>MINREP (minimum representative) problem</a:t>
            </a:r>
          </a:p>
        </p:txBody>
      </p:sp>
      <p:grpSp>
        <p:nvGrpSpPr>
          <p:cNvPr id="252930" name="Group 18"/>
          <p:cNvGrpSpPr>
            <a:grpSpLocks/>
          </p:cNvGrpSpPr>
          <p:nvPr/>
        </p:nvGrpSpPr>
        <p:grpSpPr bwMode="auto">
          <a:xfrm>
            <a:off x="900113" y="2506663"/>
            <a:ext cx="3590925" cy="231775"/>
            <a:chOff x="528" y="960"/>
            <a:chExt cx="2052" cy="133"/>
          </a:xfrm>
        </p:grpSpPr>
        <p:sp>
          <p:nvSpPr>
            <p:cNvPr id="253019" name="Oval 4"/>
            <p:cNvSpPr>
              <a:spLocks noChangeArrowheads="1"/>
            </p:cNvSpPr>
            <p:nvPr/>
          </p:nvSpPr>
          <p:spPr bwMode="auto">
            <a:xfrm>
              <a:off x="528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0" name="Oval 5"/>
            <p:cNvSpPr>
              <a:spLocks noChangeArrowheads="1"/>
            </p:cNvSpPr>
            <p:nvPr/>
          </p:nvSpPr>
          <p:spPr bwMode="auto">
            <a:xfrm>
              <a:off x="720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1" name="Oval 6"/>
            <p:cNvSpPr>
              <a:spLocks noChangeArrowheads="1"/>
            </p:cNvSpPr>
            <p:nvPr/>
          </p:nvSpPr>
          <p:spPr bwMode="auto">
            <a:xfrm>
              <a:off x="912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2" name="Oval 7"/>
            <p:cNvSpPr>
              <a:spLocks noChangeArrowheads="1"/>
            </p:cNvSpPr>
            <p:nvPr/>
          </p:nvSpPr>
          <p:spPr bwMode="auto">
            <a:xfrm>
              <a:off x="1104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3" name="Oval 8"/>
            <p:cNvSpPr>
              <a:spLocks noChangeArrowheads="1"/>
            </p:cNvSpPr>
            <p:nvPr/>
          </p:nvSpPr>
          <p:spPr bwMode="auto">
            <a:xfrm>
              <a:off x="1296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4" name="Oval 9"/>
            <p:cNvSpPr>
              <a:spLocks noChangeArrowheads="1"/>
            </p:cNvSpPr>
            <p:nvPr/>
          </p:nvSpPr>
          <p:spPr bwMode="auto">
            <a:xfrm>
              <a:off x="1488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5" name="Oval 10"/>
            <p:cNvSpPr>
              <a:spLocks noChangeArrowheads="1"/>
            </p:cNvSpPr>
            <p:nvPr/>
          </p:nvSpPr>
          <p:spPr bwMode="auto">
            <a:xfrm>
              <a:off x="1680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6" name="Oval 11"/>
            <p:cNvSpPr>
              <a:spLocks noChangeArrowheads="1"/>
            </p:cNvSpPr>
            <p:nvPr/>
          </p:nvSpPr>
          <p:spPr bwMode="auto">
            <a:xfrm>
              <a:off x="1872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7" name="Oval 12"/>
            <p:cNvSpPr>
              <a:spLocks noChangeArrowheads="1"/>
            </p:cNvSpPr>
            <p:nvPr/>
          </p:nvSpPr>
          <p:spPr bwMode="auto">
            <a:xfrm>
              <a:off x="2064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8" name="Oval 13"/>
            <p:cNvSpPr>
              <a:spLocks noChangeArrowheads="1"/>
            </p:cNvSpPr>
            <p:nvPr/>
          </p:nvSpPr>
          <p:spPr bwMode="auto">
            <a:xfrm>
              <a:off x="2256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9" name="Oval 14"/>
            <p:cNvSpPr>
              <a:spLocks noChangeArrowheads="1"/>
            </p:cNvSpPr>
            <p:nvPr/>
          </p:nvSpPr>
          <p:spPr bwMode="auto">
            <a:xfrm>
              <a:off x="2448" y="960"/>
              <a:ext cx="132" cy="133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2931" name="Group 19"/>
          <p:cNvGrpSpPr>
            <a:grpSpLocks/>
          </p:cNvGrpSpPr>
          <p:nvPr/>
        </p:nvGrpSpPr>
        <p:grpSpPr bwMode="auto">
          <a:xfrm>
            <a:off x="941388" y="3800475"/>
            <a:ext cx="3590925" cy="233363"/>
            <a:chOff x="528" y="960"/>
            <a:chExt cx="2052" cy="133"/>
          </a:xfrm>
        </p:grpSpPr>
        <p:sp>
          <p:nvSpPr>
            <p:cNvPr id="253008" name="Oval 20"/>
            <p:cNvSpPr>
              <a:spLocks noChangeArrowheads="1"/>
            </p:cNvSpPr>
            <p:nvPr/>
          </p:nvSpPr>
          <p:spPr bwMode="auto">
            <a:xfrm>
              <a:off x="528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09" name="Oval 21"/>
            <p:cNvSpPr>
              <a:spLocks noChangeArrowheads="1"/>
            </p:cNvSpPr>
            <p:nvPr/>
          </p:nvSpPr>
          <p:spPr bwMode="auto">
            <a:xfrm>
              <a:off x="720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0" name="Oval 22"/>
            <p:cNvSpPr>
              <a:spLocks noChangeArrowheads="1"/>
            </p:cNvSpPr>
            <p:nvPr/>
          </p:nvSpPr>
          <p:spPr bwMode="auto">
            <a:xfrm>
              <a:off x="912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1" name="Oval 23"/>
            <p:cNvSpPr>
              <a:spLocks noChangeArrowheads="1"/>
            </p:cNvSpPr>
            <p:nvPr/>
          </p:nvSpPr>
          <p:spPr bwMode="auto">
            <a:xfrm>
              <a:off x="1104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2" name="Oval 24"/>
            <p:cNvSpPr>
              <a:spLocks noChangeArrowheads="1"/>
            </p:cNvSpPr>
            <p:nvPr/>
          </p:nvSpPr>
          <p:spPr bwMode="auto">
            <a:xfrm>
              <a:off x="1296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3" name="Oval 25"/>
            <p:cNvSpPr>
              <a:spLocks noChangeArrowheads="1"/>
            </p:cNvSpPr>
            <p:nvPr/>
          </p:nvSpPr>
          <p:spPr bwMode="auto">
            <a:xfrm>
              <a:off x="1488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4" name="Oval 26"/>
            <p:cNvSpPr>
              <a:spLocks noChangeArrowheads="1"/>
            </p:cNvSpPr>
            <p:nvPr/>
          </p:nvSpPr>
          <p:spPr bwMode="auto">
            <a:xfrm>
              <a:off x="1680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5" name="Oval 27"/>
            <p:cNvSpPr>
              <a:spLocks noChangeArrowheads="1"/>
            </p:cNvSpPr>
            <p:nvPr/>
          </p:nvSpPr>
          <p:spPr bwMode="auto">
            <a:xfrm>
              <a:off x="1872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6" name="Oval 28"/>
            <p:cNvSpPr>
              <a:spLocks noChangeArrowheads="1"/>
            </p:cNvSpPr>
            <p:nvPr/>
          </p:nvSpPr>
          <p:spPr bwMode="auto">
            <a:xfrm>
              <a:off x="2064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7" name="Oval 29"/>
            <p:cNvSpPr>
              <a:spLocks noChangeArrowheads="1"/>
            </p:cNvSpPr>
            <p:nvPr/>
          </p:nvSpPr>
          <p:spPr bwMode="auto">
            <a:xfrm>
              <a:off x="2256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8" name="Oval 30"/>
            <p:cNvSpPr>
              <a:spLocks noChangeArrowheads="1"/>
            </p:cNvSpPr>
            <p:nvPr/>
          </p:nvSpPr>
          <p:spPr bwMode="auto">
            <a:xfrm>
              <a:off x="2448" y="960"/>
              <a:ext cx="132" cy="13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2932" name="Text Box 31"/>
          <p:cNvSpPr txBox="1">
            <a:spLocks noChangeArrowheads="1"/>
          </p:cNvSpPr>
          <p:nvPr/>
        </p:nvSpPr>
        <p:spPr bwMode="auto">
          <a:xfrm>
            <a:off x="1666875" y="1260475"/>
            <a:ext cx="1792288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algn="ctr"/>
            <a:r>
              <a:rPr lang="el-GR">
                <a:cs typeface="Arial" charset="0"/>
              </a:rPr>
              <a:t>α</a:t>
            </a:r>
            <a:r>
              <a:rPr lang="en-US"/>
              <a:t> partitions</a:t>
            </a:r>
          </a:p>
          <a:p>
            <a:pPr algn="ctr"/>
            <a:r>
              <a:rPr lang="en-US"/>
              <a:t>all of equal size</a:t>
            </a:r>
          </a:p>
        </p:txBody>
      </p:sp>
      <p:sp>
        <p:nvSpPr>
          <p:cNvPr id="252933" name="Text Box 32"/>
          <p:cNvSpPr txBox="1">
            <a:spLocks noChangeArrowheads="1"/>
          </p:cNvSpPr>
          <p:nvPr/>
        </p:nvSpPr>
        <p:spPr bwMode="auto">
          <a:xfrm>
            <a:off x="1577975" y="4740275"/>
            <a:ext cx="17938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algn="ctr"/>
            <a:r>
              <a:rPr lang="el-GR">
                <a:solidFill>
                  <a:schemeClr val="tx1"/>
                </a:solidFill>
                <a:cs typeface="Arial" charset="0"/>
              </a:rPr>
              <a:t>β</a:t>
            </a:r>
            <a:r>
              <a:rPr lang="en-US">
                <a:solidFill>
                  <a:schemeClr val="tx1"/>
                </a:solidFill>
              </a:rPr>
              <a:t> partitions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all of equal size</a:t>
            </a:r>
          </a:p>
        </p:txBody>
      </p:sp>
      <p:sp>
        <p:nvSpPr>
          <p:cNvPr id="252934" name="AutoShape 34"/>
          <p:cNvSpPr>
            <a:spLocks/>
          </p:cNvSpPr>
          <p:nvPr/>
        </p:nvSpPr>
        <p:spPr bwMode="auto">
          <a:xfrm rot="5400000">
            <a:off x="1276350" y="2011363"/>
            <a:ext cx="84137" cy="719138"/>
          </a:xfrm>
          <a:prstGeom prst="leftBracket">
            <a:avLst>
              <a:gd name="adj" fmla="val 7122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35" name="AutoShape 35"/>
          <p:cNvSpPr>
            <a:spLocks/>
          </p:cNvSpPr>
          <p:nvPr/>
        </p:nvSpPr>
        <p:spPr bwMode="auto">
          <a:xfrm rot="5400000">
            <a:off x="2320925" y="2006600"/>
            <a:ext cx="84138" cy="719138"/>
          </a:xfrm>
          <a:prstGeom prst="leftBracket">
            <a:avLst>
              <a:gd name="adj" fmla="val 71226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36" name="AutoShape 37"/>
          <p:cNvSpPr>
            <a:spLocks/>
          </p:cNvSpPr>
          <p:nvPr/>
        </p:nvSpPr>
        <p:spPr bwMode="auto">
          <a:xfrm rot="5400000">
            <a:off x="4003675" y="2005013"/>
            <a:ext cx="84137" cy="719138"/>
          </a:xfrm>
          <a:prstGeom prst="leftBracket">
            <a:avLst>
              <a:gd name="adj" fmla="val 7122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37" name="Text Box 38"/>
          <p:cNvSpPr txBox="1">
            <a:spLocks noChangeArrowheads="1"/>
          </p:cNvSpPr>
          <p:nvPr/>
        </p:nvSpPr>
        <p:spPr bwMode="auto">
          <a:xfrm>
            <a:off x="2946400" y="1931988"/>
            <a:ext cx="601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100" b="1">
                <a:cs typeface="Arial" charset="0"/>
              </a:rPr>
              <a:t>…</a:t>
            </a:r>
          </a:p>
        </p:txBody>
      </p:sp>
      <p:sp>
        <p:nvSpPr>
          <p:cNvPr id="252938" name="Text Box 39"/>
          <p:cNvSpPr txBox="1">
            <a:spLocks noChangeArrowheads="1"/>
          </p:cNvSpPr>
          <p:nvPr/>
        </p:nvSpPr>
        <p:spPr bwMode="auto">
          <a:xfrm>
            <a:off x="382588" y="2414588"/>
            <a:ext cx="3587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52939" name="Text Box 40"/>
          <p:cNvSpPr txBox="1">
            <a:spLocks noChangeArrowheads="1"/>
          </p:cNvSpPr>
          <p:nvPr/>
        </p:nvSpPr>
        <p:spPr bwMode="auto">
          <a:xfrm>
            <a:off x="396875" y="3705225"/>
            <a:ext cx="35718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52940" name="Text Box 41"/>
          <p:cNvSpPr txBox="1">
            <a:spLocks noChangeArrowheads="1"/>
          </p:cNvSpPr>
          <p:nvPr/>
        </p:nvSpPr>
        <p:spPr bwMode="auto">
          <a:xfrm>
            <a:off x="1079500" y="1901825"/>
            <a:ext cx="44291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52941" name="Text Box 42"/>
          <p:cNvSpPr txBox="1">
            <a:spLocks noChangeArrowheads="1"/>
          </p:cNvSpPr>
          <p:nvPr/>
        </p:nvSpPr>
        <p:spPr bwMode="auto">
          <a:xfrm>
            <a:off x="2082800" y="1936750"/>
            <a:ext cx="44291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2942" name="Text Box 43"/>
          <p:cNvSpPr txBox="1">
            <a:spLocks noChangeArrowheads="1"/>
          </p:cNvSpPr>
          <p:nvPr/>
        </p:nvSpPr>
        <p:spPr bwMode="auto">
          <a:xfrm>
            <a:off x="3795713" y="1916113"/>
            <a:ext cx="4476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A</a:t>
            </a:r>
            <a:r>
              <a:rPr lang="el-GR" baseline="-25000">
                <a:cs typeface="Arial" charset="0"/>
              </a:rPr>
              <a:t>α</a:t>
            </a:r>
            <a:endParaRPr lang="el-GR">
              <a:cs typeface="Arial" charset="0"/>
            </a:endParaRPr>
          </a:p>
        </p:txBody>
      </p:sp>
      <p:sp>
        <p:nvSpPr>
          <p:cNvPr id="252943" name="Text Box 44"/>
          <p:cNvSpPr txBox="1">
            <a:spLocks noChangeArrowheads="1"/>
          </p:cNvSpPr>
          <p:nvPr/>
        </p:nvSpPr>
        <p:spPr bwMode="auto">
          <a:xfrm>
            <a:off x="1038225" y="4264025"/>
            <a:ext cx="4413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52944" name="Text Box 45"/>
          <p:cNvSpPr txBox="1">
            <a:spLocks noChangeArrowheads="1"/>
          </p:cNvSpPr>
          <p:nvPr/>
        </p:nvSpPr>
        <p:spPr bwMode="auto">
          <a:xfrm>
            <a:off x="1685925" y="4275138"/>
            <a:ext cx="4413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2945" name="Text Box 46"/>
          <p:cNvSpPr txBox="1">
            <a:spLocks noChangeArrowheads="1"/>
          </p:cNvSpPr>
          <p:nvPr/>
        </p:nvSpPr>
        <p:spPr bwMode="auto">
          <a:xfrm>
            <a:off x="4035425" y="4256088"/>
            <a:ext cx="44608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B</a:t>
            </a:r>
            <a:r>
              <a:rPr lang="el-GR" baseline="-25000">
                <a:cs typeface="Arial" charset="0"/>
              </a:rPr>
              <a:t>β</a:t>
            </a:r>
            <a:endParaRPr lang="el-GR">
              <a:cs typeface="Arial" charset="0"/>
            </a:endParaRPr>
          </a:p>
        </p:txBody>
      </p:sp>
      <p:sp>
        <p:nvSpPr>
          <p:cNvPr id="252946" name="Text Box 47"/>
          <p:cNvSpPr txBox="1">
            <a:spLocks noChangeArrowheads="1"/>
          </p:cNvSpPr>
          <p:nvPr/>
        </p:nvSpPr>
        <p:spPr bwMode="auto">
          <a:xfrm>
            <a:off x="2352675" y="4273550"/>
            <a:ext cx="4413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252947" name="AutoShape 48"/>
          <p:cNvSpPr>
            <a:spLocks/>
          </p:cNvSpPr>
          <p:nvPr/>
        </p:nvSpPr>
        <p:spPr bwMode="auto">
          <a:xfrm rot="-5400000">
            <a:off x="1189038" y="4032250"/>
            <a:ext cx="93662" cy="420688"/>
          </a:xfrm>
          <a:prstGeom prst="leftBracket">
            <a:avLst>
              <a:gd name="adj" fmla="val 3743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48" name="AutoShape 49"/>
          <p:cNvSpPr>
            <a:spLocks/>
          </p:cNvSpPr>
          <p:nvPr/>
        </p:nvSpPr>
        <p:spPr bwMode="auto">
          <a:xfrm rot="-5400000">
            <a:off x="1870075" y="4027488"/>
            <a:ext cx="92075" cy="419100"/>
          </a:xfrm>
          <a:prstGeom prst="leftBracket">
            <a:avLst>
              <a:gd name="adj" fmla="val 37931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49" name="AutoShape 50"/>
          <p:cNvSpPr>
            <a:spLocks/>
          </p:cNvSpPr>
          <p:nvPr/>
        </p:nvSpPr>
        <p:spPr bwMode="auto">
          <a:xfrm rot="-5400000">
            <a:off x="2548731" y="4047332"/>
            <a:ext cx="93663" cy="419100"/>
          </a:xfrm>
          <a:prstGeom prst="leftBracket">
            <a:avLst>
              <a:gd name="adj" fmla="val 37288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50" name="AutoShape 51"/>
          <p:cNvSpPr>
            <a:spLocks/>
          </p:cNvSpPr>
          <p:nvPr/>
        </p:nvSpPr>
        <p:spPr bwMode="auto">
          <a:xfrm rot="-5400000">
            <a:off x="4222750" y="4059238"/>
            <a:ext cx="92075" cy="419100"/>
          </a:xfrm>
          <a:prstGeom prst="leftBracket">
            <a:avLst>
              <a:gd name="adj" fmla="val 37931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51" name="Line 53"/>
          <p:cNvSpPr>
            <a:spLocks noChangeShapeType="1"/>
          </p:cNvSpPr>
          <p:nvPr/>
        </p:nvSpPr>
        <p:spPr bwMode="auto">
          <a:xfrm>
            <a:off x="1017588" y="2741613"/>
            <a:ext cx="692150" cy="1050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52" name="Line 54"/>
          <p:cNvSpPr>
            <a:spLocks noChangeShapeType="1"/>
          </p:cNvSpPr>
          <p:nvPr/>
        </p:nvSpPr>
        <p:spPr bwMode="auto">
          <a:xfrm flipH="1">
            <a:off x="1065213" y="2741613"/>
            <a:ext cx="347662" cy="1068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53" name="Line 55"/>
          <p:cNvSpPr>
            <a:spLocks noChangeShapeType="1"/>
          </p:cNvSpPr>
          <p:nvPr/>
        </p:nvSpPr>
        <p:spPr bwMode="auto">
          <a:xfrm>
            <a:off x="1693863" y="2725738"/>
            <a:ext cx="41275" cy="1057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54" name="Line 56"/>
          <p:cNvSpPr>
            <a:spLocks noChangeShapeType="1"/>
          </p:cNvSpPr>
          <p:nvPr/>
        </p:nvSpPr>
        <p:spPr bwMode="auto">
          <a:xfrm>
            <a:off x="1430338" y="2717800"/>
            <a:ext cx="1617662" cy="1108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55" name="Line 57"/>
          <p:cNvSpPr>
            <a:spLocks noChangeShapeType="1"/>
          </p:cNvSpPr>
          <p:nvPr/>
        </p:nvSpPr>
        <p:spPr bwMode="auto">
          <a:xfrm flipH="1">
            <a:off x="1760538" y="2735263"/>
            <a:ext cx="265112" cy="1098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56" name="Line 58"/>
          <p:cNvSpPr>
            <a:spLocks noChangeShapeType="1"/>
          </p:cNvSpPr>
          <p:nvPr/>
        </p:nvSpPr>
        <p:spPr bwMode="auto">
          <a:xfrm>
            <a:off x="2338388" y="2735263"/>
            <a:ext cx="7937" cy="1057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57" name="Line 59"/>
          <p:cNvSpPr>
            <a:spLocks noChangeShapeType="1"/>
          </p:cNvSpPr>
          <p:nvPr/>
        </p:nvSpPr>
        <p:spPr bwMode="auto">
          <a:xfrm flipH="1">
            <a:off x="2454275" y="2735263"/>
            <a:ext cx="528638" cy="107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58" name="Line 60"/>
          <p:cNvSpPr>
            <a:spLocks noChangeShapeType="1"/>
          </p:cNvSpPr>
          <p:nvPr/>
        </p:nvSpPr>
        <p:spPr bwMode="auto">
          <a:xfrm>
            <a:off x="1081088" y="2701925"/>
            <a:ext cx="2298700" cy="1098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59" name="Line 61"/>
          <p:cNvSpPr>
            <a:spLocks noChangeShapeType="1"/>
          </p:cNvSpPr>
          <p:nvPr/>
        </p:nvSpPr>
        <p:spPr bwMode="auto">
          <a:xfrm flipH="1">
            <a:off x="2768600" y="2741613"/>
            <a:ext cx="601663" cy="1058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60" name="Line 62"/>
          <p:cNvSpPr>
            <a:spLocks noChangeShapeType="1"/>
          </p:cNvSpPr>
          <p:nvPr/>
        </p:nvSpPr>
        <p:spPr bwMode="auto">
          <a:xfrm flipH="1">
            <a:off x="3429000" y="2741613"/>
            <a:ext cx="280988" cy="107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61" name="Line 63"/>
          <p:cNvSpPr>
            <a:spLocks noChangeShapeType="1"/>
          </p:cNvSpPr>
          <p:nvPr/>
        </p:nvSpPr>
        <p:spPr bwMode="auto">
          <a:xfrm flipV="1">
            <a:off x="1430338" y="2660650"/>
            <a:ext cx="1843087" cy="1122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62" name="Line 64"/>
          <p:cNvSpPr>
            <a:spLocks noChangeShapeType="1"/>
          </p:cNvSpPr>
          <p:nvPr/>
        </p:nvSpPr>
        <p:spPr bwMode="auto">
          <a:xfrm flipH="1">
            <a:off x="3470275" y="2701925"/>
            <a:ext cx="941388" cy="113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63" name="Line 65"/>
          <p:cNvSpPr>
            <a:spLocks noChangeShapeType="1"/>
          </p:cNvSpPr>
          <p:nvPr/>
        </p:nvSpPr>
        <p:spPr bwMode="auto">
          <a:xfrm>
            <a:off x="4008438" y="2741613"/>
            <a:ext cx="395287" cy="107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64" name="Line 66"/>
          <p:cNvSpPr>
            <a:spLocks noChangeShapeType="1"/>
          </p:cNvSpPr>
          <p:nvPr/>
        </p:nvSpPr>
        <p:spPr bwMode="auto">
          <a:xfrm flipH="1" flipV="1">
            <a:off x="3097213" y="2735263"/>
            <a:ext cx="595312" cy="1090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65" name="Line 67"/>
          <p:cNvSpPr>
            <a:spLocks noChangeShapeType="1"/>
          </p:cNvSpPr>
          <p:nvPr/>
        </p:nvSpPr>
        <p:spPr bwMode="auto">
          <a:xfrm flipH="1" flipV="1">
            <a:off x="3990975" y="2741613"/>
            <a:ext cx="74613" cy="1050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66" name="Line 68"/>
          <p:cNvSpPr>
            <a:spLocks noChangeShapeType="1"/>
          </p:cNvSpPr>
          <p:nvPr/>
        </p:nvSpPr>
        <p:spPr bwMode="auto">
          <a:xfrm flipV="1">
            <a:off x="2065338" y="2741613"/>
            <a:ext cx="612775" cy="1025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67" name="Oval 69"/>
          <p:cNvSpPr>
            <a:spLocks noChangeArrowheads="1"/>
          </p:cNvSpPr>
          <p:nvPr/>
        </p:nvSpPr>
        <p:spPr bwMode="auto">
          <a:xfrm>
            <a:off x="5880100" y="2268538"/>
            <a:ext cx="579438" cy="560387"/>
          </a:xfrm>
          <a:prstGeom prst="ellipse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68" name="Oval 72"/>
          <p:cNvSpPr>
            <a:spLocks noChangeArrowheads="1"/>
          </p:cNvSpPr>
          <p:nvPr/>
        </p:nvSpPr>
        <p:spPr bwMode="auto">
          <a:xfrm>
            <a:off x="6804025" y="2268538"/>
            <a:ext cx="579438" cy="560387"/>
          </a:xfrm>
          <a:prstGeom prst="ellipse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69" name="Oval 73"/>
          <p:cNvSpPr>
            <a:spLocks noChangeArrowheads="1"/>
          </p:cNvSpPr>
          <p:nvPr/>
        </p:nvSpPr>
        <p:spPr bwMode="auto">
          <a:xfrm>
            <a:off x="8569325" y="2268538"/>
            <a:ext cx="577850" cy="560387"/>
          </a:xfrm>
          <a:prstGeom prst="ellipse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70" name="Oval 75"/>
          <p:cNvSpPr>
            <a:spLocks noChangeArrowheads="1"/>
          </p:cNvSpPr>
          <p:nvPr/>
        </p:nvSpPr>
        <p:spPr bwMode="auto">
          <a:xfrm>
            <a:off x="5627688" y="3527425"/>
            <a:ext cx="579437" cy="56197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71" name="Oval 76"/>
          <p:cNvSpPr>
            <a:spLocks noChangeArrowheads="1"/>
          </p:cNvSpPr>
          <p:nvPr/>
        </p:nvSpPr>
        <p:spPr bwMode="auto">
          <a:xfrm>
            <a:off x="6719888" y="3527425"/>
            <a:ext cx="579437" cy="56197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72" name="Oval 77"/>
          <p:cNvSpPr>
            <a:spLocks noChangeArrowheads="1"/>
          </p:cNvSpPr>
          <p:nvPr/>
        </p:nvSpPr>
        <p:spPr bwMode="auto">
          <a:xfrm>
            <a:off x="7727950" y="3527425"/>
            <a:ext cx="579438" cy="56197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73" name="Oval 78"/>
          <p:cNvSpPr>
            <a:spLocks noChangeArrowheads="1"/>
          </p:cNvSpPr>
          <p:nvPr/>
        </p:nvSpPr>
        <p:spPr bwMode="auto">
          <a:xfrm>
            <a:off x="9072563" y="3527425"/>
            <a:ext cx="579437" cy="56197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2974" name="Text Box 79"/>
          <p:cNvSpPr txBox="1">
            <a:spLocks noChangeArrowheads="1"/>
          </p:cNvSpPr>
          <p:nvPr/>
        </p:nvSpPr>
        <p:spPr bwMode="auto">
          <a:xfrm>
            <a:off x="8401050" y="3443288"/>
            <a:ext cx="600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100" b="1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252975" name="Text Box 80"/>
          <p:cNvSpPr txBox="1">
            <a:spLocks noChangeArrowheads="1"/>
          </p:cNvSpPr>
          <p:nvPr/>
        </p:nvSpPr>
        <p:spPr bwMode="auto">
          <a:xfrm>
            <a:off x="7643813" y="2184400"/>
            <a:ext cx="601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100" b="1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252976" name="Text Box 81"/>
          <p:cNvSpPr txBox="1">
            <a:spLocks noChangeArrowheads="1"/>
          </p:cNvSpPr>
          <p:nvPr/>
        </p:nvSpPr>
        <p:spPr bwMode="auto">
          <a:xfrm>
            <a:off x="5880100" y="1847850"/>
            <a:ext cx="44291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2977" name="Text Box 82"/>
          <p:cNvSpPr txBox="1">
            <a:spLocks noChangeArrowheads="1"/>
          </p:cNvSpPr>
          <p:nvPr/>
        </p:nvSpPr>
        <p:spPr bwMode="auto">
          <a:xfrm>
            <a:off x="6869113" y="1882775"/>
            <a:ext cx="44291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2978" name="Text Box 83"/>
          <p:cNvSpPr txBox="1">
            <a:spLocks noChangeArrowheads="1"/>
          </p:cNvSpPr>
          <p:nvPr/>
        </p:nvSpPr>
        <p:spPr bwMode="auto">
          <a:xfrm>
            <a:off x="8558213" y="1895475"/>
            <a:ext cx="44767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  <a:r>
              <a:rPr lang="el-GR" baseline="-25000">
                <a:solidFill>
                  <a:schemeClr val="tx1"/>
                </a:solidFill>
                <a:cs typeface="Arial" charset="0"/>
              </a:rPr>
              <a:t>α</a:t>
            </a:r>
            <a:endParaRPr lang="el-GR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2979" name="Text Box 84"/>
          <p:cNvSpPr txBox="1">
            <a:spLocks noChangeArrowheads="1"/>
          </p:cNvSpPr>
          <p:nvPr/>
        </p:nvSpPr>
        <p:spPr bwMode="auto">
          <a:xfrm>
            <a:off x="5716588" y="4168775"/>
            <a:ext cx="4413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2980" name="Text Box 85"/>
          <p:cNvSpPr txBox="1">
            <a:spLocks noChangeArrowheads="1"/>
          </p:cNvSpPr>
          <p:nvPr/>
        </p:nvSpPr>
        <p:spPr bwMode="auto">
          <a:xfrm>
            <a:off x="6745288" y="4186238"/>
            <a:ext cx="4413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2981" name="Text Box 86"/>
          <p:cNvSpPr txBox="1">
            <a:spLocks noChangeArrowheads="1"/>
          </p:cNvSpPr>
          <p:nvPr/>
        </p:nvSpPr>
        <p:spPr bwMode="auto">
          <a:xfrm>
            <a:off x="7800975" y="4176713"/>
            <a:ext cx="4413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2982" name="Text Box 87"/>
          <p:cNvSpPr txBox="1">
            <a:spLocks noChangeArrowheads="1"/>
          </p:cNvSpPr>
          <p:nvPr/>
        </p:nvSpPr>
        <p:spPr bwMode="auto">
          <a:xfrm>
            <a:off x="9144000" y="4184650"/>
            <a:ext cx="44608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  <a:r>
              <a:rPr lang="el-GR" baseline="-25000">
                <a:solidFill>
                  <a:schemeClr val="tx1"/>
                </a:solidFill>
                <a:cs typeface="Arial" charset="0"/>
              </a:rPr>
              <a:t>β</a:t>
            </a:r>
            <a:endParaRPr lang="el-GR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2983" name="Text Box 88"/>
          <p:cNvSpPr txBox="1">
            <a:spLocks noChangeArrowheads="1"/>
          </p:cNvSpPr>
          <p:nvPr/>
        </p:nvSpPr>
        <p:spPr bwMode="auto">
          <a:xfrm>
            <a:off x="6881813" y="4725988"/>
            <a:ext cx="18573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 “super”-nodes</a:t>
            </a:r>
          </a:p>
        </p:txBody>
      </p:sp>
      <p:sp>
        <p:nvSpPr>
          <p:cNvPr id="252984" name="Text Box 89"/>
          <p:cNvSpPr txBox="1">
            <a:spLocks noChangeArrowheads="1"/>
          </p:cNvSpPr>
          <p:nvPr/>
        </p:nvSpPr>
        <p:spPr bwMode="auto">
          <a:xfrm>
            <a:off x="6588125" y="1458913"/>
            <a:ext cx="18446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 “super”-nodes</a:t>
            </a:r>
          </a:p>
        </p:txBody>
      </p:sp>
      <p:sp>
        <p:nvSpPr>
          <p:cNvPr id="252985" name="Text Box 90"/>
          <p:cNvSpPr txBox="1">
            <a:spLocks noChangeArrowheads="1"/>
          </p:cNvSpPr>
          <p:nvPr/>
        </p:nvSpPr>
        <p:spPr bwMode="auto">
          <a:xfrm>
            <a:off x="5945188" y="5559425"/>
            <a:ext cx="326866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associated “super”-graph H</a:t>
            </a:r>
          </a:p>
        </p:txBody>
      </p:sp>
      <p:sp>
        <p:nvSpPr>
          <p:cNvPr id="252986" name="Text Box 91"/>
          <p:cNvSpPr txBox="1">
            <a:spLocks noChangeArrowheads="1"/>
          </p:cNvSpPr>
          <p:nvPr/>
        </p:nvSpPr>
        <p:spPr bwMode="auto">
          <a:xfrm>
            <a:off x="1257300" y="5629275"/>
            <a:ext cx="1716088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input graph G</a:t>
            </a:r>
          </a:p>
        </p:txBody>
      </p:sp>
      <p:sp>
        <p:nvSpPr>
          <p:cNvPr id="252987" name="Line 92"/>
          <p:cNvSpPr>
            <a:spLocks noChangeShapeType="1"/>
          </p:cNvSpPr>
          <p:nvPr/>
        </p:nvSpPr>
        <p:spPr bwMode="auto">
          <a:xfrm>
            <a:off x="6264275" y="2801938"/>
            <a:ext cx="593725" cy="774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88" name="Line 94"/>
          <p:cNvSpPr>
            <a:spLocks noChangeShapeType="1"/>
          </p:cNvSpPr>
          <p:nvPr/>
        </p:nvSpPr>
        <p:spPr bwMode="auto">
          <a:xfrm flipH="1">
            <a:off x="5924550" y="2801938"/>
            <a:ext cx="133350" cy="750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89" name="Line 95"/>
          <p:cNvSpPr>
            <a:spLocks noChangeShapeType="1"/>
          </p:cNvSpPr>
          <p:nvPr/>
        </p:nvSpPr>
        <p:spPr bwMode="auto">
          <a:xfrm flipH="1">
            <a:off x="7007225" y="2825750"/>
            <a:ext cx="49213" cy="70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90" name="Line 96"/>
          <p:cNvSpPr>
            <a:spLocks noChangeShapeType="1"/>
          </p:cNvSpPr>
          <p:nvPr/>
        </p:nvSpPr>
        <p:spPr bwMode="auto">
          <a:xfrm>
            <a:off x="7180263" y="2817813"/>
            <a:ext cx="73501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91" name="Line 97"/>
          <p:cNvSpPr>
            <a:spLocks noChangeShapeType="1"/>
          </p:cNvSpPr>
          <p:nvPr/>
        </p:nvSpPr>
        <p:spPr bwMode="auto">
          <a:xfrm>
            <a:off x="8915400" y="2851150"/>
            <a:ext cx="363538" cy="709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92" name="Text Box 98"/>
          <p:cNvSpPr txBox="1">
            <a:spLocks noChangeArrowheads="1"/>
          </p:cNvSpPr>
          <p:nvPr/>
        </p:nvSpPr>
        <p:spPr bwMode="auto">
          <a:xfrm>
            <a:off x="8007350" y="2852738"/>
            <a:ext cx="6000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100" b="1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252993" name="Text Box 99"/>
          <p:cNvSpPr txBox="1">
            <a:spLocks noChangeArrowheads="1"/>
          </p:cNvSpPr>
          <p:nvPr/>
        </p:nvSpPr>
        <p:spPr bwMode="auto">
          <a:xfrm>
            <a:off x="1716088" y="6186488"/>
            <a:ext cx="7281862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(A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,B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)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H if  uA</a:t>
            </a:r>
            <a:r>
              <a:rPr lang="en-US" baseline="-25000">
                <a:solidFill>
                  <a:schemeClr val="tx1"/>
                </a:solidFill>
                <a:sym typeface="Symbol" pitchFamily="18" charset="2"/>
              </a:rPr>
              <a:t>1 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and vB</a:t>
            </a:r>
            <a:r>
              <a:rPr lang="en-US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 such that (u,v)G</a:t>
            </a:r>
          </a:p>
          <a:p>
            <a:r>
              <a:rPr lang="en-US">
                <a:solidFill>
                  <a:schemeClr val="tx1"/>
                </a:solidFill>
                <a:sym typeface="Symbol" pitchFamily="18" charset="2"/>
              </a:rPr>
              <a:t>In this case, edge (u,v)G a </a:t>
            </a:r>
            <a:r>
              <a:rPr lang="en-US" sz="2200" b="1">
                <a:solidFill>
                  <a:schemeClr val="tx1"/>
                </a:solidFill>
                <a:sym typeface="Symbol" pitchFamily="18" charset="2"/>
              </a:rPr>
              <a:t>witness </a:t>
            </a:r>
            <a:r>
              <a:rPr lang="en-US" sz="2200">
                <a:solidFill>
                  <a:schemeClr val="tx1"/>
                </a:solidFill>
                <a:sym typeface="Symbol" pitchFamily="18" charset="2"/>
              </a:rPr>
              <a:t>of the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 super-edge </a:t>
            </a:r>
            <a:r>
              <a:rPr lang="en-US">
                <a:solidFill>
                  <a:schemeClr val="tx1"/>
                </a:solidFill>
              </a:rPr>
              <a:t>(A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,B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)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H </a:t>
            </a:r>
          </a:p>
          <a:p>
            <a:endParaRPr lang="en-US" baseline="-2500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252994" name="Freeform 101"/>
          <p:cNvSpPr>
            <a:spLocks/>
          </p:cNvSpPr>
          <p:nvPr/>
        </p:nvSpPr>
        <p:spPr bwMode="auto">
          <a:xfrm>
            <a:off x="4032250" y="3197225"/>
            <a:ext cx="2547938" cy="2949575"/>
          </a:xfrm>
          <a:custGeom>
            <a:avLst/>
            <a:gdLst>
              <a:gd name="T0" fmla="*/ 0 w 1456"/>
              <a:gd name="T1" fmla="*/ 1686 h 1686"/>
              <a:gd name="T2" fmla="*/ 1223 w 1456"/>
              <a:gd name="T3" fmla="*/ 916 h 1686"/>
              <a:gd name="T4" fmla="*/ 1398 w 1456"/>
              <a:gd name="T5" fmla="*/ 0 h 1686"/>
              <a:gd name="T6" fmla="*/ 0 60000 65536"/>
              <a:gd name="T7" fmla="*/ 0 60000 65536"/>
              <a:gd name="T8" fmla="*/ 0 60000 65536"/>
              <a:gd name="T9" fmla="*/ 0 w 1456"/>
              <a:gd name="T10" fmla="*/ 0 h 1686"/>
              <a:gd name="T11" fmla="*/ 1456 w 1456"/>
              <a:gd name="T12" fmla="*/ 1686 h 16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6" h="1686">
                <a:moveTo>
                  <a:pt x="0" y="1686"/>
                </a:moveTo>
                <a:cubicBezTo>
                  <a:pt x="495" y="1441"/>
                  <a:pt x="990" y="1197"/>
                  <a:pt x="1223" y="916"/>
                </a:cubicBezTo>
                <a:cubicBezTo>
                  <a:pt x="1456" y="635"/>
                  <a:pt x="1369" y="153"/>
                  <a:pt x="1398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2995" name="Text Box 102"/>
          <p:cNvSpPr txBox="1">
            <a:spLocks noChangeArrowheads="1"/>
          </p:cNvSpPr>
          <p:nvPr/>
        </p:nvSpPr>
        <p:spPr bwMode="auto">
          <a:xfrm>
            <a:off x="1666875" y="1260475"/>
            <a:ext cx="1792288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algn="ctr"/>
            <a:r>
              <a:rPr lang="el-GR">
                <a:solidFill>
                  <a:schemeClr val="tx1"/>
                </a:solidFill>
                <a:cs typeface="Arial" charset="0"/>
              </a:rPr>
              <a:t>α</a:t>
            </a:r>
            <a:r>
              <a:rPr lang="en-US">
                <a:solidFill>
                  <a:schemeClr val="tx1"/>
                </a:solidFill>
              </a:rPr>
              <a:t> partitions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all of equal size</a:t>
            </a:r>
          </a:p>
        </p:txBody>
      </p:sp>
      <p:sp>
        <p:nvSpPr>
          <p:cNvPr id="252996" name="Text Box 103"/>
          <p:cNvSpPr txBox="1">
            <a:spLocks noChangeArrowheads="1"/>
          </p:cNvSpPr>
          <p:nvPr/>
        </p:nvSpPr>
        <p:spPr bwMode="auto">
          <a:xfrm>
            <a:off x="2946400" y="1931988"/>
            <a:ext cx="601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100" b="1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252997" name="Text Box 104"/>
          <p:cNvSpPr txBox="1">
            <a:spLocks noChangeArrowheads="1"/>
          </p:cNvSpPr>
          <p:nvPr/>
        </p:nvSpPr>
        <p:spPr bwMode="auto">
          <a:xfrm>
            <a:off x="382588" y="2414588"/>
            <a:ext cx="3587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2998" name="Text Box 105"/>
          <p:cNvSpPr txBox="1">
            <a:spLocks noChangeArrowheads="1"/>
          </p:cNvSpPr>
          <p:nvPr/>
        </p:nvSpPr>
        <p:spPr bwMode="auto">
          <a:xfrm>
            <a:off x="396875" y="3705225"/>
            <a:ext cx="35718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52999" name="Text Box 106"/>
          <p:cNvSpPr txBox="1">
            <a:spLocks noChangeArrowheads="1"/>
          </p:cNvSpPr>
          <p:nvPr/>
        </p:nvSpPr>
        <p:spPr bwMode="auto">
          <a:xfrm>
            <a:off x="1079500" y="1901825"/>
            <a:ext cx="44291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3000" name="Text Box 107"/>
          <p:cNvSpPr txBox="1">
            <a:spLocks noChangeArrowheads="1"/>
          </p:cNvSpPr>
          <p:nvPr/>
        </p:nvSpPr>
        <p:spPr bwMode="auto">
          <a:xfrm>
            <a:off x="2082800" y="1936750"/>
            <a:ext cx="44291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3001" name="Text Box 108"/>
          <p:cNvSpPr txBox="1">
            <a:spLocks noChangeArrowheads="1"/>
          </p:cNvSpPr>
          <p:nvPr/>
        </p:nvSpPr>
        <p:spPr bwMode="auto">
          <a:xfrm>
            <a:off x="3795713" y="1916113"/>
            <a:ext cx="4476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  <a:r>
              <a:rPr lang="el-GR" baseline="-25000">
                <a:solidFill>
                  <a:schemeClr val="tx1"/>
                </a:solidFill>
                <a:cs typeface="Arial" charset="0"/>
              </a:rPr>
              <a:t>α</a:t>
            </a:r>
            <a:endParaRPr lang="el-GR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3002" name="Text Box 109"/>
          <p:cNvSpPr txBox="1">
            <a:spLocks noChangeArrowheads="1"/>
          </p:cNvSpPr>
          <p:nvPr/>
        </p:nvSpPr>
        <p:spPr bwMode="auto">
          <a:xfrm>
            <a:off x="1038225" y="4264025"/>
            <a:ext cx="4413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3003" name="Text Box 110"/>
          <p:cNvSpPr txBox="1">
            <a:spLocks noChangeArrowheads="1"/>
          </p:cNvSpPr>
          <p:nvPr/>
        </p:nvSpPr>
        <p:spPr bwMode="auto">
          <a:xfrm>
            <a:off x="1685925" y="4275138"/>
            <a:ext cx="4413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3004" name="Text Box 111"/>
          <p:cNvSpPr txBox="1">
            <a:spLocks noChangeArrowheads="1"/>
          </p:cNvSpPr>
          <p:nvPr/>
        </p:nvSpPr>
        <p:spPr bwMode="auto">
          <a:xfrm>
            <a:off x="4035425" y="4256088"/>
            <a:ext cx="44608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  <a:r>
              <a:rPr lang="el-GR" baseline="-25000">
                <a:solidFill>
                  <a:schemeClr val="tx1"/>
                </a:solidFill>
                <a:cs typeface="Arial" charset="0"/>
              </a:rPr>
              <a:t>β</a:t>
            </a:r>
            <a:endParaRPr lang="el-GR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3005" name="Text Box 112"/>
          <p:cNvSpPr txBox="1">
            <a:spLocks noChangeArrowheads="1"/>
          </p:cNvSpPr>
          <p:nvPr/>
        </p:nvSpPr>
        <p:spPr bwMode="auto">
          <a:xfrm>
            <a:off x="2352675" y="4273550"/>
            <a:ext cx="4413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3006" name="AutoShape 113"/>
          <p:cNvSpPr>
            <a:spLocks/>
          </p:cNvSpPr>
          <p:nvPr/>
        </p:nvSpPr>
        <p:spPr bwMode="auto">
          <a:xfrm rot="-5400000">
            <a:off x="1189038" y="4032250"/>
            <a:ext cx="93662" cy="420688"/>
          </a:xfrm>
          <a:prstGeom prst="leftBracket">
            <a:avLst>
              <a:gd name="adj" fmla="val 3743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3007" name="AutoShape 114"/>
          <p:cNvSpPr>
            <a:spLocks/>
          </p:cNvSpPr>
          <p:nvPr/>
        </p:nvSpPr>
        <p:spPr bwMode="auto">
          <a:xfrm rot="-5400000">
            <a:off x="1870075" y="4027488"/>
            <a:ext cx="92075" cy="419100"/>
          </a:xfrm>
          <a:prstGeom prst="leftBracket">
            <a:avLst>
              <a:gd name="adj" fmla="val 37931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ransition advTm="91661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493713"/>
            <a:ext cx="9072563" cy="6294437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MINREP goal</a:t>
            </a:r>
          </a:p>
          <a:p>
            <a:pPr algn="ctr"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z="3100" smtClean="0"/>
              <a:t>Valid solution: </a:t>
            </a:r>
          </a:p>
          <a:p>
            <a:pPr lvl="1">
              <a:buFontTx/>
              <a:buNone/>
            </a:pPr>
            <a:r>
              <a:rPr lang="en-US" sz="2200" smtClean="0"/>
              <a:t>A’ </a:t>
            </a:r>
            <a:r>
              <a:rPr lang="en-US" sz="2200" smtClean="0">
                <a:sym typeface="Symbol" pitchFamily="18" charset="2"/>
              </a:rPr>
              <a:t> A and B’  B such that</a:t>
            </a:r>
          </a:p>
          <a:p>
            <a:pPr lvl="2">
              <a:buFontTx/>
              <a:buNone/>
            </a:pPr>
            <a:r>
              <a:rPr lang="en-US" sz="2000" smtClean="0">
                <a:sym typeface="Symbol" pitchFamily="18" charset="2"/>
              </a:rPr>
              <a:t> </a:t>
            </a:r>
            <a:r>
              <a:rPr lang="en-US" sz="2200" smtClean="0">
                <a:sym typeface="Symbol" pitchFamily="18" charset="2"/>
              </a:rPr>
              <a:t>A’B’ contains a witness for  </a:t>
            </a:r>
            <a:r>
              <a:rPr lang="en-US" sz="2200" b="1" smtClean="0">
                <a:sym typeface="Symbol" pitchFamily="18" charset="2"/>
              </a:rPr>
              <a:t>every super-edge</a:t>
            </a:r>
          </a:p>
          <a:p>
            <a:pPr lvl="1">
              <a:buFontTx/>
              <a:buNone/>
            </a:pPr>
            <a:endParaRPr lang="en-US" sz="220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3100" smtClean="0">
                <a:sym typeface="Symbol" pitchFamily="18" charset="2"/>
              </a:rPr>
              <a:t>Objective:</a:t>
            </a:r>
            <a:r>
              <a:rPr lang="en-US" sz="2600" smtClean="0">
                <a:sym typeface="Symbol" pitchFamily="18" charset="2"/>
              </a:rPr>
              <a:t>  </a:t>
            </a:r>
            <a:r>
              <a:rPr lang="en-US" sz="2600" b="1" smtClean="0">
                <a:sym typeface="Symbol" pitchFamily="18" charset="2"/>
              </a:rPr>
              <a:t>minimize</a:t>
            </a:r>
            <a:r>
              <a:rPr lang="en-US" sz="2600" smtClean="0">
                <a:sym typeface="Symbol" pitchFamily="18" charset="2"/>
              </a:rPr>
              <a:t> the </a:t>
            </a:r>
            <a:r>
              <a:rPr lang="en-US" sz="2600" b="1" smtClean="0">
                <a:sym typeface="Symbol" pitchFamily="18" charset="2"/>
              </a:rPr>
              <a:t>size</a:t>
            </a:r>
            <a:r>
              <a:rPr lang="en-US" sz="2600" smtClean="0">
                <a:sym typeface="Symbol" pitchFamily="18" charset="2"/>
              </a:rPr>
              <a:t> of the solution |A’B’|</a:t>
            </a:r>
          </a:p>
        </p:txBody>
      </p:sp>
    </p:spTree>
  </p:cSld>
  <p:clrMapOvr>
    <a:masterClrMapping/>
  </p:clrMapOvr>
  <p:transition advTm="1586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Problems exist where</a:t>
            </a:r>
          </a:p>
          <a:p>
            <a:pPr lvl="1"/>
            <a:r>
              <a:rPr lang="en-US" smtClean="0"/>
              <a:t>No way to ascertain the </a:t>
            </a:r>
            <a:r>
              <a:rPr lang="en-US" smtClean="0">
                <a:solidFill>
                  <a:srgbClr val="FFFF00"/>
                </a:solidFill>
              </a:rPr>
              <a:t>ground-truth</a:t>
            </a:r>
          </a:p>
          <a:p>
            <a:pPr lvl="1"/>
            <a:r>
              <a:rPr lang="en-US" smtClean="0"/>
              <a:t>Correlate naturally with theoretical problems</a:t>
            </a:r>
          </a:p>
          <a:p>
            <a:pPr lvl="1"/>
            <a:r>
              <a:rPr lang="en-US" smtClean="0"/>
              <a:t>E.g. Finding Communities, Sequence Alignment and:</a:t>
            </a:r>
          </a:p>
          <a:p>
            <a:r>
              <a:rPr lang="en-US" smtClean="0"/>
              <a:t>Sibling Reconstruction</a:t>
            </a:r>
          </a:p>
          <a:p>
            <a:pPr lvl="1"/>
            <a:r>
              <a:rPr lang="en-US" i="1" smtClean="0"/>
              <a:t>Given genetic information on a cohort of individuals determine the sibling relationships in the population.</a:t>
            </a:r>
          </a:p>
          <a:p>
            <a:pPr lvl="1"/>
            <a:r>
              <a:rPr lang="en-US" smtClean="0"/>
              <a:t>Theoretically linked to classical problems including graph coloring, triangle packing and Raz’s Parallel Repetition Theorem</a:t>
            </a:r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</p:spTree>
    <p:custDataLst>
      <p:tags r:id="rId1"/>
    </p:custDataLst>
  </p:cSld>
  <p:clrMapOvr>
    <a:masterClrMapping/>
  </p:clrMapOvr>
  <p:transition advTm="34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569913"/>
            <a:ext cx="9072563" cy="62595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100" smtClean="0"/>
              <a:t>Informally,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given a set of children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given a candidate set of parents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assuming we believe in Mendelian inheritance law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assuming that the parents tried to be as much monogamous as possible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1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100" smtClean="0"/>
              <a:t>can we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partition the children into a set of full siblings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200" smtClean="0"/>
              <a:t>(full sibling group has the same pair of parents)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2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Can reduce MINREP to show that this problem is hard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Generate  </a:t>
            </a:r>
            <a:r>
              <a:rPr lang="en-US" i="1" smtClean="0"/>
              <a:t>M</a:t>
            </a:r>
            <a:r>
              <a:rPr lang="en-US" smtClean="0"/>
              <a:t> a set of covering groups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Select S, a subset of M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For each group  x in S</a:t>
            </a:r>
          </a:p>
          <a:p>
            <a:pPr marL="947738" lvl="1" indent="-514350">
              <a:buFont typeface="Calibri" pitchFamily="34" charset="0"/>
              <a:buAutoNum type="arabicPeriod"/>
            </a:pPr>
            <a:r>
              <a:rPr lang="en-US" smtClean="0"/>
              <a:t>Generate Parent Pairs for x</a:t>
            </a:r>
          </a:p>
          <a:p>
            <a:pPr marL="947738" lvl="1" indent="-514350">
              <a:buFont typeface="Calibri" pitchFamily="34" charset="0"/>
              <a:buAutoNum type="arabicPeriod"/>
            </a:pPr>
            <a:r>
              <a:rPr lang="en-US" smtClean="0"/>
              <a:t>Insert parent vertices into graph G (if needed)</a:t>
            </a:r>
          </a:p>
          <a:p>
            <a:pPr marL="947738" lvl="1" indent="-514350">
              <a:buFont typeface="Calibri" pitchFamily="34" charset="0"/>
              <a:buAutoNum type="arabicPeriod"/>
            </a:pPr>
            <a:r>
              <a:rPr lang="en-US" smtClean="0"/>
              <a:t>Connect the parents in each parent pair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Cover the minimum vertices necessary to (doubly) cover all the individuals</a:t>
            </a:r>
          </a:p>
        </p:txBody>
      </p:sp>
      <p:sp>
        <p:nvSpPr>
          <p:cNvPr id="2560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 Parents Sib Reconstruction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73913" y="1341438"/>
            <a:ext cx="2667000" cy="6461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M={{1,2},{3,6,7},{3,5},</a:t>
            </a:r>
          </a:p>
          <a:p>
            <a:r>
              <a:rPr lang="en-US">
                <a:solidFill>
                  <a:srgbClr val="FFC000"/>
                </a:solidFill>
              </a:rPr>
              <a:t>     {2,4},{1,6},{2,5},{6,7}}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62800" y="2114550"/>
            <a:ext cx="2678113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S={{1,2,4},{3,5},{6,7}}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62800" y="2560638"/>
            <a:ext cx="2678113" cy="3698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X={3,5}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7513" y="3105150"/>
            <a:ext cx="4430712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{F=5/10, M=2/20},{F=12/44.M=1/49}</a:t>
            </a: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2449513" y="5608638"/>
            <a:ext cx="3200400" cy="1752600"/>
            <a:chOff x="2449512" y="5608637"/>
            <a:chExt cx="3200400" cy="1752600"/>
          </a:xfrm>
        </p:grpSpPr>
        <p:sp>
          <p:nvSpPr>
            <p:cNvPr id="9" name="Oval 8"/>
            <p:cNvSpPr/>
            <p:nvPr/>
          </p:nvSpPr>
          <p:spPr>
            <a:xfrm>
              <a:off x="2449512" y="5608637"/>
              <a:ext cx="685800" cy="6096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</a:rPr>
                <a:t>5/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</a:rPr>
                <a:t>10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887912" y="5608637"/>
              <a:ext cx="762000" cy="685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</a:rPr>
                <a:t>2/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</a:rPr>
                <a:t>20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449512" y="6675437"/>
              <a:ext cx="762000" cy="6096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</a:rPr>
                <a:t>12/44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887912" y="6675437"/>
              <a:ext cx="762000" cy="685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</a:rPr>
                <a:t>1/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</a:rPr>
                <a:t>49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Connector 13"/>
            <p:cNvCxnSpPr>
              <a:stCxn id="9" idx="6"/>
              <a:endCxn id="10" idx="2"/>
            </p:cNvCxnSpPr>
            <p:nvPr/>
          </p:nvCxnSpPr>
          <p:spPr>
            <a:xfrm>
              <a:off x="3135312" y="5913437"/>
              <a:ext cx="1752600" cy="38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6"/>
              <a:endCxn id="12" idx="2"/>
            </p:cNvCxnSpPr>
            <p:nvPr/>
          </p:nvCxnSpPr>
          <p:spPr>
            <a:xfrm>
              <a:off x="3211512" y="6980237"/>
              <a:ext cx="1676400" cy="38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6014" name="TextBox 20"/>
            <p:cNvSpPr txBox="1">
              <a:spLocks noChangeArrowheads="1"/>
            </p:cNvSpPr>
            <p:nvPr/>
          </p:nvSpPr>
          <p:spPr bwMode="auto">
            <a:xfrm>
              <a:off x="3592512" y="5608637"/>
              <a:ext cx="1001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X={3,5}</a:t>
              </a:r>
            </a:p>
          </p:txBody>
        </p:sp>
        <p:sp>
          <p:nvSpPr>
            <p:cNvPr id="256015" name="TextBox 21"/>
            <p:cNvSpPr txBox="1">
              <a:spLocks noChangeArrowheads="1"/>
            </p:cNvSpPr>
            <p:nvPr/>
          </p:nvSpPr>
          <p:spPr bwMode="auto">
            <a:xfrm>
              <a:off x="3657599" y="6523037"/>
              <a:ext cx="1001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</a:rPr>
                <a:t>X={3,5}</a:t>
              </a:r>
            </a:p>
          </p:txBody>
        </p:sp>
      </p:grpSp>
    </p:spTree>
  </p:cSld>
  <p:clrMapOvr>
    <a:masterClrMapping/>
  </p:clrMapOvr>
  <p:transition advTm="88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  <a:p>
            <a:pPr lvl="1"/>
            <a:r>
              <a:rPr lang="en-US" smtClean="0"/>
              <a:t>Minimum number of half-sibgroups necessary to explain the cohort</a:t>
            </a:r>
          </a:p>
          <a:p>
            <a:r>
              <a:rPr lang="en-US" smtClean="0"/>
              <a:t>Algorithm</a:t>
            </a:r>
          </a:p>
          <a:p>
            <a:pPr lvl="1"/>
            <a:r>
              <a:rPr lang="en-US" smtClean="0"/>
              <a:t>Enumerate all maximal feasible half-sibgroups</a:t>
            </a:r>
          </a:p>
          <a:p>
            <a:pPr lvl="1"/>
            <a:r>
              <a:rPr lang="en-US" smtClean="0"/>
              <a:t>Use min set cover to determine the minimum number of groups</a:t>
            </a:r>
          </a:p>
          <a:p>
            <a:r>
              <a:rPr lang="en-US" smtClean="0"/>
              <a:t>Complexity</a:t>
            </a:r>
          </a:p>
          <a:p>
            <a:pPr lvl="1"/>
            <a:r>
              <a:rPr lang="en-US" smtClean="0"/>
              <a:t>NP-Hard</a:t>
            </a:r>
          </a:p>
          <a:p>
            <a:pPr lvl="1"/>
            <a:r>
              <a:rPr lang="en-US" smtClean="0"/>
              <a:t>Inapproximable (Exact Cover By 3-Sets)</a:t>
            </a:r>
          </a:p>
        </p:txBody>
      </p:sp>
      <p:sp>
        <p:nvSpPr>
          <p:cNvPr id="2396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 Half-Sibs Reconstruction</a:t>
            </a:r>
          </a:p>
        </p:txBody>
      </p:sp>
      <p:graphicFrame>
        <p:nvGraphicFramePr>
          <p:cNvPr id="239617" name="Object 1"/>
          <p:cNvGraphicFramePr>
            <a:graphicFrameLocks noChangeAspect="1"/>
          </p:cNvGraphicFramePr>
          <p:nvPr/>
        </p:nvGraphicFramePr>
        <p:xfrm>
          <a:off x="8350250" y="2865438"/>
          <a:ext cx="776288" cy="946150"/>
        </p:xfrm>
        <a:graphic>
          <a:graphicData uri="http://schemas.openxmlformats.org/presentationml/2006/ole">
            <p:oleObj spid="_x0000_s239617" name="Equation" r:id="rId3" imgW="406080" imgH="495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smtClean="0">
                <a:solidFill>
                  <a:schemeClr val="hlink"/>
                </a:solidFill>
              </a:rPr>
              <a:t>Half-sibs rule:</a:t>
            </a:r>
            <a:br>
              <a:rPr lang="en-US" sz="3200" smtClean="0">
                <a:solidFill>
                  <a:schemeClr val="hlink"/>
                </a:solidFill>
              </a:rPr>
            </a:br>
            <a:r>
              <a:rPr lang="en-US" sz="3200" smtClean="0"/>
              <a:t>siblings have 2 alleles at each locus from which one allele must be present in each individual</a:t>
            </a:r>
          </a:p>
          <a:p>
            <a:pPr algn="ctr">
              <a:buFontTx/>
              <a:buNone/>
            </a:pPr>
            <a:r>
              <a:rPr lang="en-US" sz="3200" smtClean="0"/>
              <a:t>	Yes: 3/3, 1/3, 1/5, 1/6,8/3,10/3,29/3  (3/1)</a:t>
            </a:r>
          </a:p>
          <a:p>
            <a:pPr algn="ctr">
              <a:buFontTx/>
              <a:buNone/>
            </a:pPr>
            <a:r>
              <a:rPr lang="en-US" sz="3200" smtClean="0"/>
              <a:t>No:</a:t>
            </a:r>
            <a:r>
              <a:rPr lang="en-US" sz="3200" smtClean="0">
                <a:solidFill>
                  <a:srgbClr val="99FF99"/>
                </a:solidFill>
              </a:rPr>
              <a:t> </a:t>
            </a:r>
            <a:r>
              <a:rPr lang="en-US" sz="3200" smtClean="0"/>
              <a:t>31/3, 1/6, 29/10</a:t>
            </a:r>
          </a:p>
          <a:p>
            <a:pPr algn="ctr">
              <a:buFontTx/>
              <a:buNone/>
            </a:pPr>
            <a:endParaRPr lang="en-US" sz="3200" smtClean="0"/>
          </a:p>
        </p:txBody>
      </p:sp>
      <p:sp>
        <p:nvSpPr>
          <p:cNvPr id="2590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Mendelian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Half-Sibs Enumeration</a:t>
            </a:r>
          </a:p>
        </p:txBody>
      </p:sp>
      <p:sp>
        <p:nvSpPr>
          <p:cNvPr id="260098" name="Rectangle 6"/>
          <p:cNvSpPr>
            <a:spLocks noChangeArrowheads="1"/>
          </p:cNvSpPr>
          <p:nvPr/>
        </p:nvSpPr>
        <p:spPr bwMode="auto">
          <a:xfrm>
            <a:off x="3741738" y="6097588"/>
            <a:ext cx="1495425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22/22</a:t>
            </a:r>
          </a:p>
        </p:txBody>
      </p:sp>
      <p:sp>
        <p:nvSpPr>
          <p:cNvPr id="260099" name="Rectangle 7"/>
          <p:cNvSpPr>
            <a:spLocks noChangeArrowheads="1"/>
          </p:cNvSpPr>
          <p:nvPr/>
        </p:nvSpPr>
        <p:spPr bwMode="auto">
          <a:xfrm>
            <a:off x="2247900" y="6097588"/>
            <a:ext cx="1492250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1/6</a:t>
            </a:r>
          </a:p>
        </p:txBody>
      </p:sp>
      <p:sp>
        <p:nvSpPr>
          <p:cNvPr id="260100" name="Rectangle 8"/>
          <p:cNvSpPr>
            <a:spLocks noChangeArrowheads="1"/>
          </p:cNvSpPr>
          <p:nvPr/>
        </p:nvSpPr>
        <p:spPr bwMode="auto">
          <a:xfrm>
            <a:off x="754063" y="6097588"/>
            <a:ext cx="1493837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8</a:t>
            </a:r>
          </a:p>
        </p:txBody>
      </p:sp>
      <p:sp>
        <p:nvSpPr>
          <p:cNvPr id="260101" name="Rectangle 9"/>
          <p:cNvSpPr>
            <a:spLocks noChangeArrowheads="1"/>
          </p:cNvSpPr>
          <p:nvPr/>
        </p:nvSpPr>
        <p:spPr bwMode="auto">
          <a:xfrm>
            <a:off x="3741738" y="5567363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88/22</a:t>
            </a:r>
          </a:p>
        </p:txBody>
      </p:sp>
      <p:sp>
        <p:nvSpPr>
          <p:cNvPr id="260102" name="Rectangle 10"/>
          <p:cNvSpPr>
            <a:spLocks noChangeArrowheads="1"/>
          </p:cNvSpPr>
          <p:nvPr/>
        </p:nvSpPr>
        <p:spPr bwMode="auto">
          <a:xfrm>
            <a:off x="2247900" y="5567363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1/5</a:t>
            </a:r>
          </a:p>
        </p:txBody>
      </p:sp>
      <p:sp>
        <p:nvSpPr>
          <p:cNvPr id="260103" name="Rectangle 11"/>
          <p:cNvSpPr>
            <a:spLocks noChangeArrowheads="1"/>
          </p:cNvSpPr>
          <p:nvPr/>
        </p:nvSpPr>
        <p:spPr bwMode="auto">
          <a:xfrm>
            <a:off x="754063" y="5567363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7</a:t>
            </a:r>
          </a:p>
        </p:txBody>
      </p:sp>
      <p:sp>
        <p:nvSpPr>
          <p:cNvPr id="260104" name="Rectangle 13"/>
          <p:cNvSpPr>
            <a:spLocks noChangeArrowheads="1"/>
          </p:cNvSpPr>
          <p:nvPr/>
        </p:nvSpPr>
        <p:spPr bwMode="auto">
          <a:xfrm>
            <a:off x="2247900" y="5037138"/>
            <a:ext cx="1492250" cy="53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1/3</a:t>
            </a:r>
          </a:p>
        </p:txBody>
      </p:sp>
      <p:sp>
        <p:nvSpPr>
          <p:cNvPr id="260105" name="Rectangle 14"/>
          <p:cNvSpPr>
            <a:spLocks noChangeArrowheads="1"/>
          </p:cNvSpPr>
          <p:nvPr/>
        </p:nvSpPr>
        <p:spPr bwMode="auto">
          <a:xfrm>
            <a:off x="754063" y="5037138"/>
            <a:ext cx="1493837" cy="53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6</a:t>
            </a:r>
          </a:p>
        </p:txBody>
      </p:sp>
      <p:sp>
        <p:nvSpPr>
          <p:cNvPr id="260106" name="Rectangle 15"/>
          <p:cNvSpPr>
            <a:spLocks noChangeArrowheads="1"/>
          </p:cNvSpPr>
          <p:nvPr/>
        </p:nvSpPr>
        <p:spPr bwMode="auto">
          <a:xfrm>
            <a:off x="3741738" y="4506913"/>
            <a:ext cx="1495425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33/44</a:t>
            </a:r>
          </a:p>
        </p:txBody>
      </p:sp>
      <p:sp>
        <p:nvSpPr>
          <p:cNvPr id="260107" name="Rectangle 16"/>
          <p:cNvSpPr>
            <a:spLocks noChangeArrowheads="1"/>
          </p:cNvSpPr>
          <p:nvPr/>
        </p:nvSpPr>
        <p:spPr bwMode="auto">
          <a:xfrm>
            <a:off x="2247900" y="4506913"/>
            <a:ext cx="1492250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1/3</a:t>
            </a:r>
          </a:p>
        </p:txBody>
      </p:sp>
      <p:sp>
        <p:nvSpPr>
          <p:cNvPr id="260108" name="Rectangle 17"/>
          <p:cNvSpPr>
            <a:spLocks noChangeArrowheads="1"/>
          </p:cNvSpPr>
          <p:nvPr/>
        </p:nvSpPr>
        <p:spPr bwMode="auto">
          <a:xfrm>
            <a:off x="754063" y="4506913"/>
            <a:ext cx="1493837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5</a:t>
            </a:r>
          </a:p>
        </p:txBody>
      </p:sp>
      <p:sp>
        <p:nvSpPr>
          <p:cNvPr id="260109" name="Rectangle 18"/>
          <p:cNvSpPr>
            <a:spLocks noChangeArrowheads="1"/>
          </p:cNvSpPr>
          <p:nvPr/>
        </p:nvSpPr>
        <p:spPr bwMode="auto">
          <a:xfrm>
            <a:off x="3741738" y="3975100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77/66</a:t>
            </a:r>
          </a:p>
        </p:txBody>
      </p:sp>
      <p:sp>
        <p:nvSpPr>
          <p:cNvPr id="260110" name="Rectangle 19"/>
          <p:cNvSpPr>
            <a:spLocks noChangeArrowheads="1"/>
          </p:cNvSpPr>
          <p:nvPr/>
        </p:nvSpPr>
        <p:spPr bwMode="auto">
          <a:xfrm>
            <a:off x="2247900" y="3975100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1/3</a:t>
            </a:r>
          </a:p>
        </p:txBody>
      </p:sp>
      <p:sp>
        <p:nvSpPr>
          <p:cNvPr id="260111" name="Rectangle 20"/>
          <p:cNvSpPr>
            <a:spLocks noChangeArrowheads="1"/>
          </p:cNvSpPr>
          <p:nvPr/>
        </p:nvSpPr>
        <p:spPr bwMode="auto">
          <a:xfrm>
            <a:off x="754063" y="3975100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4</a:t>
            </a:r>
          </a:p>
        </p:txBody>
      </p:sp>
      <p:sp>
        <p:nvSpPr>
          <p:cNvPr id="260112" name="Rectangle 21"/>
          <p:cNvSpPr>
            <a:spLocks noChangeArrowheads="1"/>
          </p:cNvSpPr>
          <p:nvPr/>
        </p:nvSpPr>
        <p:spPr bwMode="auto">
          <a:xfrm>
            <a:off x="3741738" y="3446463"/>
            <a:ext cx="1495425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33/55</a:t>
            </a:r>
          </a:p>
        </p:txBody>
      </p:sp>
      <p:sp>
        <p:nvSpPr>
          <p:cNvPr id="260113" name="Rectangle 22"/>
          <p:cNvSpPr>
            <a:spLocks noChangeArrowheads="1"/>
          </p:cNvSpPr>
          <p:nvPr/>
        </p:nvSpPr>
        <p:spPr bwMode="auto">
          <a:xfrm>
            <a:off x="2247900" y="3446463"/>
            <a:ext cx="1492250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1/4</a:t>
            </a:r>
          </a:p>
        </p:txBody>
      </p:sp>
      <p:sp>
        <p:nvSpPr>
          <p:cNvPr id="260114" name="Rectangle 23"/>
          <p:cNvSpPr>
            <a:spLocks noChangeArrowheads="1"/>
          </p:cNvSpPr>
          <p:nvPr/>
        </p:nvSpPr>
        <p:spPr bwMode="auto">
          <a:xfrm>
            <a:off x="754063" y="3446463"/>
            <a:ext cx="1493837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3</a:t>
            </a:r>
          </a:p>
        </p:txBody>
      </p:sp>
      <p:sp>
        <p:nvSpPr>
          <p:cNvPr id="260115" name="Rectangle 24"/>
          <p:cNvSpPr>
            <a:spLocks noChangeArrowheads="1"/>
          </p:cNvSpPr>
          <p:nvPr/>
        </p:nvSpPr>
        <p:spPr bwMode="auto">
          <a:xfrm>
            <a:off x="3741738" y="2916238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33/44</a:t>
            </a:r>
          </a:p>
        </p:txBody>
      </p:sp>
      <p:sp>
        <p:nvSpPr>
          <p:cNvPr id="260116" name="Rectangle 25"/>
          <p:cNvSpPr>
            <a:spLocks noChangeArrowheads="1"/>
          </p:cNvSpPr>
          <p:nvPr/>
        </p:nvSpPr>
        <p:spPr bwMode="auto">
          <a:xfrm>
            <a:off x="2247900" y="2916238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1/3</a:t>
            </a:r>
          </a:p>
        </p:txBody>
      </p:sp>
      <p:sp>
        <p:nvSpPr>
          <p:cNvPr id="260117" name="Rectangle 26"/>
          <p:cNvSpPr>
            <a:spLocks noChangeArrowheads="1"/>
          </p:cNvSpPr>
          <p:nvPr/>
        </p:nvSpPr>
        <p:spPr bwMode="auto">
          <a:xfrm>
            <a:off x="754063" y="2916238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2</a:t>
            </a:r>
          </a:p>
        </p:txBody>
      </p:sp>
      <p:sp>
        <p:nvSpPr>
          <p:cNvPr id="260118" name="Rectangle 27"/>
          <p:cNvSpPr>
            <a:spLocks noChangeArrowheads="1"/>
          </p:cNvSpPr>
          <p:nvPr/>
        </p:nvSpPr>
        <p:spPr bwMode="auto">
          <a:xfrm>
            <a:off x="3741738" y="2386013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11/22</a:t>
            </a:r>
          </a:p>
        </p:txBody>
      </p:sp>
      <p:sp>
        <p:nvSpPr>
          <p:cNvPr id="260119" name="Rectangle 28"/>
          <p:cNvSpPr>
            <a:spLocks noChangeArrowheads="1"/>
          </p:cNvSpPr>
          <p:nvPr/>
        </p:nvSpPr>
        <p:spPr bwMode="auto">
          <a:xfrm>
            <a:off x="2247900" y="2386013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1/2</a:t>
            </a:r>
          </a:p>
        </p:txBody>
      </p:sp>
      <p:sp>
        <p:nvSpPr>
          <p:cNvPr id="260120" name="Rectangle 29"/>
          <p:cNvSpPr>
            <a:spLocks noChangeArrowheads="1"/>
          </p:cNvSpPr>
          <p:nvPr/>
        </p:nvSpPr>
        <p:spPr bwMode="auto">
          <a:xfrm>
            <a:off x="754063" y="2386013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1</a:t>
            </a:r>
          </a:p>
        </p:txBody>
      </p:sp>
      <p:sp>
        <p:nvSpPr>
          <p:cNvPr id="260121" name="Rectangle 30"/>
          <p:cNvSpPr>
            <a:spLocks noChangeArrowheads="1"/>
          </p:cNvSpPr>
          <p:nvPr/>
        </p:nvSpPr>
        <p:spPr bwMode="auto">
          <a:xfrm>
            <a:off x="2247900" y="1849438"/>
            <a:ext cx="2987675" cy="53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FF00"/>
                </a:solidFill>
              </a:rPr>
              <a:t>allele1/allele2</a:t>
            </a:r>
          </a:p>
        </p:txBody>
      </p:sp>
      <p:sp>
        <p:nvSpPr>
          <p:cNvPr id="260122" name="Rectangle 31"/>
          <p:cNvSpPr>
            <a:spLocks noChangeArrowheads="1"/>
          </p:cNvSpPr>
          <p:nvPr/>
        </p:nvSpPr>
        <p:spPr bwMode="auto">
          <a:xfrm>
            <a:off x="754063" y="1849438"/>
            <a:ext cx="1493837" cy="53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260123" name="Rectangle 32"/>
          <p:cNvSpPr>
            <a:spLocks noChangeArrowheads="1"/>
          </p:cNvSpPr>
          <p:nvPr/>
        </p:nvSpPr>
        <p:spPr bwMode="auto">
          <a:xfrm>
            <a:off x="3741738" y="1319213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FF00"/>
                </a:solidFill>
              </a:rPr>
              <a:t>Locus2</a:t>
            </a:r>
          </a:p>
        </p:txBody>
      </p:sp>
      <p:sp>
        <p:nvSpPr>
          <p:cNvPr id="260124" name="Rectangle 33"/>
          <p:cNvSpPr>
            <a:spLocks noChangeArrowheads="1"/>
          </p:cNvSpPr>
          <p:nvPr/>
        </p:nvSpPr>
        <p:spPr bwMode="auto">
          <a:xfrm>
            <a:off x="2247900" y="1319213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FF00"/>
                </a:solidFill>
              </a:rPr>
              <a:t>Locus1</a:t>
            </a:r>
          </a:p>
        </p:txBody>
      </p:sp>
      <p:sp>
        <p:nvSpPr>
          <p:cNvPr id="260125" name="Rectangle 34"/>
          <p:cNvSpPr>
            <a:spLocks noChangeArrowheads="1"/>
          </p:cNvSpPr>
          <p:nvPr/>
        </p:nvSpPr>
        <p:spPr bwMode="auto">
          <a:xfrm>
            <a:off x="754063" y="1319213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FF00"/>
                </a:solidFill>
              </a:rPr>
              <a:t>Animal</a:t>
            </a:r>
          </a:p>
        </p:txBody>
      </p:sp>
      <p:sp>
        <p:nvSpPr>
          <p:cNvPr id="260126" name="Line 35"/>
          <p:cNvSpPr>
            <a:spLocks noChangeShapeType="1"/>
          </p:cNvSpPr>
          <p:nvPr/>
        </p:nvSpPr>
        <p:spPr bwMode="auto">
          <a:xfrm>
            <a:off x="754063" y="1319213"/>
            <a:ext cx="4481512" cy="1587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7" name="Line 36"/>
          <p:cNvSpPr>
            <a:spLocks noChangeShapeType="1"/>
          </p:cNvSpPr>
          <p:nvPr/>
        </p:nvSpPr>
        <p:spPr bwMode="auto">
          <a:xfrm>
            <a:off x="754063" y="1849438"/>
            <a:ext cx="4481512" cy="1587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8" name="Line 37"/>
          <p:cNvSpPr>
            <a:spLocks noChangeShapeType="1"/>
          </p:cNvSpPr>
          <p:nvPr/>
        </p:nvSpPr>
        <p:spPr bwMode="auto">
          <a:xfrm>
            <a:off x="754063" y="2386013"/>
            <a:ext cx="4481512" cy="1587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29" name="Line 38"/>
          <p:cNvSpPr>
            <a:spLocks noChangeShapeType="1"/>
          </p:cNvSpPr>
          <p:nvPr/>
        </p:nvSpPr>
        <p:spPr bwMode="auto">
          <a:xfrm>
            <a:off x="754063" y="6627813"/>
            <a:ext cx="4481512" cy="1587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30" name="Line 39"/>
          <p:cNvSpPr>
            <a:spLocks noChangeShapeType="1"/>
          </p:cNvSpPr>
          <p:nvPr/>
        </p:nvSpPr>
        <p:spPr bwMode="auto">
          <a:xfrm>
            <a:off x="2247900" y="1319213"/>
            <a:ext cx="1588" cy="5308600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31" name="Line 40"/>
          <p:cNvSpPr>
            <a:spLocks noChangeShapeType="1"/>
          </p:cNvSpPr>
          <p:nvPr/>
        </p:nvSpPr>
        <p:spPr bwMode="auto">
          <a:xfrm>
            <a:off x="3741738" y="1319213"/>
            <a:ext cx="1587" cy="530225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32" name="Line 41"/>
          <p:cNvSpPr>
            <a:spLocks noChangeShapeType="1"/>
          </p:cNvSpPr>
          <p:nvPr/>
        </p:nvSpPr>
        <p:spPr bwMode="auto">
          <a:xfrm>
            <a:off x="3741738" y="2386013"/>
            <a:ext cx="1587" cy="4241800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33" name="Line 42"/>
          <p:cNvSpPr>
            <a:spLocks noChangeShapeType="1"/>
          </p:cNvSpPr>
          <p:nvPr/>
        </p:nvSpPr>
        <p:spPr bwMode="auto">
          <a:xfrm>
            <a:off x="754063" y="2386013"/>
            <a:ext cx="1587" cy="4241800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34" name="Line 43"/>
          <p:cNvSpPr>
            <a:spLocks noChangeShapeType="1"/>
          </p:cNvSpPr>
          <p:nvPr/>
        </p:nvSpPr>
        <p:spPr bwMode="auto">
          <a:xfrm>
            <a:off x="754063" y="1319213"/>
            <a:ext cx="1587" cy="1066800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35" name="Line 44"/>
          <p:cNvSpPr>
            <a:spLocks noChangeShapeType="1"/>
          </p:cNvSpPr>
          <p:nvPr/>
        </p:nvSpPr>
        <p:spPr bwMode="auto">
          <a:xfrm>
            <a:off x="5235575" y="2386013"/>
            <a:ext cx="1588" cy="4241800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36" name="Line 45"/>
          <p:cNvSpPr>
            <a:spLocks noChangeShapeType="1"/>
          </p:cNvSpPr>
          <p:nvPr/>
        </p:nvSpPr>
        <p:spPr bwMode="auto">
          <a:xfrm>
            <a:off x="5235575" y="1319213"/>
            <a:ext cx="1588" cy="1066800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37" name="Rectangle 12"/>
          <p:cNvSpPr>
            <a:spLocks noChangeArrowheads="1"/>
          </p:cNvSpPr>
          <p:nvPr/>
        </p:nvSpPr>
        <p:spPr bwMode="auto">
          <a:xfrm>
            <a:off x="3744913" y="5029200"/>
            <a:ext cx="1495425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33/77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573713" y="1646238"/>
            <a:ext cx="38862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Alleles at Locus 1=</a:t>
            </a:r>
            <a:r>
              <a:rPr lang="en-US">
                <a:solidFill>
                  <a:srgbClr val="FFFF00"/>
                </a:solidFill>
              </a:rPr>
              <a:t>{1,2,3,4,5,6}</a:t>
            </a:r>
          </a:p>
          <a:p>
            <a:r>
              <a:rPr lang="en-US">
                <a:solidFill>
                  <a:schemeClr val="tx1"/>
                </a:solidFill>
              </a:rPr>
              <a:t>All Pairs:</a:t>
            </a:r>
          </a:p>
          <a:p>
            <a:r>
              <a:rPr lang="en-US">
                <a:solidFill>
                  <a:schemeClr val="tx1"/>
                </a:solidFill>
              </a:rPr>
              <a:t>(1,2) =&gt;</a:t>
            </a:r>
            <a:r>
              <a:rPr lang="en-US">
                <a:solidFill>
                  <a:srgbClr val="FFC000"/>
                </a:solidFill>
              </a:rPr>
              <a:t>{1,2,3,4,5,6,7,8}</a:t>
            </a:r>
          </a:p>
          <a:p>
            <a:r>
              <a:rPr lang="en-US">
                <a:solidFill>
                  <a:schemeClr val="tx1"/>
                </a:solidFill>
              </a:rPr>
              <a:t>(1,3),(1,4), (1,5) ,(1,6)</a:t>
            </a:r>
          </a:p>
          <a:p>
            <a:r>
              <a:rPr lang="en-US">
                <a:solidFill>
                  <a:schemeClr val="tx1"/>
                </a:solidFill>
              </a:rPr>
              <a:t>(2,3)=&gt;</a:t>
            </a:r>
            <a:r>
              <a:rPr lang="en-US">
                <a:solidFill>
                  <a:srgbClr val="FFC000"/>
                </a:solidFill>
              </a:rPr>
              <a:t>{1,2,4,5,6}</a:t>
            </a:r>
          </a:p>
          <a:p>
            <a:r>
              <a:rPr lang="en-US">
                <a:solidFill>
                  <a:schemeClr val="tx1"/>
                </a:solidFill>
              </a:rPr>
              <a:t>…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Alleles at Locus 2 =</a:t>
            </a:r>
            <a:r>
              <a:rPr lang="en-US">
                <a:solidFill>
                  <a:srgbClr val="FFFF00"/>
                </a:solidFill>
              </a:rPr>
              <a:t>{11,22,33,44,55,66,77,88}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All  Pairs:</a:t>
            </a:r>
          </a:p>
          <a:p>
            <a:r>
              <a:rPr lang="en-US">
                <a:solidFill>
                  <a:schemeClr val="tx1"/>
                </a:solidFill>
              </a:rPr>
              <a:t>(11,33)=&gt;</a:t>
            </a:r>
            <a:r>
              <a:rPr lang="en-US">
                <a:solidFill>
                  <a:srgbClr val="FFC000"/>
                </a:solidFill>
              </a:rPr>
              <a:t>{1,2,3,5,6}</a:t>
            </a:r>
          </a:p>
          <a:p>
            <a:r>
              <a:rPr lang="en-US">
                <a:solidFill>
                  <a:schemeClr val="tx1"/>
                </a:solidFill>
              </a:rPr>
              <a:t>(11,22)=&gt;</a:t>
            </a:r>
            <a:r>
              <a:rPr lang="en-US">
                <a:solidFill>
                  <a:srgbClr val="FFC000"/>
                </a:solidFill>
              </a:rPr>
              <a:t>{1,7,8}</a:t>
            </a:r>
          </a:p>
          <a:p>
            <a:r>
              <a:rPr lang="en-US">
                <a:solidFill>
                  <a:schemeClr val="tx1"/>
                </a:solidFill>
              </a:rPr>
              <a:t>(33,66)=&gt;</a:t>
            </a:r>
            <a:r>
              <a:rPr lang="en-US">
                <a:solidFill>
                  <a:srgbClr val="FFC000"/>
                </a:solidFill>
              </a:rPr>
              <a:t>{2,3,4,5,6}</a:t>
            </a:r>
          </a:p>
          <a:p>
            <a:r>
              <a:rPr lang="en-US">
                <a:solidFill>
                  <a:schemeClr val="tx1"/>
                </a:solidFill>
              </a:rPr>
              <a:t>….</a:t>
            </a:r>
          </a:p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Common:</a:t>
            </a:r>
          </a:p>
          <a:p>
            <a:r>
              <a:rPr lang="en-US">
                <a:solidFill>
                  <a:srgbClr val="FFC000"/>
                </a:solidFill>
              </a:rPr>
              <a:t>{1,2,3,5,6}</a:t>
            </a:r>
          </a:p>
          <a:p>
            <a:r>
              <a:rPr lang="en-US">
                <a:solidFill>
                  <a:srgbClr val="FFC000"/>
                </a:solidFill>
              </a:rPr>
              <a:t>{1,7,8}</a:t>
            </a:r>
          </a:p>
          <a:p>
            <a:r>
              <a:rPr lang="en-US">
                <a:solidFill>
                  <a:schemeClr val="tx1"/>
                </a:solidFill>
              </a:rPr>
              <a:t>….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11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Enumeration Algorithm</a:t>
            </a:r>
          </a:p>
        </p:txBody>
      </p:sp>
      <p:pic>
        <p:nvPicPr>
          <p:cNvPr id="2611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913" y="2103438"/>
            <a:ext cx="8686800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3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pic>
        <p:nvPicPr>
          <p:cNvPr id="2631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13" y="3094038"/>
            <a:ext cx="98679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049713" y="2560638"/>
            <a:ext cx="2057400" cy="25146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Biologically Correct Reconstructions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{ {1,2,4,5},{7,8,10,11},{13,14,15,16} ,{ 17,18,19,20} }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{ {1,2,7,8},{4,5,10,11 } {13,14,17,18} { 15,16,19,20} }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{ {1,2,7,8},{4,5,10,11 } {13,14,15,16} { 17,18,19,20} }    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{ {1,2,4,5},{7,8,10,11 } {13,14,17,18} { 15,16,19,20} 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Inherent Problem in Half-Sibs Reconstruction</a:t>
            </a:r>
            <a:endParaRPr lang="en-US" dirty="0"/>
          </a:p>
        </p:txBody>
      </p:sp>
      <p:pic>
        <p:nvPicPr>
          <p:cNvPr id="2652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7113" y="1417638"/>
            <a:ext cx="456088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Reconstruct both paternal and maternal half-sibgroups!</a:t>
            </a:r>
          </a:p>
          <a:p>
            <a:r>
              <a:rPr lang="en-US" smtClean="0"/>
              <a:t>What does a half-sibgroup represent? A parent</a:t>
            </a:r>
          </a:p>
          <a:p>
            <a:r>
              <a:rPr lang="en-US" smtClean="0"/>
              <a:t>Intersection of Half-Sibgroups give us full-sibgroups</a:t>
            </a:r>
          </a:p>
          <a:p>
            <a:r>
              <a:rPr lang="en-US" smtClean="0"/>
              <a:t>Sibling Reconstruction by Minimizing Parents</a:t>
            </a:r>
          </a:p>
          <a:p>
            <a:pPr lvl="1"/>
            <a:r>
              <a:rPr lang="en-US" smtClean="0"/>
              <a:t>Raz’s Parallel Repetition theorem, Inapproximability, again!</a:t>
            </a:r>
          </a:p>
          <a:p>
            <a:endParaRPr lang="en-US" smtClean="0"/>
          </a:p>
        </p:txBody>
      </p:sp>
      <p:sp>
        <p:nvSpPr>
          <p:cNvPr id="267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Sibling Reconstruction problem is NP-Hard and Inapproximable for following objectives</a:t>
            </a:r>
          </a:p>
          <a:p>
            <a:pPr lvl="1"/>
            <a:r>
              <a:rPr lang="en-US" smtClean="0"/>
              <a:t>Minimum Full Sibs Reconstruction</a:t>
            </a:r>
          </a:p>
          <a:p>
            <a:pPr lvl="1"/>
            <a:r>
              <a:rPr lang="en-US" smtClean="0"/>
              <a:t>Minimum Half-Sibs Reconstruction</a:t>
            </a:r>
            <a:endParaRPr lang="en-US" smtClean="0">
              <a:solidFill>
                <a:srgbClr val="FFFF00"/>
              </a:solidFill>
            </a:endParaRPr>
          </a:p>
          <a:p>
            <a:pPr lvl="1"/>
            <a:r>
              <a:rPr lang="en-US" smtClean="0">
                <a:solidFill>
                  <a:srgbClr val="FFFF00"/>
                </a:solidFill>
              </a:rPr>
              <a:t>Minimum Parents Full-Sibs Reconstruction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Minimum Half-Sibs Reconstruction with double cover</a:t>
            </a:r>
          </a:p>
          <a:p>
            <a:r>
              <a:rPr lang="en-US" smtClean="0"/>
              <a:t>We need to think more about Half-Sibs Problem</a:t>
            </a:r>
          </a:p>
        </p:txBody>
      </p:sp>
      <p:sp>
        <p:nvSpPr>
          <p:cNvPr id="268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57175" y="1204913"/>
            <a:ext cx="5316538" cy="341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17500" indent="-317500">
              <a:lnSpc>
                <a:spcPct val="93000"/>
              </a:lnSpc>
              <a:spcBef>
                <a:spcPts val="600"/>
              </a:spcBef>
              <a:buClr>
                <a:srgbClr val="FF7C80"/>
              </a:buClr>
              <a:buSzPct val="100000"/>
              <a:buFont typeface="Arial" pitchFamily="34" charset="0"/>
              <a:buChar char="•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/>
            </a:pPr>
            <a:r>
              <a:rPr lang="en-GB" sz="24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Used in: 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conservation biology, animal management, molecular ecology, genetic epidemiology</a:t>
            </a:r>
          </a:p>
          <a:p>
            <a:pPr marL="317500" indent="-317500">
              <a:lnSpc>
                <a:spcPct val="93000"/>
              </a:lnSpc>
              <a:spcBef>
                <a:spcPts val="600"/>
              </a:spcBef>
              <a:buClr>
                <a:srgbClr val="FF7C80"/>
              </a:buClr>
              <a:buSzPct val="100000"/>
              <a:buFont typeface="Arial" pitchFamily="34" charset="0"/>
              <a:buChar char="•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/>
            </a:pPr>
            <a:r>
              <a:rPr lang="en-GB" sz="24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Necessary for: 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estimating heritability of quantitative characters, characterizing mating systems and fitness.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116513" y="5207000"/>
            <a:ext cx="4114800" cy="230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17500" indent="-317500">
              <a:lnSpc>
                <a:spcPct val="93000"/>
              </a:lnSpc>
              <a:spcBef>
                <a:spcPts val="600"/>
              </a:spcBef>
              <a:buClr>
                <a:srgbClr val="FF7C80"/>
              </a:buClr>
              <a:buSzPct val="100000"/>
              <a:buFont typeface="Arial" pitchFamily="34" charset="0"/>
              <a:buChar char="•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/>
            </a:pPr>
            <a:r>
              <a:rPr lang="en-GB" sz="24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But: hard to sample parent/offspring pairs. Sampling cohorts of juveniles is easier</a:t>
            </a:r>
          </a:p>
        </p:txBody>
      </p:sp>
      <p:grpSp>
        <p:nvGrpSpPr>
          <p:cNvPr id="23555" name="Group 8"/>
          <p:cNvGrpSpPr>
            <a:grpSpLocks/>
          </p:cNvGrpSpPr>
          <p:nvPr/>
        </p:nvGrpSpPr>
        <p:grpSpPr bwMode="auto">
          <a:xfrm>
            <a:off x="5268913" y="1284288"/>
            <a:ext cx="4368800" cy="3638550"/>
            <a:chOff x="392113" y="1160463"/>
            <a:chExt cx="4368800" cy="3638550"/>
          </a:xfrm>
        </p:grpSpPr>
        <p:pic>
          <p:nvPicPr>
            <p:cNvPr id="2356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4975" y="1160463"/>
              <a:ext cx="4325938" cy="32464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154" name="Rectangle 8"/>
            <p:cNvSpPr>
              <a:spLocks noChangeArrowheads="1"/>
            </p:cNvSpPr>
            <p:nvPr/>
          </p:nvSpPr>
          <p:spPr bwMode="auto">
            <a:xfrm>
              <a:off x="392113" y="4465638"/>
              <a:ext cx="40195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hangingPunct="0">
                <a:lnSpc>
                  <a:spcPct val="8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defRPr/>
              </a:pPr>
              <a:r>
                <a:rPr lang="en-US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rPr>
                <a:t>Lemon sharks, </a:t>
              </a:r>
              <a:r>
                <a:rPr lang="en-US" i="1" dirty="0" err="1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rPr>
                <a:t>Negaprion</a:t>
              </a:r>
              <a:r>
                <a:rPr lang="en-US" i="1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rPr>
                <a:t> </a:t>
              </a:r>
              <a:r>
                <a:rPr lang="en-US" i="1" dirty="0" err="1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rPr>
                <a:t>brevirostris</a:t>
              </a:r>
              <a:endParaRPr lang="en-US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endParaRPr>
            </a:p>
          </p:txBody>
        </p:sp>
      </p:grpSp>
      <p:grpSp>
        <p:nvGrpSpPr>
          <p:cNvPr id="23556" name="Group 9"/>
          <p:cNvGrpSpPr>
            <a:grpSpLocks/>
          </p:cNvGrpSpPr>
          <p:nvPr/>
        </p:nvGrpSpPr>
        <p:grpSpPr bwMode="auto">
          <a:xfrm>
            <a:off x="468313" y="4184650"/>
            <a:ext cx="4441825" cy="3303588"/>
            <a:chOff x="4506913" y="4175852"/>
            <a:chExt cx="4441825" cy="3302446"/>
          </a:xfrm>
        </p:grpSpPr>
        <p:pic>
          <p:nvPicPr>
            <p:cNvPr id="23558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29201" y="4175852"/>
              <a:ext cx="2754312" cy="2728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152" name="TextBox 5"/>
            <p:cNvSpPr txBox="1">
              <a:spLocks noChangeArrowheads="1"/>
            </p:cNvSpPr>
            <p:nvPr/>
          </p:nvSpPr>
          <p:spPr bwMode="auto">
            <a:xfrm>
              <a:off x="4506913" y="6903822"/>
              <a:ext cx="4441825" cy="574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hangingPunct="0">
                <a:lnSpc>
                  <a:spcPct val="8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defRPr/>
              </a:pPr>
              <a:r>
                <a:rPr lang="en-US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rPr>
                <a:t>2 Brown-headed cowbird (</a:t>
              </a:r>
              <a:r>
                <a:rPr lang="en-US" i="1" dirty="0" err="1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rPr>
                <a:t>Molothrus</a:t>
              </a:r>
              <a:r>
                <a:rPr lang="en-US" i="1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rPr>
                <a:t> </a:t>
              </a:r>
              <a:r>
                <a:rPr lang="en-US" i="1" dirty="0" err="1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rPr>
                <a:t>ater</a:t>
              </a:r>
              <a:r>
                <a:rPr lang="en-US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rPr>
                <a:t>) eggs in a Blue-winged Warbler's nest</a:t>
              </a:r>
            </a:p>
          </p:txBody>
        </p:sp>
      </p:grpSp>
      <p:sp>
        <p:nvSpPr>
          <p:cNvPr id="23557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Biological Motivation</a:t>
            </a:r>
          </a:p>
        </p:txBody>
      </p:sp>
    </p:spTree>
  </p:cSld>
  <p:clrMapOvr>
    <a:masterClrMapping/>
  </p:clrMapOvr>
  <p:transition spd="med" advTm="13657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T. Y. Berger-Wolf, S. I. Sheikh, B. </a:t>
            </a:r>
            <a:r>
              <a:rPr lang="en-US" sz="3200" dirty="0" err="1" smtClean="0"/>
              <a:t>DasGupta</a:t>
            </a:r>
            <a:r>
              <a:rPr lang="en-US" sz="3200" dirty="0" smtClean="0"/>
              <a:t>, M. Ashley, W. </a:t>
            </a:r>
            <a:r>
              <a:rPr lang="en-US" sz="3200" dirty="0" err="1" smtClean="0"/>
              <a:t>Chaovalitwongse</a:t>
            </a:r>
            <a:r>
              <a:rPr lang="en-US" sz="3200" dirty="0" smtClean="0"/>
              <a:t> and S. P. </a:t>
            </a:r>
            <a:r>
              <a:rPr lang="en-US" sz="3200" dirty="0" err="1" smtClean="0"/>
              <a:t>Lahari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C000"/>
                </a:solidFill>
              </a:rPr>
              <a:t>Reconstructing Sibling Relationships in Wild Populations</a:t>
            </a:r>
            <a:r>
              <a:rPr lang="en-US" sz="3200" dirty="0" smtClean="0"/>
              <a:t> In </a:t>
            </a:r>
            <a:r>
              <a:rPr lang="en-US" sz="3200" dirty="0" smtClean="0">
                <a:solidFill>
                  <a:srgbClr val="FFFF00"/>
                </a:solidFill>
              </a:rPr>
              <a:t>Proceedings of 15th Annual International Conference on Intelligent Systems for Molecular Biology (ISMB) 2007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FF00"/>
                </a:solidFill>
              </a:rPr>
              <a:t>Bioinformatics, 23(13).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>
              <a:solidFill>
                <a:srgbClr val="FFFF00"/>
              </a:solidFill>
            </a:endParaRP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S. I. Sheikh, T. Y. Berger-Wolf, Mary V. Ashley, Isabel C. Caballero, </a:t>
            </a:r>
            <a:r>
              <a:rPr lang="en-US" sz="3200" dirty="0" err="1" smtClean="0"/>
              <a:t>Wanpracha</a:t>
            </a:r>
            <a:r>
              <a:rPr lang="en-US" sz="3200" dirty="0" smtClean="0"/>
              <a:t> </a:t>
            </a:r>
            <a:r>
              <a:rPr lang="en-US" sz="3200" dirty="0" err="1" smtClean="0"/>
              <a:t>Chaovalitwongse</a:t>
            </a:r>
            <a:r>
              <a:rPr lang="en-US" sz="3200" dirty="0" smtClean="0"/>
              <a:t> and B. </a:t>
            </a:r>
            <a:r>
              <a:rPr lang="en-US" sz="3200" dirty="0" err="1" smtClean="0"/>
              <a:t>DasGupta</a:t>
            </a:r>
            <a:r>
              <a:rPr lang="en-US" sz="3200" dirty="0" smtClean="0"/>
              <a:t> " </a:t>
            </a:r>
            <a:r>
              <a:rPr lang="en-US" sz="3200" b="1" dirty="0" smtClean="0">
                <a:solidFill>
                  <a:srgbClr val="FFC000"/>
                </a:solidFill>
              </a:rPr>
              <a:t>Error-Tolerant </a:t>
            </a:r>
            <a:r>
              <a:rPr lang="en-US" sz="3200" b="1" dirty="0" err="1" smtClean="0">
                <a:solidFill>
                  <a:srgbClr val="FFC000"/>
                </a:solidFill>
              </a:rPr>
              <a:t>Sibship</a:t>
            </a:r>
            <a:r>
              <a:rPr lang="en-US" sz="3200" b="1" dirty="0" smtClean="0">
                <a:solidFill>
                  <a:srgbClr val="FFC000"/>
                </a:solidFill>
              </a:rPr>
              <a:t> Reconstruction for Wild Populations</a:t>
            </a:r>
            <a:r>
              <a:rPr lang="en-US" sz="3200" b="1" dirty="0" smtClean="0"/>
              <a:t> </a:t>
            </a:r>
            <a:r>
              <a:rPr lang="en-US" sz="3200" dirty="0" smtClean="0"/>
              <a:t>In </a:t>
            </a:r>
            <a:r>
              <a:rPr lang="en-US" sz="3200" dirty="0" smtClean="0">
                <a:solidFill>
                  <a:srgbClr val="FFFF00"/>
                </a:solidFill>
              </a:rPr>
              <a:t>Proceedings of 7th Annual International Conference on Computational Systems Biology (CSB 2008).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>
              <a:solidFill>
                <a:srgbClr val="FFFF00"/>
              </a:solidFill>
            </a:endParaRP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Mary. Ashley, Tanya Y. Berger-Wolf, Isabel Caballero, </a:t>
            </a:r>
            <a:r>
              <a:rPr lang="en-US" sz="3200" dirty="0" err="1" smtClean="0"/>
              <a:t>Wanpracha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Chaovalitwongse</a:t>
            </a:r>
            <a:r>
              <a:rPr lang="en-US" sz="3200" dirty="0" smtClean="0"/>
              <a:t>, Chun-An Chou, </a:t>
            </a:r>
            <a:r>
              <a:rPr lang="en-US" sz="3200" dirty="0" err="1" smtClean="0"/>
              <a:t>Bhaskar</a:t>
            </a:r>
            <a:r>
              <a:rPr lang="en-US" sz="3200" dirty="0" smtClean="0"/>
              <a:t> </a:t>
            </a:r>
            <a:r>
              <a:rPr lang="en-US" sz="3200" dirty="0" err="1" smtClean="0"/>
              <a:t>DasGupta</a:t>
            </a:r>
            <a:r>
              <a:rPr lang="en-US" sz="3200" dirty="0" smtClean="0"/>
              <a:t> and </a:t>
            </a:r>
            <a:r>
              <a:rPr lang="en-US" sz="3200" dirty="0" err="1" smtClean="0"/>
              <a:t>Saad</a:t>
            </a:r>
            <a:r>
              <a:rPr lang="en-US" sz="3200" dirty="0" smtClean="0"/>
              <a:t> Sheikh, </a:t>
            </a:r>
            <a:r>
              <a:rPr lang="en-US" sz="3200" b="1" dirty="0" smtClean="0">
                <a:solidFill>
                  <a:srgbClr val="FFC000"/>
                </a:solidFill>
              </a:rPr>
              <a:t>Full Sibling Reconstructions in Wild Populations From Microsatellite Genetic Markers</a:t>
            </a:r>
            <a:r>
              <a:rPr lang="en-US" sz="3200" dirty="0" smtClean="0"/>
              <a:t>, to appear in </a:t>
            </a:r>
            <a:r>
              <a:rPr lang="en-US" sz="3200" dirty="0" smtClean="0">
                <a:solidFill>
                  <a:srgbClr val="FFFF00"/>
                </a:solidFill>
              </a:rPr>
              <a:t>Computational Biology: New Research</a:t>
            </a:r>
            <a:r>
              <a:rPr lang="en-US" sz="3200" dirty="0" smtClean="0"/>
              <a:t>, Nova Science Publishers.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M. V. Ashley, I. C. Caballero, W. </a:t>
            </a:r>
            <a:r>
              <a:rPr lang="en-US" sz="3200" dirty="0" err="1" smtClean="0"/>
              <a:t>Chaovalitwongse</a:t>
            </a:r>
            <a:r>
              <a:rPr lang="en-US" sz="3200" dirty="0" smtClean="0"/>
              <a:t>, B. </a:t>
            </a:r>
            <a:r>
              <a:rPr lang="en-US" sz="3200" dirty="0" err="1" smtClean="0"/>
              <a:t>DasGupta</a:t>
            </a:r>
            <a:r>
              <a:rPr lang="en-US" sz="3200" dirty="0" smtClean="0"/>
              <a:t>, P. </a:t>
            </a:r>
            <a:r>
              <a:rPr lang="en-US" sz="3200" dirty="0" err="1" smtClean="0"/>
              <a:t>Govindan</a:t>
            </a:r>
            <a:r>
              <a:rPr lang="en-US" sz="3200" dirty="0" smtClean="0"/>
              <a:t>, S. Sheikh and T. Y. Berger-Wolf. </a:t>
            </a:r>
            <a:r>
              <a:rPr lang="en-US" sz="3200" b="1" dirty="0" smtClean="0">
                <a:solidFill>
                  <a:srgbClr val="FFC000"/>
                </a:solidFill>
              </a:rPr>
              <a:t>KINALYZER, A Computer Program for Reconstructing Sibling Groups, </a:t>
            </a:r>
            <a:r>
              <a:rPr lang="en-US" sz="3200" dirty="0" smtClean="0">
                <a:solidFill>
                  <a:srgbClr val="FFFF00"/>
                </a:solidFill>
              </a:rPr>
              <a:t>Molecular Ecology Resources</a:t>
            </a:r>
          </a:p>
        </p:txBody>
      </p:sp>
      <p:sp>
        <p:nvSpPr>
          <p:cNvPr id="269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M. Ashley, T. Berger-Wolf, W. </a:t>
            </a:r>
            <a:r>
              <a:rPr lang="en-US" sz="3200" dirty="0" err="1" smtClean="0"/>
              <a:t>Chaovalitwongse</a:t>
            </a:r>
            <a:r>
              <a:rPr lang="en-US" sz="3200" dirty="0" smtClean="0"/>
              <a:t>, B. </a:t>
            </a:r>
            <a:r>
              <a:rPr lang="en-US" sz="3200" dirty="0" err="1" smtClean="0"/>
              <a:t>DasGupta</a:t>
            </a:r>
            <a:r>
              <a:rPr lang="en-US" sz="3200" dirty="0" smtClean="0"/>
              <a:t>, A </a:t>
            </a:r>
            <a:r>
              <a:rPr lang="en-US" sz="3200" dirty="0" err="1" smtClean="0"/>
              <a:t>Khokhar</a:t>
            </a:r>
            <a:r>
              <a:rPr lang="en-US" sz="3200" dirty="0" smtClean="0"/>
              <a:t> S. Sheikh </a:t>
            </a:r>
            <a:r>
              <a:rPr lang="en-US" sz="3200" b="1" dirty="0" smtClean="0">
                <a:solidFill>
                  <a:srgbClr val="FFC000"/>
                </a:solidFill>
              </a:rPr>
              <a:t>On Approximating An Implicit Cover Problem in Biology , </a:t>
            </a:r>
            <a:r>
              <a:rPr lang="en-US" sz="3200" dirty="0" smtClean="0">
                <a:solidFill>
                  <a:srgbClr val="FFFF00"/>
                </a:solidFill>
              </a:rPr>
              <a:t>Proceedings of 5th International Conference on Algorithmic Aspects of Information and Management 2009 (to appear) 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>
              <a:solidFill>
                <a:srgbClr val="FFFF00"/>
              </a:solidFill>
            </a:endParaRP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W. </a:t>
            </a:r>
            <a:r>
              <a:rPr lang="en-US" sz="3200" dirty="0" err="1" smtClean="0"/>
              <a:t>Chaovalitwongse</a:t>
            </a:r>
            <a:r>
              <a:rPr lang="en-US" sz="3200" dirty="0" smtClean="0"/>
              <a:t>, C-A Chou, T. Y. Berger-Wolf, B. </a:t>
            </a:r>
            <a:r>
              <a:rPr lang="en-US" sz="3200" dirty="0" err="1" smtClean="0"/>
              <a:t>DasGupta</a:t>
            </a:r>
            <a:r>
              <a:rPr lang="en-US" sz="3200" dirty="0" smtClean="0"/>
              <a:t>, S. Sheikh, M. V. Ashley, I. C. Caballero. </a:t>
            </a:r>
            <a:r>
              <a:rPr lang="en-US" sz="3200" b="1" dirty="0" smtClean="0">
                <a:solidFill>
                  <a:srgbClr val="FFC000"/>
                </a:solidFill>
              </a:rPr>
              <a:t>New Optimization Model and Algorithm for Sibling Reconstruction from Genetic Markers </a:t>
            </a:r>
            <a:r>
              <a:rPr lang="en-US" sz="3200" dirty="0" smtClean="0">
                <a:solidFill>
                  <a:srgbClr val="FFFF00"/>
                </a:solidFill>
              </a:rPr>
              <a:t>INFORMS Journal of Computing (to appear)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>
              <a:solidFill>
                <a:srgbClr val="FFFF00"/>
              </a:solidFill>
            </a:endParaRP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M. Ashley, T. Berger-Wolf, P. Berman, W. </a:t>
            </a:r>
            <a:r>
              <a:rPr lang="en-US" sz="3200" dirty="0" err="1" smtClean="0"/>
              <a:t>Chaovalitwongse</a:t>
            </a:r>
            <a:r>
              <a:rPr lang="en-US" sz="3200" dirty="0" smtClean="0"/>
              <a:t>, B. </a:t>
            </a:r>
            <a:r>
              <a:rPr lang="en-US" sz="3200" dirty="0" err="1" smtClean="0"/>
              <a:t>DasGupta</a:t>
            </a:r>
            <a:r>
              <a:rPr lang="en-US" sz="3200" dirty="0" smtClean="0"/>
              <a:t>, and M.-Y. Kao. </a:t>
            </a:r>
            <a:r>
              <a:rPr lang="en-US" sz="3200" b="1" dirty="0" smtClean="0">
                <a:solidFill>
                  <a:srgbClr val="FFC000"/>
                </a:solidFill>
              </a:rPr>
              <a:t>On Approximating Four Covering and Packing Problems </a:t>
            </a:r>
            <a:r>
              <a:rPr lang="en-US" sz="3200" dirty="0" smtClean="0">
                <a:solidFill>
                  <a:srgbClr val="FFFF00"/>
                </a:solidFill>
              </a:rPr>
              <a:t>Journal of Computer and System Science (to appear) </a:t>
            </a: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dirty="0" smtClean="0">
              <a:solidFill>
                <a:srgbClr val="FFFF00"/>
              </a:solidFill>
            </a:endParaRPr>
          </a:p>
          <a:p>
            <a:pPr marL="302383" indent="-302383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S. I. Sheikh, T. Y. Berger-Wolf, Mary V. Ashley, Isabel C. Caballero, </a:t>
            </a:r>
            <a:r>
              <a:rPr lang="en-US" sz="3200" dirty="0" err="1" smtClean="0"/>
              <a:t>Wanpracha</a:t>
            </a:r>
            <a:r>
              <a:rPr lang="en-US" sz="3200" dirty="0" smtClean="0"/>
              <a:t> </a:t>
            </a:r>
            <a:r>
              <a:rPr lang="en-US" sz="3200" dirty="0" err="1" smtClean="0"/>
              <a:t>Chaovalitwongse</a:t>
            </a:r>
            <a:r>
              <a:rPr lang="en-US" sz="3200" dirty="0" smtClean="0"/>
              <a:t> and B. </a:t>
            </a:r>
            <a:r>
              <a:rPr lang="en-US" sz="3200" dirty="0" err="1" smtClean="0"/>
              <a:t>DasGupta</a:t>
            </a:r>
            <a:r>
              <a:rPr lang="en-US" sz="3200" dirty="0" smtClean="0"/>
              <a:t> " </a:t>
            </a:r>
            <a:r>
              <a:rPr lang="en-US" sz="3200" b="1" dirty="0" smtClean="0">
                <a:solidFill>
                  <a:srgbClr val="FFC000"/>
                </a:solidFill>
              </a:rPr>
              <a:t>Combinatorial Reconstruction of Half-Sibling Groups </a:t>
            </a:r>
            <a:r>
              <a:rPr lang="en-US" sz="3200" dirty="0" smtClean="0"/>
              <a:t> 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270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0913" y="6740525"/>
            <a:ext cx="3751262" cy="725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71362" name="Group 2"/>
          <p:cNvGrpSpPr>
            <a:grpSpLocks/>
          </p:cNvGrpSpPr>
          <p:nvPr/>
        </p:nvGrpSpPr>
        <p:grpSpPr bwMode="auto">
          <a:xfrm>
            <a:off x="2144713" y="4160838"/>
            <a:ext cx="1360487" cy="2255837"/>
            <a:chOff x="1963" y="2645"/>
            <a:chExt cx="857" cy="1421"/>
          </a:xfrm>
        </p:grpSpPr>
        <p:sp>
          <p:nvSpPr>
            <p:cNvPr id="271390" name="Rectangle 3"/>
            <p:cNvSpPr>
              <a:spLocks noChangeArrowheads="1"/>
            </p:cNvSpPr>
            <p:nvPr/>
          </p:nvSpPr>
          <p:spPr bwMode="auto">
            <a:xfrm>
              <a:off x="1963" y="3805"/>
              <a:ext cx="858" cy="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5640" tIns="35640" rIns="71280" bIns="35640"/>
            <a:lstStyle/>
            <a:p>
              <a:pPr marL="17463" algn="ctr" hangingPunct="0">
                <a:spcBef>
                  <a:spcPts val="35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17463" algn="l"/>
                  <a:tab pos="474663" algn="l"/>
                  <a:tab pos="931863" algn="l"/>
                  <a:tab pos="1389063" algn="l"/>
                  <a:tab pos="1846263" algn="l"/>
                  <a:tab pos="2303463" algn="l"/>
                  <a:tab pos="2760663" algn="l"/>
                  <a:tab pos="3217863" algn="l"/>
                  <a:tab pos="3675063" algn="l"/>
                  <a:tab pos="4132263" algn="l"/>
                  <a:tab pos="4589463" algn="l"/>
                  <a:tab pos="5046663" algn="l"/>
                  <a:tab pos="5503863" algn="l"/>
                  <a:tab pos="5961063" algn="l"/>
                  <a:tab pos="6418263" algn="l"/>
                  <a:tab pos="6875463" algn="l"/>
                  <a:tab pos="7332663" algn="l"/>
                  <a:tab pos="7789863" algn="l"/>
                  <a:tab pos="8247063" algn="l"/>
                  <a:tab pos="8704263" algn="l"/>
                  <a:tab pos="9161463" algn="l"/>
                </a:tabLst>
              </a:pP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Mary Ashley</a:t>
              </a:r>
              <a:b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</a:b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UIC</a:t>
              </a:r>
            </a:p>
          </p:txBody>
        </p:sp>
        <p:pic>
          <p:nvPicPr>
            <p:cNvPr id="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86" y="2645"/>
              <a:ext cx="811" cy="113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71363" name="Group 5"/>
          <p:cNvGrpSpPr>
            <a:grpSpLocks/>
          </p:cNvGrpSpPr>
          <p:nvPr/>
        </p:nvGrpSpPr>
        <p:grpSpPr bwMode="auto">
          <a:xfrm>
            <a:off x="3532188" y="4160838"/>
            <a:ext cx="1584325" cy="2576512"/>
            <a:chOff x="2837" y="2629"/>
            <a:chExt cx="998" cy="1623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10" y="2629"/>
              <a:ext cx="846" cy="112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71389" name="Rectangle 7"/>
            <p:cNvSpPr>
              <a:spLocks noChangeArrowheads="1"/>
            </p:cNvSpPr>
            <p:nvPr/>
          </p:nvSpPr>
          <p:spPr bwMode="auto">
            <a:xfrm>
              <a:off x="2837" y="3798"/>
              <a:ext cx="998" cy="4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5640" tIns="35640" rIns="71280" bIns="35640"/>
            <a:lstStyle/>
            <a:p>
              <a:pPr marL="17463" algn="ctr" hangingPunct="0">
                <a:spcBef>
                  <a:spcPts val="35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17463" algn="l"/>
                  <a:tab pos="474663" algn="l"/>
                  <a:tab pos="931863" algn="l"/>
                  <a:tab pos="1389063" algn="l"/>
                  <a:tab pos="1846263" algn="l"/>
                  <a:tab pos="2303463" algn="l"/>
                  <a:tab pos="2760663" algn="l"/>
                  <a:tab pos="3217863" algn="l"/>
                  <a:tab pos="3675063" algn="l"/>
                  <a:tab pos="4132263" algn="l"/>
                  <a:tab pos="4589463" algn="l"/>
                  <a:tab pos="5046663" algn="l"/>
                  <a:tab pos="5503863" algn="l"/>
                  <a:tab pos="5961063" algn="l"/>
                  <a:tab pos="6418263" algn="l"/>
                  <a:tab pos="6875463" algn="l"/>
                  <a:tab pos="7332663" algn="l"/>
                  <a:tab pos="7789863" algn="l"/>
                  <a:tab pos="8247063" algn="l"/>
                  <a:tab pos="8704263" algn="l"/>
                  <a:tab pos="9161463" algn="l"/>
                </a:tabLst>
              </a:pP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W. Art Chaovalitwongse</a:t>
              </a:r>
              <a:b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</a:b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Rutgers</a:t>
              </a:r>
            </a:p>
          </p:txBody>
        </p:sp>
      </p:grpSp>
      <p:grpSp>
        <p:nvGrpSpPr>
          <p:cNvPr id="271364" name="Group 8"/>
          <p:cNvGrpSpPr>
            <a:grpSpLocks/>
          </p:cNvGrpSpPr>
          <p:nvPr/>
        </p:nvGrpSpPr>
        <p:grpSpPr bwMode="auto">
          <a:xfrm>
            <a:off x="6673850" y="4160838"/>
            <a:ext cx="1654175" cy="2209800"/>
            <a:chOff x="4778" y="2636"/>
            <a:chExt cx="1042" cy="1392"/>
          </a:xfrm>
        </p:grpSpPr>
        <p:pic>
          <p:nvPicPr>
            <p:cNvPr id="5" name="Picture 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26" y="2636"/>
              <a:ext cx="942" cy="112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71387" name="Rectangle 10"/>
            <p:cNvSpPr>
              <a:spLocks noChangeArrowheads="1"/>
            </p:cNvSpPr>
            <p:nvPr/>
          </p:nvSpPr>
          <p:spPr bwMode="auto">
            <a:xfrm>
              <a:off x="4778" y="3766"/>
              <a:ext cx="1042" cy="2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5640" tIns="35640" rIns="71280" bIns="35640"/>
            <a:lstStyle/>
            <a:p>
              <a:pPr marL="17463" algn="ctr" hangingPunct="0">
                <a:spcBef>
                  <a:spcPts val="35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17463" algn="l"/>
                  <a:tab pos="474663" algn="l"/>
                  <a:tab pos="931863" algn="l"/>
                  <a:tab pos="1389063" algn="l"/>
                  <a:tab pos="1846263" algn="l"/>
                  <a:tab pos="2303463" algn="l"/>
                  <a:tab pos="2760663" algn="l"/>
                  <a:tab pos="3217863" algn="l"/>
                  <a:tab pos="3675063" algn="l"/>
                  <a:tab pos="4132263" algn="l"/>
                  <a:tab pos="4589463" algn="l"/>
                  <a:tab pos="5046663" algn="l"/>
                  <a:tab pos="5503863" algn="l"/>
                  <a:tab pos="5961063" algn="l"/>
                  <a:tab pos="6418263" algn="l"/>
                  <a:tab pos="6875463" algn="l"/>
                  <a:tab pos="7332663" algn="l"/>
                  <a:tab pos="7789863" algn="l"/>
                  <a:tab pos="8247063" algn="l"/>
                  <a:tab pos="8704263" algn="l"/>
                  <a:tab pos="9161463" algn="l"/>
                </a:tabLst>
              </a:pP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Isabel Caballero</a:t>
              </a:r>
              <a:b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</a:b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UIC</a:t>
              </a:r>
            </a:p>
          </p:txBody>
        </p:sp>
      </p:grpSp>
      <p:sp>
        <p:nvSpPr>
          <p:cNvPr id="31750" name="Text Box 11"/>
          <p:cNvSpPr txBox="1">
            <a:spLocks noChangeArrowheads="1"/>
          </p:cNvSpPr>
          <p:nvPr/>
        </p:nvSpPr>
        <p:spPr bwMode="auto">
          <a:xfrm>
            <a:off x="741363" y="161925"/>
            <a:ext cx="8602662" cy="116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34963" indent="-334963" algn="ctr"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/>
            </a:pPr>
            <a:r>
              <a:rPr lang="en-GB" sz="4000" b="1" dirty="0" err="1">
                <a:solidFill>
                  <a:srgbClr val="E6E6E6"/>
                </a:solidFill>
                <a:latin typeface="+mn-lt"/>
              </a:rPr>
              <a:t>Sibship</a:t>
            </a:r>
            <a:r>
              <a:rPr lang="en-GB" sz="4000" b="1" dirty="0">
                <a:solidFill>
                  <a:srgbClr val="E6E6E6"/>
                </a:solidFill>
                <a:latin typeface="+mn-lt"/>
              </a:rPr>
              <a:t> Reconstruction Project</a:t>
            </a:r>
          </a:p>
        </p:txBody>
      </p:sp>
      <p:grpSp>
        <p:nvGrpSpPr>
          <p:cNvPr id="271366" name="Group 12"/>
          <p:cNvGrpSpPr>
            <a:grpSpLocks/>
          </p:cNvGrpSpPr>
          <p:nvPr/>
        </p:nvGrpSpPr>
        <p:grpSpPr bwMode="auto">
          <a:xfrm>
            <a:off x="2073275" y="1535113"/>
            <a:ext cx="1651000" cy="2495550"/>
            <a:chOff x="1306" y="967"/>
            <a:chExt cx="1040" cy="1572"/>
          </a:xfrm>
        </p:grpSpPr>
        <p:sp>
          <p:nvSpPr>
            <p:cNvPr id="271384" name="Text Box 13"/>
            <p:cNvSpPr txBox="1">
              <a:spLocks noChangeArrowheads="1"/>
            </p:cNvSpPr>
            <p:nvPr/>
          </p:nvSpPr>
          <p:spPr bwMode="auto">
            <a:xfrm>
              <a:off x="1306" y="2233"/>
              <a:ext cx="1008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marL="17463" algn="ctr" hangingPunct="0">
                <a:spcBef>
                  <a:spcPts val="35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17463" algn="l"/>
                  <a:tab pos="474663" algn="l"/>
                  <a:tab pos="931863" algn="l"/>
                  <a:tab pos="1389063" algn="l"/>
                  <a:tab pos="1846263" algn="l"/>
                  <a:tab pos="2303463" algn="l"/>
                  <a:tab pos="2760663" algn="l"/>
                  <a:tab pos="3217863" algn="l"/>
                  <a:tab pos="3675063" algn="l"/>
                  <a:tab pos="4132263" algn="l"/>
                  <a:tab pos="4589463" algn="l"/>
                  <a:tab pos="5046663" algn="l"/>
                  <a:tab pos="5503863" algn="l"/>
                  <a:tab pos="5961063" algn="l"/>
                  <a:tab pos="6418263" algn="l"/>
                  <a:tab pos="6875463" algn="l"/>
                  <a:tab pos="7332663" algn="l"/>
                  <a:tab pos="7789863" algn="l"/>
                  <a:tab pos="8247063" algn="l"/>
                  <a:tab pos="8704263" algn="l"/>
                  <a:tab pos="9161463" algn="l"/>
                </a:tabLst>
              </a:pP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Ashfaq Khokhar</a:t>
              </a:r>
              <a:b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</a:b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UIC</a:t>
              </a:r>
            </a:p>
          </p:txBody>
        </p:sp>
        <p:pic>
          <p:nvPicPr>
            <p:cNvPr id="6" name="Picture 1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22" y="967"/>
              <a:ext cx="1025" cy="12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71367" name="Group 15"/>
          <p:cNvGrpSpPr>
            <a:grpSpLocks/>
          </p:cNvGrpSpPr>
          <p:nvPr/>
        </p:nvGrpSpPr>
        <p:grpSpPr bwMode="auto">
          <a:xfrm>
            <a:off x="-34925" y="1528763"/>
            <a:ext cx="2284413" cy="2536825"/>
            <a:chOff x="-22" y="963"/>
            <a:chExt cx="1439" cy="1598"/>
          </a:xfrm>
        </p:grpSpPr>
        <p:sp>
          <p:nvSpPr>
            <p:cNvPr id="271381" name="Text Box 16"/>
            <p:cNvSpPr txBox="1">
              <a:spLocks noChangeArrowheads="1"/>
            </p:cNvSpPr>
            <p:nvPr/>
          </p:nvSpPr>
          <p:spPr bwMode="auto">
            <a:xfrm>
              <a:off x="-22" y="2255"/>
              <a:ext cx="1440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marL="17463" algn="ctr" hangingPunct="0">
                <a:spcBef>
                  <a:spcPts val="35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17463" algn="l"/>
                  <a:tab pos="474663" algn="l"/>
                  <a:tab pos="931863" algn="l"/>
                  <a:tab pos="1389063" algn="l"/>
                  <a:tab pos="1846263" algn="l"/>
                  <a:tab pos="2303463" algn="l"/>
                  <a:tab pos="2760663" algn="l"/>
                  <a:tab pos="3217863" algn="l"/>
                  <a:tab pos="3675063" algn="l"/>
                  <a:tab pos="4132263" algn="l"/>
                  <a:tab pos="4589463" algn="l"/>
                  <a:tab pos="5046663" algn="l"/>
                  <a:tab pos="5503863" algn="l"/>
                  <a:tab pos="5961063" algn="l"/>
                  <a:tab pos="6418263" algn="l"/>
                  <a:tab pos="6875463" algn="l"/>
                  <a:tab pos="7332663" algn="l"/>
                  <a:tab pos="7789863" algn="l"/>
                  <a:tab pos="8247063" algn="l"/>
                  <a:tab pos="8704263" algn="l"/>
                  <a:tab pos="9161463" algn="l"/>
                </a:tabLst>
              </a:pP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Tanya Berger-Wolf</a:t>
              </a:r>
              <a:b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</a:b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UIC</a:t>
              </a:r>
            </a:p>
          </p:txBody>
        </p:sp>
        <p:sp>
          <p:nvSpPr>
            <p:cNvPr id="271382" name="AutoShape 17"/>
            <p:cNvSpPr>
              <a:spLocks noChangeArrowheads="1"/>
            </p:cNvSpPr>
            <p:nvPr/>
          </p:nvSpPr>
          <p:spPr bwMode="auto">
            <a:xfrm>
              <a:off x="190" y="963"/>
              <a:ext cx="1031" cy="1284"/>
            </a:xfrm>
            <a:prstGeom prst="roundRect">
              <a:avLst>
                <a:gd name="adj" fmla="val 9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hangingPunct="0">
                <a:lnSpc>
                  <a:spcPct val="8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/>
            </a:p>
          </p:txBody>
        </p:sp>
        <p:pic>
          <p:nvPicPr>
            <p:cNvPr id="4" name="Picture 1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89" y="963"/>
              <a:ext cx="1037" cy="12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71368" name="Group 33"/>
          <p:cNvGrpSpPr>
            <a:grpSpLocks/>
          </p:cNvGrpSpPr>
          <p:nvPr/>
        </p:nvGrpSpPr>
        <p:grpSpPr bwMode="auto">
          <a:xfrm>
            <a:off x="5141913" y="4160838"/>
            <a:ext cx="1504950" cy="2316162"/>
            <a:chOff x="5116512" y="4160837"/>
            <a:chExt cx="1504950" cy="2316163"/>
          </a:xfrm>
        </p:grpSpPr>
        <p:pic>
          <p:nvPicPr>
            <p:cNvPr id="7" name="Picture 1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116512" y="4160837"/>
              <a:ext cx="1457362" cy="17922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71380" name="Text Box 20"/>
            <p:cNvSpPr txBox="1">
              <a:spLocks noChangeArrowheads="1"/>
            </p:cNvSpPr>
            <p:nvPr/>
          </p:nvSpPr>
          <p:spPr bwMode="auto">
            <a:xfrm>
              <a:off x="5116512" y="5989638"/>
              <a:ext cx="1504950" cy="4873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marL="17463" algn="ctr" hangingPunct="0">
                <a:spcBef>
                  <a:spcPts val="35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17463" algn="l"/>
                  <a:tab pos="474663" algn="l"/>
                  <a:tab pos="931863" algn="l"/>
                  <a:tab pos="1389063" algn="l"/>
                  <a:tab pos="1846263" algn="l"/>
                  <a:tab pos="2303463" algn="l"/>
                  <a:tab pos="2760663" algn="l"/>
                  <a:tab pos="3217863" algn="l"/>
                  <a:tab pos="3675063" algn="l"/>
                  <a:tab pos="4132263" algn="l"/>
                  <a:tab pos="4589463" algn="l"/>
                  <a:tab pos="5046663" algn="l"/>
                  <a:tab pos="5503863" algn="l"/>
                  <a:tab pos="5961063" algn="l"/>
                  <a:tab pos="6418263" algn="l"/>
                  <a:tab pos="6875463" algn="l"/>
                  <a:tab pos="7332663" algn="l"/>
                  <a:tab pos="7789863" algn="l"/>
                  <a:tab pos="8247063" algn="l"/>
                  <a:tab pos="8704263" algn="l"/>
                  <a:tab pos="9161463" algn="l"/>
                </a:tabLst>
              </a:pP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Priya Govindan</a:t>
              </a:r>
              <a:b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</a:b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UIC</a:t>
              </a:r>
            </a:p>
          </p:txBody>
        </p:sp>
      </p:grpSp>
      <p:grpSp>
        <p:nvGrpSpPr>
          <p:cNvPr id="271369" name="Group 21"/>
          <p:cNvGrpSpPr>
            <a:grpSpLocks/>
          </p:cNvGrpSpPr>
          <p:nvPr/>
        </p:nvGrpSpPr>
        <p:grpSpPr bwMode="auto">
          <a:xfrm>
            <a:off x="3886200" y="1528763"/>
            <a:ext cx="1598613" cy="2728912"/>
            <a:chOff x="2448" y="963"/>
            <a:chExt cx="1007" cy="1719"/>
          </a:xfrm>
        </p:grpSpPr>
        <p:grpSp>
          <p:nvGrpSpPr>
            <p:cNvPr id="271376" name="Group 22"/>
            <p:cNvGrpSpPr>
              <a:grpSpLocks/>
            </p:cNvGrpSpPr>
            <p:nvPr/>
          </p:nvGrpSpPr>
          <p:grpSpPr bwMode="auto">
            <a:xfrm>
              <a:off x="2448" y="2251"/>
              <a:ext cx="1007" cy="431"/>
              <a:chOff x="2448" y="2251"/>
              <a:chExt cx="1007" cy="431"/>
            </a:xfrm>
          </p:grpSpPr>
          <p:sp>
            <p:nvSpPr>
              <p:cNvPr id="271378" name="Rectangle 23"/>
              <p:cNvSpPr>
                <a:spLocks noChangeArrowheads="1"/>
              </p:cNvSpPr>
              <p:nvPr/>
            </p:nvSpPr>
            <p:spPr bwMode="auto">
              <a:xfrm>
                <a:off x="2448" y="2251"/>
                <a:ext cx="1008" cy="43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35640" tIns="35640" rIns="71280" bIns="35640"/>
              <a:lstStyle/>
              <a:p>
                <a:pPr marL="17463" algn="ctr" hangingPunct="0">
                  <a:spcBef>
                    <a:spcPts val="35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17463" algn="l"/>
                    <a:tab pos="474663" algn="l"/>
                    <a:tab pos="931863" algn="l"/>
                    <a:tab pos="1389063" algn="l"/>
                    <a:tab pos="1846263" algn="l"/>
                    <a:tab pos="2303463" algn="l"/>
                    <a:tab pos="2760663" algn="l"/>
                    <a:tab pos="3217863" algn="l"/>
                    <a:tab pos="3675063" algn="l"/>
                    <a:tab pos="4132263" algn="l"/>
                    <a:tab pos="4589463" algn="l"/>
                    <a:tab pos="5046663" algn="l"/>
                    <a:tab pos="5503863" algn="l"/>
                    <a:tab pos="5961063" algn="l"/>
                    <a:tab pos="6418263" algn="l"/>
                    <a:tab pos="6875463" algn="l"/>
                    <a:tab pos="7332663" algn="l"/>
                    <a:tab pos="7789863" algn="l"/>
                    <a:tab pos="8247063" algn="l"/>
                    <a:tab pos="8704263" algn="l"/>
                    <a:tab pos="9161463" algn="l"/>
                  </a:tabLst>
                </a:pPr>
                <a:r>
                  <a:rPr lang="en-GB" sz="1300" b="1">
                    <a:solidFill>
                      <a:srgbClr val="009900"/>
                    </a:solidFill>
                    <a:latin typeface="Comic Sans MS" pitchFamily="66" charset="0"/>
                  </a:rPr>
                  <a:t>Bhaskar DasGupta</a:t>
                </a:r>
                <a:br>
                  <a:rPr lang="en-GB" sz="1300" b="1">
                    <a:solidFill>
                      <a:srgbClr val="009900"/>
                    </a:solidFill>
                    <a:latin typeface="Comic Sans MS" pitchFamily="66" charset="0"/>
                  </a:rPr>
                </a:br>
                <a:r>
                  <a:rPr lang="en-GB" sz="1300" b="1">
                    <a:solidFill>
                      <a:srgbClr val="009900"/>
                    </a:solidFill>
                    <a:latin typeface="Comic Sans MS" pitchFamily="66" charset="0"/>
                  </a:rPr>
                  <a:t>UIC</a:t>
                </a:r>
              </a:p>
            </p:txBody>
          </p:sp>
        </p:grpSp>
        <p:pic>
          <p:nvPicPr>
            <p:cNvPr id="8" name="Picture 24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465" y="963"/>
              <a:ext cx="968" cy="12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31755" name="Text Box 25"/>
          <p:cNvSpPr txBox="1">
            <a:spLocks noChangeArrowheads="1"/>
          </p:cNvSpPr>
          <p:nvPr/>
        </p:nvSpPr>
        <p:spPr bwMode="auto">
          <a:xfrm>
            <a:off x="5173663" y="1976438"/>
            <a:ext cx="4343400" cy="116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34963" indent="-334963" algn="ctr" hangingPunct="0">
              <a:lnSpc>
                <a:spcPct val="8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/>
            </a:pPr>
            <a:r>
              <a:rPr lang="en-GB" sz="4000" b="1" i="1" dirty="0">
                <a:solidFill>
                  <a:srgbClr val="E6E6E6"/>
                </a:solidFill>
                <a:latin typeface="+mn-lt"/>
              </a:rPr>
              <a:t>Thank You!!</a:t>
            </a:r>
            <a:br>
              <a:rPr lang="en-GB" sz="4000" b="1" i="1" dirty="0">
                <a:solidFill>
                  <a:srgbClr val="E6E6E6"/>
                </a:solidFill>
                <a:latin typeface="+mn-lt"/>
              </a:rPr>
            </a:br>
            <a:r>
              <a:rPr lang="en-GB" sz="4000" b="1" i="1" dirty="0">
                <a:solidFill>
                  <a:srgbClr val="E6E6E6"/>
                </a:solidFill>
                <a:latin typeface="+mn-lt"/>
              </a:rPr>
              <a:t>Questions?</a:t>
            </a:r>
          </a:p>
        </p:txBody>
      </p:sp>
      <p:pic>
        <p:nvPicPr>
          <p:cNvPr id="271371" name="Picture 2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0038" y="4237038"/>
            <a:ext cx="1844675" cy="176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71372" name="Group 34"/>
          <p:cNvGrpSpPr>
            <a:grpSpLocks/>
          </p:cNvGrpSpPr>
          <p:nvPr/>
        </p:nvGrpSpPr>
        <p:grpSpPr bwMode="auto">
          <a:xfrm>
            <a:off x="8355013" y="4160838"/>
            <a:ext cx="1409700" cy="2514600"/>
            <a:chOff x="8354310" y="4160837"/>
            <a:chExt cx="1410402" cy="2514600"/>
          </a:xfrm>
        </p:grpSpPr>
        <p:sp>
          <p:nvSpPr>
            <p:cNvPr id="271374" name="Rectangle 10"/>
            <p:cNvSpPr>
              <a:spLocks noChangeArrowheads="1"/>
            </p:cNvSpPr>
            <p:nvPr/>
          </p:nvSpPr>
          <p:spPr bwMode="auto">
            <a:xfrm>
              <a:off x="8393112" y="5954712"/>
              <a:ext cx="1295400" cy="7207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35640" tIns="35640" rIns="71280" bIns="35640"/>
            <a:lstStyle/>
            <a:p>
              <a:pPr marL="17463" algn="ctr" hangingPunct="0">
                <a:spcBef>
                  <a:spcPts val="35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17463" algn="l"/>
                  <a:tab pos="474663" algn="l"/>
                  <a:tab pos="931863" algn="l"/>
                  <a:tab pos="1389063" algn="l"/>
                  <a:tab pos="1846263" algn="l"/>
                  <a:tab pos="2303463" algn="l"/>
                  <a:tab pos="2760663" algn="l"/>
                  <a:tab pos="3217863" algn="l"/>
                  <a:tab pos="3675063" algn="l"/>
                  <a:tab pos="4132263" algn="l"/>
                  <a:tab pos="4589463" algn="l"/>
                  <a:tab pos="5046663" algn="l"/>
                  <a:tab pos="5503863" algn="l"/>
                  <a:tab pos="5961063" algn="l"/>
                  <a:tab pos="6418263" algn="l"/>
                  <a:tab pos="6875463" algn="l"/>
                  <a:tab pos="7332663" algn="l"/>
                  <a:tab pos="7789863" algn="l"/>
                  <a:tab pos="8247063" algn="l"/>
                  <a:tab pos="8704263" algn="l"/>
                  <a:tab pos="9161463" algn="l"/>
                </a:tabLst>
              </a:pP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Chun-An (Joe)</a:t>
              </a:r>
            </a:p>
            <a:p>
              <a:pPr marL="17463" algn="ctr" hangingPunct="0">
                <a:spcBef>
                  <a:spcPts val="35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17463" algn="l"/>
                  <a:tab pos="474663" algn="l"/>
                  <a:tab pos="931863" algn="l"/>
                  <a:tab pos="1389063" algn="l"/>
                  <a:tab pos="1846263" algn="l"/>
                  <a:tab pos="2303463" algn="l"/>
                  <a:tab pos="2760663" algn="l"/>
                  <a:tab pos="3217863" algn="l"/>
                  <a:tab pos="3675063" algn="l"/>
                  <a:tab pos="4132263" algn="l"/>
                  <a:tab pos="4589463" algn="l"/>
                  <a:tab pos="5046663" algn="l"/>
                  <a:tab pos="5503863" algn="l"/>
                  <a:tab pos="5961063" algn="l"/>
                  <a:tab pos="6418263" algn="l"/>
                  <a:tab pos="6875463" algn="l"/>
                  <a:tab pos="7332663" algn="l"/>
                  <a:tab pos="7789863" algn="l"/>
                  <a:tab pos="8247063" algn="l"/>
                  <a:tab pos="8704263" algn="l"/>
                  <a:tab pos="9161463" algn="l"/>
                </a:tabLst>
              </a:pP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 Chou</a:t>
              </a:r>
            </a:p>
            <a:p>
              <a:pPr marL="17463" algn="ctr" hangingPunct="0">
                <a:spcBef>
                  <a:spcPts val="35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17463" algn="l"/>
                  <a:tab pos="474663" algn="l"/>
                  <a:tab pos="931863" algn="l"/>
                  <a:tab pos="1389063" algn="l"/>
                  <a:tab pos="1846263" algn="l"/>
                  <a:tab pos="2303463" algn="l"/>
                  <a:tab pos="2760663" algn="l"/>
                  <a:tab pos="3217863" algn="l"/>
                  <a:tab pos="3675063" algn="l"/>
                  <a:tab pos="4132263" algn="l"/>
                  <a:tab pos="4589463" algn="l"/>
                  <a:tab pos="5046663" algn="l"/>
                  <a:tab pos="5503863" algn="l"/>
                  <a:tab pos="5961063" algn="l"/>
                  <a:tab pos="6418263" algn="l"/>
                  <a:tab pos="6875463" algn="l"/>
                  <a:tab pos="7332663" algn="l"/>
                  <a:tab pos="7789863" algn="l"/>
                  <a:tab pos="8247063" algn="l"/>
                  <a:tab pos="8704263" algn="l"/>
                  <a:tab pos="9161463" algn="l"/>
                </a:tabLst>
              </a:pPr>
              <a:r>
                <a:rPr lang="en-GB" sz="1300" b="1">
                  <a:solidFill>
                    <a:srgbClr val="009900"/>
                  </a:solidFill>
                  <a:latin typeface="Comic Sans MS" pitchFamily="66" charset="0"/>
                </a:rPr>
                <a:t>Rutgers</a:t>
              </a:r>
            </a:p>
          </p:txBody>
        </p:sp>
        <p:pic>
          <p:nvPicPr>
            <p:cNvPr id="26655" name="Picture 31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8354310" y="4160837"/>
              <a:ext cx="1410402" cy="17922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271373" name="Picture 3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59513" y="6740525"/>
            <a:ext cx="2281237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7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mtClean="0"/>
              <a:t>Gene</a:t>
            </a:r>
          </a:p>
          <a:p>
            <a:pPr lvl="1">
              <a:lnSpc>
                <a:spcPct val="81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mtClean="0"/>
              <a:t>Unit of inheritance</a:t>
            </a:r>
          </a:p>
          <a:p>
            <a:pPr>
              <a:lnSpc>
                <a:spcPct val="87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mtClean="0"/>
              <a:t>Allele</a:t>
            </a:r>
          </a:p>
          <a:p>
            <a:pPr lvl="1">
              <a:lnSpc>
                <a:spcPct val="87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mtClean="0"/>
              <a:t>Actual genetic sequence</a:t>
            </a:r>
          </a:p>
          <a:p>
            <a:pPr>
              <a:lnSpc>
                <a:spcPct val="87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mtClean="0"/>
              <a:t>Locus</a:t>
            </a:r>
          </a:p>
          <a:p>
            <a:pPr lvl="1">
              <a:lnSpc>
                <a:spcPct val="87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mtClean="0"/>
              <a:t>Location of allele in entire genetic sequence</a:t>
            </a:r>
          </a:p>
          <a:p>
            <a:pPr>
              <a:lnSpc>
                <a:spcPct val="87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mtClean="0"/>
              <a:t>Diploid</a:t>
            </a:r>
          </a:p>
          <a:p>
            <a:pPr lvl="1">
              <a:lnSpc>
                <a:spcPct val="87000"/>
              </a:lnSpc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mtClean="0"/>
              <a:t>2 alleles at each locus</a:t>
            </a:r>
          </a:p>
        </p:txBody>
      </p:sp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7000"/>
              </a:lnSpc>
              <a:tabLst>
                <a:tab pos="33496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Basic Genetics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06913" y="1417638"/>
          <a:ext cx="5043487" cy="1341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339"/>
                <a:gridCol w="1681339"/>
                <a:gridCol w="1681339"/>
              </a:tblGrid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Locus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Locus 2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20/30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I2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50/60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Tm="5085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Microsatellites (STR)</a:t>
            </a:r>
          </a:p>
        </p:txBody>
      </p:sp>
      <p:sp>
        <p:nvSpPr>
          <p:cNvPr id="320559" name="Rectangle 47"/>
          <p:cNvSpPr>
            <a:spLocks noGrp="1" noChangeArrowheads="1"/>
          </p:cNvSpPr>
          <p:nvPr>
            <p:ph idx="4294967295"/>
          </p:nvPr>
        </p:nvSpPr>
        <p:spPr>
          <a:xfrm>
            <a:off x="5078413" y="1079500"/>
            <a:ext cx="5002212" cy="6230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i="1" u="sng" smtClean="0">
                <a:solidFill>
                  <a:schemeClr val="hlink"/>
                </a:solidFill>
              </a:rPr>
              <a:t>Advantages: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Codominant (easy inference of genotypes and allele frequencies)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Many heterozygous alleles per locus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Possible to estimate other population parameters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Cheaper than SNPs</a:t>
            </a:r>
          </a:p>
          <a:p>
            <a:pPr>
              <a:lnSpc>
                <a:spcPct val="80000"/>
              </a:lnSpc>
            </a:pPr>
            <a:r>
              <a:rPr lang="en-US" sz="2600" i="1" u="sng" smtClean="0">
                <a:solidFill>
                  <a:schemeClr val="hlink"/>
                </a:solidFill>
              </a:rPr>
              <a:t>But: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Few loci</a:t>
            </a:r>
          </a:p>
          <a:p>
            <a:pPr>
              <a:lnSpc>
                <a:spcPct val="80000"/>
              </a:lnSpc>
            </a:pPr>
            <a:r>
              <a:rPr lang="en-US" sz="2600" i="1" u="sng" smtClean="0">
                <a:solidFill>
                  <a:schemeClr val="hlink"/>
                </a:solidFill>
              </a:rPr>
              <a:t>And: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Large families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Self-mating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…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08125" y="1358900"/>
            <a:ext cx="2579688" cy="2305050"/>
            <a:chOff x="703" y="825"/>
            <a:chExt cx="1474" cy="1317"/>
          </a:xfrm>
        </p:grpSpPr>
        <p:grpSp>
          <p:nvGrpSpPr>
            <p:cNvPr id="27684" name="Group 4"/>
            <p:cNvGrpSpPr>
              <a:grpSpLocks/>
            </p:cNvGrpSpPr>
            <p:nvPr/>
          </p:nvGrpSpPr>
          <p:grpSpPr bwMode="auto">
            <a:xfrm>
              <a:off x="817" y="825"/>
              <a:ext cx="1134" cy="117"/>
              <a:chOff x="612" y="1271"/>
              <a:chExt cx="2835" cy="326"/>
            </a:xfrm>
          </p:grpSpPr>
          <p:sp>
            <p:nvSpPr>
              <p:cNvPr id="27693" name="Freeform 5"/>
              <p:cNvSpPr>
                <a:spLocks/>
              </p:cNvSpPr>
              <p:nvPr/>
            </p:nvSpPr>
            <p:spPr bwMode="auto">
              <a:xfrm>
                <a:off x="612" y="1275"/>
                <a:ext cx="2835" cy="322"/>
              </a:xfrm>
              <a:custGeom>
                <a:avLst/>
                <a:gdLst>
                  <a:gd name="T0" fmla="*/ 0 w 2835"/>
                  <a:gd name="T1" fmla="*/ 0 h 322"/>
                  <a:gd name="T2" fmla="*/ 567 w 2835"/>
                  <a:gd name="T3" fmla="*/ 318 h 322"/>
                  <a:gd name="T4" fmla="*/ 1134 w 2835"/>
                  <a:gd name="T5" fmla="*/ 0 h 322"/>
                  <a:gd name="T6" fmla="*/ 1701 w 2835"/>
                  <a:gd name="T7" fmla="*/ 318 h 322"/>
                  <a:gd name="T8" fmla="*/ 2268 w 2835"/>
                  <a:gd name="T9" fmla="*/ 23 h 322"/>
                  <a:gd name="T10" fmla="*/ 2835 w 2835"/>
                  <a:gd name="T11" fmla="*/ 318 h 3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35"/>
                  <a:gd name="T19" fmla="*/ 0 h 322"/>
                  <a:gd name="T20" fmla="*/ 2835 w 2835"/>
                  <a:gd name="T21" fmla="*/ 322 h 3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35" h="322">
                    <a:moveTo>
                      <a:pt x="0" y="0"/>
                    </a:moveTo>
                    <a:cubicBezTo>
                      <a:pt x="189" y="159"/>
                      <a:pt x="378" y="318"/>
                      <a:pt x="567" y="318"/>
                    </a:cubicBezTo>
                    <a:cubicBezTo>
                      <a:pt x="756" y="318"/>
                      <a:pt x="945" y="0"/>
                      <a:pt x="1134" y="0"/>
                    </a:cubicBezTo>
                    <a:cubicBezTo>
                      <a:pt x="1323" y="0"/>
                      <a:pt x="1512" y="314"/>
                      <a:pt x="1701" y="318"/>
                    </a:cubicBezTo>
                    <a:cubicBezTo>
                      <a:pt x="1890" y="322"/>
                      <a:pt x="2079" y="23"/>
                      <a:pt x="2268" y="23"/>
                    </a:cubicBezTo>
                    <a:cubicBezTo>
                      <a:pt x="2457" y="23"/>
                      <a:pt x="2740" y="269"/>
                      <a:pt x="2835" y="318"/>
                    </a:cubicBezTo>
                  </a:path>
                </a:pathLst>
              </a:custGeom>
              <a:noFill/>
              <a:ln w="38100">
                <a:solidFill>
                  <a:srgbClr val="99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4" name="Freeform 6"/>
              <p:cNvSpPr>
                <a:spLocks/>
              </p:cNvSpPr>
              <p:nvPr/>
            </p:nvSpPr>
            <p:spPr bwMode="auto">
              <a:xfrm flipV="1">
                <a:off x="612" y="1271"/>
                <a:ext cx="2835" cy="322"/>
              </a:xfrm>
              <a:custGeom>
                <a:avLst/>
                <a:gdLst>
                  <a:gd name="T0" fmla="*/ 0 w 2835"/>
                  <a:gd name="T1" fmla="*/ 0 h 322"/>
                  <a:gd name="T2" fmla="*/ 567 w 2835"/>
                  <a:gd name="T3" fmla="*/ 318 h 322"/>
                  <a:gd name="T4" fmla="*/ 1134 w 2835"/>
                  <a:gd name="T5" fmla="*/ 0 h 322"/>
                  <a:gd name="T6" fmla="*/ 1701 w 2835"/>
                  <a:gd name="T7" fmla="*/ 318 h 322"/>
                  <a:gd name="T8" fmla="*/ 2268 w 2835"/>
                  <a:gd name="T9" fmla="*/ 23 h 322"/>
                  <a:gd name="T10" fmla="*/ 2835 w 2835"/>
                  <a:gd name="T11" fmla="*/ 318 h 3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35"/>
                  <a:gd name="T19" fmla="*/ 0 h 322"/>
                  <a:gd name="T20" fmla="*/ 2835 w 2835"/>
                  <a:gd name="T21" fmla="*/ 322 h 3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35" h="322">
                    <a:moveTo>
                      <a:pt x="0" y="0"/>
                    </a:moveTo>
                    <a:cubicBezTo>
                      <a:pt x="189" y="159"/>
                      <a:pt x="378" y="318"/>
                      <a:pt x="567" y="318"/>
                    </a:cubicBezTo>
                    <a:cubicBezTo>
                      <a:pt x="756" y="318"/>
                      <a:pt x="945" y="0"/>
                      <a:pt x="1134" y="0"/>
                    </a:cubicBezTo>
                    <a:cubicBezTo>
                      <a:pt x="1323" y="0"/>
                      <a:pt x="1512" y="314"/>
                      <a:pt x="1701" y="318"/>
                    </a:cubicBezTo>
                    <a:cubicBezTo>
                      <a:pt x="1890" y="322"/>
                      <a:pt x="2079" y="23"/>
                      <a:pt x="2268" y="23"/>
                    </a:cubicBezTo>
                    <a:cubicBezTo>
                      <a:pt x="2457" y="23"/>
                      <a:pt x="2740" y="269"/>
                      <a:pt x="2835" y="318"/>
                    </a:cubicBezTo>
                  </a:path>
                </a:pathLst>
              </a:cu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5" name="Oval 7"/>
            <p:cNvSpPr>
              <a:spLocks noChangeArrowheads="1"/>
            </p:cNvSpPr>
            <p:nvPr/>
          </p:nvSpPr>
          <p:spPr bwMode="auto">
            <a:xfrm>
              <a:off x="1419" y="893"/>
              <a:ext cx="69" cy="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Line 8"/>
            <p:cNvSpPr>
              <a:spLocks noChangeShapeType="1"/>
            </p:cNvSpPr>
            <p:nvPr/>
          </p:nvSpPr>
          <p:spPr bwMode="auto">
            <a:xfrm flipH="1">
              <a:off x="784" y="938"/>
              <a:ext cx="635" cy="9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9"/>
            <p:cNvSpPr>
              <a:spLocks noChangeShapeType="1"/>
            </p:cNvSpPr>
            <p:nvPr/>
          </p:nvSpPr>
          <p:spPr bwMode="auto">
            <a:xfrm>
              <a:off x="1488" y="938"/>
              <a:ext cx="635" cy="9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88" name="Group 10"/>
            <p:cNvGrpSpPr>
              <a:grpSpLocks/>
            </p:cNvGrpSpPr>
            <p:nvPr/>
          </p:nvGrpSpPr>
          <p:grpSpPr bwMode="auto">
            <a:xfrm>
              <a:off x="703" y="1835"/>
              <a:ext cx="1474" cy="307"/>
              <a:chOff x="703" y="1835"/>
              <a:chExt cx="1474" cy="307"/>
            </a:xfrm>
          </p:grpSpPr>
          <p:sp>
            <p:nvSpPr>
              <p:cNvPr id="27689" name="Text Box 11"/>
              <p:cNvSpPr txBox="1">
                <a:spLocks noChangeArrowheads="1"/>
              </p:cNvSpPr>
              <p:nvPr/>
            </p:nvSpPr>
            <p:spPr bwMode="auto">
              <a:xfrm>
                <a:off x="1034" y="1835"/>
                <a:ext cx="83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B400"/>
                    </a:solidFill>
                    <a:cs typeface="Arial" charset="0"/>
                  </a:rPr>
                  <a:t>CACACACA</a:t>
                </a:r>
              </a:p>
            </p:txBody>
          </p:sp>
          <p:sp>
            <p:nvSpPr>
              <p:cNvPr id="27690" name="Text Box 12"/>
              <p:cNvSpPr txBox="1">
                <a:spLocks noChangeArrowheads="1"/>
              </p:cNvSpPr>
              <p:nvPr/>
            </p:nvSpPr>
            <p:spPr bwMode="auto">
              <a:xfrm>
                <a:off x="703" y="1930"/>
                <a:ext cx="21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B400"/>
                    </a:solidFill>
                    <a:cs typeface="Arial" charset="0"/>
                  </a:rPr>
                  <a:t>5’</a:t>
                </a:r>
              </a:p>
            </p:txBody>
          </p:sp>
          <p:sp>
            <p:nvSpPr>
              <p:cNvPr id="27691" name="Freeform 13"/>
              <p:cNvSpPr>
                <a:spLocks/>
              </p:cNvSpPr>
              <p:nvPr/>
            </p:nvSpPr>
            <p:spPr bwMode="auto">
              <a:xfrm>
                <a:off x="749" y="1891"/>
                <a:ext cx="318" cy="45"/>
              </a:xfrm>
              <a:custGeom>
                <a:avLst/>
                <a:gdLst>
                  <a:gd name="T0" fmla="*/ 0 w 318"/>
                  <a:gd name="T1" fmla="*/ 45 h 45"/>
                  <a:gd name="T2" fmla="*/ 318 w 318"/>
                  <a:gd name="T3" fmla="*/ 45 h 45"/>
                  <a:gd name="T4" fmla="*/ 250 w 318"/>
                  <a:gd name="T5" fmla="*/ 0 h 45"/>
                  <a:gd name="T6" fmla="*/ 0 60000 65536"/>
                  <a:gd name="T7" fmla="*/ 0 60000 65536"/>
                  <a:gd name="T8" fmla="*/ 0 60000 65536"/>
                  <a:gd name="T9" fmla="*/ 0 w 318"/>
                  <a:gd name="T10" fmla="*/ 0 h 45"/>
                  <a:gd name="T11" fmla="*/ 318 w 318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" h="45">
                    <a:moveTo>
                      <a:pt x="0" y="45"/>
                    </a:moveTo>
                    <a:lnTo>
                      <a:pt x="318" y="45"/>
                    </a:lnTo>
                    <a:lnTo>
                      <a:pt x="250" y="0"/>
                    </a:lnTo>
                  </a:path>
                </a:pathLst>
              </a:custGeom>
              <a:noFill/>
              <a:ln w="38100">
                <a:solidFill>
                  <a:srgbClr val="00B4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Freeform 14"/>
              <p:cNvSpPr>
                <a:spLocks/>
              </p:cNvSpPr>
              <p:nvPr/>
            </p:nvSpPr>
            <p:spPr bwMode="auto">
              <a:xfrm flipH="1" flipV="1">
                <a:off x="1859" y="1959"/>
                <a:ext cx="318" cy="45"/>
              </a:xfrm>
              <a:custGeom>
                <a:avLst/>
                <a:gdLst>
                  <a:gd name="T0" fmla="*/ 0 w 318"/>
                  <a:gd name="T1" fmla="*/ 45 h 45"/>
                  <a:gd name="T2" fmla="*/ 318 w 318"/>
                  <a:gd name="T3" fmla="*/ 45 h 45"/>
                  <a:gd name="T4" fmla="*/ 250 w 318"/>
                  <a:gd name="T5" fmla="*/ 0 h 45"/>
                  <a:gd name="T6" fmla="*/ 0 60000 65536"/>
                  <a:gd name="T7" fmla="*/ 0 60000 65536"/>
                  <a:gd name="T8" fmla="*/ 0 60000 65536"/>
                  <a:gd name="T9" fmla="*/ 0 w 318"/>
                  <a:gd name="T10" fmla="*/ 0 h 45"/>
                  <a:gd name="T11" fmla="*/ 318 w 318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" h="45">
                    <a:moveTo>
                      <a:pt x="0" y="45"/>
                    </a:moveTo>
                    <a:lnTo>
                      <a:pt x="318" y="45"/>
                    </a:lnTo>
                    <a:lnTo>
                      <a:pt x="250" y="0"/>
                    </a:lnTo>
                  </a:path>
                </a:pathLst>
              </a:custGeom>
              <a:noFill/>
              <a:ln w="38100">
                <a:solidFill>
                  <a:srgbClr val="00B4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55600" y="3843338"/>
            <a:ext cx="4327525" cy="1470025"/>
            <a:chOff x="45" y="2188"/>
            <a:chExt cx="2473" cy="840"/>
          </a:xfrm>
        </p:grpSpPr>
        <p:sp>
          <p:nvSpPr>
            <p:cNvPr id="27671" name="Text Box 16"/>
            <p:cNvSpPr txBox="1">
              <a:spLocks noChangeArrowheads="1"/>
            </p:cNvSpPr>
            <p:nvPr/>
          </p:nvSpPr>
          <p:spPr bwMode="auto">
            <a:xfrm>
              <a:off x="45" y="2188"/>
              <a:ext cx="539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cs typeface="Arial" charset="0"/>
                </a:rPr>
                <a:t>Alleles</a:t>
              </a:r>
            </a:p>
          </p:txBody>
        </p:sp>
        <p:sp>
          <p:nvSpPr>
            <p:cNvPr id="27672" name="Text Box 17"/>
            <p:cNvSpPr txBox="1">
              <a:spLocks noChangeArrowheads="1"/>
            </p:cNvSpPr>
            <p:nvPr/>
          </p:nvSpPr>
          <p:spPr bwMode="auto">
            <a:xfrm>
              <a:off x="993" y="2358"/>
              <a:ext cx="9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B400"/>
                  </a:solidFill>
                  <a:cs typeface="Arial" charset="0"/>
                </a:rPr>
                <a:t>CACACACA</a:t>
              </a:r>
            </a:p>
          </p:txBody>
        </p:sp>
        <p:sp>
          <p:nvSpPr>
            <p:cNvPr id="27673" name="Text Box 18"/>
            <p:cNvSpPr txBox="1">
              <a:spLocks noChangeArrowheads="1"/>
            </p:cNvSpPr>
            <p:nvPr/>
          </p:nvSpPr>
          <p:spPr bwMode="auto">
            <a:xfrm>
              <a:off x="785" y="2579"/>
              <a:ext cx="1331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B400"/>
                  </a:solidFill>
                  <a:cs typeface="Arial" charset="0"/>
                </a:rPr>
                <a:t>CACACACACACA</a:t>
              </a:r>
            </a:p>
          </p:txBody>
        </p:sp>
        <p:sp>
          <p:nvSpPr>
            <p:cNvPr id="27674" name="Text Box 19"/>
            <p:cNvSpPr txBox="1">
              <a:spLocks noChangeArrowheads="1"/>
            </p:cNvSpPr>
            <p:nvPr/>
          </p:nvSpPr>
          <p:spPr bwMode="auto">
            <a:xfrm>
              <a:off x="681" y="2799"/>
              <a:ext cx="153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B400"/>
                  </a:solidFill>
                  <a:cs typeface="Arial" charset="0"/>
                </a:rPr>
                <a:t>CACACACACACACA</a:t>
              </a:r>
            </a:p>
          </p:txBody>
        </p:sp>
        <p:sp>
          <p:nvSpPr>
            <p:cNvPr id="27675" name="Freeform 20"/>
            <p:cNvSpPr>
              <a:spLocks/>
            </p:cNvSpPr>
            <p:nvPr/>
          </p:nvSpPr>
          <p:spPr bwMode="auto">
            <a:xfrm>
              <a:off x="703" y="2431"/>
              <a:ext cx="318" cy="45"/>
            </a:xfrm>
            <a:custGeom>
              <a:avLst/>
              <a:gdLst>
                <a:gd name="T0" fmla="*/ 0 w 318"/>
                <a:gd name="T1" fmla="*/ 45 h 45"/>
                <a:gd name="T2" fmla="*/ 318 w 318"/>
                <a:gd name="T3" fmla="*/ 45 h 45"/>
                <a:gd name="T4" fmla="*/ 25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0" y="45"/>
                  </a:moveTo>
                  <a:lnTo>
                    <a:pt x="318" y="45"/>
                  </a:lnTo>
                  <a:lnTo>
                    <a:pt x="250" y="0"/>
                  </a:lnTo>
                </a:path>
              </a:pathLst>
            </a:custGeom>
            <a:noFill/>
            <a:ln w="3810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Freeform 21"/>
            <p:cNvSpPr>
              <a:spLocks/>
            </p:cNvSpPr>
            <p:nvPr/>
          </p:nvSpPr>
          <p:spPr bwMode="auto">
            <a:xfrm>
              <a:off x="499" y="2647"/>
              <a:ext cx="318" cy="45"/>
            </a:xfrm>
            <a:custGeom>
              <a:avLst/>
              <a:gdLst>
                <a:gd name="T0" fmla="*/ 0 w 318"/>
                <a:gd name="T1" fmla="*/ 45 h 45"/>
                <a:gd name="T2" fmla="*/ 318 w 318"/>
                <a:gd name="T3" fmla="*/ 45 h 45"/>
                <a:gd name="T4" fmla="*/ 25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0" y="45"/>
                  </a:moveTo>
                  <a:lnTo>
                    <a:pt x="318" y="45"/>
                  </a:lnTo>
                  <a:lnTo>
                    <a:pt x="250" y="0"/>
                  </a:lnTo>
                </a:path>
              </a:pathLst>
            </a:custGeom>
            <a:noFill/>
            <a:ln w="3810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Freeform 22"/>
            <p:cNvSpPr>
              <a:spLocks/>
            </p:cNvSpPr>
            <p:nvPr/>
          </p:nvSpPr>
          <p:spPr bwMode="auto">
            <a:xfrm>
              <a:off x="385" y="2863"/>
              <a:ext cx="318" cy="45"/>
            </a:xfrm>
            <a:custGeom>
              <a:avLst/>
              <a:gdLst>
                <a:gd name="T0" fmla="*/ 0 w 318"/>
                <a:gd name="T1" fmla="*/ 45 h 45"/>
                <a:gd name="T2" fmla="*/ 318 w 318"/>
                <a:gd name="T3" fmla="*/ 45 h 45"/>
                <a:gd name="T4" fmla="*/ 25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0" y="45"/>
                  </a:moveTo>
                  <a:lnTo>
                    <a:pt x="318" y="45"/>
                  </a:lnTo>
                  <a:lnTo>
                    <a:pt x="250" y="0"/>
                  </a:lnTo>
                </a:path>
              </a:pathLst>
            </a:custGeom>
            <a:noFill/>
            <a:ln w="3810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Freeform 23"/>
            <p:cNvSpPr>
              <a:spLocks/>
            </p:cNvSpPr>
            <p:nvPr/>
          </p:nvSpPr>
          <p:spPr bwMode="auto">
            <a:xfrm flipH="1" flipV="1">
              <a:off x="1905" y="2477"/>
              <a:ext cx="318" cy="45"/>
            </a:xfrm>
            <a:custGeom>
              <a:avLst/>
              <a:gdLst>
                <a:gd name="T0" fmla="*/ 0 w 318"/>
                <a:gd name="T1" fmla="*/ 45 h 45"/>
                <a:gd name="T2" fmla="*/ 318 w 318"/>
                <a:gd name="T3" fmla="*/ 45 h 45"/>
                <a:gd name="T4" fmla="*/ 25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0" y="45"/>
                  </a:moveTo>
                  <a:lnTo>
                    <a:pt x="318" y="45"/>
                  </a:lnTo>
                  <a:lnTo>
                    <a:pt x="250" y="0"/>
                  </a:lnTo>
                </a:path>
              </a:pathLst>
            </a:custGeom>
            <a:noFill/>
            <a:ln w="3810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Freeform 24"/>
            <p:cNvSpPr>
              <a:spLocks/>
            </p:cNvSpPr>
            <p:nvPr/>
          </p:nvSpPr>
          <p:spPr bwMode="auto">
            <a:xfrm flipH="1" flipV="1">
              <a:off x="2087" y="2692"/>
              <a:ext cx="318" cy="45"/>
            </a:xfrm>
            <a:custGeom>
              <a:avLst/>
              <a:gdLst>
                <a:gd name="T0" fmla="*/ 0 w 318"/>
                <a:gd name="T1" fmla="*/ 45 h 45"/>
                <a:gd name="T2" fmla="*/ 318 w 318"/>
                <a:gd name="T3" fmla="*/ 45 h 45"/>
                <a:gd name="T4" fmla="*/ 25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0" y="45"/>
                  </a:moveTo>
                  <a:lnTo>
                    <a:pt x="318" y="45"/>
                  </a:lnTo>
                  <a:lnTo>
                    <a:pt x="250" y="0"/>
                  </a:lnTo>
                </a:path>
              </a:pathLst>
            </a:custGeom>
            <a:noFill/>
            <a:ln w="3810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Freeform 25"/>
            <p:cNvSpPr>
              <a:spLocks/>
            </p:cNvSpPr>
            <p:nvPr/>
          </p:nvSpPr>
          <p:spPr bwMode="auto">
            <a:xfrm flipH="1" flipV="1">
              <a:off x="2200" y="2908"/>
              <a:ext cx="318" cy="45"/>
            </a:xfrm>
            <a:custGeom>
              <a:avLst/>
              <a:gdLst>
                <a:gd name="T0" fmla="*/ 0 w 318"/>
                <a:gd name="T1" fmla="*/ 45 h 45"/>
                <a:gd name="T2" fmla="*/ 318 w 318"/>
                <a:gd name="T3" fmla="*/ 45 h 45"/>
                <a:gd name="T4" fmla="*/ 25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0" y="45"/>
                  </a:moveTo>
                  <a:lnTo>
                    <a:pt x="318" y="45"/>
                  </a:lnTo>
                  <a:lnTo>
                    <a:pt x="250" y="0"/>
                  </a:lnTo>
                </a:path>
              </a:pathLst>
            </a:custGeom>
            <a:noFill/>
            <a:ln w="3810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Text Box 26"/>
            <p:cNvSpPr txBox="1">
              <a:spLocks noChangeArrowheads="1"/>
            </p:cNvSpPr>
            <p:nvPr/>
          </p:nvSpPr>
          <p:spPr bwMode="auto">
            <a:xfrm>
              <a:off x="82" y="2368"/>
              <a:ext cx="25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cs typeface="Arial" charset="0"/>
                </a:rPr>
                <a:t>#1</a:t>
              </a:r>
            </a:p>
          </p:txBody>
        </p:sp>
        <p:sp>
          <p:nvSpPr>
            <p:cNvPr id="27682" name="Text Box 27"/>
            <p:cNvSpPr txBox="1">
              <a:spLocks noChangeArrowheads="1"/>
            </p:cNvSpPr>
            <p:nvPr/>
          </p:nvSpPr>
          <p:spPr bwMode="auto">
            <a:xfrm>
              <a:off x="82" y="2583"/>
              <a:ext cx="25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cs typeface="Arial" charset="0"/>
                </a:rPr>
                <a:t>#2</a:t>
              </a:r>
            </a:p>
          </p:txBody>
        </p:sp>
        <p:sp>
          <p:nvSpPr>
            <p:cNvPr id="27683" name="Text Box 28"/>
            <p:cNvSpPr txBox="1">
              <a:spLocks noChangeArrowheads="1"/>
            </p:cNvSpPr>
            <p:nvPr/>
          </p:nvSpPr>
          <p:spPr bwMode="auto">
            <a:xfrm>
              <a:off x="82" y="2799"/>
              <a:ext cx="25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cs typeface="Arial" charset="0"/>
                </a:rPr>
                <a:t>#3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330325" y="5495925"/>
            <a:ext cx="2936875" cy="1657350"/>
            <a:chOff x="612" y="3118"/>
            <a:chExt cx="1678" cy="947"/>
          </a:xfrm>
        </p:grpSpPr>
        <p:sp>
          <p:nvSpPr>
            <p:cNvPr id="27654" name="Text Box 30"/>
            <p:cNvSpPr txBox="1">
              <a:spLocks noChangeArrowheads="1"/>
            </p:cNvSpPr>
            <p:nvPr/>
          </p:nvSpPr>
          <p:spPr bwMode="auto">
            <a:xfrm>
              <a:off x="998" y="3118"/>
              <a:ext cx="81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cs typeface="Arial" charset="0"/>
                </a:rPr>
                <a:t>Genotypes</a:t>
              </a:r>
            </a:p>
          </p:txBody>
        </p:sp>
        <p:sp>
          <p:nvSpPr>
            <p:cNvPr id="27655" name="Rectangle 31"/>
            <p:cNvSpPr>
              <a:spLocks noChangeArrowheads="1"/>
            </p:cNvSpPr>
            <p:nvPr/>
          </p:nvSpPr>
          <p:spPr bwMode="auto">
            <a:xfrm>
              <a:off x="612" y="3589"/>
              <a:ext cx="1678" cy="4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32"/>
            <p:cNvSpPr>
              <a:spLocks noChangeShapeType="1"/>
            </p:cNvSpPr>
            <p:nvPr/>
          </p:nvSpPr>
          <p:spPr bwMode="auto">
            <a:xfrm>
              <a:off x="997" y="3827"/>
              <a:ext cx="114" cy="0"/>
            </a:xfrm>
            <a:prstGeom prst="line">
              <a:avLst/>
            </a:prstGeom>
            <a:noFill/>
            <a:ln w="5715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Line 33"/>
            <p:cNvSpPr>
              <a:spLocks noChangeShapeType="1"/>
            </p:cNvSpPr>
            <p:nvPr/>
          </p:nvSpPr>
          <p:spPr bwMode="auto">
            <a:xfrm>
              <a:off x="1269" y="3680"/>
              <a:ext cx="114" cy="0"/>
            </a:xfrm>
            <a:prstGeom prst="line">
              <a:avLst/>
            </a:prstGeom>
            <a:noFill/>
            <a:ln w="5715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34"/>
            <p:cNvSpPr>
              <a:spLocks noChangeShapeType="1"/>
            </p:cNvSpPr>
            <p:nvPr/>
          </p:nvSpPr>
          <p:spPr bwMode="auto">
            <a:xfrm>
              <a:off x="1541" y="3838"/>
              <a:ext cx="114" cy="0"/>
            </a:xfrm>
            <a:prstGeom prst="line">
              <a:avLst/>
            </a:prstGeom>
            <a:noFill/>
            <a:ln w="5715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35"/>
            <p:cNvSpPr>
              <a:spLocks noChangeShapeType="1"/>
            </p:cNvSpPr>
            <p:nvPr/>
          </p:nvSpPr>
          <p:spPr bwMode="auto">
            <a:xfrm>
              <a:off x="1813" y="3680"/>
              <a:ext cx="114" cy="0"/>
            </a:xfrm>
            <a:prstGeom prst="line">
              <a:avLst/>
            </a:prstGeom>
            <a:noFill/>
            <a:ln w="5715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36"/>
            <p:cNvSpPr>
              <a:spLocks noChangeShapeType="1"/>
            </p:cNvSpPr>
            <p:nvPr/>
          </p:nvSpPr>
          <p:spPr bwMode="auto">
            <a:xfrm>
              <a:off x="2086" y="3838"/>
              <a:ext cx="114" cy="0"/>
            </a:xfrm>
            <a:prstGeom prst="line">
              <a:avLst/>
            </a:prstGeom>
            <a:noFill/>
            <a:ln w="5715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37"/>
            <p:cNvSpPr>
              <a:spLocks noChangeShapeType="1"/>
            </p:cNvSpPr>
            <p:nvPr/>
          </p:nvSpPr>
          <p:spPr bwMode="auto">
            <a:xfrm>
              <a:off x="725" y="3974"/>
              <a:ext cx="114" cy="0"/>
            </a:xfrm>
            <a:prstGeom prst="line">
              <a:avLst/>
            </a:prstGeom>
            <a:noFill/>
            <a:ln w="5715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38"/>
            <p:cNvSpPr>
              <a:spLocks noChangeShapeType="1"/>
            </p:cNvSpPr>
            <p:nvPr/>
          </p:nvSpPr>
          <p:spPr bwMode="auto">
            <a:xfrm>
              <a:off x="1541" y="3974"/>
              <a:ext cx="114" cy="0"/>
            </a:xfrm>
            <a:prstGeom prst="line">
              <a:avLst/>
            </a:prstGeom>
            <a:noFill/>
            <a:ln w="5715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39"/>
            <p:cNvSpPr>
              <a:spLocks noChangeShapeType="1"/>
            </p:cNvSpPr>
            <p:nvPr/>
          </p:nvSpPr>
          <p:spPr bwMode="auto">
            <a:xfrm>
              <a:off x="1813" y="3974"/>
              <a:ext cx="114" cy="0"/>
            </a:xfrm>
            <a:prstGeom prst="line">
              <a:avLst/>
            </a:prstGeom>
            <a:noFill/>
            <a:ln w="5715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40"/>
            <p:cNvSpPr>
              <a:spLocks noChangeShapeType="1"/>
            </p:cNvSpPr>
            <p:nvPr/>
          </p:nvSpPr>
          <p:spPr bwMode="auto">
            <a:xfrm>
              <a:off x="2086" y="3680"/>
              <a:ext cx="114" cy="0"/>
            </a:xfrm>
            <a:prstGeom prst="line">
              <a:avLst/>
            </a:prstGeom>
            <a:noFill/>
            <a:ln w="57150">
              <a:solidFill>
                <a:srgbClr val="00B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Text Box 41"/>
            <p:cNvSpPr txBox="1">
              <a:spLocks noChangeArrowheads="1"/>
            </p:cNvSpPr>
            <p:nvPr/>
          </p:nvSpPr>
          <p:spPr bwMode="auto">
            <a:xfrm>
              <a:off x="632" y="3364"/>
              <a:ext cx="25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500">
                  <a:solidFill>
                    <a:schemeClr val="tx1"/>
                  </a:solidFill>
                  <a:cs typeface="Arial" charset="0"/>
                </a:rPr>
                <a:t>1/1</a:t>
              </a:r>
            </a:p>
          </p:txBody>
        </p:sp>
        <p:sp>
          <p:nvSpPr>
            <p:cNvPr id="27666" name="Text Box 42"/>
            <p:cNvSpPr txBox="1">
              <a:spLocks noChangeArrowheads="1"/>
            </p:cNvSpPr>
            <p:nvPr/>
          </p:nvSpPr>
          <p:spPr bwMode="auto">
            <a:xfrm>
              <a:off x="904" y="3364"/>
              <a:ext cx="25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500">
                  <a:solidFill>
                    <a:schemeClr val="tx1"/>
                  </a:solidFill>
                  <a:cs typeface="Arial" charset="0"/>
                </a:rPr>
                <a:t>2/2</a:t>
              </a:r>
            </a:p>
          </p:txBody>
        </p:sp>
        <p:sp>
          <p:nvSpPr>
            <p:cNvPr id="27667" name="Text Box 43"/>
            <p:cNvSpPr txBox="1">
              <a:spLocks noChangeArrowheads="1"/>
            </p:cNvSpPr>
            <p:nvPr/>
          </p:nvSpPr>
          <p:spPr bwMode="auto">
            <a:xfrm>
              <a:off x="1176" y="3365"/>
              <a:ext cx="25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500">
                  <a:solidFill>
                    <a:schemeClr val="tx1"/>
                  </a:solidFill>
                  <a:cs typeface="Arial" charset="0"/>
                </a:rPr>
                <a:t>3/3</a:t>
              </a:r>
            </a:p>
          </p:txBody>
        </p:sp>
        <p:sp>
          <p:nvSpPr>
            <p:cNvPr id="27668" name="Text Box 44"/>
            <p:cNvSpPr txBox="1">
              <a:spLocks noChangeArrowheads="1"/>
            </p:cNvSpPr>
            <p:nvPr/>
          </p:nvSpPr>
          <p:spPr bwMode="auto">
            <a:xfrm>
              <a:off x="1448" y="3364"/>
              <a:ext cx="25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500">
                  <a:solidFill>
                    <a:schemeClr val="tx1"/>
                  </a:solidFill>
                  <a:cs typeface="Arial" charset="0"/>
                </a:rPr>
                <a:t>1/2</a:t>
              </a:r>
            </a:p>
          </p:txBody>
        </p:sp>
        <p:sp>
          <p:nvSpPr>
            <p:cNvPr id="27669" name="Text Box 45"/>
            <p:cNvSpPr txBox="1">
              <a:spLocks noChangeArrowheads="1"/>
            </p:cNvSpPr>
            <p:nvPr/>
          </p:nvSpPr>
          <p:spPr bwMode="auto">
            <a:xfrm>
              <a:off x="1720" y="3364"/>
              <a:ext cx="25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500">
                  <a:solidFill>
                    <a:schemeClr val="tx1"/>
                  </a:solidFill>
                  <a:cs typeface="Arial" charset="0"/>
                </a:rPr>
                <a:t>1/3</a:t>
              </a:r>
            </a:p>
          </p:txBody>
        </p:sp>
        <p:sp>
          <p:nvSpPr>
            <p:cNvPr id="27670" name="Text Box 46"/>
            <p:cNvSpPr txBox="1">
              <a:spLocks noChangeArrowheads="1"/>
            </p:cNvSpPr>
            <p:nvPr/>
          </p:nvSpPr>
          <p:spPr bwMode="auto">
            <a:xfrm>
              <a:off x="1992" y="3364"/>
              <a:ext cx="25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500">
                  <a:solidFill>
                    <a:schemeClr val="tx1"/>
                  </a:solidFill>
                  <a:cs typeface="Arial" charset="0"/>
                </a:rPr>
                <a:t>2/3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1711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marL="317500" indent="-317500">
              <a:lnSpc>
                <a:spcPct val="87000"/>
              </a:lnSpc>
              <a:tabLst>
                <a:tab pos="31750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GB" smtClean="0"/>
              <a:t>Sibling Reconstruction Problem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92725" y="1933575"/>
            <a:ext cx="3621088" cy="4008438"/>
            <a:chOff x="3334" y="1218"/>
            <a:chExt cx="2281" cy="2525"/>
          </a:xfrm>
        </p:grpSpPr>
        <p:sp>
          <p:nvSpPr>
            <p:cNvPr id="28716" name="Text Box 3"/>
            <p:cNvSpPr txBox="1">
              <a:spLocks noChangeArrowheads="1"/>
            </p:cNvSpPr>
            <p:nvPr/>
          </p:nvSpPr>
          <p:spPr bwMode="auto">
            <a:xfrm>
              <a:off x="4412" y="1218"/>
              <a:ext cx="1204" cy="2526"/>
            </a:xfrm>
            <a:prstGeom prst="rect">
              <a:avLst/>
            </a:prstGeom>
            <a:noFill/>
            <a:ln w="3816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36720" tIns="36720" rIns="36720" bIns="36720"/>
            <a:lstStyle/>
            <a:p>
              <a:pPr algn="ctr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1">
                  <a:solidFill>
                    <a:srgbClr val="FFFF00"/>
                  </a:solidFill>
                </a:rPr>
                <a:t>Sibling Groups:</a:t>
              </a:r>
            </a:p>
            <a:p>
              <a:pPr algn="ctr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2400" b="1">
                <a:solidFill>
                  <a:srgbClr val="FFFF00"/>
                </a:solidFill>
              </a:endParaRPr>
            </a:p>
            <a:p>
              <a:pPr algn="ctr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2400" b="1">
                <a:solidFill>
                  <a:srgbClr val="FFFF00"/>
                </a:solidFill>
              </a:endParaRPr>
            </a:p>
            <a:p>
              <a:pPr algn="ctr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1">
                  <a:solidFill>
                    <a:srgbClr val="FF7C80"/>
                  </a:solidFill>
                </a:rPr>
                <a:t>2, 4, 5, 6</a:t>
              </a:r>
            </a:p>
            <a:p>
              <a:pPr algn="ctr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2400" b="1">
                <a:solidFill>
                  <a:srgbClr val="FF7C80"/>
                </a:solidFill>
              </a:endParaRPr>
            </a:p>
            <a:p>
              <a:pPr algn="ctr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1">
                  <a:solidFill>
                    <a:srgbClr val="FF7C80"/>
                  </a:solidFill>
                </a:rPr>
                <a:t>1, 3</a:t>
              </a:r>
            </a:p>
            <a:p>
              <a:pPr algn="ctr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2400" b="1">
                <a:solidFill>
                  <a:srgbClr val="FF7C80"/>
                </a:solidFill>
              </a:endParaRPr>
            </a:p>
            <a:p>
              <a:pPr algn="ctr"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1">
                  <a:solidFill>
                    <a:srgbClr val="FF7C80"/>
                  </a:solidFill>
                </a:rPr>
                <a:t>7, 8</a:t>
              </a:r>
            </a:p>
          </p:txBody>
        </p:sp>
        <p:sp>
          <p:nvSpPr>
            <p:cNvPr id="28717" name="Line 4"/>
            <p:cNvSpPr>
              <a:spLocks noChangeShapeType="1"/>
            </p:cNvSpPr>
            <p:nvPr/>
          </p:nvSpPr>
          <p:spPr bwMode="auto">
            <a:xfrm>
              <a:off x="3334" y="2532"/>
              <a:ext cx="977" cy="1"/>
            </a:xfrm>
            <a:prstGeom prst="line">
              <a:avLst/>
            </a:prstGeom>
            <a:noFill/>
            <a:ln w="38160">
              <a:solidFill>
                <a:srgbClr val="FFFF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3741738" y="6097588"/>
            <a:ext cx="1495425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22/22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2247900" y="6097588"/>
            <a:ext cx="1492250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1/6</a:t>
            </a:r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754063" y="6097588"/>
            <a:ext cx="1493837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8</a:t>
            </a:r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3741738" y="5567363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88/22</a:t>
            </a:r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2247900" y="5567363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1/5</a:t>
            </a:r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754063" y="5567363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7</a:t>
            </a:r>
          </a:p>
        </p:txBody>
      </p:sp>
      <p:sp>
        <p:nvSpPr>
          <p:cNvPr id="28681" name="Rectangle 13"/>
          <p:cNvSpPr>
            <a:spLocks noChangeArrowheads="1"/>
          </p:cNvSpPr>
          <p:nvPr/>
        </p:nvSpPr>
        <p:spPr bwMode="auto">
          <a:xfrm>
            <a:off x="2247900" y="5037138"/>
            <a:ext cx="1492250" cy="53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1/3</a:t>
            </a:r>
          </a:p>
        </p:txBody>
      </p:sp>
      <p:sp>
        <p:nvSpPr>
          <p:cNvPr id="28682" name="Rectangle 14"/>
          <p:cNvSpPr>
            <a:spLocks noChangeArrowheads="1"/>
          </p:cNvSpPr>
          <p:nvPr/>
        </p:nvSpPr>
        <p:spPr bwMode="auto">
          <a:xfrm>
            <a:off x="754063" y="5037138"/>
            <a:ext cx="1493837" cy="53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6</a:t>
            </a:r>
          </a:p>
        </p:txBody>
      </p:sp>
      <p:sp>
        <p:nvSpPr>
          <p:cNvPr id="28683" name="Rectangle 15"/>
          <p:cNvSpPr>
            <a:spLocks noChangeArrowheads="1"/>
          </p:cNvSpPr>
          <p:nvPr/>
        </p:nvSpPr>
        <p:spPr bwMode="auto">
          <a:xfrm>
            <a:off x="3741738" y="4506913"/>
            <a:ext cx="1495425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33/44</a:t>
            </a:r>
          </a:p>
        </p:txBody>
      </p:sp>
      <p:sp>
        <p:nvSpPr>
          <p:cNvPr id="28684" name="Rectangle 16"/>
          <p:cNvSpPr>
            <a:spLocks noChangeArrowheads="1"/>
          </p:cNvSpPr>
          <p:nvPr/>
        </p:nvSpPr>
        <p:spPr bwMode="auto">
          <a:xfrm>
            <a:off x="2247900" y="4506913"/>
            <a:ext cx="1492250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1/3</a:t>
            </a:r>
          </a:p>
        </p:txBody>
      </p:sp>
      <p:sp>
        <p:nvSpPr>
          <p:cNvPr id="28685" name="Rectangle 17"/>
          <p:cNvSpPr>
            <a:spLocks noChangeArrowheads="1"/>
          </p:cNvSpPr>
          <p:nvPr/>
        </p:nvSpPr>
        <p:spPr bwMode="auto">
          <a:xfrm>
            <a:off x="754063" y="4506913"/>
            <a:ext cx="1493837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5</a:t>
            </a:r>
          </a:p>
        </p:txBody>
      </p:sp>
      <p:sp>
        <p:nvSpPr>
          <p:cNvPr id="28686" name="Rectangle 18"/>
          <p:cNvSpPr>
            <a:spLocks noChangeArrowheads="1"/>
          </p:cNvSpPr>
          <p:nvPr/>
        </p:nvSpPr>
        <p:spPr bwMode="auto">
          <a:xfrm>
            <a:off x="3741738" y="3975100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77/66</a:t>
            </a:r>
          </a:p>
        </p:txBody>
      </p:sp>
      <p:sp>
        <p:nvSpPr>
          <p:cNvPr id="28687" name="Rectangle 19"/>
          <p:cNvSpPr>
            <a:spLocks noChangeArrowheads="1"/>
          </p:cNvSpPr>
          <p:nvPr/>
        </p:nvSpPr>
        <p:spPr bwMode="auto">
          <a:xfrm>
            <a:off x="2247900" y="3975100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1/3</a:t>
            </a:r>
          </a:p>
        </p:txBody>
      </p:sp>
      <p:sp>
        <p:nvSpPr>
          <p:cNvPr id="28688" name="Rectangle 20"/>
          <p:cNvSpPr>
            <a:spLocks noChangeArrowheads="1"/>
          </p:cNvSpPr>
          <p:nvPr/>
        </p:nvSpPr>
        <p:spPr bwMode="auto">
          <a:xfrm>
            <a:off x="754063" y="3975100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4</a:t>
            </a:r>
          </a:p>
        </p:txBody>
      </p:sp>
      <p:sp>
        <p:nvSpPr>
          <p:cNvPr id="28689" name="Rectangle 21"/>
          <p:cNvSpPr>
            <a:spLocks noChangeArrowheads="1"/>
          </p:cNvSpPr>
          <p:nvPr/>
        </p:nvSpPr>
        <p:spPr bwMode="auto">
          <a:xfrm>
            <a:off x="3741738" y="3446463"/>
            <a:ext cx="1495425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33/55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2247900" y="3446463"/>
            <a:ext cx="1492250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1/4</a:t>
            </a:r>
          </a:p>
        </p:txBody>
      </p:sp>
      <p:sp>
        <p:nvSpPr>
          <p:cNvPr id="28691" name="Rectangle 23"/>
          <p:cNvSpPr>
            <a:spLocks noChangeArrowheads="1"/>
          </p:cNvSpPr>
          <p:nvPr/>
        </p:nvSpPr>
        <p:spPr bwMode="auto">
          <a:xfrm>
            <a:off x="754063" y="3446463"/>
            <a:ext cx="1493837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3</a:t>
            </a: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3741738" y="2916238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33/44</a:t>
            </a:r>
          </a:p>
        </p:txBody>
      </p:sp>
      <p:sp>
        <p:nvSpPr>
          <p:cNvPr id="28693" name="Rectangle 25"/>
          <p:cNvSpPr>
            <a:spLocks noChangeArrowheads="1"/>
          </p:cNvSpPr>
          <p:nvPr/>
        </p:nvSpPr>
        <p:spPr bwMode="auto">
          <a:xfrm>
            <a:off x="2247900" y="2916238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1/3</a:t>
            </a:r>
          </a:p>
        </p:txBody>
      </p:sp>
      <p:sp>
        <p:nvSpPr>
          <p:cNvPr id="28694" name="Rectangle 26"/>
          <p:cNvSpPr>
            <a:spLocks noChangeArrowheads="1"/>
          </p:cNvSpPr>
          <p:nvPr/>
        </p:nvSpPr>
        <p:spPr bwMode="auto">
          <a:xfrm>
            <a:off x="754063" y="2916238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2</a:t>
            </a:r>
          </a:p>
        </p:txBody>
      </p:sp>
      <p:sp>
        <p:nvSpPr>
          <p:cNvPr id="28695" name="Rectangle 27"/>
          <p:cNvSpPr>
            <a:spLocks noChangeArrowheads="1"/>
          </p:cNvSpPr>
          <p:nvPr/>
        </p:nvSpPr>
        <p:spPr bwMode="auto">
          <a:xfrm>
            <a:off x="3741738" y="2386013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11/22</a:t>
            </a:r>
          </a:p>
        </p:txBody>
      </p:sp>
      <p:sp>
        <p:nvSpPr>
          <p:cNvPr id="28696" name="Rectangle 28"/>
          <p:cNvSpPr>
            <a:spLocks noChangeArrowheads="1"/>
          </p:cNvSpPr>
          <p:nvPr/>
        </p:nvSpPr>
        <p:spPr bwMode="auto">
          <a:xfrm>
            <a:off x="2247900" y="2386013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1/2</a:t>
            </a:r>
          </a:p>
        </p:txBody>
      </p:sp>
      <p:sp>
        <p:nvSpPr>
          <p:cNvPr id="28697" name="Rectangle 29"/>
          <p:cNvSpPr>
            <a:spLocks noChangeArrowheads="1"/>
          </p:cNvSpPr>
          <p:nvPr/>
        </p:nvSpPr>
        <p:spPr bwMode="auto">
          <a:xfrm>
            <a:off x="754063" y="2386013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7C80"/>
                </a:solidFill>
              </a:rPr>
              <a:t>1</a:t>
            </a:r>
          </a:p>
        </p:txBody>
      </p:sp>
      <p:sp>
        <p:nvSpPr>
          <p:cNvPr id="28698" name="Rectangle 30"/>
          <p:cNvSpPr>
            <a:spLocks noChangeArrowheads="1"/>
          </p:cNvSpPr>
          <p:nvPr/>
        </p:nvSpPr>
        <p:spPr bwMode="auto">
          <a:xfrm>
            <a:off x="2247900" y="1849438"/>
            <a:ext cx="2987675" cy="53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FF00"/>
                </a:solidFill>
              </a:rPr>
              <a:t>allele1/allele2</a:t>
            </a:r>
          </a:p>
        </p:txBody>
      </p:sp>
      <p:sp>
        <p:nvSpPr>
          <p:cNvPr id="28699" name="Rectangle 31"/>
          <p:cNvSpPr>
            <a:spLocks noChangeArrowheads="1"/>
          </p:cNvSpPr>
          <p:nvPr/>
        </p:nvSpPr>
        <p:spPr bwMode="auto">
          <a:xfrm>
            <a:off x="754063" y="1849438"/>
            <a:ext cx="1493837" cy="53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28700" name="Rectangle 32"/>
          <p:cNvSpPr>
            <a:spLocks noChangeArrowheads="1"/>
          </p:cNvSpPr>
          <p:nvPr/>
        </p:nvSpPr>
        <p:spPr bwMode="auto">
          <a:xfrm>
            <a:off x="3741738" y="1319213"/>
            <a:ext cx="1495425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FF00"/>
                </a:solidFill>
              </a:rPr>
              <a:t>Locus2</a:t>
            </a:r>
          </a:p>
        </p:txBody>
      </p:sp>
      <p:sp>
        <p:nvSpPr>
          <p:cNvPr id="28701" name="Rectangle 33"/>
          <p:cNvSpPr>
            <a:spLocks noChangeArrowheads="1"/>
          </p:cNvSpPr>
          <p:nvPr/>
        </p:nvSpPr>
        <p:spPr bwMode="auto">
          <a:xfrm>
            <a:off x="2247900" y="1319213"/>
            <a:ext cx="1492250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FF00"/>
                </a:solidFill>
              </a:rPr>
              <a:t>Locus1</a:t>
            </a:r>
          </a:p>
        </p:txBody>
      </p:sp>
      <p:sp>
        <p:nvSpPr>
          <p:cNvPr id="28702" name="Rectangle 34"/>
          <p:cNvSpPr>
            <a:spLocks noChangeArrowheads="1"/>
          </p:cNvSpPr>
          <p:nvPr/>
        </p:nvSpPr>
        <p:spPr bwMode="auto">
          <a:xfrm>
            <a:off x="754063" y="1319213"/>
            <a:ext cx="1493837" cy="53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FFFF00"/>
                </a:solidFill>
              </a:rPr>
              <a:t>Animal</a:t>
            </a:r>
          </a:p>
        </p:txBody>
      </p:sp>
      <p:sp>
        <p:nvSpPr>
          <p:cNvPr id="28703" name="Line 35"/>
          <p:cNvSpPr>
            <a:spLocks noChangeShapeType="1"/>
          </p:cNvSpPr>
          <p:nvPr/>
        </p:nvSpPr>
        <p:spPr bwMode="auto">
          <a:xfrm>
            <a:off x="754063" y="1319213"/>
            <a:ext cx="4481512" cy="1587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Line 36"/>
          <p:cNvSpPr>
            <a:spLocks noChangeShapeType="1"/>
          </p:cNvSpPr>
          <p:nvPr/>
        </p:nvSpPr>
        <p:spPr bwMode="auto">
          <a:xfrm>
            <a:off x="754063" y="1849438"/>
            <a:ext cx="4481512" cy="1587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Line 37"/>
          <p:cNvSpPr>
            <a:spLocks noChangeShapeType="1"/>
          </p:cNvSpPr>
          <p:nvPr/>
        </p:nvSpPr>
        <p:spPr bwMode="auto">
          <a:xfrm>
            <a:off x="754063" y="2386013"/>
            <a:ext cx="4481512" cy="1587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Line 38"/>
          <p:cNvSpPr>
            <a:spLocks noChangeShapeType="1"/>
          </p:cNvSpPr>
          <p:nvPr/>
        </p:nvSpPr>
        <p:spPr bwMode="auto">
          <a:xfrm>
            <a:off x="754063" y="6627813"/>
            <a:ext cx="4481512" cy="1587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Line 39"/>
          <p:cNvSpPr>
            <a:spLocks noChangeShapeType="1"/>
          </p:cNvSpPr>
          <p:nvPr/>
        </p:nvSpPr>
        <p:spPr bwMode="auto">
          <a:xfrm>
            <a:off x="2247900" y="1319213"/>
            <a:ext cx="1588" cy="5308600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Line 40"/>
          <p:cNvSpPr>
            <a:spLocks noChangeShapeType="1"/>
          </p:cNvSpPr>
          <p:nvPr/>
        </p:nvSpPr>
        <p:spPr bwMode="auto">
          <a:xfrm>
            <a:off x="3741738" y="1319213"/>
            <a:ext cx="1587" cy="530225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9" name="Line 41"/>
          <p:cNvSpPr>
            <a:spLocks noChangeShapeType="1"/>
          </p:cNvSpPr>
          <p:nvPr/>
        </p:nvSpPr>
        <p:spPr bwMode="auto">
          <a:xfrm>
            <a:off x="3741738" y="2386013"/>
            <a:ext cx="1587" cy="4241800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0" name="Line 42"/>
          <p:cNvSpPr>
            <a:spLocks noChangeShapeType="1"/>
          </p:cNvSpPr>
          <p:nvPr/>
        </p:nvSpPr>
        <p:spPr bwMode="auto">
          <a:xfrm>
            <a:off x="754063" y="2386013"/>
            <a:ext cx="1587" cy="4241800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1" name="Line 43"/>
          <p:cNvSpPr>
            <a:spLocks noChangeShapeType="1"/>
          </p:cNvSpPr>
          <p:nvPr/>
        </p:nvSpPr>
        <p:spPr bwMode="auto">
          <a:xfrm>
            <a:off x="754063" y="1319213"/>
            <a:ext cx="1587" cy="1066800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2" name="Line 44"/>
          <p:cNvSpPr>
            <a:spLocks noChangeShapeType="1"/>
          </p:cNvSpPr>
          <p:nvPr/>
        </p:nvSpPr>
        <p:spPr bwMode="auto">
          <a:xfrm>
            <a:off x="5235575" y="2386013"/>
            <a:ext cx="1588" cy="4241800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3" name="Line 45"/>
          <p:cNvSpPr>
            <a:spLocks noChangeShapeType="1"/>
          </p:cNvSpPr>
          <p:nvPr/>
        </p:nvSpPr>
        <p:spPr bwMode="auto">
          <a:xfrm>
            <a:off x="5235575" y="1319213"/>
            <a:ext cx="1588" cy="1066800"/>
          </a:xfrm>
          <a:prstGeom prst="line">
            <a:avLst/>
          </a:prstGeom>
          <a:noFill/>
          <a:ln w="2844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TextBox 50"/>
          <p:cNvSpPr txBox="1">
            <a:spLocks noChangeArrowheads="1"/>
          </p:cNvSpPr>
          <p:nvPr/>
        </p:nvSpPr>
        <p:spPr bwMode="auto">
          <a:xfrm>
            <a:off x="3138488" y="6751638"/>
            <a:ext cx="5026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S={P1={2,4,5,6},P2={1,3},P3={7,8}}</a:t>
            </a:r>
          </a:p>
        </p:txBody>
      </p:sp>
      <p:sp>
        <p:nvSpPr>
          <p:cNvPr id="28715" name="Rectangle 12"/>
          <p:cNvSpPr>
            <a:spLocks noChangeArrowheads="1"/>
          </p:cNvSpPr>
          <p:nvPr/>
        </p:nvSpPr>
        <p:spPr bwMode="auto">
          <a:xfrm>
            <a:off x="3744913" y="5029200"/>
            <a:ext cx="1495425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rgbClr val="99FF99"/>
                </a:solidFill>
              </a:rPr>
              <a:t>33/77</a:t>
            </a:r>
          </a:p>
        </p:txBody>
      </p:sp>
    </p:spTree>
    <p:custDataLst>
      <p:tags r:id="rId1"/>
    </p:custDataLst>
  </p:cSld>
  <p:clrMapOvr>
    <a:masterClrMapping/>
  </p:clrMapOvr>
  <p:transition spd="med" advTm="403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Existing Methods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4294967295"/>
          </p:nvPr>
        </p:nvGraphicFramePr>
        <p:xfrm>
          <a:off x="620713" y="1570038"/>
          <a:ext cx="89154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9146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Almudevar</a:t>
                      </a:r>
                      <a:r>
                        <a:rPr lang="en-US" baseline="0" dirty="0" smtClean="0"/>
                        <a:t> &amp; Field (1999,2003)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Minimal</a:t>
                      </a:r>
                      <a:r>
                        <a:rPr lang="en-US" baseline="0" dirty="0" smtClean="0"/>
                        <a:t> Sibling groups under likelihood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Minimal </a:t>
                      </a:r>
                      <a:r>
                        <a:rPr lang="en-US" dirty="0" err="1" smtClean="0"/>
                        <a:t>sibgroups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representative allele frequencies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KinGroup</a:t>
                      </a:r>
                      <a:r>
                        <a:rPr lang="en-US" dirty="0" smtClean="0"/>
                        <a:t> (2004)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Markov Chain</a:t>
                      </a:r>
                      <a:r>
                        <a:rPr lang="en-US" baseline="0" dirty="0" smtClean="0"/>
                        <a:t> Monte Carlo/ML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Allele Frequencies</a:t>
                      </a:r>
                      <a:r>
                        <a:rPr lang="en-US" baseline="0" dirty="0" smtClean="0"/>
                        <a:t> etc. are representative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Family Finder(2003)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Partition</a:t>
                      </a:r>
                      <a:r>
                        <a:rPr lang="en-US" baseline="0" dirty="0" smtClean="0"/>
                        <a:t> population using likelihood graphs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Allele Frequencies</a:t>
                      </a:r>
                      <a:r>
                        <a:rPr lang="en-US" baseline="0" dirty="0" smtClean="0"/>
                        <a:t> etc. are representative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Pedigree (2001)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Markov Chain Monte Carlo/ML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Allele Frequencies</a:t>
                      </a:r>
                      <a:r>
                        <a:rPr lang="en-US" baseline="0" dirty="0" smtClean="0"/>
                        <a:t> etc are representative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COLONY (2004)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Simulated Annealing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Monogamy</a:t>
                      </a:r>
                      <a:r>
                        <a:rPr lang="en-US" baseline="0" dirty="0" smtClean="0"/>
                        <a:t> for one sex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Fernandez &amp; Toro (2006)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Simulated</a:t>
                      </a:r>
                      <a:r>
                        <a:rPr lang="en-US" baseline="0" dirty="0" smtClean="0"/>
                        <a:t> Annealing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Co-ancestry</a:t>
                      </a:r>
                      <a:r>
                        <a:rPr lang="en-US" baseline="0" dirty="0" smtClean="0"/>
                        <a:t> matrix is a good measure, parents can be reconstructed or are available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3007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Objective </a:t>
            </a:r>
          </a:p>
          <a:p>
            <a:pPr lvl="1"/>
            <a:r>
              <a:rPr lang="en-US" smtClean="0"/>
              <a:t>Find the minimum Full Sibgroups necessary to explain the cohort</a:t>
            </a:r>
          </a:p>
          <a:p>
            <a:r>
              <a:rPr lang="en-US" smtClean="0"/>
              <a:t>Algorithm [Berger-Wolf et al. ISMB 2007]</a:t>
            </a:r>
          </a:p>
          <a:p>
            <a:pPr lvl="1"/>
            <a:r>
              <a:rPr lang="en-US" smtClean="0"/>
              <a:t>Enumerate all </a:t>
            </a:r>
            <a:r>
              <a:rPr lang="en-US" b="1" smtClean="0"/>
              <a:t>maximal</a:t>
            </a:r>
            <a:r>
              <a:rPr lang="en-US" smtClean="0"/>
              <a:t> feasible full sibgroups</a:t>
            </a:r>
          </a:p>
          <a:p>
            <a:pPr lvl="1"/>
            <a:r>
              <a:rPr lang="en-US" smtClean="0"/>
              <a:t>Determine the minimum number of full sibgroups </a:t>
            </a:r>
            <a:r>
              <a:rPr lang="en-US" b="1" smtClean="0"/>
              <a:t>necessary</a:t>
            </a:r>
            <a:r>
              <a:rPr lang="en-US" i="1" smtClean="0"/>
              <a:t> </a:t>
            </a:r>
            <a:r>
              <a:rPr lang="en-US" smtClean="0"/>
              <a:t>to explain the cohort</a:t>
            </a:r>
          </a:p>
          <a:p>
            <a:r>
              <a:rPr lang="en-US" smtClean="0"/>
              <a:t>Complexity [Ashley et al. JCSS 2009]</a:t>
            </a:r>
          </a:p>
          <a:p>
            <a:pPr lvl="1"/>
            <a:r>
              <a:rPr lang="en-US" smtClean="0"/>
              <a:t>NP-Hard (Graph Coloring)</a:t>
            </a:r>
          </a:p>
          <a:p>
            <a:pPr lvl="1"/>
            <a:r>
              <a:rPr lang="en-US" smtClean="0"/>
              <a:t>Inapproximable </a:t>
            </a:r>
          </a:p>
          <a:p>
            <a:r>
              <a:rPr lang="en-US" smtClean="0"/>
              <a:t>ILP [Chaovalitwongse et al. 09 INFORMS JoC]</a:t>
            </a:r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1986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Sibling Reconstruction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3744913" y="5622925"/>
          <a:ext cx="457200" cy="522288"/>
        </p:xfrm>
        <a:graphic>
          <a:graphicData uri="http://schemas.openxmlformats.org/presentationml/2006/ole">
            <p:oleObj spid="_x0000_s198657" name="Equation" r:id="rId3" imgW="1774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Content Placeholder 9216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4-allele rule:</a:t>
            </a:r>
            <a:br>
              <a:rPr lang="en-US" sz="2800" smtClean="0">
                <a:solidFill>
                  <a:schemeClr val="hlink"/>
                </a:solidFill>
              </a:rPr>
            </a:br>
            <a:r>
              <a:rPr lang="en-US" sz="2800" smtClean="0"/>
              <a:t>siblings have at most 4 different alleles in a locus</a:t>
            </a:r>
          </a:p>
          <a:p>
            <a:pPr algn="ctr">
              <a:buFontTx/>
              <a:buNone/>
            </a:pPr>
            <a:r>
              <a:rPr lang="en-US" sz="2800" smtClean="0"/>
              <a:t>	Yes: 3/3, 1/3, 1/5, 1/6</a:t>
            </a:r>
          </a:p>
          <a:p>
            <a:pPr algn="ctr">
              <a:buFontTx/>
              <a:buNone/>
            </a:pPr>
            <a:r>
              <a:rPr lang="en-US" sz="2800" smtClean="0"/>
              <a:t>No:</a:t>
            </a:r>
            <a:r>
              <a:rPr lang="en-US" sz="2800" smtClean="0">
                <a:solidFill>
                  <a:srgbClr val="99FF99"/>
                </a:solidFill>
              </a:rPr>
              <a:t> </a:t>
            </a:r>
            <a:r>
              <a:rPr lang="en-US" sz="2800" smtClean="0"/>
              <a:t>3/3, 1/3, 1/5, 1/6, 3/2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2-allele rule:</a:t>
            </a:r>
          </a:p>
          <a:p>
            <a:pPr>
              <a:buFontTx/>
              <a:buNone/>
            </a:pPr>
            <a:r>
              <a:rPr lang="en-US" sz="2800" smtClean="0"/>
              <a:t> In a locus in a sibling group:</a:t>
            </a:r>
          </a:p>
          <a:p>
            <a:pPr algn="ctr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a + R ≤ 4</a:t>
            </a:r>
            <a:br>
              <a:rPr lang="en-US" sz="2800" i="1" smtClean="0">
                <a:solidFill>
                  <a:schemeClr val="hlink"/>
                </a:solidFill>
              </a:rPr>
            </a:br>
            <a:r>
              <a:rPr lang="en-US" sz="2800" i="1" smtClean="0">
                <a:solidFill>
                  <a:schemeClr val="hlink"/>
                </a:solidFill>
              </a:rPr>
              <a:t/>
            </a:r>
            <a:br>
              <a:rPr lang="en-US" sz="2800" i="1" smtClean="0">
                <a:solidFill>
                  <a:schemeClr val="hlink"/>
                </a:solidFill>
              </a:rPr>
            </a:br>
            <a:r>
              <a:rPr lang="en-US" sz="2800" i="1" smtClean="0">
                <a:solidFill>
                  <a:schemeClr val="hlink"/>
                </a:solidFill>
              </a:rPr>
              <a:t/>
            </a:r>
            <a:br>
              <a:rPr lang="en-US" sz="2800" i="1" smtClean="0">
                <a:solidFill>
                  <a:schemeClr val="hlink"/>
                </a:solidFill>
              </a:rPr>
            </a:br>
            <a:endParaRPr lang="en-US" sz="2800" smtClean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en-US" sz="2800" smtClean="0"/>
              <a:t>Yes:	3/3, 1/3, 1/5</a:t>
            </a:r>
          </a:p>
          <a:p>
            <a:pPr algn="ctr">
              <a:buFontTx/>
              <a:buNone/>
            </a:pPr>
            <a:r>
              <a:rPr lang="en-US" sz="2800" smtClean="0"/>
              <a:t>No: 3/3, 1/3, 1/5, 1/6</a:t>
            </a:r>
          </a:p>
        </p:txBody>
      </p:sp>
      <p:sp>
        <p:nvSpPr>
          <p:cNvPr id="199682" name="Shape 921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Mendelian Constraints</a:t>
            </a:r>
          </a:p>
        </p:txBody>
      </p:sp>
      <p:sp>
        <p:nvSpPr>
          <p:cNvPr id="199683" name="AutoShape 4"/>
          <p:cNvSpPr>
            <a:spLocks noChangeArrowheads="1"/>
          </p:cNvSpPr>
          <p:nvPr/>
        </p:nvSpPr>
        <p:spPr bwMode="auto">
          <a:xfrm>
            <a:off x="2757488" y="5318125"/>
            <a:ext cx="1931987" cy="671513"/>
          </a:xfrm>
          <a:prstGeom prst="wedgeRectCallout">
            <a:avLst>
              <a:gd name="adj1" fmla="val 39583"/>
              <a:gd name="adj2" fmla="val -102866"/>
            </a:avLst>
          </a:prstGeom>
          <a:solidFill>
            <a:srgbClr val="009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/>
          <a:lstStyle/>
          <a:p>
            <a:r>
              <a:rPr lang="en-US" sz="2000">
                <a:solidFill>
                  <a:schemeClr val="tx1"/>
                </a:solidFill>
                <a:cs typeface="Arial" charset="0"/>
              </a:rPr>
              <a:t>Num distinct alleles</a:t>
            </a:r>
          </a:p>
        </p:txBody>
      </p:sp>
      <p:sp>
        <p:nvSpPr>
          <p:cNvPr id="199684" name="AutoShape 5"/>
          <p:cNvSpPr>
            <a:spLocks noChangeArrowheads="1"/>
          </p:cNvSpPr>
          <p:nvPr/>
        </p:nvSpPr>
        <p:spPr bwMode="auto">
          <a:xfrm>
            <a:off x="4773613" y="5318125"/>
            <a:ext cx="3695700" cy="671513"/>
          </a:xfrm>
          <a:prstGeom prst="wedgeRectCallout">
            <a:avLst>
              <a:gd name="adj1" fmla="val -42838"/>
              <a:gd name="adj2" fmla="val -103866"/>
            </a:avLst>
          </a:prstGeom>
          <a:solidFill>
            <a:srgbClr val="009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0794" tIns="50397" rIns="100794" bIns="50397"/>
          <a:lstStyle/>
          <a:p>
            <a:r>
              <a:rPr lang="en-US" sz="2000">
                <a:solidFill>
                  <a:schemeClr val="tx1"/>
                </a:solidFill>
                <a:cs typeface="Arial" charset="0"/>
              </a:rPr>
              <a:t>Num alleles that appear with 3 others or are homozygote</a:t>
            </a:r>
          </a:p>
        </p:txBody>
      </p:sp>
    </p:spTree>
  </p:cSld>
  <p:clrMapOvr>
    <a:masterClrMapping/>
  </p:clrMapOvr>
  <p:transition advTm="10053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XMAN@RGLJLKNX4TW3YL82" val="3113"/>
  <p:tag name="FIRSTSAAD@RGLJLKNX4TW3YL82" val="3149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5.3|22|69.2|49.4|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10372</TotalTime>
  <Words>1634</Words>
  <PresentationFormat>Custom</PresentationFormat>
  <Paragraphs>458</Paragraphs>
  <Slides>32</Slides>
  <Notes>18</Notes>
  <HiddenSlides>8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16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59" baseType="lpstr">
      <vt:lpstr>Arial</vt:lpstr>
      <vt:lpstr>Arial Unicode MS</vt:lpstr>
      <vt:lpstr>Calibri</vt:lpstr>
      <vt:lpstr>Constantia</vt:lpstr>
      <vt:lpstr>Wingdings 2</vt:lpstr>
      <vt:lpstr>Times New Roman</vt:lpstr>
      <vt:lpstr>Wingdings</vt:lpstr>
      <vt:lpstr>Garamond</vt:lpstr>
      <vt:lpstr>Symbol</vt:lpstr>
      <vt:lpstr>Comic Sans MS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Equation</vt:lpstr>
      <vt:lpstr>Half-Sibling Reconstruction A Theoretical Analysis</vt:lpstr>
      <vt:lpstr>Introduction</vt:lpstr>
      <vt:lpstr>Biological Motivation</vt:lpstr>
      <vt:lpstr>Basic Genetics</vt:lpstr>
      <vt:lpstr>Microsatellites (STR)</vt:lpstr>
      <vt:lpstr>Sibling Reconstruction Problem</vt:lpstr>
      <vt:lpstr>Existing Methods</vt:lpstr>
      <vt:lpstr>Full Sibling Reconstruction</vt:lpstr>
      <vt:lpstr>Mendelian Constraints</vt:lpstr>
      <vt:lpstr>Minimum Set Cover</vt:lpstr>
      <vt:lpstr>Parsimony: Alternate Objectives</vt:lpstr>
      <vt:lpstr>2-Allele Algorithm Overview</vt:lpstr>
      <vt:lpstr>Examples</vt:lpstr>
      <vt:lpstr>Parsimony: Minimize Parents</vt:lpstr>
      <vt:lpstr>Full Sibling Reconstruction MP</vt:lpstr>
      <vt:lpstr>Raz’s Parallel Repetition Theorem</vt:lpstr>
      <vt:lpstr>Slide 17</vt:lpstr>
      <vt:lpstr>Slide 18</vt:lpstr>
      <vt:lpstr>Slide 19</vt:lpstr>
      <vt:lpstr>Slide 20</vt:lpstr>
      <vt:lpstr>Min Parents Sib Reconstruction</vt:lpstr>
      <vt:lpstr>Min Half-Sibs Reconstruction</vt:lpstr>
      <vt:lpstr>Mendelian Constraints</vt:lpstr>
      <vt:lpstr>Half-Sibs Enumeration</vt:lpstr>
      <vt:lpstr>Enumeration Algorithm</vt:lpstr>
      <vt:lpstr>Results</vt:lpstr>
      <vt:lpstr>Inherent Problem in Half-Sibs Reconstruction</vt:lpstr>
      <vt:lpstr>Solution</vt:lpstr>
      <vt:lpstr>Conclusion</vt:lpstr>
      <vt:lpstr>References</vt:lpstr>
      <vt:lpstr>References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Consensus Methods for Reconstruction of Sibling Relationships from Genetic Data</dc:title>
  <dc:creator>Saad Sheikh</dc:creator>
  <cp:lastModifiedBy>Linda Casals</cp:lastModifiedBy>
  <cp:revision>973</cp:revision>
  <dcterms:created xsi:type="dcterms:W3CDTF">2009-04-28T06:50:18Z</dcterms:created>
  <dcterms:modified xsi:type="dcterms:W3CDTF">2009-05-07T18:21:46Z</dcterms:modified>
</cp:coreProperties>
</file>