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71" r:id="rId4"/>
    <p:sldId id="259" r:id="rId5"/>
    <p:sldId id="258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72" r:id="rId14"/>
    <p:sldId id="299" r:id="rId15"/>
    <p:sldId id="267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8" r:id="rId33"/>
    <p:sldId id="295" r:id="rId34"/>
    <p:sldId id="291" r:id="rId35"/>
    <p:sldId id="292" r:id="rId36"/>
    <p:sldId id="293" r:id="rId37"/>
    <p:sldId id="294" r:id="rId38"/>
    <p:sldId id="297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BC0024"/>
    <a:srgbClr val="005000"/>
    <a:srgbClr val="50000F"/>
    <a:srgbClr val="760016"/>
    <a:srgbClr val="009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317" autoAdjust="0"/>
  </p:normalViewPr>
  <p:slideViewPr>
    <p:cSldViewPr>
      <p:cViewPr varScale="1">
        <p:scale>
          <a:sx n="76" d="100"/>
          <a:sy n="76" d="100"/>
        </p:scale>
        <p:origin x="-9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829C20-0FBC-4FD4-98D7-1C22D6296583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206CB1-0D1E-44F6-939A-709E68C0C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F9DEE5-7441-423E-ABD6-D186247B5DE8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572694-58E4-428F-8F9F-896C01B7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2EE69E-1242-4A82-9227-4EF53564146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053F1B-2E1F-4361-8C68-F9FE7A2319D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B0AEF0-6D6C-45B7-9500-4D83EC1CE60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38FE34-A5D0-4F20-917F-08DE22366C8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EB4EB-9F94-4BE4-BD46-A98D3FA059A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D41D04-D195-4471-B481-EC82218B418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743F74-31B8-424B-B65E-BA54DF7C54A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95FC-5E6E-4DBF-8B6A-06737343C0EB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A4B9-3A9F-4A0D-AE52-2239C8476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3C9A-6CF5-4ECF-8AB5-F57AA55BF6D8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5D8A-5068-43C1-B765-4FB26328E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0912-7EDC-49DD-AF54-59E1CBBA1EA1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8A09-E087-4876-B3CB-B81100521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F9E0-C165-464D-A021-9B78643765E2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9461-EE73-4E74-9899-85F067E2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9DFB-429C-4EB3-8EA6-58DD25B344C5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4C5E-A764-4E1E-AB57-B9E59654E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EAE-382B-4ADB-A56D-AE525D3649C1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4C4F-2D0C-4E2A-99A5-72F468676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D82F-56B9-4943-831A-8355BA129191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633A-59FD-4F75-B8AA-A52DFE270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5549-B7D8-4296-A73F-81B395A360C7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CC9F-0DA1-40F9-8999-2357AE871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70E1-9140-426B-880C-0B0670C331FE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31D8-D1C9-40E3-AB97-70B7044E9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97BB-7831-4A01-BDD5-25F8B29F7542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7D44-9BE5-4654-A223-0A8FFEA06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53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42C6-135C-45FB-9C22-FCA1631BED5B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5AA1-BEDD-48F6-8D63-488CC7EDC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nealen\Documents\projects\rutgers\game_talk\colors_themes\color03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ealen\Documents\projects\rutgers\game_talk\colors_themes\color02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95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C35B5E-2096-4691-8DB3-68267205FBAC}" type="datetimeFigureOut">
              <a:rPr lang="en-US"/>
              <a:pPr>
                <a:defRPr/>
              </a:pPr>
              <a:t>5/21/2009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95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95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FF31098-2A41-4D0F-878B-45894FD84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50000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0000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0000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0000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000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0000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0000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28750"/>
            <a:ext cx="8077200" cy="2457450"/>
          </a:xfrm>
        </p:spPr>
        <p:txBody>
          <a:bodyPr rtlCol="0">
            <a:normAutofit fontScale="9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/>
              <a:t>[</a:t>
            </a:r>
            <a:r>
              <a:rPr lang="en-US" b="1" dirty="0" smtClean="0"/>
              <a:t>Contemporary Video Game Design.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sz="3200" dirty="0">
                <a:ea typeface="+mn-ea"/>
                <a:cs typeface="+mn-cs"/>
              </a:rPr>
              <a:t>Challenges in </a:t>
            </a:r>
            <a:r>
              <a:rPr lang="en-US" sz="3200" b="1" dirty="0">
                <a:ea typeface="+mn-ea"/>
                <a:cs typeface="+mn-cs"/>
              </a:rPr>
              <a:t>Visualization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Interaction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dirty="0">
                <a:ea typeface="+mn-ea"/>
                <a:cs typeface="+mn-cs"/>
              </a:rPr>
              <a:t>and </a:t>
            </a:r>
            <a:r>
              <a:rPr lang="en-US" sz="3200" b="1" dirty="0">
                <a:ea typeface="+mn-ea"/>
                <a:cs typeface="+mn-cs"/>
              </a:rPr>
              <a:t>Simulation</a:t>
            </a:r>
            <a:br>
              <a:rPr lang="en-US" sz="3200" b="1" dirty="0"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953000"/>
            <a:ext cx="6400800" cy="1295400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50000F"/>
                </a:solidFill>
              </a:rPr>
              <a:t>[Andrew </a:t>
            </a:r>
            <a:r>
              <a:rPr lang="en-US" sz="3600" b="1" dirty="0" err="1" smtClean="0">
                <a:solidFill>
                  <a:srgbClr val="50000F"/>
                </a:solidFill>
              </a:rPr>
              <a:t>Nealen</a:t>
            </a:r>
            <a:r>
              <a:rPr lang="en-US" sz="3600" b="1" dirty="0" smtClean="0">
                <a:solidFill>
                  <a:srgbClr val="50000F"/>
                </a:solidFill>
              </a:rPr>
              <a:t>.]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50000F"/>
                </a:solidFill>
              </a:rPr>
              <a:t>Department of Computer Science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50000F"/>
                </a:solidFill>
              </a:rPr>
              <a:t>Rutgers University</a:t>
            </a:r>
            <a:endParaRPr lang="en-US" sz="2400" dirty="0">
              <a:solidFill>
                <a:srgbClr val="50000F"/>
              </a:solidFill>
            </a:endParaRPr>
          </a:p>
        </p:txBody>
      </p:sp>
      <p:sp>
        <p:nvSpPr>
          <p:cNvPr id="15363" name="Line 52"/>
          <p:cNvSpPr>
            <a:spLocks noChangeShapeType="1"/>
          </p:cNvSpPr>
          <p:nvPr/>
        </p:nvSpPr>
        <p:spPr bwMode="auto">
          <a:xfrm flipV="1">
            <a:off x="1714500" y="4191000"/>
            <a:ext cx="1104900" cy="219075"/>
          </a:xfrm>
          <a:prstGeom prst="line">
            <a:avLst/>
          </a:prstGeom>
          <a:noFill/>
          <a:ln w="50800">
            <a:solidFill>
              <a:srgbClr val="0000FF"/>
            </a:solidFill>
            <a:prstDash val="lgDash"/>
            <a:round/>
            <a:headEnd/>
            <a:tailEnd type="triangle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4" name="Line 53"/>
          <p:cNvSpPr>
            <a:spLocks noChangeShapeType="1"/>
          </p:cNvSpPr>
          <p:nvPr/>
        </p:nvSpPr>
        <p:spPr bwMode="auto">
          <a:xfrm>
            <a:off x="1866900" y="3352800"/>
            <a:ext cx="952500" cy="838200"/>
          </a:xfrm>
          <a:prstGeom prst="line">
            <a:avLst/>
          </a:prstGeom>
          <a:noFill/>
          <a:ln w="50800">
            <a:solidFill>
              <a:srgbClr val="760016"/>
            </a:solidFill>
            <a:prstDash val="lgDash"/>
            <a:round/>
            <a:headEnd/>
            <a:tailEnd type="triangle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Oval 50"/>
          <p:cNvSpPr>
            <a:spLocks noChangeArrowheads="1"/>
          </p:cNvSpPr>
          <p:nvPr/>
        </p:nvSpPr>
        <p:spPr bwMode="auto">
          <a:xfrm>
            <a:off x="914400" y="2514600"/>
            <a:ext cx="1079500" cy="1047750"/>
          </a:xfrm>
          <a:prstGeom prst="ellipse">
            <a:avLst/>
          </a:prstGeom>
          <a:solidFill>
            <a:srgbClr val="BC0024"/>
          </a:solidFill>
          <a:ln w="73025" algn="ctr">
            <a:solidFill>
              <a:srgbClr val="50000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Oval 45"/>
          <p:cNvSpPr>
            <a:spLocks noChangeArrowheads="1"/>
          </p:cNvSpPr>
          <p:nvPr/>
        </p:nvSpPr>
        <p:spPr bwMode="auto">
          <a:xfrm>
            <a:off x="1028700" y="3952875"/>
            <a:ext cx="720725" cy="720725"/>
          </a:xfrm>
          <a:prstGeom prst="ellipse">
            <a:avLst/>
          </a:prstGeom>
          <a:solidFill>
            <a:srgbClr val="3366FF"/>
          </a:solidFill>
          <a:ln w="53975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Line 52"/>
          <p:cNvSpPr>
            <a:spLocks noChangeShapeType="1"/>
          </p:cNvSpPr>
          <p:nvPr/>
        </p:nvSpPr>
        <p:spPr bwMode="auto">
          <a:xfrm flipH="1" flipV="1">
            <a:off x="1981200" y="3048000"/>
            <a:ext cx="914400" cy="0"/>
          </a:xfrm>
          <a:prstGeom prst="line">
            <a:avLst/>
          </a:prstGeom>
          <a:noFill/>
          <a:ln w="50800">
            <a:solidFill>
              <a:srgbClr val="0000FF"/>
            </a:solidFill>
            <a:prstDash val="lgDash"/>
            <a:round/>
            <a:headEnd/>
            <a:tailEnd type="triangle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2857500" y="2943225"/>
            <a:ext cx="231775" cy="231775"/>
          </a:xfrm>
          <a:prstGeom prst="ellipse">
            <a:avLst/>
          </a:prstGeom>
          <a:solidFill>
            <a:srgbClr val="3366FF"/>
          </a:solidFill>
          <a:ln w="53975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Line 53"/>
          <p:cNvSpPr>
            <a:spLocks noChangeShapeType="1"/>
          </p:cNvSpPr>
          <p:nvPr/>
        </p:nvSpPr>
        <p:spPr bwMode="auto">
          <a:xfrm flipH="1" flipV="1">
            <a:off x="1676400" y="4495800"/>
            <a:ext cx="685800" cy="609600"/>
          </a:xfrm>
          <a:prstGeom prst="line">
            <a:avLst/>
          </a:prstGeom>
          <a:noFill/>
          <a:ln w="50800">
            <a:solidFill>
              <a:srgbClr val="760016"/>
            </a:solidFill>
            <a:prstDash val="lgDash"/>
            <a:round/>
            <a:headEnd/>
            <a:tailEnd type="triangle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362200" y="5029200"/>
            <a:ext cx="231775" cy="231775"/>
          </a:xfrm>
          <a:prstGeom prst="ellipse">
            <a:avLst/>
          </a:prstGeom>
          <a:solidFill>
            <a:srgbClr val="BC0024"/>
          </a:solidFill>
          <a:ln w="73025" algn="ctr">
            <a:solidFill>
              <a:srgbClr val="50000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1" name="Rounded Rectangle 34"/>
          <p:cNvSpPr>
            <a:spLocks noChangeArrowheads="1"/>
          </p:cNvSpPr>
          <p:nvPr/>
        </p:nvSpPr>
        <p:spPr bwMode="auto">
          <a:xfrm>
            <a:off x="2819400" y="3733800"/>
            <a:ext cx="1219200" cy="1219200"/>
          </a:xfrm>
          <a:prstGeom prst="roundRect">
            <a:avLst>
              <a:gd name="adj" fmla="val 16667"/>
            </a:avLst>
          </a:prstGeom>
          <a:solidFill>
            <a:srgbClr val="009A00"/>
          </a:solidFill>
          <a:ln w="63500" cap="rnd" algn="ctr">
            <a:solidFill>
              <a:srgbClr val="005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[Digital interaction. </a:t>
            </a:r>
            <a:r>
              <a:rPr lang="en-US" b="1" smtClean="0"/>
              <a:t>Forms.</a:t>
            </a:r>
            <a:r>
              <a:rPr lang="en-US" smtClean="0"/>
              <a:t>]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forms of </a:t>
            </a:r>
            <a:r>
              <a:rPr lang="en-US" b="1" smtClean="0"/>
              <a:t>interaction in video games</a:t>
            </a:r>
          </a:p>
          <a:p>
            <a:r>
              <a:rPr lang="en-US" b="1" smtClean="0"/>
              <a:t>Direct interaction</a:t>
            </a:r>
          </a:p>
          <a:p>
            <a:pPr lvl="1"/>
            <a:r>
              <a:rPr lang="en-US" b="1" smtClean="0"/>
              <a:t>Tactile.</a:t>
            </a:r>
            <a:r>
              <a:rPr lang="en-US" smtClean="0"/>
              <a:t> Grasping. Pulling. Pushing. Shooting.</a:t>
            </a:r>
          </a:p>
          <a:p>
            <a:r>
              <a:rPr lang="en-US" b="1" smtClean="0"/>
              <a:t>Indirect interaction</a:t>
            </a:r>
          </a:p>
          <a:p>
            <a:pPr lvl="1"/>
            <a:r>
              <a:rPr lang="en-US" b="1" smtClean="0"/>
              <a:t>State change.</a:t>
            </a:r>
            <a:r>
              <a:rPr lang="en-US" smtClean="0"/>
              <a:t> An earlier decision/action has far reaching influence on the dynamic simulation</a:t>
            </a:r>
          </a:p>
          <a:p>
            <a:r>
              <a:rPr lang="en-US" smtClean="0"/>
              <a:t>Contemporary games have problems simulating direct interaction</a:t>
            </a:r>
          </a:p>
          <a:p>
            <a:pPr lvl="1"/>
            <a:r>
              <a:rPr lang="en-US" b="1" smtClean="0"/>
              <a:t>Instead. </a:t>
            </a:r>
            <a:r>
              <a:rPr lang="en-US" smtClean="0"/>
              <a:t>state manipulation through </a:t>
            </a:r>
            <a:r>
              <a:rPr lang="en-US" b="1" smtClean="0"/>
              <a:t>abstracted</a:t>
            </a:r>
            <a:r>
              <a:rPr lang="en-US" smtClean="0"/>
              <a:t> direct interaction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[Digital interaction. </a:t>
            </a:r>
            <a:r>
              <a:rPr lang="en-US" b="1" smtClean="0"/>
              <a:t>Abstraction.</a:t>
            </a:r>
            <a:r>
              <a:rPr lang="en-US" smtClean="0"/>
              <a:t>]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Discernable actions</a:t>
            </a:r>
            <a:br>
              <a:rPr lang="en-US" smtClean="0"/>
            </a:br>
            <a:r>
              <a:rPr lang="en-US" smtClean="0"/>
              <a:t>= </a:t>
            </a:r>
            <a:r>
              <a:rPr lang="en-US" b="1" smtClean="0"/>
              <a:t>abstracted direct interaction</a:t>
            </a:r>
          </a:p>
          <a:p>
            <a:pPr lvl="1"/>
            <a:r>
              <a:rPr lang="en-US" smtClean="0"/>
              <a:t>Collision. Gathering. Motion. Buttons. </a:t>
            </a:r>
            <a:br>
              <a:rPr lang="en-US" smtClean="0"/>
            </a:br>
            <a:r>
              <a:rPr lang="en-US" smtClean="0"/>
              <a:t>Swinging (Wii).</a:t>
            </a:r>
          </a:p>
          <a:p>
            <a:r>
              <a:rPr lang="en-US" smtClean="0"/>
              <a:t>Integrated actions</a:t>
            </a:r>
            <a:br>
              <a:rPr lang="en-US" smtClean="0"/>
            </a:br>
            <a:r>
              <a:rPr lang="en-US" smtClean="0"/>
              <a:t>= </a:t>
            </a:r>
            <a:r>
              <a:rPr lang="en-US" b="1" smtClean="0"/>
              <a:t>state changes </a:t>
            </a:r>
            <a:r>
              <a:rPr lang="en-US" smtClean="0"/>
              <a:t>and long term consequences as a result of discernable actions</a:t>
            </a:r>
          </a:p>
          <a:p>
            <a:pPr lvl="1"/>
            <a:r>
              <a:rPr lang="en-US" smtClean="0"/>
              <a:t>Behaviors. Strategies. Etc.</a:t>
            </a:r>
          </a:p>
          <a:p>
            <a:pPr lvl="1"/>
            <a:r>
              <a:rPr lang="en-US" smtClean="0"/>
              <a:t>These are generally also simplified/abstracted to make the game tractable and learnable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[Abstraction. </a:t>
            </a:r>
            <a:r>
              <a:rPr lang="en-US" b="1" smtClean="0"/>
              <a:t>Why?.</a:t>
            </a:r>
            <a:r>
              <a:rPr lang="en-US" smtClean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Ongoing discussion among game designers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Controller mappings and tactile feedback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Example. </a:t>
            </a:r>
            <a:r>
              <a:rPr lang="en-US" dirty="0" smtClean="0"/>
              <a:t>Motion sensing on Nintendo </a:t>
            </a:r>
            <a:r>
              <a:rPr lang="en-US" dirty="0" err="1" smtClean="0"/>
              <a:t>Wii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 this works well.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Bowling. Throwing. Minor pulling.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 1:1 mapping breaks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Collision. Absence of feedback. </a:t>
            </a:r>
            <a:br>
              <a:rPr lang="en-US" dirty="0" smtClean="0"/>
            </a:br>
            <a:r>
              <a:rPr lang="en-US" b="1" dirty="0" smtClean="0"/>
              <a:t>Solution. </a:t>
            </a:r>
            <a:r>
              <a:rPr lang="en-US" dirty="0" smtClean="0"/>
              <a:t>Abstraction (break 1:1 motion of device)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Games are </a:t>
            </a:r>
            <a:r>
              <a:rPr lang="en-US" b="1" dirty="0" smtClean="0"/>
              <a:t>always </a:t>
            </a:r>
            <a:r>
              <a:rPr lang="en-US" dirty="0" smtClean="0"/>
              <a:t>abstractions on some levels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[Input. Reaction. </a:t>
            </a:r>
            <a:r>
              <a:rPr lang="en-US" b="1" smtClean="0"/>
              <a:t>Sensitivity.</a:t>
            </a:r>
            <a:r>
              <a:rPr lang="en-US" smtClean="0"/>
              <a:t>]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143000"/>
            <a:ext cx="60198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Tetris.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Alexey Pajitnov]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[Game. </a:t>
            </a:r>
            <a:r>
              <a:rPr lang="en-US" b="1" smtClean="0"/>
              <a:t>Feel.</a:t>
            </a:r>
            <a:r>
              <a:rPr lang="en-US" smtClean="0"/>
              <a:t>]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Tetris input and feedback is </a:t>
            </a:r>
            <a:r>
              <a:rPr lang="en-US" b="1" smtClean="0"/>
              <a:t>discrete.</a:t>
            </a:r>
            <a:endParaRPr lang="en-US" smtClean="0"/>
          </a:p>
          <a:p>
            <a:pPr lvl="1"/>
            <a:r>
              <a:rPr lang="en-US" smtClean="0"/>
              <a:t>Many casual players tend to enjoy this kind of play style tremendously. </a:t>
            </a:r>
          </a:p>
          <a:p>
            <a:r>
              <a:rPr lang="en-US" smtClean="0"/>
              <a:t>Learning the game controls is near trivial.</a:t>
            </a:r>
          </a:p>
          <a:p>
            <a:pPr lvl="1"/>
            <a:r>
              <a:rPr lang="en-US" smtClean="0"/>
              <a:t>This is not snowboarding. Playing the piano. Etc.</a:t>
            </a:r>
          </a:p>
          <a:p>
            <a:r>
              <a:rPr lang="en-US" smtClean="0"/>
              <a:t>Mastering the game is hard and rewarding.</a:t>
            </a:r>
          </a:p>
          <a:p>
            <a:pPr lvl="1"/>
            <a:r>
              <a:rPr lang="en-US" smtClean="0"/>
              <a:t>Balancing the game is difficult. </a:t>
            </a:r>
          </a:p>
          <a:p>
            <a:pPr lvl="1"/>
            <a:r>
              <a:rPr lang="en-US" smtClean="0"/>
              <a:t>Iteration and rapid prototyping are valuable tools.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Principles of Virtual Sensation.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Steve Swink]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Abstraction.</a:t>
            </a:r>
            <a:r>
              <a:rPr lang="en-US" smtClean="0"/>
              <a:t>]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954" r="2954"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Iconography.</a:t>
            </a:r>
            <a:r>
              <a:rPr lang="en-US" smtClean="0"/>
              <a:t>]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 map of visual iconography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2349500"/>
            <a:ext cx="4999038" cy="2905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149850" y="6488113"/>
            <a:ext cx="399415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Understanding Comics.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Scott McCloud]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A map of visual iconography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Lower left: visual resemblance (e.g. photography)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49500"/>
            <a:ext cx="5002212" cy="290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149850" y="6488113"/>
            <a:ext cx="399415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Understanding Comics.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Scott McCloud]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Iconography.</a:t>
            </a:r>
            <a:r>
              <a:rPr lang="en-US" smtClean="0"/>
              <a:t>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Iconography.</a:t>
            </a:r>
            <a:r>
              <a:rPr lang="en-US" smtClean="0"/>
              <a:t>]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A map of visual iconography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Lower right: iconic abstraction (e.g. cartooning)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49500"/>
            <a:ext cx="5002212" cy="290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5149850" y="6488113"/>
            <a:ext cx="399415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Understanding Comics.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Scott McCloud]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Iconography.</a:t>
            </a:r>
            <a:r>
              <a:rPr lang="en-US" smtClean="0"/>
              <a:t>]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A map of visual iconography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Top: picture plane („pure“ abstraction)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49500"/>
            <a:ext cx="5002212" cy="290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149850" y="6488113"/>
            <a:ext cx="399415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Understanding Comics.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Scott McCloud]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[Talk. </a:t>
            </a:r>
            <a:r>
              <a:rPr lang="en-US" b="1" smtClean="0"/>
              <a:t>Origins.</a:t>
            </a:r>
            <a:r>
              <a:rPr lang="en-US" smtClean="0"/>
              <a:t>]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 years (= 3 classes) of teaching game design</a:t>
            </a:r>
          </a:p>
          <a:p>
            <a:pPr lvl="1"/>
            <a:r>
              <a:rPr lang="en-US" b="1" smtClean="0"/>
              <a:t>40 graduates</a:t>
            </a:r>
            <a:r>
              <a:rPr lang="en-US" smtClean="0"/>
              <a:t>: teams of four students make a game from prototype to final product in 14 weeks</a:t>
            </a:r>
            <a:endParaRPr lang="en-US" sz="1600" smtClean="0"/>
          </a:p>
          <a:p>
            <a:r>
              <a:rPr lang="en-US" smtClean="0"/>
              <a:t>Collaboration on the Design and Programming of the award winning video game </a:t>
            </a:r>
            <a:r>
              <a:rPr lang="en-US" b="1" smtClean="0"/>
              <a:t>Osmos</a:t>
            </a:r>
            <a:r>
              <a:rPr lang="en-US" smtClean="0"/>
              <a:t> (demo to follow)</a:t>
            </a:r>
          </a:p>
          <a:p>
            <a:r>
              <a:rPr lang="en-US" smtClean="0"/>
              <a:t>Talks, panels, roundtables and blogs</a:t>
            </a:r>
            <a:endParaRPr lang="en-US" sz="1600" smtClean="0"/>
          </a:p>
          <a:p>
            <a:r>
              <a:rPr lang="en-US" smtClean="0"/>
              <a:t>Many, many years of </a:t>
            </a:r>
            <a:r>
              <a:rPr lang="en-US" b="1" smtClean="0"/>
              <a:t>“game analysis”</a:t>
            </a:r>
          </a:p>
          <a:p>
            <a:pPr lvl="1"/>
            <a:r>
              <a:rPr lang="en-US" smtClean="0"/>
              <a:t>Yes, I play many (video) games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Iconography.</a:t>
            </a:r>
            <a:r>
              <a:rPr lang="en-US" smtClean="0"/>
              <a:t>]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 map of visual iconography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en-US" smtClean="0"/>
              <a:t>Far right: from realism to cartoons… words as the next logical step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49500"/>
            <a:ext cx="5002212" cy="290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149850" y="6488113"/>
            <a:ext cx="399415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Understanding Comics.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Scott McCloud]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</a:t>
            </a:r>
            <a:r>
              <a:rPr lang="en-US" b="1" smtClean="0"/>
              <a:t>Iconography.</a:t>
            </a:r>
            <a:r>
              <a:rPr lang="en-US" smtClean="0"/>
              <a:t>]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 map of visual iconography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en-US" smtClean="0"/>
              <a:t>Interesting tool for thinking about comics and games as art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49500"/>
            <a:ext cx="5002212" cy="290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149850" y="6488113"/>
            <a:ext cx="399415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Understanding Comics.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Scott McCloud]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[Game. </a:t>
            </a:r>
            <a:r>
              <a:rPr lang="en-US" b="1" smtClean="0"/>
              <a:t>Context.</a:t>
            </a:r>
            <a:r>
              <a:rPr lang="en-US" smtClean="0"/>
              <a:t>]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Areas of game design iconography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49500"/>
            <a:ext cx="5002212" cy="29083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014790" name="Oval 6"/>
          <p:cNvSpPr>
            <a:spLocks noChangeArrowheads="1"/>
          </p:cNvSpPr>
          <p:nvPr/>
        </p:nvSpPr>
        <p:spPr bwMode="auto">
          <a:xfrm rot="2914047">
            <a:off x="3598863" y="3084513"/>
            <a:ext cx="3959225" cy="1406525"/>
          </a:xfrm>
          <a:prstGeom prst="ellipse">
            <a:avLst/>
          </a:prstGeom>
          <a:solidFill>
            <a:srgbClr val="008000">
              <a:alpha val="21960"/>
            </a:srgbClr>
          </a:solidFill>
          <a:ln w="76200" algn="ctr">
            <a:solidFill>
              <a:srgbClr val="007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14791" name="Text Box 7"/>
          <p:cNvSpPr txBox="1">
            <a:spLocks noChangeArrowheads="1"/>
          </p:cNvSpPr>
          <p:nvPr/>
        </p:nvSpPr>
        <p:spPr bwMode="auto">
          <a:xfrm>
            <a:off x="5849938" y="5680075"/>
            <a:ext cx="1462087" cy="4619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Prototype</a:t>
            </a:r>
            <a:endParaRPr lang="en-US" sz="24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14792" name="Oval 8"/>
          <p:cNvSpPr>
            <a:spLocks noChangeArrowheads="1"/>
          </p:cNvSpPr>
          <p:nvPr/>
        </p:nvSpPr>
        <p:spPr bwMode="auto">
          <a:xfrm rot="2914047">
            <a:off x="3119437" y="3055938"/>
            <a:ext cx="2727325" cy="2159000"/>
          </a:xfrm>
          <a:prstGeom prst="ellipse">
            <a:avLst/>
          </a:prstGeom>
          <a:solidFill>
            <a:srgbClr val="FFCC00">
              <a:alpha val="21960"/>
            </a:srgbClr>
          </a:solidFill>
          <a:ln w="76200" algn="ctr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14793" name="Text Box 9"/>
          <p:cNvSpPr txBox="1">
            <a:spLocks noChangeArrowheads="1"/>
          </p:cNvSpPr>
          <p:nvPr/>
        </p:nvSpPr>
        <p:spPr bwMode="auto">
          <a:xfrm>
            <a:off x="3597275" y="5665788"/>
            <a:ext cx="1616075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D67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Final Game</a:t>
            </a:r>
            <a:endParaRPr lang="en-US" sz="2400" b="1" dirty="0">
              <a:solidFill>
                <a:srgbClr val="D67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14794" name="Oval 10"/>
          <p:cNvSpPr>
            <a:spLocks noChangeArrowheads="1"/>
          </p:cNvSpPr>
          <p:nvPr/>
        </p:nvSpPr>
        <p:spPr bwMode="auto">
          <a:xfrm rot="2914047">
            <a:off x="2278856" y="3921919"/>
            <a:ext cx="1525588" cy="1441450"/>
          </a:xfrm>
          <a:prstGeom prst="ellipse">
            <a:avLst/>
          </a:prstGeom>
          <a:solidFill>
            <a:srgbClr val="FF0000">
              <a:alpha val="21960"/>
            </a:srgbClr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14795" name="Text Box 11"/>
          <p:cNvSpPr txBox="1">
            <a:spLocks noChangeArrowheads="1"/>
          </p:cNvSpPr>
          <p:nvPr/>
        </p:nvSpPr>
        <p:spPr bwMode="auto">
          <a:xfrm>
            <a:off x="1030288" y="5662613"/>
            <a:ext cx="2135187" cy="830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Potential</a:t>
            </a:r>
            <a:b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Uncanny Valley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90" grpId="0" animBg="1"/>
      <p:bldP spid="1014791" grpId="0"/>
      <p:bldP spid="1014792" grpId="0" animBg="1"/>
      <p:bldP spid="1014793" grpId="0"/>
      <p:bldP spid="1014794" grpId="0" animBg="1"/>
      <p:bldP spid="1014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</a:t>
            </a:r>
            <a:r>
              <a:rPr lang="en-US" b="1" smtClean="0"/>
              <a:t>Uncanny Valley.</a:t>
            </a:r>
            <a:r>
              <a:rPr lang="en-US" smtClean="0"/>
              <a:t>]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676400"/>
            <a:ext cx="55578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7263" y="1143000"/>
            <a:ext cx="31067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505200" y="6488113"/>
            <a:ext cx="56388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it-IT" b="1">
                <a:solidFill>
                  <a:srgbClr val="50000F"/>
                </a:solidFill>
                <a:latin typeface="Calibri" pitchFamily="34" charset="0"/>
              </a:rPr>
              <a:t>Bukimi no tani The uncanny valley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Masahiro Mori 1970]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[Uncanny valley. </a:t>
            </a:r>
            <a:r>
              <a:rPr lang="en-US" b="1" smtClean="0"/>
              <a:t>Solved?.</a:t>
            </a:r>
            <a:r>
              <a:rPr lang="en-US" smtClean="0"/>
              <a:t>]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920" r="1920"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[Uncanny valley. </a:t>
            </a:r>
            <a:r>
              <a:rPr lang="en-US" b="1" smtClean="0"/>
              <a:t>Solved?.</a:t>
            </a:r>
            <a:r>
              <a:rPr lang="en-US" smtClean="0"/>
              <a:t>]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1430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[Uncanny valley. </a:t>
            </a:r>
            <a:r>
              <a:rPr lang="en-US" b="1" smtClean="0"/>
              <a:t>State.</a:t>
            </a:r>
            <a:r>
              <a:rPr lang="en-US" smtClean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Still images are continuously improving</a:t>
            </a:r>
          </a:p>
          <a:p>
            <a:pPr lvl="1"/>
            <a:r>
              <a:rPr lang="en-US" smtClean="0"/>
              <a:t>Just a matter of time. </a:t>
            </a:r>
            <a:r>
              <a:rPr lang="en-US" b="1" smtClean="0"/>
              <a:t>Potentially solvable.</a:t>
            </a:r>
          </a:p>
          <a:p>
            <a:r>
              <a:rPr lang="en-US" smtClean="0"/>
              <a:t>Problem is exacerbated in human animation</a:t>
            </a:r>
          </a:p>
          <a:p>
            <a:pPr lvl="1"/>
            <a:r>
              <a:rPr lang="en-US" smtClean="0"/>
              <a:t>Motion capture works for film. </a:t>
            </a:r>
            <a:br>
              <a:rPr lang="en-US" smtClean="0"/>
            </a:br>
            <a:r>
              <a:rPr lang="en-US" smtClean="0"/>
              <a:t>Infeasible for physical interaction in games.</a:t>
            </a:r>
          </a:p>
          <a:p>
            <a:pPr lvl="1"/>
            <a:r>
              <a:rPr lang="en-US" smtClean="0"/>
              <a:t>Much research effort. </a:t>
            </a:r>
            <a:r>
              <a:rPr lang="en-US" b="1" smtClean="0"/>
              <a:t>Potentially solvable.</a:t>
            </a:r>
          </a:p>
          <a:p>
            <a:endParaRPr lang="en-US" b="1" smtClean="0"/>
          </a:p>
          <a:p>
            <a:r>
              <a:rPr lang="en-US" b="1" smtClean="0"/>
              <a:t>But what about digital interaction?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[Digital. </a:t>
            </a:r>
            <a:r>
              <a:rPr lang="en-US" b="1" smtClean="0"/>
              <a:t>Development.</a:t>
            </a:r>
            <a:r>
              <a:rPr lang="en-US" smtClean="0"/>
              <a:t>]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2019300"/>
            <a:ext cx="1371600" cy="3733800"/>
          </a:xfrm>
          <a:prstGeom prst="rect">
            <a:avLst/>
          </a:prstGeom>
          <a:solidFill>
            <a:srgbClr val="C00000"/>
          </a:solidFill>
          <a:ln w="50800" cap="rnd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24300" y="2438400"/>
            <a:ext cx="1371600" cy="3314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05600" y="5257800"/>
            <a:ext cx="1371600" cy="495300"/>
          </a:xfrm>
          <a:prstGeom prst="rect">
            <a:avLst/>
          </a:prstGeom>
          <a:solidFill>
            <a:srgbClr val="009A00"/>
          </a:solidFill>
          <a:ln w="50800" cap="rnd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62000" y="5867400"/>
            <a:ext cx="2133600" cy="4619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BC0024"/>
                </a:solidFill>
                <a:latin typeface="Calibri" pitchFamily="34" charset="0"/>
              </a:rPr>
              <a:t>[Rendering.]</a:t>
            </a:r>
            <a:endParaRPr lang="de-DE" sz="2400" b="1">
              <a:solidFill>
                <a:srgbClr val="BC0024"/>
              </a:solidFill>
              <a:latin typeface="Calibri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587750" y="5867400"/>
            <a:ext cx="2133600" cy="4619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[Animation.]</a:t>
            </a:r>
            <a:endParaRPr lang="de-DE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6330950" y="5862638"/>
            <a:ext cx="213360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00"/>
                </a:solidFill>
                <a:latin typeface="Calibri" pitchFamily="34" charset="0"/>
              </a:rPr>
              <a:t>[Interaction.]</a:t>
            </a:r>
            <a:endParaRPr lang="de-DE" sz="2400" b="1">
              <a:solidFill>
                <a:srgbClr val="007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[Uncanny valley. </a:t>
            </a:r>
            <a:r>
              <a:rPr lang="en-US" b="1" smtClean="0"/>
              <a:t>Interaction.</a:t>
            </a:r>
            <a:r>
              <a:rPr lang="en-US" smtClean="0"/>
              <a:t>]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Currently, meaningful interaction in </a:t>
            </a:r>
            <a:r>
              <a:rPr lang="en-US" b="1" smtClean="0"/>
              <a:t>photorealistic environments</a:t>
            </a:r>
            <a:r>
              <a:rPr lang="en-US" smtClean="0"/>
              <a:t> is quasi non-existent. </a:t>
            </a:r>
          </a:p>
          <a:p>
            <a:r>
              <a:rPr lang="en-US" smtClean="0"/>
              <a:t>Limited to. Destruction. Shooting. Etc.</a:t>
            </a:r>
          </a:p>
          <a:p>
            <a:r>
              <a:rPr lang="en-US" smtClean="0"/>
              <a:t>Notable example. </a:t>
            </a:r>
            <a:r>
              <a:rPr lang="en-US" b="1" smtClean="0"/>
              <a:t>Exploration.</a:t>
            </a:r>
          </a:p>
          <a:p>
            <a:pPr lvl="1"/>
            <a:r>
              <a:rPr lang="en-US" smtClean="0"/>
              <a:t>Sense-pleasure as a goal is possible. </a:t>
            </a:r>
            <a:br>
              <a:rPr lang="en-US" smtClean="0"/>
            </a:br>
            <a:r>
              <a:rPr lang="en-US" smtClean="0"/>
              <a:t>Explicit interaction goals other than the most primitive kind are generally </a:t>
            </a:r>
            <a:r>
              <a:rPr lang="en-US" b="1" smtClean="0"/>
              <a:t>absent.</a:t>
            </a:r>
            <a:endParaRPr lang="en-US" smtClean="0"/>
          </a:p>
          <a:p>
            <a:r>
              <a:rPr lang="en-US" smtClean="0"/>
              <a:t>Other Direct interactions ? </a:t>
            </a:r>
            <a:br>
              <a:rPr lang="en-US" smtClean="0"/>
            </a:br>
            <a:r>
              <a:rPr lang="en-US" smtClean="0"/>
              <a:t>Indirect interactions/simulations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[Visual. Interaction. </a:t>
            </a:r>
            <a:r>
              <a:rPr lang="en-US" b="1" smtClean="0"/>
              <a:t>Abstraction.</a:t>
            </a:r>
            <a:r>
              <a:rPr lang="en-US" smtClean="0"/>
              <a:t>]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 t="13008" b="7805"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The Marriage.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Rod Humble]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[Talk. </a:t>
            </a:r>
            <a:r>
              <a:rPr lang="en-US" b="1" smtClean="0"/>
              <a:t>Motivations in 2D.</a:t>
            </a:r>
            <a:r>
              <a:rPr lang="en-US" smtClean="0"/>
              <a:t>]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130300"/>
            <a:ext cx="72580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352800" y="6488113"/>
            <a:ext cx="57912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Fibermesh.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http://www.nealen.net/prof.html]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[Simulation. Reality. </a:t>
            </a:r>
            <a:r>
              <a:rPr lang="en-US" b="1" smtClean="0"/>
              <a:t>Abstraction.</a:t>
            </a:r>
            <a:r>
              <a:rPr lang="en-US" smtClean="0"/>
              <a:t>]</a:t>
            </a:r>
          </a:p>
        </p:txBody>
      </p:sp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Gravitation.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Jason Rohrer]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[Engineering. </a:t>
            </a:r>
            <a:r>
              <a:rPr lang="en-US" b="1" smtClean="0"/>
              <a:t>Abstraction.</a:t>
            </a:r>
            <a:r>
              <a:rPr lang="en-US" smtClean="0"/>
              <a:t>]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World of Goo.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Ron Carmel and Kyle Gabler]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[2D to 3D. </a:t>
            </a:r>
            <a:r>
              <a:rPr lang="en-US" b="1" smtClean="0"/>
              <a:t>Abstraction.</a:t>
            </a:r>
            <a:r>
              <a:rPr lang="en-US" smtClean="0"/>
              <a:t>]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Shadow Physics.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Steve Swink and Scott Anderson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[2D Game. </a:t>
            </a:r>
            <a:r>
              <a:rPr lang="en-US" b="1" smtClean="0"/>
              <a:t>Play.</a:t>
            </a:r>
            <a:r>
              <a:rPr lang="en-US" smtClean="0"/>
              <a:t>]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Success of 2D low DOF games often and mostly attributed to nostalgia.</a:t>
            </a:r>
          </a:p>
          <a:p>
            <a:pPr lvl="1"/>
            <a:r>
              <a:rPr lang="en-US" smtClean="0"/>
              <a:t>Surely this helps. But…</a:t>
            </a:r>
          </a:p>
          <a:p>
            <a:r>
              <a:rPr lang="en-US" smtClean="0"/>
              <a:t>Reduced DOFs, </a:t>
            </a:r>
            <a:r>
              <a:rPr lang="en-US" b="1" smtClean="0"/>
              <a:t>Abstraction</a:t>
            </a:r>
            <a:r>
              <a:rPr lang="en-US" smtClean="0"/>
              <a:t> and simplicity of control equally important</a:t>
            </a:r>
          </a:p>
          <a:p>
            <a:r>
              <a:rPr lang="en-US" smtClean="0"/>
              <a:t>If the game does not </a:t>
            </a:r>
            <a:r>
              <a:rPr lang="en-US" b="1" smtClean="0"/>
              <a:t>feel</a:t>
            </a:r>
            <a:r>
              <a:rPr lang="en-US" smtClean="0"/>
              <a:t> right it will not succeed</a:t>
            </a:r>
          </a:p>
          <a:p>
            <a:pPr lvl="1"/>
            <a:r>
              <a:rPr lang="en-US" smtClean="0"/>
              <a:t>Control. Feedback. State changes. Simulation.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[Games. </a:t>
            </a:r>
            <a:r>
              <a:rPr lang="en-US" b="1" smtClean="0"/>
              <a:t>Strengths.</a:t>
            </a:r>
            <a:r>
              <a:rPr lang="en-US" smtClean="0"/>
              <a:t>]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Platforms.</a:t>
            </a:r>
          </a:p>
          <a:p>
            <a:pPr lvl="1"/>
            <a:r>
              <a:rPr lang="en-US" smtClean="0"/>
              <a:t>Convey meaning. Messages. Ideas. Ideals.</a:t>
            </a:r>
          </a:p>
          <a:p>
            <a:pPr lvl="1"/>
            <a:r>
              <a:rPr lang="en-US" smtClean="0"/>
              <a:t>Individuals. Authors. Renaissance people. </a:t>
            </a:r>
          </a:p>
          <a:p>
            <a:r>
              <a:rPr lang="en-US" b="1" smtClean="0"/>
              <a:t>Abstraction of and </a:t>
            </a:r>
            <a:br>
              <a:rPr lang="en-US" b="1" smtClean="0"/>
            </a:br>
            <a:r>
              <a:rPr lang="en-US" b="1" smtClean="0"/>
              <a:t>interaction with and within</a:t>
            </a:r>
          </a:p>
          <a:p>
            <a:pPr lvl="1"/>
            <a:r>
              <a:rPr lang="en-US" smtClean="0"/>
              <a:t>Concepts. Systems. Worlds.</a:t>
            </a:r>
          </a:p>
          <a:p>
            <a:r>
              <a:rPr lang="en-US" b="1" smtClean="0"/>
              <a:t>Low degrees of freedom input. Large possibility space.</a:t>
            </a:r>
            <a:endParaRPr lang="en-US" smtClean="0"/>
          </a:p>
          <a:p>
            <a:pPr lvl="1"/>
            <a:r>
              <a:rPr lang="en-US" smtClean="0"/>
              <a:t>Design is hard. Be challenged. Persevere.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[Games. </a:t>
            </a:r>
            <a:r>
              <a:rPr lang="en-US" b="1" smtClean="0"/>
              <a:t>Ideas.</a:t>
            </a:r>
            <a:r>
              <a:rPr lang="en-US" smtClean="0"/>
              <a:t>]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mining</a:t>
            </a:r>
          </a:p>
          <a:p>
            <a:pPr lvl="1"/>
            <a:r>
              <a:rPr lang="en-US" smtClean="0"/>
              <a:t>Use games as vehicles to explore human behavior.</a:t>
            </a:r>
            <a:br>
              <a:rPr lang="en-US" smtClean="0"/>
            </a:br>
            <a:r>
              <a:rPr lang="en-US" smtClean="0"/>
              <a:t>To improve game systems and interfaces.</a:t>
            </a:r>
          </a:p>
          <a:p>
            <a:pPr lvl="1"/>
            <a:r>
              <a:rPr lang="en-US" smtClean="0"/>
              <a:t>As tools to help guide research. </a:t>
            </a:r>
            <a:r>
              <a:rPr lang="en-US" b="1" smtClean="0"/>
              <a:t>ESP Game.</a:t>
            </a:r>
          </a:p>
          <a:p>
            <a:endParaRPr lang="en-US" smtClean="0"/>
          </a:p>
          <a:p>
            <a:r>
              <a:rPr lang="en-US" smtClean="0"/>
              <a:t>Research into game controls + response</a:t>
            </a:r>
          </a:p>
          <a:p>
            <a:pPr lvl="1"/>
            <a:r>
              <a:rPr lang="en-US" smtClean="0"/>
              <a:t>How many and which degrees of freedom.</a:t>
            </a:r>
          </a:p>
          <a:p>
            <a:pPr lvl="1"/>
            <a:r>
              <a:rPr lang="en-US" smtClean="0"/>
              <a:t>How many redundant feedback systems.</a:t>
            </a:r>
          </a:p>
          <a:p>
            <a:pPr lvl="1"/>
            <a:r>
              <a:rPr lang="en-US" smtClean="0"/>
              <a:t>How to meld sense pleasure and explicit goals.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[Visual feedback. </a:t>
            </a:r>
            <a:r>
              <a:rPr lang="en-US" b="1" smtClean="0"/>
              <a:t>Eye candy?.</a:t>
            </a:r>
            <a:r>
              <a:rPr lang="en-US" smtClean="0"/>
              <a:t>]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</a:t>
            </a:r>
            <a:r>
              <a:rPr lang="en-US" b="1" smtClean="0"/>
              <a:t>Interdisciplinary. </a:t>
            </a:r>
            <a:r>
              <a:rPr lang="en-US" smtClean="0"/>
              <a:t>Science. Art.]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science</a:t>
            </a:r>
          </a:p>
          <a:p>
            <a:r>
              <a:rPr lang="en-US" smtClean="0"/>
              <a:t>Art</a:t>
            </a:r>
          </a:p>
          <a:p>
            <a:r>
              <a:rPr lang="en-US" smtClean="0"/>
              <a:t>Cognitive science</a:t>
            </a:r>
          </a:p>
          <a:p>
            <a:pPr lvl="1"/>
            <a:r>
              <a:rPr lang="en-US" smtClean="0"/>
              <a:t>Intelligence and adaption of game systems.</a:t>
            </a:r>
          </a:p>
          <a:p>
            <a:r>
              <a:rPr lang="en-US" smtClean="0"/>
              <a:t>Perceptual science</a:t>
            </a:r>
          </a:p>
          <a:p>
            <a:pPr lvl="1"/>
            <a:r>
              <a:rPr lang="en-US" smtClean="0"/>
              <a:t>Quantify audiovisual feedback mechanisms.</a:t>
            </a:r>
          </a:p>
          <a:p>
            <a:r>
              <a:rPr lang="en-US" smtClean="0"/>
              <a:t>English / Composition / Drama</a:t>
            </a:r>
          </a:p>
          <a:p>
            <a:pPr lvl="1"/>
            <a:r>
              <a:rPr lang="en-US" smtClean="0"/>
              <a:t>Digital composition. Digital narrative. Semiotics.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[Games. </a:t>
            </a:r>
            <a:r>
              <a:rPr lang="en-US" b="1" smtClean="0"/>
              <a:t>Outlook.</a:t>
            </a:r>
            <a:r>
              <a:rPr lang="en-US" smtClean="0"/>
              <a:t>]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interesting </a:t>
            </a:r>
            <a:r>
              <a:rPr lang="en-US" b="1" smtClean="0"/>
              <a:t>visualizations.</a:t>
            </a:r>
            <a:r>
              <a:rPr lang="en-US" smtClean="0"/>
              <a:t> Non photorealistic renderings. Icons. </a:t>
            </a:r>
            <a:r>
              <a:rPr lang="en-US" b="1" smtClean="0"/>
              <a:t>Semiotics.</a:t>
            </a:r>
          </a:p>
          <a:p>
            <a:r>
              <a:rPr lang="en-US" smtClean="0"/>
              <a:t>More </a:t>
            </a:r>
            <a:r>
              <a:rPr lang="en-US" b="1" smtClean="0"/>
              <a:t>rich interactions.</a:t>
            </a:r>
            <a:r>
              <a:rPr lang="en-US" smtClean="0"/>
              <a:t> Interfaces. Mappings.</a:t>
            </a:r>
          </a:p>
          <a:p>
            <a:pPr lvl="1"/>
            <a:r>
              <a:rPr lang="en-US" smtClean="0"/>
              <a:t>Use time as an additional degree of freedom.</a:t>
            </a:r>
          </a:p>
          <a:p>
            <a:pPr lvl="1"/>
            <a:r>
              <a:rPr lang="en-US" smtClean="0"/>
              <a:t>Not only binary/analog input devices</a:t>
            </a:r>
          </a:p>
          <a:p>
            <a:r>
              <a:rPr lang="en-US" smtClean="0"/>
              <a:t>Use of games as </a:t>
            </a:r>
            <a:r>
              <a:rPr lang="en-US" b="1" smtClean="0"/>
              <a:t>educational tools.</a:t>
            </a:r>
            <a:endParaRPr lang="en-US" smtClean="0"/>
          </a:p>
          <a:p>
            <a:r>
              <a:rPr lang="en-US" smtClean="0"/>
              <a:t>New exploratory and </a:t>
            </a:r>
            <a:r>
              <a:rPr lang="en-US" b="1" smtClean="0"/>
              <a:t>participatory art forms.</a:t>
            </a:r>
          </a:p>
          <a:p>
            <a:r>
              <a:rPr lang="en-US" smtClean="0"/>
              <a:t>Adaptive games. </a:t>
            </a:r>
            <a:r>
              <a:rPr lang="en-US" b="1" smtClean="0"/>
              <a:t>Adaptive rule sets.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[Thank. </a:t>
            </a:r>
            <a:r>
              <a:rPr lang="en-US" b="1" smtClean="0"/>
              <a:t>You!.</a:t>
            </a:r>
            <a:r>
              <a:rPr lang="en-US" smtClean="0"/>
              <a:t>]</a:t>
            </a:r>
          </a:p>
        </p:txBody>
      </p:sp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[Talk. </a:t>
            </a:r>
            <a:r>
              <a:rPr lang="en-US" b="1" smtClean="0"/>
              <a:t>Rules.</a:t>
            </a:r>
            <a:r>
              <a:rPr lang="en-US" smtClean="0"/>
              <a:t>]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interrupt me if you like</a:t>
            </a:r>
          </a:p>
          <a:p>
            <a:r>
              <a:rPr lang="en-US" smtClean="0"/>
              <a:t>Even better: interrupt me if you can educate me on a topic</a:t>
            </a:r>
          </a:p>
          <a:p>
            <a:r>
              <a:rPr lang="en-US" smtClean="0"/>
              <a:t>This talk is a first</a:t>
            </a:r>
          </a:p>
          <a:p>
            <a:pPr lvl="1"/>
            <a:r>
              <a:rPr lang="en-US" smtClean="0"/>
              <a:t>I am a structural engineer/architect/computer scientist (= computer graphics researcher) by education</a:t>
            </a:r>
          </a:p>
          <a:p>
            <a:r>
              <a:rPr lang="en-US" smtClean="0"/>
              <a:t>Ideally I will learn from you</a:t>
            </a:r>
          </a:p>
          <a:p>
            <a:pPr lvl="1"/>
            <a:r>
              <a:rPr lang="en-US" smtClean="0"/>
              <a:t>While making this as entertaining as I can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[Definition. </a:t>
            </a:r>
            <a:r>
              <a:rPr lang="en-US" b="1" smtClean="0"/>
              <a:t>Games</a:t>
            </a:r>
            <a:r>
              <a:rPr lang="en-US" smtClean="0"/>
              <a:t>.]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Games are about </a:t>
            </a:r>
            <a:r>
              <a:rPr lang="en-US" b="1" smtClean="0"/>
              <a:t>meaningful interaction</a:t>
            </a:r>
            <a:r>
              <a:rPr lang="en-US" smtClean="0"/>
              <a:t> with and within a </a:t>
            </a:r>
            <a:r>
              <a:rPr lang="en-US" b="1" smtClean="0"/>
              <a:t>dynamic formal system</a:t>
            </a:r>
          </a:p>
          <a:p>
            <a:r>
              <a:rPr lang="en-US" smtClean="0"/>
              <a:t>Games have </a:t>
            </a:r>
            <a:r>
              <a:rPr lang="en-US" b="1" smtClean="0"/>
              <a:t>rules</a:t>
            </a:r>
          </a:p>
          <a:p>
            <a:r>
              <a:rPr lang="en-US" smtClean="0"/>
              <a:t>Games have </a:t>
            </a:r>
            <a:r>
              <a:rPr lang="en-US" b="1" smtClean="0"/>
              <a:t>goals</a:t>
            </a:r>
          </a:p>
          <a:p>
            <a:pPr lvl="1"/>
            <a:r>
              <a:rPr lang="en-US" smtClean="0"/>
              <a:t>and these goals can be explicit or implicit </a:t>
            </a:r>
          </a:p>
          <a:p>
            <a:pPr lvl="1"/>
            <a:r>
              <a:rPr lang="en-US" smtClean="0"/>
              <a:t>or even consist entirely of playful sense-pleasure</a:t>
            </a:r>
          </a:p>
          <a:p>
            <a:r>
              <a:rPr lang="en-US" smtClean="0"/>
              <a:t>Games (can) contain </a:t>
            </a:r>
            <a:r>
              <a:rPr lang="en-US" b="1" smtClean="0"/>
              <a:t>resources</a:t>
            </a:r>
          </a:p>
          <a:p>
            <a:r>
              <a:rPr lang="en-US" smtClean="0"/>
              <a:t>Games are </a:t>
            </a:r>
            <a:r>
              <a:rPr lang="en-US" b="1" smtClean="0"/>
              <a:t>abstractions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[Example. </a:t>
            </a:r>
            <a:r>
              <a:rPr lang="en-US" b="1" smtClean="0"/>
              <a:t>Osmos.</a:t>
            </a:r>
            <a:r>
              <a:rPr lang="en-US" smtClean="0"/>
              <a:t>]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143000" y="6488113"/>
            <a:ext cx="8001000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50000F"/>
                </a:solidFill>
                <a:latin typeface="Calibri" pitchFamily="34" charset="0"/>
              </a:rPr>
              <a:t>[</a:t>
            </a:r>
            <a:r>
              <a:rPr lang="en-US" b="1">
                <a:solidFill>
                  <a:srgbClr val="50000F"/>
                </a:solidFill>
                <a:latin typeface="Calibri" pitchFamily="34" charset="0"/>
              </a:rPr>
              <a:t>Osmos.</a:t>
            </a:r>
            <a:r>
              <a:rPr lang="en-US">
                <a:solidFill>
                  <a:srgbClr val="50000F"/>
                </a:solidFill>
                <a:latin typeface="Calibri" pitchFamily="34" charset="0"/>
              </a:rPr>
              <a:t> Hemisphere Games. http://www.hemispheregames.com/osmos]</a:t>
            </a:r>
            <a:endParaRPr lang="de-DE">
              <a:solidFill>
                <a:srgbClr val="50000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[Osmos. </a:t>
            </a:r>
            <a:r>
              <a:rPr lang="en-US" b="1" smtClean="0"/>
              <a:t>Deconstructed.</a:t>
            </a:r>
            <a:r>
              <a:rPr lang="en-US" smtClean="0"/>
              <a:t>]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Interaction:</a:t>
            </a:r>
            <a:r>
              <a:rPr lang="en-US" smtClean="0"/>
              <a:t> mouse clicks + mote collisions</a:t>
            </a:r>
          </a:p>
          <a:p>
            <a:r>
              <a:rPr lang="en-US" b="1" smtClean="0"/>
              <a:t>Dynamic formal system:</a:t>
            </a:r>
            <a:r>
              <a:rPr lang="en-US" smtClean="0"/>
              <a:t> “Newtonian” physics</a:t>
            </a:r>
          </a:p>
          <a:p>
            <a:r>
              <a:rPr lang="en-US" b="1" smtClean="0"/>
              <a:t>Rules:</a:t>
            </a:r>
            <a:r>
              <a:rPr lang="en-US" smtClean="0"/>
              <a:t> absorb smaller motes, etc.</a:t>
            </a:r>
          </a:p>
          <a:p>
            <a:r>
              <a:rPr lang="en-US" b="1" smtClean="0"/>
              <a:t>Goals:</a:t>
            </a:r>
            <a:r>
              <a:rPr lang="en-US" smtClean="0"/>
              <a:t> become the biggest + sense pleasure</a:t>
            </a:r>
          </a:p>
          <a:p>
            <a:r>
              <a:rPr lang="en-US" b="1" smtClean="0"/>
              <a:t>Resources:</a:t>
            </a:r>
            <a:r>
              <a:rPr lang="en-US" smtClean="0"/>
              <a:t> mote size. coupled to propulsion mechanic. arguably the key contribution.</a:t>
            </a:r>
          </a:p>
          <a:p>
            <a:r>
              <a:rPr lang="en-US" b="1" smtClean="0"/>
              <a:t>Abstractions:</a:t>
            </a:r>
            <a:r>
              <a:rPr lang="en-US" smtClean="0"/>
              <a:t> gravitational motion, energy conservation, linear momentum, actio = reactio… etc.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[Meaningful. </a:t>
            </a:r>
            <a:r>
              <a:rPr lang="en-US" b="1" smtClean="0"/>
              <a:t>Play.</a:t>
            </a:r>
            <a:r>
              <a:rPr lang="en-US" smtClean="0"/>
              <a:t>]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Player </a:t>
            </a:r>
            <a:r>
              <a:rPr lang="en-US" b="1" smtClean="0"/>
              <a:t>interaction</a:t>
            </a:r>
            <a:r>
              <a:rPr lang="en-US" smtClean="0"/>
              <a:t> should (ideally) be</a:t>
            </a:r>
          </a:p>
          <a:p>
            <a:r>
              <a:rPr lang="en-US" b="1" smtClean="0"/>
              <a:t>Discernable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Perceive the immediate outcome of player action 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Sound or visual effect, game state change</a:t>
            </a:r>
          </a:p>
          <a:p>
            <a:pPr>
              <a:lnSpc>
                <a:spcPct val="90000"/>
              </a:lnSpc>
            </a:pPr>
            <a:r>
              <a:rPr lang="de-DE" b="1" smtClean="0"/>
              <a:t>Integrated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Outcome of action is woven into the game system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Long term consequences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Actions in earlier stages have far reaching influence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8200" y="5867400"/>
            <a:ext cx="3810000" cy="3698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0000F"/>
                </a:solidFill>
                <a:latin typeface="+mj-lt"/>
              </a:rPr>
              <a:t>[</a:t>
            </a:r>
            <a:r>
              <a:rPr lang="en-US" b="1" dirty="0">
                <a:solidFill>
                  <a:srgbClr val="50000F"/>
                </a:solidFill>
                <a:latin typeface="+mj-lt"/>
              </a:rPr>
              <a:t>Rules of Play. </a:t>
            </a:r>
            <a:r>
              <a:rPr lang="en-US" dirty="0">
                <a:solidFill>
                  <a:srgbClr val="50000F"/>
                </a:solidFill>
                <a:latin typeface="+mj-lt"/>
              </a:rPr>
              <a:t>Salen and Zimmerman.]</a:t>
            </a:r>
            <a:endParaRPr lang="de-DE" dirty="0">
              <a:solidFill>
                <a:srgbClr val="50000F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[Digital. </a:t>
            </a:r>
            <a:r>
              <a:rPr lang="en-US" b="1" smtClean="0"/>
              <a:t>Analog.</a:t>
            </a:r>
            <a:r>
              <a:rPr lang="en-US" smtClean="0"/>
              <a:t>]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4800" t="13963" r="6000" b="9251"/>
          <a:stretch>
            <a:fillRect/>
          </a:stretch>
        </p:blipFill>
        <p:spPr bwMode="auto">
          <a:xfrm>
            <a:off x="0" y="1143000"/>
            <a:ext cx="91440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A00"/>
        </a:solidFill>
        <a:ln w="50800" cap="rnd" algn="ctr">
          <a:solidFill>
            <a:srgbClr val="005000"/>
          </a:solidFill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960</Words>
  <Application>Microsoft Office PowerPoint</Application>
  <PresentationFormat>On-screen Show (4:3)</PresentationFormat>
  <Paragraphs>228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Arial</vt:lpstr>
      <vt:lpstr>Wingdings</vt:lpstr>
      <vt:lpstr>Office Theme</vt:lpstr>
      <vt:lpstr>[Contemporary Video Game Design.] Challenges in Visualization Interaction and Simulation </vt:lpstr>
      <vt:lpstr>[Talk. Origins.]</vt:lpstr>
      <vt:lpstr>[Talk. Motivations in 2D.]</vt:lpstr>
      <vt:lpstr>[Talk. Rules.]</vt:lpstr>
      <vt:lpstr>[Definition. Games.]</vt:lpstr>
      <vt:lpstr>[Example. Osmos.]</vt:lpstr>
      <vt:lpstr>[Osmos. Deconstructed.]</vt:lpstr>
      <vt:lpstr>[Meaningful. Play.]</vt:lpstr>
      <vt:lpstr>[Digital. Analog.]</vt:lpstr>
      <vt:lpstr>[Digital interaction. Forms.]</vt:lpstr>
      <vt:lpstr>[Digital interaction. Abstraction.]</vt:lpstr>
      <vt:lpstr>[Abstraction. Why?.]</vt:lpstr>
      <vt:lpstr>[Input. Reaction. Sensitivity.]</vt:lpstr>
      <vt:lpstr>[Game. Feel.]</vt:lpstr>
      <vt:lpstr>[Visual. Abstraction.]</vt:lpstr>
      <vt:lpstr>[Visual. Iconography.]</vt:lpstr>
      <vt:lpstr>[Visual. Iconography.]</vt:lpstr>
      <vt:lpstr>[Visual. Iconography.]</vt:lpstr>
      <vt:lpstr>[Visual. Iconography.]</vt:lpstr>
      <vt:lpstr>[Visual. Iconography.]</vt:lpstr>
      <vt:lpstr>[Visual. Iconography.]</vt:lpstr>
      <vt:lpstr>[Game. Context.]</vt:lpstr>
      <vt:lpstr>[Uncanny Valley.]</vt:lpstr>
      <vt:lpstr>[Uncanny valley. Solved?.]</vt:lpstr>
      <vt:lpstr>[Uncanny valley. Solved?.]</vt:lpstr>
      <vt:lpstr>[Uncanny valley. State.]</vt:lpstr>
      <vt:lpstr>[Digital. Development.]</vt:lpstr>
      <vt:lpstr>[Uncanny valley. Interaction.]</vt:lpstr>
      <vt:lpstr>[Visual. Interaction. Abstraction.]</vt:lpstr>
      <vt:lpstr>[Simulation. Reality. Abstraction.]</vt:lpstr>
      <vt:lpstr>[Engineering. Abstraction.]</vt:lpstr>
      <vt:lpstr>[2D to 3D. Abstraction.]</vt:lpstr>
      <vt:lpstr>[2D Game. Play.]</vt:lpstr>
      <vt:lpstr>[Games. Strengths.]</vt:lpstr>
      <vt:lpstr>[Games. Ideas.]</vt:lpstr>
      <vt:lpstr>[Visual feedback. Eye candy?.]</vt:lpstr>
      <vt:lpstr>[Interdisciplinary. Science. Art.]</vt:lpstr>
      <vt:lpstr>[Games. Outlook.]</vt:lpstr>
      <vt:lpstr>[Thank. You!.]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nealen</dc:creator>
  <cp:lastModifiedBy>Linda Casals</cp:lastModifiedBy>
  <cp:revision>64</cp:revision>
  <dcterms:created xsi:type="dcterms:W3CDTF">2009-05-02T21:49:08Z</dcterms:created>
  <dcterms:modified xsi:type="dcterms:W3CDTF">2009-05-21T14:24:31Z</dcterms:modified>
</cp:coreProperties>
</file>