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1" r:id="rId2"/>
    <p:sldId id="409" r:id="rId3"/>
    <p:sldId id="414" r:id="rId4"/>
    <p:sldId id="416" r:id="rId5"/>
    <p:sldId id="417" r:id="rId6"/>
    <p:sldId id="394" r:id="rId7"/>
    <p:sldId id="418" r:id="rId8"/>
    <p:sldId id="397" r:id="rId9"/>
    <p:sldId id="419" r:id="rId10"/>
    <p:sldId id="422" r:id="rId11"/>
    <p:sldId id="402" r:id="rId12"/>
    <p:sldId id="423" r:id="rId13"/>
    <p:sldId id="424" r:id="rId14"/>
    <p:sldId id="428" r:id="rId15"/>
    <p:sldId id="429" r:id="rId16"/>
    <p:sldId id="431" r:id="rId17"/>
    <p:sldId id="404" r:id="rId18"/>
    <p:sldId id="405" r:id="rId19"/>
    <p:sldId id="406" r:id="rId20"/>
    <p:sldId id="440" r:id="rId21"/>
    <p:sldId id="437" r:id="rId22"/>
    <p:sldId id="438" r:id="rId23"/>
    <p:sldId id="439" r:id="rId24"/>
    <p:sldId id="436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3366"/>
    <a:srgbClr val="FF00FF"/>
    <a:srgbClr val="00FF00"/>
    <a:srgbClr val="FF66CC"/>
    <a:srgbClr val="CC6600"/>
    <a:srgbClr val="006600"/>
    <a:srgbClr val="FFFFCC"/>
    <a:srgbClr val="FF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800" y="-288"/>
      </p:cViewPr>
      <p:guideLst>
        <p:guide orient="horz" pos="2864"/>
        <p:guide pos="1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25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88EB1A-550A-406B-ACDF-7202799D8B98}" type="datetime1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B28159-BB41-40E0-9333-141587B29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59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62A7-5DB0-4AA4-B763-8131D2A8C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6932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C37E6-B938-4AA8-B519-7F7AD49D4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67898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B80CE-7A45-4958-A9DA-9BA40D310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0384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7639-A3AA-4CA2-B5EC-1AF96684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83681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1182-76D1-4D23-A962-F83210A2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9805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9AFE-6EE3-400A-9959-D305975BF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4718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09766-F9D2-424D-9F6B-8A84CBE3A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9795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990C-091A-4419-A326-3354CAE0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13204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6617-4098-48A1-8A04-16AE9E5F7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2870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C390-0CF4-4622-939F-9860A0E33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70489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B429-F189-474A-B08C-CABA5AD71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38963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12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45841F1-404C-41BB-AD3B-7D4838286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ill Sans MT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ill Sans MT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Gill Sans MT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7" Type="http://schemas.openxmlformats.org/officeDocument/2006/relationships/image" Target="../media/image30.png"/><Relationship Id="rId2" Type="http://schemas.openxmlformats.org/officeDocument/2006/relationships/image" Target="../media/image3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4" Type="http://schemas.openxmlformats.org/officeDocument/2006/relationships/image" Target="../media/image5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7" Type="http://schemas.openxmlformats.org/officeDocument/2006/relationships/image" Target="../media/image3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4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30.png"/><Relationship Id="rId7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5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" y="-2044"/>
            <a:ext cx="9144000" cy="6858000"/>
          </a:xfrm>
          <a:prstGeom prst="rect">
            <a:avLst/>
          </a:prstGeom>
        </p:spPr>
      </p:pic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685793" y="3104933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Discrepancy Minimization by Walking on </a:t>
            </a:r>
            <a:r>
              <a:rPr lang="en-US" smtClean="0">
                <a:latin typeface="Gill Sans MT" charset="0"/>
              </a:rPr>
              <a:t>the Edges</a:t>
            </a:r>
            <a:endParaRPr lang="en-US" dirty="0" smtClean="0">
              <a:latin typeface="Gill Sans MT" charset="0"/>
            </a:endParaRPr>
          </a:p>
        </p:txBody>
      </p:sp>
      <p:sp>
        <p:nvSpPr>
          <p:cNvPr id="2054" name="Subtitle 2"/>
          <p:cNvSpPr>
            <a:spLocks noGrp="1"/>
          </p:cNvSpPr>
          <p:nvPr>
            <p:ph type="subTitle" idx="1"/>
          </p:nvPr>
        </p:nvSpPr>
        <p:spPr>
          <a:xfrm>
            <a:off x="1473365" y="4923184"/>
            <a:ext cx="6189663" cy="1224953"/>
          </a:xfrm>
        </p:spPr>
        <p:txBody>
          <a:bodyPr/>
          <a:lstStyle/>
          <a:p>
            <a:r>
              <a:rPr lang="en-US" sz="2800" dirty="0" smtClean="0">
                <a:latin typeface="Gill Sans MT" charset="0"/>
              </a:rPr>
              <a:t>Raghu </a:t>
            </a:r>
            <a:r>
              <a:rPr lang="en-US" sz="2800" dirty="0" err="1" smtClean="0">
                <a:latin typeface="Gill Sans MT" charset="0"/>
              </a:rPr>
              <a:t>Meka</a:t>
            </a:r>
            <a:r>
              <a:rPr lang="en-US" sz="2800" dirty="0" smtClean="0">
                <a:latin typeface="Gill Sans MT" charset="0"/>
              </a:rPr>
              <a:t> (IAS/DIMACS)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err="1" smtClean="0">
                <a:latin typeface="Gill Sans MT" charset="0"/>
              </a:rPr>
              <a:t>Shachar</a:t>
            </a:r>
            <a:r>
              <a:rPr lang="en-US" sz="2400" dirty="0" smtClean="0">
                <a:latin typeface="Gill Sans MT" charset="0"/>
              </a:rPr>
              <a:t> Lovett (IAS)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charset="0"/>
              </a:rPr>
              <a:t>Outline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352550" y="2071688"/>
            <a:ext cx="64182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Font typeface="Times New Roman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Partial coloring Method</a:t>
            </a:r>
          </a:p>
          <a:p>
            <a:pPr algn="l" eaLnBrk="1" hangingPunct="1">
              <a:buFont typeface="Times New Roman" charset="0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algn="l" eaLnBrk="1" hangingPunct="1">
              <a:buFont typeface="Times New Roman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EDGE-WALK: Geometric picture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217488" y="2235200"/>
            <a:ext cx="979487" cy="234950"/>
          </a:xfrm>
          <a:prstGeom prst="rightArrow">
            <a:avLst>
              <a:gd name="adj1" fmla="val 50000"/>
              <a:gd name="adj2" fmla="val 50143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146362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857" y="5281608"/>
            <a:ext cx="7772400" cy="1023305"/>
          </a:xfrm>
        </p:spPr>
        <p:txBody>
          <a:bodyPr/>
          <a:lstStyle/>
          <a:p>
            <a:r>
              <a:rPr lang="en-US" dirty="0" smtClean="0"/>
              <a:t>Focus on m = n case.</a:t>
            </a:r>
            <a:endParaRPr lang="en-US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69621" y="5221704"/>
            <a:ext cx="7599363" cy="1311275"/>
            <a:chOff x="330027" y="1771650"/>
            <a:chExt cx="7598778" cy="1311454"/>
          </a:xfrm>
        </p:grpSpPr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330027" y="1795093"/>
              <a:ext cx="7598778" cy="113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3400" dirty="0" smtClean="0">
                  <a:solidFill>
                    <a:schemeClr val="bg1"/>
                  </a:solidFill>
                  <a:latin typeface="Gill Sans" charset="0"/>
                </a:rPr>
                <a:t>Lemma: Can do this in randomized         </a:t>
              </a:r>
            </a:p>
            <a:p>
              <a:pPr eaLnBrk="1" hangingPunct="1"/>
              <a:r>
                <a:rPr lang="en-US" sz="3400" dirty="0" smtClean="0">
                  <a:solidFill>
                    <a:schemeClr val="bg1"/>
                  </a:solidFill>
                  <a:latin typeface="Gill Sans" charset="0"/>
                </a:rPr>
                <a:t>         time.</a:t>
              </a:r>
              <a:endParaRPr lang="en-US" sz="3400" dirty="0">
                <a:solidFill>
                  <a:schemeClr val="bg1"/>
                </a:solidFill>
                <a:latin typeface="Gill Sans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570661" y="1771650"/>
              <a:ext cx="7129546" cy="1311454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Coloring Method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93544" y="1791301"/>
            <a:ext cx="7130095" cy="3249923"/>
          </a:xfrm>
          <a:prstGeom prst="rect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4302" y="1946696"/>
            <a:ext cx="185980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400" dirty="0" smtClean="0">
                <a:solidFill>
                  <a:srgbClr val="FFFF00"/>
                </a:solidFill>
              </a:rPr>
              <a:t>Input: </a:t>
            </a:r>
            <a:endParaRPr lang="en-US" sz="3400" dirty="0" smtClean="0">
              <a:solidFill>
                <a:schemeClr val="bg1"/>
              </a:solidFill>
            </a:endParaRPr>
          </a:p>
          <a:p>
            <a:pPr algn="l"/>
            <a:endParaRPr lang="en-US" sz="3400" dirty="0">
              <a:solidFill>
                <a:schemeClr val="bg1"/>
              </a:solidFill>
            </a:endParaRPr>
          </a:p>
          <a:p>
            <a:pPr algn="l"/>
            <a:r>
              <a:rPr lang="en-US" sz="3400" dirty="0" smtClean="0">
                <a:solidFill>
                  <a:schemeClr val="bg1"/>
                </a:solidFill>
              </a:rPr>
              <a:t>Output:  </a:t>
            </a:r>
            <a:endParaRPr lang="en-US" sz="3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79668" y="2963793"/>
            <a:ext cx="5031028" cy="1253696"/>
            <a:chOff x="2739828" y="3192401"/>
            <a:chExt cx="5031028" cy="1253696"/>
          </a:xfrm>
        </p:grpSpPr>
        <p:pic>
          <p:nvPicPr>
            <p:cNvPr id="4102" name="Picture 6" descr="\chi \in \{1,0,-1\}^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828" y="3192401"/>
              <a:ext cx="311078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|\chi_i| = 1, \text{ for $n/2$ indices,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828" y="3897457"/>
              <a:ext cx="503102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692368" y="2054984"/>
            <a:ext cx="5118812" cy="2826806"/>
            <a:chOff x="2739828" y="2283592"/>
            <a:chExt cx="5118812" cy="2826806"/>
          </a:xfrm>
        </p:grpSpPr>
        <p:pic>
          <p:nvPicPr>
            <p:cNvPr id="4106" name="Picture 10" descr="disc(\mathcal{S}) = O(\sqrt{n\log(m/n)})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828" y="4561758"/>
              <a:ext cx="4843977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\text{Sets }S_1, S_2, \ldots, S_m \subseteq [n]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828" y="2283592"/>
              <a:ext cx="5118812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627305" y="2054984"/>
            <a:ext cx="5079155" cy="2846694"/>
            <a:chOff x="2687465" y="2283592"/>
            <a:chExt cx="5079155" cy="2846694"/>
          </a:xfrm>
        </p:grpSpPr>
        <p:pic>
          <p:nvPicPr>
            <p:cNvPr id="4110" name="Picture 14" descr="\text{Sets }S_1, S_2, \ldots, S_n \subseteq [n]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92" y="2283592"/>
              <a:ext cx="503102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disc(\mathcal{S}) = O(\sqrt{n})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465" y="4627366"/>
              <a:ext cx="3354475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4" name="Picture 18" descr="\tilde{O}(n^3)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71" y="5782874"/>
            <a:ext cx="118364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8017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charset="0"/>
              </a:rPr>
              <a:t>Outline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352550" y="2071688"/>
            <a:ext cx="64182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Font typeface="Times New Roman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Partial coloring Method</a:t>
            </a:r>
          </a:p>
          <a:p>
            <a:pPr algn="l" eaLnBrk="1" hangingPunct="1">
              <a:buFont typeface="Times New Roman" charset="0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algn="l" eaLnBrk="1" hangingPunct="1">
              <a:buFont typeface="Times New Roman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EDGE-WALK: Geometric picture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217488" y="2235200"/>
            <a:ext cx="979487" cy="234950"/>
          </a:xfrm>
          <a:prstGeom prst="rightArrow">
            <a:avLst>
              <a:gd name="adj1" fmla="val 50000"/>
              <a:gd name="adj2" fmla="val 50143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17488" y="3090297"/>
            <a:ext cx="979487" cy="234950"/>
          </a:xfrm>
          <a:prstGeom prst="rightArrow">
            <a:avLst>
              <a:gd name="adj1" fmla="val 50000"/>
              <a:gd name="adj2" fmla="val 50143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33013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7176"/>
              </p:ext>
            </p:extLst>
          </p:nvPr>
        </p:nvGraphicFramePr>
        <p:xfrm>
          <a:off x="1766736" y="2962656"/>
          <a:ext cx="2818474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5670"/>
                <a:gridCol w="563201"/>
                <a:gridCol w="563201"/>
                <a:gridCol w="555790"/>
                <a:gridCol w="570612"/>
              </a:tblGrid>
              <a:tr h="50444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116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985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361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937463" y="5776398"/>
            <a:ext cx="5953684" cy="420852"/>
            <a:chOff x="3936119" y="5776398"/>
            <a:chExt cx="5953684" cy="420852"/>
          </a:xfrm>
        </p:grpSpPr>
        <p:pic>
          <p:nvPicPr>
            <p:cNvPr id="5126" name="Picture 6" descr="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19" y="5785770"/>
              <a:ext cx="50475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\ch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728" y="5785770"/>
              <a:ext cx="45310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\chi(\mathcal{S}) = \|A\chi\|_\inft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683" y="5776398"/>
              <a:ext cx="210312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Discrepancy: Geometric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7741"/>
                <a:ext cx="7772400" cy="1263566"/>
              </a:xfrm>
            </p:spPr>
            <p:txBody>
              <a:bodyPr/>
              <a:lstStyle/>
              <a:p>
                <a:r>
                  <a:rPr lang="en-US" sz="2800" dirty="0" smtClean="0">
                    <a:latin typeface="Gill Sans MT" charset="0"/>
                  </a:rPr>
                  <a:t>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⊆[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Gill Sans MT" charset="0"/>
                  </a:rPr>
                  <a:t> </a:t>
                </a:r>
                <a:endParaRPr lang="en-US" sz="2800" dirty="0">
                  <a:latin typeface="Gill Sans MT" charset="0"/>
                </a:endParaRPr>
              </a:p>
              <a:p>
                <a:r>
                  <a:rPr lang="en-US" sz="2800" dirty="0">
                    <a:latin typeface="Gill Sans MT" charset="0"/>
                  </a:rPr>
                  <a:t>Color </a:t>
                </a:r>
                <a:r>
                  <a:rPr lang="en-US" sz="2800" dirty="0" smtClean="0">
                    <a:latin typeface="Gill Sans MT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FF00"/>
                        </a:solidFill>
                        <a:latin typeface="Cambria Math"/>
                      </a:rPr>
                      <m:t>1</m:t>
                    </m:r>
                    <m:r>
                      <a:rPr lang="en-US" sz="2800">
                        <a:solidFill>
                          <a:srgbClr val="00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Gill Sans MT" charset="0"/>
                  </a:rPr>
                  <a:t>or</a:t>
                </a:r>
                <a:r>
                  <a:rPr lang="en-US" sz="2800" dirty="0">
                    <a:solidFill>
                      <a:srgbClr val="FF00FF"/>
                    </a:solidFill>
                    <a:latin typeface="Gill Sans MT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latin typeface="Gill Sans MT" charset="0"/>
                  </a:rPr>
                  <a:t> </a:t>
                </a:r>
                <a:r>
                  <a:rPr lang="en-US" sz="2800" dirty="0" smtClean="0">
                    <a:latin typeface="Gill Sans MT" charset="0"/>
                  </a:rPr>
                  <a:t>to minimize imbalance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7741"/>
                <a:ext cx="7772400" cy="1263566"/>
              </a:xfrm>
              <a:blipFill rotWithShape="1">
                <a:blip r:embed="rId5"/>
                <a:stretch>
                  <a:fillRect l="-1490" t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82308" y="3117396"/>
            <a:ext cx="392297" cy="2389051"/>
            <a:chOff x="620548" y="3045204"/>
            <a:chExt cx="449364" cy="2948344"/>
          </a:xfrm>
        </p:grpSpPr>
        <p:pic>
          <p:nvPicPr>
            <p:cNvPr id="57" name="Picture 2" descr="S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38" y="3045204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S_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48" y="3641438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_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39" y="4340810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_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48" y="4958030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_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38" y="5627788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03899"/>
              </p:ext>
            </p:extLst>
          </p:nvPr>
        </p:nvGraphicFramePr>
        <p:xfrm>
          <a:off x="5331316" y="2985706"/>
          <a:ext cx="565670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5670"/>
              </a:tblGrid>
              <a:tr h="50444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116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-1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985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361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-1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543299" y="2967687"/>
            <a:ext cx="1395197" cy="3126343"/>
            <a:chOff x="3250812" y="2959236"/>
            <a:chExt cx="1598154" cy="3858246"/>
          </a:xfrm>
        </p:grpSpPr>
        <p:grpSp>
          <p:nvGrpSpPr>
            <p:cNvPr id="28" name="Group 27"/>
            <p:cNvGrpSpPr/>
            <p:nvPr/>
          </p:nvGrpSpPr>
          <p:grpSpPr>
            <a:xfrm>
              <a:off x="4447749" y="2959236"/>
              <a:ext cx="401217" cy="3255225"/>
              <a:chOff x="5265925" y="2959236"/>
              <a:chExt cx="401217" cy="325522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265925" y="2959236"/>
                <a:ext cx="385042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82100" y="3671136"/>
                <a:ext cx="385042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82100" y="4336902"/>
                <a:ext cx="385042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65925" y="5025876"/>
                <a:ext cx="385042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2100" y="5691241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9" name="Picture 16" descr="\chi(\mathcal{S}) =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812" y="6366095"/>
              <a:ext cx="1579858" cy="45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767853" y="4190080"/>
            <a:ext cx="1820208" cy="370470"/>
            <a:chOff x="4635496" y="4322432"/>
            <a:chExt cx="2084989" cy="457200"/>
          </a:xfrm>
        </p:grpSpPr>
        <p:pic>
          <p:nvPicPr>
            <p:cNvPr id="5122" name="Picture 2" descr="\time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496" y="4322432"/>
              <a:ext cx="56083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=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026" y="4392283"/>
              <a:ext cx="632459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93825"/>
              </p:ext>
            </p:extLst>
          </p:nvPr>
        </p:nvGraphicFramePr>
        <p:xfrm>
          <a:off x="6773595" y="2920146"/>
          <a:ext cx="565670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5670"/>
              </a:tblGrid>
              <a:tr h="50444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116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985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361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32776" y="2518053"/>
            <a:ext cx="308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FF00"/>
                </a:solidFill>
              </a:rPr>
              <a:t> 1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smtClean="0">
                <a:solidFill>
                  <a:srgbClr val="FF00FF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rgbClr val="00FF00"/>
                </a:solidFill>
              </a:rPr>
              <a:t>3    4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rgbClr val="FF00FF"/>
                </a:solidFill>
              </a:rPr>
              <a:t>5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0764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96152"/>
              </p:ext>
            </p:extLst>
          </p:nvPr>
        </p:nvGraphicFramePr>
        <p:xfrm>
          <a:off x="1766736" y="2962656"/>
          <a:ext cx="2818474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5670"/>
                <a:gridCol w="563201"/>
                <a:gridCol w="563201"/>
                <a:gridCol w="555790"/>
                <a:gridCol w="570612"/>
              </a:tblGrid>
              <a:tr h="50444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116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985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361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Discrepancy: Geometric View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82308" y="3117396"/>
            <a:ext cx="392297" cy="2389051"/>
            <a:chOff x="620548" y="3045204"/>
            <a:chExt cx="449364" cy="2948344"/>
          </a:xfrm>
        </p:grpSpPr>
        <p:pic>
          <p:nvPicPr>
            <p:cNvPr id="57" name="Picture 2" descr="S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38" y="3045204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S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48" y="3641438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_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39" y="4340810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_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48" y="4958030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_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38" y="5627788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3179"/>
              </p:ext>
            </p:extLst>
          </p:nvPr>
        </p:nvGraphicFramePr>
        <p:xfrm>
          <a:off x="5331316" y="2985706"/>
          <a:ext cx="565670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5670"/>
              </a:tblGrid>
              <a:tr h="50444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116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-1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985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361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-1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767853" y="4190080"/>
            <a:ext cx="1820208" cy="370470"/>
            <a:chOff x="4635496" y="4322432"/>
            <a:chExt cx="2084989" cy="457200"/>
          </a:xfrm>
        </p:grpSpPr>
        <p:pic>
          <p:nvPicPr>
            <p:cNvPr id="5122" name="Picture 2" descr="\tim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496" y="4322432"/>
              <a:ext cx="56083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=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026" y="4392283"/>
              <a:ext cx="632459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34416"/>
              </p:ext>
            </p:extLst>
          </p:nvPr>
        </p:nvGraphicFramePr>
        <p:xfrm>
          <a:off x="6773595" y="2920146"/>
          <a:ext cx="565670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5670"/>
              </a:tblGrid>
              <a:tr h="50444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116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985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361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32776" y="2518053"/>
            <a:ext cx="308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FF00"/>
                </a:solidFill>
              </a:rPr>
              <a:t> 1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smtClean="0">
                <a:solidFill>
                  <a:srgbClr val="FF00FF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rgbClr val="00FF00"/>
                </a:solidFill>
              </a:rPr>
              <a:t>3    4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rgbClr val="FF00FF"/>
                </a:solidFill>
              </a:rPr>
              <a:t>5</a:t>
            </a:r>
            <a:endParaRPr lang="en-US" sz="2400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 bwMode="auto">
              <a:xfrm>
                <a:off x="685800" y="1527741"/>
                <a:ext cx="7772400" cy="126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Gill Sans MT" pitchFamily="34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aseline="0">
                    <a:solidFill>
                      <a:schemeClr val="bg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bg1"/>
                    </a:solidFill>
                    <a:latin typeface="Gill Sans MT" pitchFamily="34" charset="0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dirty="0" smtClean="0">
                    <a:latin typeface="Gill Sans MT" charset="0"/>
                  </a:rPr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Gill Sans MT" charset="0"/>
                </a:endParaRPr>
              </a:p>
              <a:p>
                <a:r>
                  <a:rPr lang="en-US" sz="2800" dirty="0" smtClean="0">
                    <a:latin typeface="Gill Sans MT" charset="0"/>
                  </a:rPr>
                  <a:t>Want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7741"/>
                <a:ext cx="7772400" cy="1263566"/>
              </a:xfrm>
              <a:prstGeom prst="rect">
                <a:avLst/>
              </a:prstGeom>
              <a:blipFill rotWithShape="1">
                <a:blip r:embed="rId13"/>
                <a:stretch>
                  <a:fillRect l="-1490" t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2" descr="\chi \text{ s.~t.~} |\iprod{v_j}{\chi}| &lt; c\sqrt{n}, \forall j.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28" y="2119253"/>
            <a:ext cx="402166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937463" y="5776398"/>
            <a:ext cx="5953684" cy="420852"/>
            <a:chOff x="3936119" y="5776398"/>
            <a:chExt cx="5953684" cy="420852"/>
          </a:xfrm>
        </p:grpSpPr>
        <p:pic>
          <p:nvPicPr>
            <p:cNvPr id="63" name="Picture 6" descr="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19" y="5785770"/>
              <a:ext cx="50475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8" descr="\chi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728" y="5785770"/>
              <a:ext cx="45310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2" descr="\chi(\mathcal{S}) = \|A\chi\|_\infty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683" y="5776398"/>
              <a:ext cx="210312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365702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Discrepancy: Geometric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 bwMode="auto">
              <a:xfrm>
                <a:off x="685800" y="1527741"/>
                <a:ext cx="7772400" cy="126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Gill Sans MT" pitchFamily="34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aseline="0">
                    <a:solidFill>
                      <a:schemeClr val="bg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bg1"/>
                    </a:solidFill>
                    <a:latin typeface="Gill Sans MT" pitchFamily="34" charset="0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dirty="0" smtClean="0">
                    <a:latin typeface="Gill Sans MT" charset="0"/>
                  </a:rPr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Gill Sans MT" charset="0"/>
                </a:endParaRPr>
              </a:p>
              <a:p>
                <a:r>
                  <a:rPr lang="en-US" sz="2800" dirty="0" smtClean="0">
                    <a:latin typeface="Gill Sans MT" charset="0"/>
                  </a:rPr>
                  <a:t>Want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7741"/>
                <a:ext cx="7772400" cy="1263566"/>
              </a:xfrm>
              <a:prstGeom prst="rect">
                <a:avLst/>
              </a:prstGeom>
              <a:blipFill rotWithShape="1">
                <a:blip r:embed="rId13"/>
                <a:stretch>
                  <a:fillRect l="-1490" t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 bwMode="auto">
          <a:xfrm>
            <a:off x="565420" y="2731176"/>
            <a:ext cx="3080084" cy="2755232"/>
          </a:xfrm>
          <a:custGeom>
            <a:avLst/>
            <a:gdLst>
              <a:gd name="connsiteX0" fmla="*/ 2165684 w 3080084"/>
              <a:gd name="connsiteY0" fmla="*/ 0 h 2755232"/>
              <a:gd name="connsiteX1" fmla="*/ 3080084 w 3080084"/>
              <a:gd name="connsiteY1" fmla="*/ 0 h 2755232"/>
              <a:gd name="connsiteX2" fmla="*/ 3080084 w 3080084"/>
              <a:gd name="connsiteY2" fmla="*/ 2755232 h 2755232"/>
              <a:gd name="connsiteX3" fmla="*/ 300789 w 3080084"/>
              <a:gd name="connsiteY3" fmla="*/ 2743200 h 2755232"/>
              <a:gd name="connsiteX4" fmla="*/ 0 w 3080084"/>
              <a:gd name="connsiteY4" fmla="*/ 2213811 h 2755232"/>
              <a:gd name="connsiteX5" fmla="*/ 661737 w 3080084"/>
              <a:gd name="connsiteY5" fmla="*/ 601579 h 2755232"/>
              <a:gd name="connsiteX6" fmla="*/ 2165684 w 3080084"/>
              <a:gd name="connsiteY6" fmla="*/ 0 h 27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084" h="2755232">
                <a:moveTo>
                  <a:pt x="2165684" y="0"/>
                </a:moveTo>
                <a:lnTo>
                  <a:pt x="3080084" y="0"/>
                </a:lnTo>
                <a:lnTo>
                  <a:pt x="3080084" y="2755232"/>
                </a:lnTo>
                <a:lnTo>
                  <a:pt x="300789" y="2743200"/>
                </a:lnTo>
                <a:lnTo>
                  <a:pt x="0" y="2213811"/>
                </a:lnTo>
                <a:lnTo>
                  <a:pt x="661737" y="601579"/>
                </a:lnTo>
                <a:lnTo>
                  <a:pt x="2165684" y="0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Connector 40"/>
          <p:cNvCxnSpPr>
            <a:stCxn id="40" idx="5"/>
            <a:endCxn id="45" idx="5"/>
          </p:cNvCxnSpPr>
          <p:nvPr/>
        </p:nvCxnSpPr>
        <p:spPr bwMode="auto">
          <a:xfrm>
            <a:off x="1227157" y="3332755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stCxn id="40" idx="4"/>
            <a:endCxn id="45" idx="4"/>
          </p:cNvCxnSpPr>
          <p:nvPr/>
        </p:nvCxnSpPr>
        <p:spPr bwMode="auto">
          <a:xfrm>
            <a:off x="565420" y="4944987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898294" y="548640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3645504" y="5474376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Freeform 44"/>
          <p:cNvSpPr/>
          <p:nvPr/>
        </p:nvSpPr>
        <p:spPr bwMode="auto">
          <a:xfrm>
            <a:off x="1499873" y="3052018"/>
            <a:ext cx="3080084" cy="2755232"/>
          </a:xfrm>
          <a:custGeom>
            <a:avLst/>
            <a:gdLst>
              <a:gd name="connsiteX0" fmla="*/ 2165684 w 3080084"/>
              <a:gd name="connsiteY0" fmla="*/ 0 h 2755232"/>
              <a:gd name="connsiteX1" fmla="*/ 3080084 w 3080084"/>
              <a:gd name="connsiteY1" fmla="*/ 0 h 2755232"/>
              <a:gd name="connsiteX2" fmla="*/ 3080084 w 3080084"/>
              <a:gd name="connsiteY2" fmla="*/ 2755232 h 2755232"/>
              <a:gd name="connsiteX3" fmla="*/ 300789 w 3080084"/>
              <a:gd name="connsiteY3" fmla="*/ 2743200 h 2755232"/>
              <a:gd name="connsiteX4" fmla="*/ 0 w 3080084"/>
              <a:gd name="connsiteY4" fmla="*/ 2213811 h 2755232"/>
              <a:gd name="connsiteX5" fmla="*/ 661737 w 3080084"/>
              <a:gd name="connsiteY5" fmla="*/ 601579 h 2755232"/>
              <a:gd name="connsiteX6" fmla="*/ 2165684 w 3080084"/>
              <a:gd name="connsiteY6" fmla="*/ 0 h 27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084" h="2755232">
                <a:moveTo>
                  <a:pt x="2165684" y="0"/>
                </a:moveTo>
                <a:lnTo>
                  <a:pt x="3080084" y="0"/>
                </a:lnTo>
                <a:lnTo>
                  <a:pt x="3080084" y="2755232"/>
                </a:lnTo>
                <a:lnTo>
                  <a:pt x="300789" y="2743200"/>
                </a:lnTo>
                <a:lnTo>
                  <a:pt x="0" y="2213811"/>
                </a:lnTo>
                <a:lnTo>
                  <a:pt x="661737" y="601579"/>
                </a:lnTo>
                <a:lnTo>
                  <a:pt x="2165684" y="0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878241" y="5474376"/>
            <a:ext cx="926431" cy="324853"/>
          </a:xfrm>
          <a:custGeom>
            <a:avLst/>
            <a:gdLst>
              <a:gd name="connsiteX0" fmla="*/ 0 w 926431"/>
              <a:gd name="connsiteY0" fmla="*/ 12032 h 324853"/>
              <a:gd name="connsiteX1" fmla="*/ 733926 w 926431"/>
              <a:gd name="connsiteY1" fmla="*/ 0 h 324853"/>
              <a:gd name="connsiteX2" fmla="*/ 926431 w 926431"/>
              <a:gd name="connsiteY2" fmla="*/ 324853 h 324853"/>
              <a:gd name="connsiteX3" fmla="*/ 0 w 926431"/>
              <a:gd name="connsiteY3" fmla="*/ 12032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431" h="324853">
                <a:moveTo>
                  <a:pt x="0" y="12032"/>
                </a:moveTo>
                <a:lnTo>
                  <a:pt x="733926" y="0"/>
                </a:lnTo>
                <a:lnTo>
                  <a:pt x="926431" y="324853"/>
                </a:lnTo>
                <a:lnTo>
                  <a:pt x="0" y="12032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743136" y="2719145"/>
            <a:ext cx="1840831" cy="336884"/>
          </a:xfrm>
          <a:custGeom>
            <a:avLst/>
            <a:gdLst>
              <a:gd name="connsiteX0" fmla="*/ 0 w 1840831"/>
              <a:gd name="connsiteY0" fmla="*/ 24063 h 336884"/>
              <a:gd name="connsiteX1" fmla="*/ 914400 w 1840831"/>
              <a:gd name="connsiteY1" fmla="*/ 0 h 336884"/>
              <a:gd name="connsiteX2" fmla="*/ 1840831 w 1840831"/>
              <a:gd name="connsiteY2" fmla="*/ 336884 h 336884"/>
              <a:gd name="connsiteX3" fmla="*/ 914400 w 1840831"/>
              <a:gd name="connsiteY3" fmla="*/ 336884 h 336884"/>
              <a:gd name="connsiteX4" fmla="*/ 0 w 1840831"/>
              <a:gd name="connsiteY4" fmla="*/ 24063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831" h="336884">
                <a:moveTo>
                  <a:pt x="0" y="24063"/>
                </a:moveTo>
                <a:lnTo>
                  <a:pt x="914400" y="0"/>
                </a:lnTo>
                <a:lnTo>
                  <a:pt x="1840831" y="336884"/>
                </a:lnTo>
                <a:lnTo>
                  <a:pt x="914400" y="336884"/>
                </a:lnTo>
                <a:lnTo>
                  <a:pt x="0" y="24063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98294" y="2634921"/>
            <a:ext cx="3681663" cy="3172329"/>
            <a:chOff x="898294" y="2695081"/>
            <a:chExt cx="3681663" cy="3172329"/>
          </a:xfrm>
        </p:grpSpPr>
        <p:cxnSp>
          <p:nvCxnSpPr>
            <p:cNvPr id="49" name="Straight Connector 48"/>
            <p:cNvCxnSpPr/>
            <p:nvPr/>
          </p:nvCxnSpPr>
          <p:spPr bwMode="auto">
            <a:xfrm flipH="1">
              <a:off x="3645506" y="2695081"/>
              <a:ext cx="12030" cy="2755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898294" y="5486408"/>
              <a:ext cx="27472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>
              <a:endCxn id="45" idx="2"/>
            </p:cNvCxnSpPr>
            <p:nvPr/>
          </p:nvCxnSpPr>
          <p:spPr bwMode="auto">
            <a:xfrm>
              <a:off x="3645504" y="5486408"/>
              <a:ext cx="934453" cy="3810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Freeform 51"/>
          <p:cNvSpPr/>
          <p:nvPr/>
        </p:nvSpPr>
        <p:spPr bwMode="auto">
          <a:xfrm>
            <a:off x="589483" y="4957019"/>
            <a:ext cx="1215189" cy="838199"/>
          </a:xfrm>
          <a:custGeom>
            <a:avLst/>
            <a:gdLst>
              <a:gd name="connsiteX0" fmla="*/ 0 w 1239253"/>
              <a:gd name="connsiteY0" fmla="*/ 0 h 878305"/>
              <a:gd name="connsiteX1" fmla="*/ 926432 w 1239253"/>
              <a:gd name="connsiteY1" fmla="*/ 324852 h 878305"/>
              <a:gd name="connsiteX2" fmla="*/ 1239253 w 1239253"/>
              <a:gd name="connsiteY2" fmla="*/ 878305 h 878305"/>
              <a:gd name="connsiteX3" fmla="*/ 288758 w 1239253"/>
              <a:gd name="connsiteY3" fmla="*/ 529389 h 878305"/>
              <a:gd name="connsiteX4" fmla="*/ 0 w 1239253"/>
              <a:gd name="connsiteY4" fmla="*/ 0 h 87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253" h="878305">
                <a:moveTo>
                  <a:pt x="0" y="0"/>
                </a:moveTo>
                <a:lnTo>
                  <a:pt x="926432" y="324852"/>
                </a:lnTo>
                <a:lnTo>
                  <a:pt x="1239253" y="878305"/>
                </a:lnTo>
                <a:lnTo>
                  <a:pt x="288758" y="52938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263920" y="5833319"/>
            <a:ext cx="6610080" cy="656382"/>
            <a:chOff x="1130925" y="5873717"/>
            <a:chExt cx="6610080" cy="656382"/>
          </a:xfrm>
        </p:grpSpPr>
        <p:sp>
          <p:nvSpPr>
            <p:cNvPr id="59" name="Content Placeholder 3"/>
            <p:cNvSpPr txBox="1">
              <a:spLocks/>
            </p:cNvSpPr>
            <p:nvPr/>
          </p:nvSpPr>
          <p:spPr bwMode="auto">
            <a:xfrm>
              <a:off x="1130925" y="5873717"/>
              <a:ext cx="6610080" cy="65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20000"/>
                </a:spcBef>
              </a:pPr>
              <a:r>
                <a:rPr lang="en-US" sz="3200" b="0" dirty="0" smtClean="0">
                  <a:solidFill>
                    <a:schemeClr val="bg1"/>
                  </a:solidFill>
                  <a:latin typeface="Gill Sans MT" charset="0"/>
                </a:rPr>
                <a:t>Goal: Find non-zero lattice points in</a:t>
              </a:r>
            </a:p>
          </p:txBody>
        </p:sp>
        <p:pic>
          <p:nvPicPr>
            <p:cNvPr id="60" name="Picture 10" descr="\mathcal{P}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074" y="5921844"/>
              <a:ext cx="50475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\chi \text{ s.~t.~} |\iprod{v_j}{\chi}| &lt; c\sqrt{n}, \forall j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28" y="2119253"/>
            <a:ext cx="402166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74939" y="3087177"/>
            <a:ext cx="4420933" cy="1161409"/>
            <a:chOff x="4674939" y="3379277"/>
            <a:chExt cx="4420933" cy="1161409"/>
          </a:xfrm>
        </p:grpSpPr>
        <p:pic>
          <p:nvPicPr>
            <p:cNvPr id="54" name="Picture 6" descr="\mathcal{P} = \{x: |x_i| \leq 1,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939" y="3379277"/>
              <a:ext cx="356616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|\iprod{v_j}{x}| \leq c\sqrt{n}\}.&#10;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873" y="3992046"/>
              <a:ext cx="3174999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733984" y="4625211"/>
            <a:ext cx="3837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Polytope</a:t>
            </a:r>
            <a:r>
              <a:rPr lang="en-US" dirty="0" smtClean="0">
                <a:solidFill>
                  <a:schemeClr val="bg1"/>
                </a:solidFill>
              </a:rPr>
              <a:t> view used earlier by </a:t>
            </a:r>
            <a:r>
              <a:rPr lang="en-US" dirty="0" err="1" smtClean="0">
                <a:solidFill>
                  <a:schemeClr val="bg1"/>
                </a:solidFill>
              </a:rPr>
              <a:t>Gluskin</a:t>
            </a:r>
            <a:r>
              <a:rPr lang="en-US" dirty="0" smtClean="0">
                <a:solidFill>
                  <a:schemeClr val="bg1"/>
                </a:solidFill>
              </a:rPr>
              <a:t>’ 88.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9541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5"/>
                                      </p:to>
                                    </p:set>
                                    <p:animEffect filter="image" prLst="opacity: 0.85">
                                      <p:cBhvr rctx="IE">
                                        <p:cTn id="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>
            <a:grpSpLocks/>
          </p:cNvGrpSpPr>
          <p:nvPr/>
        </p:nvGrpSpPr>
        <p:grpSpPr bwMode="auto">
          <a:xfrm>
            <a:off x="799559" y="1710237"/>
            <a:ext cx="7599363" cy="584775"/>
            <a:chOff x="330027" y="1756987"/>
            <a:chExt cx="7598778" cy="584855"/>
          </a:xfrm>
        </p:grpSpPr>
        <p:sp>
          <p:nvSpPr>
            <p:cNvPr id="141" name="TextBox 8"/>
            <p:cNvSpPr txBox="1">
              <a:spLocks noChangeArrowheads="1"/>
            </p:cNvSpPr>
            <p:nvPr/>
          </p:nvSpPr>
          <p:spPr bwMode="auto">
            <a:xfrm>
              <a:off x="330027" y="1756987"/>
              <a:ext cx="7598778" cy="58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3200" dirty="0" smtClean="0">
                  <a:solidFill>
                    <a:schemeClr val="bg1"/>
                  </a:solidFill>
                  <a:latin typeface="Gill Sans" charset="0"/>
                </a:rPr>
                <a:t>Claim: Will find good partial coloring.</a:t>
              </a:r>
              <a:endParaRPr lang="en-US" sz="3200" dirty="0">
                <a:solidFill>
                  <a:schemeClr val="bg1"/>
                </a:solidFill>
                <a:latin typeface="Gill Sans" charset="0"/>
              </a:endParaRPr>
            </a:p>
          </p:txBody>
        </p:sp>
        <p:sp>
          <p:nvSpPr>
            <p:cNvPr id="142" name="Rectangle 6"/>
            <p:cNvSpPr>
              <a:spLocks noChangeArrowheads="1"/>
            </p:cNvSpPr>
            <p:nvPr/>
          </p:nvSpPr>
          <p:spPr bwMode="auto">
            <a:xfrm>
              <a:off x="570661" y="1795093"/>
              <a:ext cx="7129546" cy="495941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498" y="2919169"/>
            <a:ext cx="3898226" cy="2625398"/>
          </a:xfrm>
        </p:spPr>
        <p:txBody>
          <a:bodyPr/>
          <a:lstStyle/>
          <a:p>
            <a:r>
              <a:rPr lang="en-US" sz="2800" dirty="0" smtClean="0"/>
              <a:t>Start at origin</a:t>
            </a:r>
          </a:p>
          <a:p>
            <a:r>
              <a:rPr lang="en-US" sz="2800" dirty="0" smtClean="0"/>
              <a:t>Gaussian walk until you hit a face</a:t>
            </a:r>
          </a:p>
          <a:p>
            <a:r>
              <a:rPr lang="en-US" sz="2800" dirty="0" smtClean="0"/>
              <a:t>Gaussian walk </a:t>
            </a:r>
            <a:r>
              <a:rPr lang="en-US" sz="2800" dirty="0" smtClean="0">
                <a:solidFill>
                  <a:srgbClr val="FFFF00"/>
                </a:solidFill>
              </a:rPr>
              <a:t>within</a:t>
            </a:r>
            <a:r>
              <a:rPr lang="en-US" sz="2800" dirty="0" smtClean="0"/>
              <a:t> the face</a:t>
            </a:r>
          </a:p>
          <a:p>
            <a:endParaRPr lang="en-US" sz="28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499748" y="5784274"/>
            <a:ext cx="5057777" cy="469100"/>
            <a:chOff x="4674939" y="3379277"/>
            <a:chExt cx="5057777" cy="469100"/>
          </a:xfrm>
        </p:grpSpPr>
        <p:pic>
          <p:nvPicPr>
            <p:cNvPr id="135" name="Picture 6" descr="\mathcal{P} = \{x: |x_i| \leq 1,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939" y="3379277"/>
              <a:ext cx="267462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4" descr="|\iprod{v_j}{x}| \leq c\sqrt{n}\}.&#10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467" y="3436897"/>
              <a:ext cx="2381249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 136"/>
          <p:cNvGrpSpPr/>
          <p:nvPr/>
        </p:nvGrpSpPr>
        <p:grpSpPr>
          <a:xfrm>
            <a:off x="1376280" y="1710128"/>
            <a:ext cx="6379309" cy="805525"/>
            <a:chOff x="1082715" y="5873716"/>
            <a:chExt cx="6379309" cy="805525"/>
          </a:xfrm>
        </p:grpSpPr>
        <p:sp>
          <p:nvSpPr>
            <p:cNvPr id="138" name="Content Placeholder 3"/>
            <p:cNvSpPr txBox="1">
              <a:spLocks/>
            </p:cNvSpPr>
            <p:nvPr/>
          </p:nvSpPr>
          <p:spPr bwMode="auto">
            <a:xfrm>
              <a:off x="1082715" y="5873716"/>
              <a:ext cx="6379309" cy="80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20000"/>
                </a:spcBef>
              </a:pPr>
              <a:r>
                <a:rPr lang="en-US" sz="3200" b="0" dirty="0" smtClean="0">
                  <a:solidFill>
                    <a:schemeClr val="bg1"/>
                  </a:solidFill>
                  <a:latin typeface="Gill Sans MT" charset="0"/>
                </a:rPr>
                <a:t>Goal: Find non-zero lattice point in</a:t>
              </a:r>
            </a:p>
          </p:txBody>
        </p:sp>
        <p:pic>
          <p:nvPicPr>
            <p:cNvPr id="139" name="Picture 10" descr="\mathcal{P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274" y="5947244"/>
              <a:ext cx="50475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Freeform 54"/>
          <p:cNvSpPr/>
          <p:nvPr/>
        </p:nvSpPr>
        <p:spPr bwMode="auto">
          <a:xfrm>
            <a:off x="488616" y="2502568"/>
            <a:ext cx="3080084" cy="2755232"/>
          </a:xfrm>
          <a:custGeom>
            <a:avLst/>
            <a:gdLst>
              <a:gd name="connsiteX0" fmla="*/ 2165684 w 3080084"/>
              <a:gd name="connsiteY0" fmla="*/ 0 h 2755232"/>
              <a:gd name="connsiteX1" fmla="*/ 3080084 w 3080084"/>
              <a:gd name="connsiteY1" fmla="*/ 0 h 2755232"/>
              <a:gd name="connsiteX2" fmla="*/ 3080084 w 3080084"/>
              <a:gd name="connsiteY2" fmla="*/ 2755232 h 2755232"/>
              <a:gd name="connsiteX3" fmla="*/ 300789 w 3080084"/>
              <a:gd name="connsiteY3" fmla="*/ 2743200 h 2755232"/>
              <a:gd name="connsiteX4" fmla="*/ 0 w 3080084"/>
              <a:gd name="connsiteY4" fmla="*/ 2213811 h 2755232"/>
              <a:gd name="connsiteX5" fmla="*/ 661737 w 3080084"/>
              <a:gd name="connsiteY5" fmla="*/ 601579 h 2755232"/>
              <a:gd name="connsiteX6" fmla="*/ 2165684 w 3080084"/>
              <a:gd name="connsiteY6" fmla="*/ 0 h 27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084" h="2755232">
                <a:moveTo>
                  <a:pt x="2165684" y="0"/>
                </a:moveTo>
                <a:lnTo>
                  <a:pt x="3080084" y="0"/>
                </a:lnTo>
                <a:lnTo>
                  <a:pt x="3080084" y="2755232"/>
                </a:lnTo>
                <a:lnTo>
                  <a:pt x="300789" y="2743200"/>
                </a:lnTo>
                <a:lnTo>
                  <a:pt x="0" y="2213811"/>
                </a:lnTo>
                <a:lnTo>
                  <a:pt x="661737" y="601579"/>
                </a:lnTo>
                <a:lnTo>
                  <a:pt x="2165684" y="0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55" idx="1"/>
          </p:cNvCxnSpPr>
          <p:nvPr/>
        </p:nvCxnSpPr>
        <p:spPr bwMode="auto">
          <a:xfrm>
            <a:off x="3568700" y="250256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2634247" y="250256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55" idx="5"/>
            <a:endCxn id="62" idx="5"/>
          </p:cNvCxnSpPr>
          <p:nvPr/>
        </p:nvCxnSpPr>
        <p:spPr bwMode="auto">
          <a:xfrm>
            <a:off x="1150353" y="3104147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>
            <a:stCxn id="55" idx="4"/>
            <a:endCxn id="62" idx="4"/>
          </p:cNvCxnSpPr>
          <p:nvPr/>
        </p:nvCxnSpPr>
        <p:spPr bwMode="auto">
          <a:xfrm>
            <a:off x="488616" y="4716379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821490" y="5257800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3568700" y="524576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Freeform 61"/>
          <p:cNvSpPr/>
          <p:nvPr/>
        </p:nvSpPr>
        <p:spPr bwMode="auto">
          <a:xfrm>
            <a:off x="1423069" y="2823410"/>
            <a:ext cx="3080084" cy="2755232"/>
          </a:xfrm>
          <a:custGeom>
            <a:avLst/>
            <a:gdLst>
              <a:gd name="connsiteX0" fmla="*/ 2165684 w 3080084"/>
              <a:gd name="connsiteY0" fmla="*/ 0 h 2755232"/>
              <a:gd name="connsiteX1" fmla="*/ 3080084 w 3080084"/>
              <a:gd name="connsiteY1" fmla="*/ 0 h 2755232"/>
              <a:gd name="connsiteX2" fmla="*/ 3080084 w 3080084"/>
              <a:gd name="connsiteY2" fmla="*/ 2755232 h 2755232"/>
              <a:gd name="connsiteX3" fmla="*/ 300789 w 3080084"/>
              <a:gd name="connsiteY3" fmla="*/ 2743200 h 2755232"/>
              <a:gd name="connsiteX4" fmla="*/ 0 w 3080084"/>
              <a:gd name="connsiteY4" fmla="*/ 2213811 h 2755232"/>
              <a:gd name="connsiteX5" fmla="*/ 661737 w 3080084"/>
              <a:gd name="connsiteY5" fmla="*/ 601579 h 2755232"/>
              <a:gd name="connsiteX6" fmla="*/ 2165684 w 3080084"/>
              <a:gd name="connsiteY6" fmla="*/ 0 h 27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084" h="2755232">
                <a:moveTo>
                  <a:pt x="2165684" y="0"/>
                </a:moveTo>
                <a:lnTo>
                  <a:pt x="3080084" y="0"/>
                </a:lnTo>
                <a:lnTo>
                  <a:pt x="3080084" y="2755232"/>
                </a:lnTo>
                <a:lnTo>
                  <a:pt x="300789" y="2743200"/>
                </a:lnTo>
                <a:lnTo>
                  <a:pt x="0" y="2213811"/>
                </a:lnTo>
                <a:lnTo>
                  <a:pt x="661737" y="601579"/>
                </a:lnTo>
                <a:lnTo>
                  <a:pt x="2165684" y="0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801437" y="5245768"/>
            <a:ext cx="926431" cy="324853"/>
          </a:xfrm>
          <a:custGeom>
            <a:avLst/>
            <a:gdLst>
              <a:gd name="connsiteX0" fmla="*/ 0 w 926431"/>
              <a:gd name="connsiteY0" fmla="*/ 12032 h 324853"/>
              <a:gd name="connsiteX1" fmla="*/ 733926 w 926431"/>
              <a:gd name="connsiteY1" fmla="*/ 0 h 324853"/>
              <a:gd name="connsiteX2" fmla="*/ 926431 w 926431"/>
              <a:gd name="connsiteY2" fmla="*/ 324853 h 324853"/>
              <a:gd name="connsiteX3" fmla="*/ 0 w 926431"/>
              <a:gd name="connsiteY3" fmla="*/ 12032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431" h="324853">
                <a:moveTo>
                  <a:pt x="0" y="12032"/>
                </a:moveTo>
                <a:lnTo>
                  <a:pt x="733926" y="0"/>
                </a:lnTo>
                <a:lnTo>
                  <a:pt x="926431" y="324853"/>
                </a:lnTo>
                <a:lnTo>
                  <a:pt x="0" y="12032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2666332" y="2490537"/>
            <a:ext cx="1840831" cy="336884"/>
          </a:xfrm>
          <a:custGeom>
            <a:avLst/>
            <a:gdLst>
              <a:gd name="connsiteX0" fmla="*/ 0 w 1840831"/>
              <a:gd name="connsiteY0" fmla="*/ 24063 h 336884"/>
              <a:gd name="connsiteX1" fmla="*/ 914400 w 1840831"/>
              <a:gd name="connsiteY1" fmla="*/ 0 h 336884"/>
              <a:gd name="connsiteX2" fmla="*/ 1840831 w 1840831"/>
              <a:gd name="connsiteY2" fmla="*/ 336884 h 336884"/>
              <a:gd name="connsiteX3" fmla="*/ 914400 w 1840831"/>
              <a:gd name="connsiteY3" fmla="*/ 336884 h 336884"/>
              <a:gd name="connsiteX4" fmla="*/ 0 w 1840831"/>
              <a:gd name="connsiteY4" fmla="*/ 24063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831" h="336884">
                <a:moveTo>
                  <a:pt x="0" y="24063"/>
                </a:moveTo>
                <a:lnTo>
                  <a:pt x="914400" y="0"/>
                </a:lnTo>
                <a:lnTo>
                  <a:pt x="1840831" y="336884"/>
                </a:lnTo>
                <a:lnTo>
                  <a:pt x="914400" y="336884"/>
                </a:lnTo>
                <a:lnTo>
                  <a:pt x="0" y="24063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01437" y="2490537"/>
            <a:ext cx="3701716" cy="3088105"/>
            <a:chOff x="801437" y="2490537"/>
            <a:chExt cx="3701716" cy="3088105"/>
          </a:xfrm>
        </p:grpSpPr>
        <p:cxnSp>
          <p:nvCxnSpPr>
            <p:cNvPr id="66" name="Straight Connector 65"/>
            <p:cNvCxnSpPr>
              <a:stCxn id="64" idx="1"/>
            </p:cNvCxnSpPr>
            <p:nvPr/>
          </p:nvCxnSpPr>
          <p:spPr bwMode="auto">
            <a:xfrm flipH="1">
              <a:off x="3568702" y="2490537"/>
              <a:ext cx="12030" cy="2755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>
              <a:stCxn id="63" idx="0"/>
            </p:cNvCxnSpPr>
            <p:nvPr/>
          </p:nvCxnSpPr>
          <p:spPr bwMode="auto">
            <a:xfrm flipV="1">
              <a:off x="801437" y="5245768"/>
              <a:ext cx="2767263" cy="12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>
              <a:endCxn id="62" idx="2"/>
            </p:cNvCxnSpPr>
            <p:nvPr/>
          </p:nvCxnSpPr>
          <p:spPr bwMode="auto">
            <a:xfrm>
              <a:off x="3568700" y="5257800"/>
              <a:ext cx="934453" cy="320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Freeform 68"/>
          <p:cNvSpPr/>
          <p:nvPr/>
        </p:nvSpPr>
        <p:spPr bwMode="auto">
          <a:xfrm>
            <a:off x="512679" y="4728411"/>
            <a:ext cx="1215189" cy="838199"/>
          </a:xfrm>
          <a:custGeom>
            <a:avLst/>
            <a:gdLst>
              <a:gd name="connsiteX0" fmla="*/ 0 w 1239253"/>
              <a:gd name="connsiteY0" fmla="*/ 0 h 878305"/>
              <a:gd name="connsiteX1" fmla="*/ 926432 w 1239253"/>
              <a:gd name="connsiteY1" fmla="*/ 324852 h 878305"/>
              <a:gd name="connsiteX2" fmla="*/ 1239253 w 1239253"/>
              <a:gd name="connsiteY2" fmla="*/ 878305 h 878305"/>
              <a:gd name="connsiteX3" fmla="*/ 288758 w 1239253"/>
              <a:gd name="connsiteY3" fmla="*/ 529389 h 878305"/>
              <a:gd name="connsiteX4" fmla="*/ 0 w 1239253"/>
              <a:gd name="connsiteY4" fmla="*/ 0 h 87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253" h="878305">
                <a:moveTo>
                  <a:pt x="0" y="0"/>
                </a:moveTo>
                <a:lnTo>
                  <a:pt x="926432" y="324852"/>
                </a:lnTo>
                <a:lnTo>
                  <a:pt x="1239253" y="878305"/>
                </a:lnTo>
                <a:lnTo>
                  <a:pt x="288758" y="52938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3604795" y="3272589"/>
            <a:ext cx="577516" cy="866274"/>
          </a:xfrm>
          <a:custGeom>
            <a:avLst/>
            <a:gdLst>
              <a:gd name="connsiteX0" fmla="*/ 360947 w 577516"/>
              <a:gd name="connsiteY0" fmla="*/ 866274 h 866274"/>
              <a:gd name="connsiteX1" fmla="*/ 505326 w 577516"/>
              <a:gd name="connsiteY1" fmla="*/ 601579 h 866274"/>
              <a:gd name="connsiteX2" fmla="*/ 156410 w 577516"/>
              <a:gd name="connsiteY2" fmla="*/ 661737 h 866274"/>
              <a:gd name="connsiteX3" fmla="*/ 445168 w 577516"/>
              <a:gd name="connsiteY3" fmla="*/ 312822 h 866274"/>
              <a:gd name="connsiteX4" fmla="*/ 577516 w 577516"/>
              <a:gd name="connsiteY4" fmla="*/ 0 h 866274"/>
              <a:gd name="connsiteX5" fmla="*/ 204537 w 577516"/>
              <a:gd name="connsiteY5" fmla="*/ 48127 h 866274"/>
              <a:gd name="connsiteX6" fmla="*/ 0 w 577516"/>
              <a:gd name="connsiteY6" fmla="*/ 84222 h 86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516" h="866274">
                <a:moveTo>
                  <a:pt x="360947" y="866274"/>
                </a:moveTo>
                <a:lnTo>
                  <a:pt x="505326" y="601579"/>
                </a:lnTo>
                <a:lnTo>
                  <a:pt x="156410" y="661737"/>
                </a:lnTo>
                <a:lnTo>
                  <a:pt x="445168" y="312822"/>
                </a:lnTo>
                <a:lnTo>
                  <a:pt x="577516" y="0"/>
                </a:lnTo>
                <a:lnTo>
                  <a:pt x="204537" y="48127"/>
                </a:lnTo>
                <a:lnTo>
                  <a:pt x="0" y="84222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572889" y="3389429"/>
            <a:ext cx="1471058" cy="981910"/>
            <a:chOff x="4490589" y="3389429"/>
            <a:chExt cx="1471058" cy="981910"/>
          </a:xfrm>
        </p:grpSpPr>
        <p:sp>
          <p:nvSpPr>
            <p:cNvPr id="74" name="Oval 73"/>
            <p:cNvSpPr/>
            <p:nvPr/>
          </p:nvSpPr>
          <p:spPr bwMode="auto">
            <a:xfrm>
              <a:off x="4515452" y="421238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926130" y="383686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4490589" y="3601185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751674" y="338942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148313" y="352658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277452" y="403659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5525704" y="423417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824487" y="407522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4559968" y="3453063"/>
              <a:ext cx="1335506" cy="854242"/>
            </a:xfrm>
            <a:custGeom>
              <a:avLst/>
              <a:gdLst>
                <a:gd name="connsiteX0" fmla="*/ 24064 w 1335506"/>
                <a:gd name="connsiteY0" fmla="*/ 830179 h 854242"/>
                <a:gd name="connsiteX1" fmla="*/ 445169 w 1335506"/>
                <a:gd name="connsiteY1" fmla="*/ 445169 h 854242"/>
                <a:gd name="connsiteX2" fmla="*/ 0 w 1335506"/>
                <a:gd name="connsiteY2" fmla="*/ 216569 h 854242"/>
                <a:gd name="connsiteX3" fmla="*/ 264695 w 1335506"/>
                <a:gd name="connsiteY3" fmla="*/ 0 h 854242"/>
                <a:gd name="connsiteX4" fmla="*/ 661737 w 1335506"/>
                <a:gd name="connsiteY4" fmla="*/ 144379 h 854242"/>
                <a:gd name="connsiteX5" fmla="*/ 782053 w 1335506"/>
                <a:gd name="connsiteY5" fmla="*/ 649705 h 854242"/>
                <a:gd name="connsiteX6" fmla="*/ 1046748 w 1335506"/>
                <a:gd name="connsiteY6" fmla="*/ 854242 h 854242"/>
                <a:gd name="connsiteX7" fmla="*/ 1335506 w 1335506"/>
                <a:gd name="connsiteY7" fmla="*/ 685800 h 85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506" h="854242">
                  <a:moveTo>
                    <a:pt x="24064" y="830179"/>
                  </a:moveTo>
                  <a:lnTo>
                    <a:pt x="445169" y="445169"/>
                  </a:lnTo>
                  <a:lnTo>
                    <a:pt x="0" y="216569"/>
                  </a:lnTo>
                  <a:lnTo>
                    <a:pt x="264695" y="0"/>
                  </a:lnTo>
                  <a:lnTo>
                    <a:pt x="661737" y="144379"/>
                  </a:lnTo>
                  <a:lnTo>
                    <a:pt x="782053" y="649705"/>
                  </a:lnTo>
                  <a:lnTo>
                    <a:pt x="1046748" y="854242"/>
                  </a:lnTo>
                  <a:lnTo>
                    <a:pt x="1335506" y="68580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4" t="8772" r="7097" b="9795"/>
          <a:stretch/>
        </p:blipFill>
        <p:spPr>
          <a:xfrm>
            <a:off x="3436352" y="2319688"/>
            <a:ext cx="300790" cy="365760"/>
          </a:xfrm>
          <a:prstGeom prst="rect">
            <a:avLst/>
          </a:prstGeom>
          <a:effectLst/>
        </p:spPr>
      </p:pic>
      <p:grpSp>
        <p:nvGrpSpPr>
          <p:cNvPr id="83" name="Group 82"/>
          <p:cNvGrpSpPr/>
          <p:nvPr/>
        </p:nvGrpSpPr>
        <p:grpSpPr>
          <a:xfrm>
            <a:off x="3526189" y="3195988"/>
            <a:ext cx="715477" cy="780046"/>
            <a:chOff x="5443889" y="3195988"/>
            <a:chExt cx="715477" cy="780046"/>
          </a:xfrm>
        </p:grpSpPr>
        <p:sp>
          <p:nvSpPr>
            <p:cNvPr id="84" name="Oval 83"/>
            <p:cNvSpPr/>
            <p:nvPr/>
          </p:nvSpPr>
          <p:spPr bwMode="auto">
            <a:xfrm>
              <a:off x="6022206" y="319598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662864" y="326456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5443889" y="3295983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962851" y="381160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5594284" y="383887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5895073" y="3520572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1" name="Content Placeholder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046" y="4105174"/>
            <a:ext cx="48691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Oval 89"/>
          <p:cNvSpPr/>
          <p:nvPr/>
        </p:nvSpPr>
        <p:spPr bwMode="auto">
          <a:xfrm>
            <a:off x="2585320" y="4214394"/>
            <a:ext cx="137160" cy="13716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515360" y="2457398"/>
            <a:ext cx="149192" cy="1212367"/>
            <a:chOff x="5433060" y="2457398"/>
            <a:chExt cx="149192" cy="1212367"/>
          </a:xfrm>
        </p:grpSpPr>
        <p:grpSp>
          <p:nvGrpSpPr>
            <p:cNvPr id="143" name="Group 142"/>
            <p:cNvGrpSpPr/>
            <p:nvPr/>
          </p:nvGrpSpPr>
          <p:grpSpPr>
            <a:xfrm>
              <a:off x="5433060" y="2457398"/>
              <a:ext cx="149192" cy="1212367"/>
              <a:chOff x="5433060" y="2457398"/>
              <a:chExt cx="149192" cy="1212367"/>
            </a:xfrm>
          </p:grpSpPr>
          <p:sp>
            <p:nvSpPr>
              <p:cNvPr id="145" name="Oval 144"/>
              <p:cNvSpPr/>
              <p:nvPr/>
            </p:nvSpPr>
            <p:spPr bwMode="auto">
              <a:xfrm>
                <a:off x="5433060" y="353260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5445092" y="307179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5433060" y="2457398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44" name="Straight Connector 143"/>
            <p:cNvCxnSpPr>
              <a:stCxn id="145" idx="0"/>
            </p:cNvCxnSpPr>
            <p:nvPr/>
          </p:nvCxnSpPr>
          <p:spPr bwMode="auto">
            <a:xfrm flipH="1" flipV="1">
              <a:off x="5498432" y="2643329"/>
              <a:ext cx="3208" cy="88927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7647561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5"/>
                                      </p:to>
                                    </p:set>
                                    <p:animEffect filter="image" prLst="opacity: 0.85">
                                      <p:cBhvr rctx="IE">
                                        <p:cTn id="1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7362E-19 L 0.0474 -0.06481 L -0.0026 -0.1 L 0.03021 -0.12801 L 0.06979 -0.10509 L 0.08559 -0.03148 L 0.11441 -0.00162 L 0.1434 -0.02616 " pathEditMode="relative" ptsTypes="AAAAAAAA">
                                      <p:cBhvr>
                                        <p:cTn id="2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4 -0.02616 L 0.1592 -0.06644 L 0.12101 -0.05602 L 0.15139 -0.10671 L 0.16719 -0.15602 L 0.125 -0.14537 L 0.10139 -0.1419 " pathEditMode="relative" ptsTypes="AAAAAAA">
                                      <p:cBhvr>
                                        <p:cTn id="3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39 -0.1419 L 0.10139 -0.08797 L 0.10816 -0.18982 L 0.10816 -0.25996 " pathEditMode="relative" rAng="0" ptsTypes="AAAA">
                                      <p:cBhvr>
                                        <p:cTn id="45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2" grpId="0" animBg="1"/>
      <p:bldP spid="72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Edge-Walk: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1213"/>
            <a:ext cx="7772400" cy="9921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Gaussian random walk in subspaces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647700" y="3746500"/>
            <a:ext cx="3822700" cy="1460500"/>
          </a:xfrm>
          <a:custGeom>
            <a:avLst/>
            <a:gdLst>
              <a:gd name="connsiteX0" fmla="*/ 0 w 3822700"/>
              <a:gd name="connsiteY0" fmla="*/ 952500 h 1460500"/>
              <a:gd name="connsiteX1" fmla="*/ 2273300 w 3822700"/>
              <a:gd name="connsiteY1" fmla="*/ 1460500 h 1460500"/>
              <a:gd name="connsiteX2" fmla="*/ 3822700 w 3822700"/>
              <a:gd name="connsiteY2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2700" h="1460500">
                <a:moveTo>
                  <a:pt x="0" y="952500"/>
                </a:moveTo>
                <a:lnTo>
                  <a:pt x="2273300" y="1460500"/>
                </a:lnTo>
                <a:lnTo>
                  <a:pt x="382270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41300" y="3098800"/>
            <a:ext cx="4038600" cy="2471167"/>
          </a:xfrm>
          <a:custGeom>
            <a:avLst/>
            <a:gdLst>
              <a:gd name="connsiteX0" fmla="*/ 0 w 3073400"/>
              <a:gd name="connsiteY0" fmla="*/ 1803400 h 2667000"/>
              <a:gd name="connsiteX1" fmla="*/ 1295400 w 3073400"/>
              <a:gd name="connsiteY1" fmla="*/ 2667000 h 2667000"/>
              <a:gd name="connsiteX2" fmla="*/ 3073400 w 3073400"/>
              <a:gd name="connsiteY2" fmla="*/ 863600 h 2667000"/>
              <a:gd name="connsiteX3" fmla="*/ 1866900 w 3073400"/>
              <a:gd name="connsiteY3" fmla="*/ 0 h 2667000"/>
              <a:gd name="connsiteX4" fmla="*/ 0 w 3073400"/>
              <a:gd name="connsiteY4" fmla="*/ 1803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3400" h="2667000">
                <a:moveTo>
                  <a:pt x="0" y="1803400"/>
                </a:moveTo>
                <a:lnTo>
                  <a:pt x="1295400" y="2667000"/>
                </a:lnTo>
                <a:lnTo>
                  <a:pt x="3073400" y="863600"/>
                </a:lnTo>
                <a:lnTo>
                  <a:pt x="1866900" y="0"/>
                </a:lnTo>
                <a:lnTo>
                  <a:pt x="0" y="180340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50052" y="4453689"/>
            <a:ext cx="137160" cy="13716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054425" y="4078169"/>
            <a:ext cx="443465" cy="395607"/>
            <a:chOff x="3921325" y="4078169"/>
            <a:chExt cx="443465" cy="395607"/>
          </a:xfrm>
        </p:grpSpPr>
        <p:sp>
          <p:nvSpPr>
            <p:cNvPr id="9" name="Oval 8"/>
            <p:cNvSpPr/>
            <p:nvPr/>
          </p:nvSpPr>
          <p:spPr bwMode="auto">
            <a:xfrm>
              <a:off x="4227630" y="407816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Connector 17"/>
            <p:cNvCxnSpPr>
              <a:stCxn id="8" idx="7"/>
              <a:endCxn id="9" idx="3"/>
            </p:cNvCxnSpPr>
            <p:nvPr/>
          </p:nvCxnSpPr>
          <p:spPr bwMode="auto">
            <a:xfrm flipV="1">
              <a:off x="3921325" y="4195242"/>
              <a:ext cx="326392" cy="27853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1925189" y="3842485"/>
            <a:ext cx="442928" cy="255771"/>
            <a:chOff x="3792089" y="3842485"/>
            <a:chExt cx="442928" cy="255771"/>
          </a:xfrm>
        </p:grpSpPr>
        <p:sp>
          <p:nvSpPr>
            <p:cNvPr id="10" name="Oval 9"/>
            <p:cNvSpPr/>
            <p:nvPr/>
          </p:nvSpPr>
          <p:spPr bwMode="auto">
            <a:xfrm>
              <a:off x="3792089" y="3842485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Connector 20"/>
            <p:cNvCxnSpPr>
              <a:stCxn id="10" idx="5"/>
              <a:endCxn id="9" idx="1"/>
            </p:cNvCxnSpPr>
            <p:nvPr/>
          </p:nvCxnSpPr>
          <p:spPr bwMode="auto">
            <a:xfrm>
              <a:off x="3909162" y="3959558"/>
              <a:ext cx="325855" cy="1386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/>
          <p:cNvGrpSpPr/>
          <p:nvPr/>
        </p:nvGrpSpPr>
        <p:grpSpPr>
          <a:xfrm>
            <a:off x="2029562" y="3630729"/>
            <a:ext cx="293872" cy="231843"/>
            <a:chOff x="3896462" y="3630729"/>
            <a:chExt cx="293872" cy="231843"/>
          </a:xfrm>
        </p:grpSpPr>
        <p:sp>
          <p:nvSpPr>
            <p:cNvPr id="11" name="Oval 10"/>
            <p:cNvSpPr/>
            <p:nvPr/>
          </p:nvSpPr>
          <p:spPr bwMode="auto">
            <a:xfrm>
              <a:off x="4053174" y="363072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Straight Connector 25"/>
            <p:cNvCxnSpPr>
              <a:stCxn id="10" idx="7"/>
              <a:endCxn id="11" idx="3"/>
            </p:cNvCxnSpPr>
            <p:nvPr/>
          </p:nvCxnSpPr>
          <p:spPr bwMode="auto">
            <a:xfrm flipV="1">
              <a:off x="3896462" y="3747802"/>
              <a:ext cx="176799" cy="11477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5"/>
          <p:cNvGrpSpPr/>
          <p:nvPr/>
        </p:nvGrpSpPr>
        <p:grpSpPr>
          <a:xfrm>
            <a:off x="2310734" y="3699309"/>
            <a:ext cx="409339" cy="205740"/>
            <a:chOff x="4177634" y="3699309"/>
            <a:chExt cx="409339" cy="205740"/>
          </a:xfrm>
        </p:grpSpPr>
        <p:sp>
          <p:nvSpPr>
            <p:cNvPr id="12" name="Oval 11"/>
            <p:cNvSpPr/>
            <p:nvPr/>
          </p:nvSpPr>
          <p:spPr bwMode="auto">
            <a:xfrm>
              <a:off x="4449813" y="376788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Connector 27"/>
            <p:cNvCxnSpPr>
              <a:stCxn id="12" idx="1"/>
              <a:endCxn id="11" idx="6"/>
            </p:cNvCxnSpPr>
            <p:nvPr/>
          </p:nvCxnSpPr>
          <p:spPr bwMode="auto">
            <a:xfrm flipH="1" flipV="1">
              <a:off x="4177634" y="3699309"/>
              <a:ext cx="292266" cy="8866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oup 46"/>
          <p:cNvGrpSpPr/>
          <p:nvPr/>
        </p:nvGrpSpPr>
        <p:grpSpPr>
          <a:xfrm>
            <a:off x="2687286" y="3884962"/>
            <a:ext cx="161926" cy="530092"/>
            <a:chOff x="4554186" y="3884962"/>
            <a:chExt cx="161926" cy="530092"/>
          </a:xfrm>
        </p:grpSpPr>
        <p:sp>
          <p:nvSpPr>
            <p:cNvPr id="13" name="Oval 12"/>
            <p:cNvSpPr/>
            <p:nvPr/>
          </p:nvSpPr>
          <p:spPr bwMode="auto">
            <a:xfrm>
              <a:off x="4578952" y="427789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Connector 32"/>
            <p:cNvCxnSpPr>
              <a:stCxn id="13" idx="0"/>
              <a:endCxn id="12" idx="5"/>
            </p:cNvCxnSpPr>
            <p:nvPr/>
          </p:nvCxnSpPr>
          <p:spPr bwMode="auto">
            <a:xfrm flipH="1" flipV="1">
              <a:off x="4554186" y="3884962"/>
              <a:ext cx="93346" cy="3929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2816425" y="4394967"/>
            <a:ext cx="281039" cy="217672"/>
            <a:chOff x="4683325" y="4394967"/>
            <a:chExt cx="281039" cy="217672"/>
          </a:xfrm>
        </p:grpSpPr>
        <p:sp>
          <p:nvSpPr>
            <p:cNvPr id="14" name="Oval 13"/>
            <p:cNvSpPr/>
            <p:nvPr/>
          </p:nvSpPr>
          <p:spPr bwMode="auto">
            <a:xfrm>
              <a:off x="4827204" y="447547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Straight Connector 36"/>
            <p:cNvCxnSpPr>
              <a:stCxn id="14" idx="1"/>
              <a:endCxn id="13" idx="5"/>
            </p:cNvCxnSpPr>
            <p:nvPr/>
          </p:nvCxnSpPr>
          <p:spPr bwMode="auto">
            <a:xfrm flipH="1" flipV="1">
              <a:off x="4683325" y="4394967"/>
              <a:ext cx="163966" cy="10059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/>
          <p:cNvGrpSpPr/>
          <p:nvPr/>
        </p:nvGrpSpPr>
        <p:grpSpPr>
          <a:xfrm>
            <a:off x="3084764" y="4316529"/>
            <a:ext cx="311483" cy="227530"/>
            <a:chOff x="4951664" y="4316529"/>
            <a:chExt cx="311483" cy="227530"/>
          </a:xfrm>
        </p:grpSpPr>
        <p:sp>
          <p:nvSpPr>
            <p:cNvPr id="15" name="Oval 14"/>
            <p:cNvSpPr/>
            <p:nvPr/>
          </p:nvSpPr>
          <p:spPr bwMode="auto">
            <a:xfrm>
              <a:off x="5125987" y="431652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Connector 39"/>
            <p:cNvCxnSpPr>
              <a:stCxn id="15" idx="3"/>
              <a:endCxn id="14" idx="6"/>
            </p:cNvCxnSpPr>
            <p:nvPr/>
          </p:nvCxnSpPr>
          <p:spPr bwMode="auto">
            <a:xfrm flipH="1">
              <a:off x="4951664" y="4433602"/>
              <a:ext cx="194410" cy="1104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 txBox="1">
                <a:spLocks/>
              </p:cNvSpPr>
              <p:nvPr/>
            </p:nvSpPr>
            <p:spPr bwMode="auto">
              <a:xfrm>
                <a:off x="4540598" y="2919169"/>
                <a:ext cx="3898226" cy="1817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Gill Sans MT" pitchFamily="34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baseline="0">
                    <a:solidFill>
                      <a:schemeClr val="bg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bg1"/>
                    </a:solidFill>
                    <a:latin typeface="Gill Sans MT" pitchFamily="34" charset="0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dirty="0" smtClean="0"/>
                  <a:t>Subspace V, 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𝛾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Gaussian walk in V</a:t>
                </a:r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0598" y="2919169"/>
                <a:ext cx="3898226" cy="1817931"/>
              </a:xfrm>
              <a:prstGeom prst="rect">
                <a:avLst/>
              </a:prstGeom>
              <a:blipFill rotWithShape="1">
                <a:blip r:embed="rId2"/>
                <a:stretch>
                  <a:fillRect l="-2973" t="-33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X_{t+1} = X_t + \gamma \mathcal{N}(V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01" y="4015571"/>
            <a:ext cx="3156051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ular Callout 15"/>
          <p:cNvSpPr>
            <a:spLocks noChangeArrowheads="1"/>
          </p:cNvSpPr>
          <p:nvPr/>
        </p:nvSpPr>
        <p:spPr bwMode="auto">
          <a:xfrm>
            <a:off x="4330700" y="4648200"/>
            <a:ext cx="4641110" cy="1028700"/>
          </a:xfrm>
          <a:prstGeom prst="wedgeRoundRectCallout">
            <a:avLst>
              <a:gd name="adj1" fmla="val 32979"/>
              <a:gd name="adj2" fmla="val -71518"/>
              <a:gd name="adj3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600" dirty="0" smtClean="0">
                <a:latin typeface="Gill Sans" charset="0"/>
              </a:rPr>
              <a:t>Standard normal in V:</a:t>
            </a:r>
          </a:p>
          <a:p>
            <a:r>
              <a:rPr lang="en-US" sz="2600" dirty="0" smtClean="0">
                <a:latin typeface="Gill Sans" charset="0"/>
              </a:rPr>
              <a:t>Orthonormal basis change</a:t>
            </a:r>
          </a:p>
        </p:txBody>
      </p:sp>
    </p:spTree>
    <p:extLst>
      <p:ext uri="{BB962C8B-B14F-4D97-AF65-F5344CB8AC3E}">
        <p14:creationId xmlns:p14="http://schemas.microsoft.com/office/powerpoint/2010/main" val="36623621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uiExpand="1" build="p"/>
      <p:bldP spid="52" grpId="0" animBg="1"/>
      <p:bldP spid="5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Edge-Walk Algorithm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2084832"/>
            <a:ext cx="77724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Gill Sans MT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Discretization issues: hitting faces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298116" y="2858168"/>
            <a:ext cx="3080084" cy="2755232"/>
          </a:xfrm>
          <a:custGeom>
            <a:avLst/>
            <a:gdLst>
              <a:gd name="connsiteX0" fmla="*/ 2165684 w 3080084"/>
              <a:gd name="connsiteY0" fmla="*/ 0 h 2755232"/>
              <a:gd name="connsiteX1" fmla="*/ 3080084 w 3080084"/>
              <a:gd name="connsiteY1" fmla="*/ 0 h 2755232"/>
              <a:gd name="connsiteX2" fmla="*/ 3080084 w 3080084"/>
              <a:gd name="connsiteY2" fmla="*/ 2755232 h 2755232"/>
              <a:gd name="connsiteX3" fmla="*/ 300789 w 3080084"/>
              <a:gd name="connsiteY3" fmla="*/ 2743200 h 2755232"/>
              <a:gd name="connsiteX4" fmla="*/ 0 w 3080084"/>
              <a:gd name="connsiteY4" fmla="*/ 2213811 h 2755232"/>
              <a:gd name="connsiteX5" fmla="*/ 661737 w 3080084"/>
              <a:gd name="connsiteY5" fmla="*/ 601579 h 2755232"/>
              <a:gd name="connsiteX6" fmla="*/ 2165684 w 3080084"/>
              <a:gd name="connsiteY6" fmla="*/ 0 h 27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084" h="2755232">
                <a:moveTo>
                  <a:pt x="2165684" y="0"/>
                </a:moveTo>
                <a:lnTo>
                  <a:pt x="3080084" y="0"/>
                </a:lnTo>
                <a:lnTo>
                  <a:pt x="3080084" y="2755232"/>
                </a:lnTo>
                <a:lnTo>
                  <a:pt x="300789" y="2743200"/>
                </a:lnTo>
                <a:lnTo>
                  <a:pt x="0" y="2213811"/>
                </a:lnTo>
                <a:lnTo>
                  <a:pt x="661737" y="601579"/>
                </a:lnTo>
                <a:lnTo>
                  <a:pt x="2165684" y="0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>
            <a:stCxn id="5" idx="1"/>
          </p:cNvCxnSpPr>
          <p:nvPr/>
        </p:nvCxnSpPr>
        <p:spPr bwMode="auto">
          <a:xfrm>
            <a:off x="3378200" y="285816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443747" y="285816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>
            <a:stCxn id="5" idx="5"/>
            <a:endCxn id="12" idx="5"/>
          </p:cNvCxnSpPr>
          <p:nvPr/>
        </p:nvCxnSpPr>
        <p:spPr bwMode="auto">
          <a:xfrm>
            <a:off x="959853" y="3459747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stCxn id="5" idx="4"/>
            <a:endCxn id="12" idx="4"/>
          </p:cNvCxnSpPr>
          <p:nvPr/>
        </p:nvCxnSpPr>
        <p:spPr bwMode="auto">
          <a:xfrm>
            <a:off x="298116" y="5071979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30990" y="5613400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378200" y="560136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 bwMode="auto">
          <a:xfrm>
            <a:off x="1232569" y="3179010"/>
            <a:ext cx="3080084" cy="2755232"/>
          </a:xfrm>
          <a:custGeom>
            <a:avLst/>
            <a:gdLst>
              <a:gd name="connsiteX0" fmla="*/ 2165684 w 3080084"/>
              <a:gd name="connsiteY0" fmla="*/ 0 h 2755232"/>
              <a:gd name="connsiteX1" fmla="*/ 3080084 w 3080084"/>
              <a:gd name="connsiteY1" fmla="*/ 0 h 2755232"/>
              <a:gd name="connsiteX2" fmla="*/ 3080084 w 3080084"/>
              <a:gd name="connsiteY2" fmla="*/ 2755232 h 2755232"/>
              <a:gd name="connsiteX3" fmla="*/ 300789 w 3080084"/>
              <a:gd name="connsiteY3" fmla="*/ 2743200 h 2755232"/>
              <a:gd name="connsiteX4" fmla="*/ 0 w 3080084"/>
              <a:gd name="connsiteY4" fmla="*/ 2213811 h 2755232"/>
              <a:gd name="connsiteX5" fmla="*/ 661737 w 3080084"/>
              <a:gd name="connsiteY5" fmla="*/ 601579 h 2755232"/>
              <a:gd name="connsiteX6" fmla="*/ 2165684 w 3080084"/>
              <a:gd name="connsiteY6" fmla="*/ 0 h 27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084" h="2755232">
                <a:moveTo>
                  <a:pt x="2165684" y="0"/>
                </a:moveTo>
                <a:lnTo>
                  <a:pt x="3080084" y="0"/>
                </a:lnTo>
                <a:lnTo>
                  <a:pt x="3080084" y="2755232"/>
                </a:lnTo>
                <a:lnTo>
                  <a:pt x="300789" y="2743200"/>
                </a:lnTo>
                <a:lnTo>
                  <a:pt x="0" y="2213811"/>
                </a:lnTo>
                <a:lnTo>
                  <a:pt x="661737" y="601579"/>
                </a:lnTo>
                <a:lnTo>
                  <a:pt x="2165684" y="0"/>
                </a:lnTo>
                <a:close/>
              </a:path>
            </a:pathLst>
          </a:custGeom>
          <a:solidFill>
            <a:srgbClr val="FFFF00">
              <a:alpha val="85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10937" y="5601368"/>
            <a:ext cx="926431" cy="324853"/>
          </a:xfrm>
          <a:custGeom>
            <a:avLst/>
            <a:gdLst>
              <a:gd name="connsiteX0" fmla="*/ 0 w 926431"/>
              <a:gd name="connsiteY0" fmla="*/ 12032 h 324853"/>
              <a:gd name="connsiteX1" fmla="*/ 733926 w 926431"/>
              <a:gd name="connsiteY1" fmla="*/ 0 h 324853"/>
              <a:gd name="connsiteX2" fmla="*/ 926431 w 926431"/>
              <a:gd name="connsiteY2" fmla="*/ 324853 h 324853"/>
              <a:gd name="connsiteX3" fmla="*/ 0 w 926431"/>
              <a:gd name="connsiteY3" fmla="*/ 12032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431" h="324853">
                <a:moveTo>
                  <a:pt x="0" y="12032"/>
                </a:moveTo>
                <a:lnTo>
                  <a:pt x="733926" y="0"/>
                </a:lnTo>
                <a:lnTo>
                  <a:pt x="926431" y="324853"/>
                </a:lnTo>
                <a:lnTo>
                  <a:pt x="0" y="12032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475832" y="2846137"/>
            <a:ext cx="1840831" cy="336884"/>
          </a:xfrm>
          <a:custGeom>
            <a:avLst/>
            <a:gdLst>
              <a:gd name="connsiteX0" fmla="*/ 0 w 1840831"/>
              <a:gd name="connsiteY0" fmla="*/ 24063 h 336884"/>
              <a:gd name="connsiteX1" fmla="*/ 914400 w 1840831"/>
              <a:gd name="connsiteY1" fmla="*/ 0 h 336884"/>
              <a:gd name="connsiteX2" fmla="*/ 1840831 w 1840831"/>
              <a:gd name="connsiteY2" fmla="*/ 336884 h 336884"/>
              <a:gd name="connsiteX3" fmla="*/ 914400 w 1840831"/>
              <a:gd name="connsiteY3" fmla="*/ 336884 h 336884"/>
              <a:gd name="connsiteX4" fmla="*/ 0 w 1840831"/>
              <a:gd name="connsiteY4" fmla="*/ 24063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831" h="336884">
                <a:moveTo>
                  <a:pt x="0" y="24063"/>
                </a:moveTo>
                <a:lnTo>
                  <a:pt x="914400" y="0"/>
                </a:lnTo>
                <a:lnTo>
                  <a:pt x="1840831" y="336884"/>
                </a:lnTo>
                <a:lnTo>
                  <a:pt x="914400" y="336884"/>
                </a:lnTo>
                <a:lnTo>
                  <a:pt x="0" y="24063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22179" y="5084011"/>
            <a:ext cx="1215189" cy="838199"/>
          </a:xfrm>
          <a:custGeom>
            <a:avLst/>
            <a:gdLst>
              <a:gd name="connsiteX0" fmla="*/ 0 w 1239253"/>
              <a:gd name="connsiteY0" fmla="*/ 0 h 878305"/>
              <a:gd name="connsiteX1" fmla="*/ 926432 w 1239253"/>
              <a:gd name="connsiteY1" fmla="*/ 324852 h 878305"/>
              <a:gd name="connsiteX2" fmla="*/ 1239253 w 1239253"/>
              <a:gd name="connsiteY2" fmla="*/ 878305 h 878305"/>
              <a:gd name="connsiteX3" fmla="*/ 288758 w 1239253"/>
              <a:gd name="connsiteY3" fmla="*/ 529389 h 878305"/>
              <a:gd name="connsiteX4" fmla="*/ 0 w 1239253"/>
              <a:gd name="connsiteY4" fmla="*/ 0 h 87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253" h="878305">
                <a:moveTo>
                  <a:pt x="0" y="0"/>
                </a:moveTo>
                <a:lnTo>
                  <a:pt x="926432" y="324852"/>
                </a:lnTo>
                <a:lnTo>
                  <a:pt x="1239253" y="878305"/>
                </a:lnTo>
                <a:lnTo>
                  <a:pt x="288758" y="52938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82389" y="3745029"/>
            <a:ext cx="1471058" cy="981910"/>
            <a:chOff x="4490589" y="3389429"/>
            <a:chExt cx="1471058" cy="981910"/>
          </a:xfrm>
        </p:grpSpPr>
        <p:sp>
          <p:nvSpPr>
            <p:cNvPr id="24" name="Oval 23"/>
            <p:cNvSpPr/>
            <p:nvPr/>
          </p:nvSpPr>
          <p:spPr bwMode="auto">
            <a:xfrm>
              <a:off x="4515452" y="421238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926130" y="383686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490589" y="3601185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751674" y="338942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148313" y="352658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277452" y="403659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525704" y="423417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824487" y="407522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559968" y="3453063"/>
              <a:ext cx="1335506" cy="854242"/>
            </a:xfrm>
            <a:custGeom>
              <a:avLst/>
              <a:gdLst>
                <a:gd name="connsiteX0" fmla="*/ 24064 w 1335506"/>
                <a:gd name="connsiteY0" fmla="*/ 830179 h 854242"/>
                <a:gd name="connsiteX1" fmla="*/ 445169 w 1335506"/>
                <a:gd name="connsiteY1" fmla="*/ 445169 h 854242"/>
                <a:gd name="connsiteX2" fmla="*/ 0 w 1335506"/>
                <a:gd name="connsiteY2" fmla="*/ 216569 h 854242"/>
                <a:gd name="connsiteX3" fmla="*/ 264695 w 1335506"/>
                <a:gd name="connsiteY3" fmla="*/ 0 h 854242"/>
                <a:gd name="connsiteX4" fmla="*/ 661737 w 1335506"/>
                <a:gd name="connsiteY4" fmla="*/ 144379 h 854242"/>
                <a:gd name="connsiteX5" fmla="*/ 782053 w 1335506"/>
                <a:gd name="connsiteY5" fmla="*/ 649705 h 854242"/>
                <a:gd name="connsiteX6" fmla="*/ 1046748 w 1335506"/>
                <a:gd name="connsiteY6" fmla="*/ 854242 h 854242"/>
                <a:gd name="connsiteX7" fmla="*/ 1335506 w 1335506"/>
                <a:gd name="connsiteY7" fmla="*/ 685800 h 85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506" h="854242">
                  <a:moveTo>
                    <a:pt x="24064" y="830179"/>
                  </a:moveTo>
                  <a:lnTo>
                    <a:pt x="445169" y="445169"/>
                  </a:lnTo>
                  <a:lnTo>
                    <a:pt x="0" y="216569"/>
                  </a:lnTo>
                  <a:lnTo>
                    <a:pt x="264695" y="0"/>
                  </a:lnTo>
                  <a:lnTo>
                    <a:pt x="661737" y="144379"/>
                  </a:lnTo>
                  <a:lnTo>
                    <a:pt x="782053" y="649705"/>
                  </a:lnTo>
                  <a:lnTo>
                    <a:pt x="1046748" y="854242"/>
                  </a:lnTo>
                  <a:lnTo>
                    <a:pt x="1335506" y="68580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540598" y="2919169"/>
            <a:ext cx="3898226" cy="181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Gill Sans MT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Might not hit face</a:t>
            </a:r>
          </a:p>
          <a:p>
            <a:r>
              <a:rPr lang="en-US" sz="2800" dirty="0" smtClean="0"/>
              <a:t>Slack: face hit if close to it.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4" name="Freeform 53"/>
          <p:cNvSpPr/>
          <p:nvPr/>
        </p:nvSpPr>
        <p:spPr bwMode="auto">
          <a:xfrm>
            <a:off x="3210773" y="2864338"/>
            <a:ext cx="977296" cy="3057872"/>
          </a:xfrm>
          <a:custGeom>
            <a:avLst/>
            <a:gdLst>
              <a:gd name="connsiteX0" fmla="*/ 5862 w 926124"/>
              <a:gd name="connsiteY0" fmla="*/ 0 h 3077308"/>
              <a:gd name="connsiteX1" fmla="*/ 920262 w 926124"/>
              <a:gd name="connsiteY1" fmla="*/ 322385 h 3077308"/>
              <a:gd name="connsiteX2" fmla="*/ 926124 w 926124"/>
              <a:gd name="connsiteY2" fmla="*/ 3077308 h 3077308"/>
              <a:gd name="connsiteX3" fmla="*/ 0 w 926124"/>
              <a:gd name="connsiteY3" fmla="*/ 2743200 h 3077308"/>
              <a:gd name="connsiteX4" fmla="*/ 5862 w 926124"/>
              <a:gd name="connsiteY4" fmla="*/ 0 h 307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124" h="3077308">
                <a:moveTo>
                  <a:pt x="5862" y="0"/>
                </a:moveTo>
                <a:lnTo>
                  <a:pt x="920262" y="322385"/>
                </a:lnTo>
                <a:lnTo>
                  <a:pt x="926124" y="3077308"/>
                </a:lnTo>
                <a:lnTo>
                  <a:pt x="0" y="2743200"/>
                </a:lnTo>
                <a:lnTo>
                  <a:pt x="5862" y="0"/>
                </a:lnTo>
                <a:close/>
              </a:path>
            </a:pathLst>
          </a:custGeom>
          <a:solidFill>
            <a:srgbClr val="CC9900">
              <a:alpha val="6549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08397" y="2833437"/>
            <a:ext cx="3701716" cy="3088105"/>
            <a:chOff x="798897" y="2833437"/>
            <a:chExt cx="3701716" cy="3088105"/>
          </a:xfrm>
        </p:grpSpPr>
        <p:sp>
          <p:nvSpPr>
            <p:cNvPr id="40" name="Oval 39"/>
            <p:cNvSpPr/>
            <p:nvPr/>
          </p:nvSpPr>
          <p:spPr bwMode="auto">
            <a:xfrm>
              <a:off x="2585320" y="456999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98897" y="2833437"/>
              <a:ext cx="3701716" cy="3088105"/>
              <a:chOff x="2719137" y="2490537"/>
              <a:chExt cx="3701716" cy="3088105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5486402" y="2490537"/>
                <a:ext cx="12030" cy="27552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2719137" y="5257800"/>
                <a:ext cx="27758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5486400" y="5257800"/>
                <a:ext cx="934453" cy="3208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40463714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3544" y="2711403"/>
            <a:ext cx="7130095" cy="3702188"/>
            <a:chOff x="993544" y="2940003"/>
            <a:chExt cx="7130095" cy="37021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270675" y="2978102"/>
                  <a:ext cx="6797630" cy="35394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 algn="l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=0. 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=1,…,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en-US" b="0" dirty="0" smtClean="0">
                    <a:solidFill>
                      <a:schemeClr val="bg1"/>
                    </a:solidFill>
                  </a:endParaRPr>
                </a:p>
                <a:p>
                  <a:pPr marL="514350" indent="-514350" algn="l">
                    <a:buFont typeface="+mj-lt"/>
                    <a:buAutoNum type="arabicPeriod"/>
                  </a:pPr>
                  <a:endParaRPr lang="en-US" b="0" dirty="0" smtClean="0">
                    <a:solidFill>
                      <a:schemeClr val="bg1"/>
                    </a:solidFill>
                  </a:endParaRPr>
                </a:p>
                <a:p>
                  <a:pPr marL="514350" indent="-514350" algn="l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Cube faces nearly hit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.</a:t>
                  </a:r>
                </a:p>
                <a:p>
                  <a:pPr marL="514350" indent="-514350" algn="l">
                    <a:buFont typeface="+mj-lt"/>
                    <a:buAutoNum type="arabicPeriod"/>
                  </a:pPr>
                  <a:endParaRPr lang="en-US" dirty="0" smtClean="0">
                    <a:solidFill>
                      <a:schemeClr val="bg1"/>
                    </a:solidFill>
                  </a:endParaRPr>
                </a:p>
                <a:p>
                  <a:pPr algn="l"/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𝐷𝑖𝑠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Disc.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f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aces nearly hit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.</a:t>
                  </a:r>
                </a:p>
                <a:p>
                  <a:pPr algn="l"/>
                  <a:endParaRPr lang="en-US" dirty="0" smtClean="0">
                    <a:solidFill>
                      <a:schemeClr val="bg1"/>
                    </a:solidFill>
                  </a:endParaRPr>
                </a:p>
                <a:p>
                  <a:pPr algn="l"/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</m:oMath>
                  </a14:m>
                  <a:r>
                    <a:rPr lang="en-US" dirty="0" smtClean="0">
                      <a:solidFill>
                        <a:schemeClr val="bg1"/>
                      </a:solidFill>
                    </a:rPr>
                    <a:t>Subspace </a:t>
                  </a:r>
                  <a:r>
                    <a:rPr lang="en-US" dirty="0" err="1" smtClean="0">
                      <a:solidFill>
                        <a:schemeClr val="bg1"/>
                      </a:solidFill>
                    </a:rPr>
                    <a:t>orthongal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𝑉𝑎𝑟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𝐷𝑖𝑠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dirty="0" smtClean="0">
                    <a:solidFill>
                      <a:schemeClr val="bg1"/>
                    </a:solidFill>
                  </a:endParaRPr>
                </a:p>
                <a:p>
                  <a:pPr algn="l"/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               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675" y="2978102"/>
                  <a:ext cx="6797630" cy="35394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993544" y="2940003"/>
              <a:ext cx="7130095" cy="3702188"/>
              <a:chOff x="993544" y="2978103"/>
              <a:chExt cx="7130095" cy="3702188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993544" y="2978103"/>
                <a:ext cx="7130095" cy="3702188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44" name="Picture 20" descr="X_{t+1} = X_t + \gamma \mathcal{N}(V_t)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807" y="6131651"/>
                <a:ext cx="4023360" cy="502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Edge-Walk: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24013"/>
                <a:ext cx="7772400" cy="411480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Input:</a:t>
                </a:r>
                <a:r>
                  <a:rPr lang="en-US" sz="2800" dirty="0" smtClean="0"/>
                  <a:t>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Parameters: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𝛿</m:t>
                    </m:r>
                    <m:r>
                      <a:rPr lang="en-US" sz="2800" b="0" i="1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,  </m:t>
                    </m:r>
                    <m:r>
                      <a:rPr lang="en-US" sz="2800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≪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𝛿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 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=1/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24013"/>
                <a:ext cx="7772400" cy="4114800"/>
              </a:xfrm>
              <a:blipFill rotWithShape="1">
                <a:blip r:embed="rId4"/>
                <a:stretch>
                  <a:fillRect l="-1490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747275" y="3632163"/>
            <a:ext cx="5940862" cy="1534754"/>
            <a:chOff x="1747275" y="3962363"/>
            <a:chExt cx="5940862" cy="1534754"/>
          </a:xfrm>
        </p:grpSpPr>
        <p:sp>
          <p:nvSpPr>
            <p:cNvPr id="30" name="Rounded Rectangular Callout 15"/>
            <p:cNvSpPr>
              <a:spLocks noChangeArrowheads="1"/>
            </p:cNvSpPr>
            <p:nvPr/>
          </p:nvSpPr>
          <p:spPr bwMode="auto">
            <a:xfrm>
              <a:off x="1747275" y="3962363"/>
              <a:ext cx="5940862" cy="1534754"/>
            </a:xfrm>
            <a:prstGeom prst="wedgeRoundRectCallout">
              <a:avLst>
                <a:gd name="adj1" fmla="val 25069"/>
                <a:gd name="adj2" fmla="val 66790"/>
                <a:gd name="adj3" fmla="val 16667"/>
              </a:avLst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600" dirty="0" smtClean="0">
                <a:latin typeface="Gill Sans" charset="0"/>
              </a:endParaRPr>
            </a:p>
          </p:txBody>
        </p:sp>
        <p:pic>
          <p:nvPicPr>
            <p:cNvPr id="31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3407" y="4152900"/>
              <a:ext cx="4629290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747275" y="4279900"/>
            <a:ext cx="5940862" cy="1028700"/>
            <a:chOff x="1747275" y="4279900"/>
            <a:chExt cx="5940862" cy="1028700"/>
          </a:xfrm>
        </p:grpSpPr>
        <p:sp>
          <p:nvSpPr>
            <p:cNvPr id="20" name="Rounded Rectangular Callout 15"/>
            <p:cNvSpPr>
              <a:spLocks noChangeArrowheads="1"/>
            </p:cNvSpPr>
            <p:nvPr/>
          </p:nvSpPr>
          <p:spPr bwMode="auto">
            <a:xfrm>
              <a:off x="1747275" y="4279900"/>
              <a:ext cx="5940862" cy="1028700"/>
            </a:xfrm>
            <a:prstGeom prst="wedgeRoundRectCallout">
              <a:avLst>
                <a:gd name="adj1" fmla="val 32979"/>
                <a:gd name="adj2" fmla="val -71518"/>
                <a:gd name="adj3" fmla="val 16667"/>
              </a:avLst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600" dirty="0" smtClean="0">
                <a:latin typeface="Gill Sans" charset="0"/>
              </a:endParaRPr>
            </a:p>
          </p:txBody>
        </p:sp>
        <p:pic>
          <p:nvPicPr>
            <p:cNvPr id="1046" name="Picture 22" descr="Var_{t} = \{i: |(X_t)_i| \geq 1 - \delta\}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928" y="4519217"/>
              <a:ext cx="4722877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747275" y="3393440"/>
            <a:ext cx="5940862" cy="1028700"/>
            <a:chOff x="1747275" y="3533140"/>
            <a:chExt cx="5940862" cy="1028700"/>
          </a:xfrm>
        </p:grpSpPr>
        <p:sp>
          <p:nvSpPr>
            <p:cNvPr id="24" name="Rounded Rectangular Callout 15"/>
            <p:cNvSpPr>
              <a:spLocks noChangeArrowheads="1"/>
            </p:cNvSpPr>
            <p:nvPr/>
          </p:nvSpPr>
          <p:spPr bwMode="auto">
            <a:xfrm>
              <a:off x="1747275" y="3533140"/>
              <a:ext cx="5940862" cy="1028700"/>
            </a:xfrm>
            <a:prstGeom prst="wedgeRoundRectCallout">
              <a:avLst>
                <a:gd name="adj1" fmla="val 25711"/>
                <a:gd name="adj2" fmla="val 60580"/>
                <a:gd name="adj3" fmla="val 16667"/>
              </a:avLst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600" dirty="0" smtClean="0">
                <a:latin typeface="Gill Sans" charset="0"/>
              </a:endParaRPr>
            </a:p>
          </p:txBody>
        </p:sp>
        <p:pic>
          <p:nvPicPr>
            <p:cNvPr id="1026" name="Picture 2" descr="Disc_t = \{j: |\iprod{v_j}{X_t}| \geq \Delta - \delta\}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299" y="3818890"/>
              <a:ext cx="504613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472541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359783" y="2573635"/>
            <a:ext cx="308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1      2     3      4      5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7741"/>
                <a:ext cx="7772400" cy="1263566"/>
              </a:xfrm>
            </p:spPr>
            <p:txBody>
              <a:bodyPr/>
              <a:lstStyle/>
              <a:p>
                <a:r>
                  <a:rPr lang="en-US" sz="2800" dirty="0" smtClean="0">
                    <a:latin typeface="Gill Sans MT" charset="0"/>
                  </a:rPr>
                  <a:t>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⊆[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Gill Sans MT" charset="0"/>
                  </a:rPr>
                  <a:t> </a:t>
                </a:r>
                <a:endParaRPr lang="en-US" sz="2800" dirty="0">
                  <a:latin typeface="Gill Sans MT" charset="0"/>
                </a:endParaRPr>
              </a:p>
              <a:p>
                <a:r>
                  <a:rPr lang="en-US" sz="2800" dirty="0">
                    <a:latin typeface="Gill Sans MT" charset="0"/>
                  </a:rPr>
                  <a:t>Color </a:t>
                </a:r>
                <a:r>
                  <a:rPr lang="en-US" sz="2800" dirty="0" smtClean="0">
                    <a:latin typeface="Gill Sans MT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FF00"/>
                        </a:solidFill>
                        <a:latin typeface="Cambria Math"/>
                      </a:rPr>
                      <m:t>1</m:t>
                    </m:r>
                    <m:r>
                      <a:rPr lang="en-US" sz="2800">
                        <a:solidFill>
                          <a:srgbClr val="00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Gill Sans MT" charset="0"/>
                  </a:rPr>
                  <a:t>or</a:t>
                </a:r>
                <a:r>
                  <a:rPr lang="en-US" sz="2800" dirty="0">
                    <a:solidFill>
                      <a:srgbClr val="FF00FF"/>
                    </a:solidFill>
                    <a:latin typeface="Gill Sans MT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latin typeface="Gill Sans MT" charset="0"/>
                  </a:rPr>
                  <a:t> </a:t>
                </a:r>
                <a:r>
                  <a:rPr lang="en-US" sz="2800" dirty="0" smtClean="0">
                    <a:latin typeface="Gill Sans MT" charset="0"/>
                  </a:rPr>
                  <a:t>to minimize imbalance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7741"/>
                <a:ext cx="7772400" cy="1263566"/>
              </a:xfrm>
              <a:blipFill rotWithShape="1">
                <a:blip r:embed="rId2"/>
                <a:stretch>
                  <a:fillRect l="-1490" t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10544"/>
              </p:ext>
            </p:extLst>
          </p:nvPr>
        </p:nvGraphicFramePr>
        <p:xfrm>
          <a:off x="1223222" y="2959800"/>
          <a:ext cx="3228473" cy="31161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7957"/>
                <a:gridCol w="645129"/>
                <a:gridCol w="645129"/>
                <a:gridCol w="636640"/>
                <a:gridCol w="653618"/>
              </a:tblGrid>
              <a:tr h="62253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083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904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2922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8449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40868" y="3117396"/>
            <a:ext cx="449364" cy="2948344"/>
            <a:chOff x="620548" y="3045204"/>
            <a:chExt cx="449364" cy="2948344"/>
          </a:xfrm>
        </p:grpSpPr>
        <p:pic>
          <p:nvPicPr>
            <p:cNvPr id="57" name="Picture 2" descr="S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38" y="3045204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S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48" y="3641438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39" y="4340810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_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48" y="4958030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_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38" y="5627788"/>
              <a:ext cx="440674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1359784" y="2578213"/>
            <a:ext cx="308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FF00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smtClean="0">
                <a:solidFill>
                  <a:srgbClr val="FF00FF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rgbClr val="00FF00"/>
                </a:solidFill>
              </a:rPr>
              <a:t>3      4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smtClean="0">
                <a:solidFill>
                  <a:srgbClr val="FF00FF"/>
                </a:solidFill>
              </a:rPr>
              <a:t>5</a:t>
            </a:r>
            <a:endParaRPr lang="en-US" sz="2400" dirty="0">
              <a:solidFill>
                <a:srgbClr val="FF00FF"/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36926"/>
              </p:ext>
            </p:extLst>
          </p:nvPr>
        </p:nvGraphicFramePr>
        <p:xfrm>
          <a:off x="1225296" y="2962656"/>
          <a:ext cx="3228473" cy="31161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7957"/>
                <a:gridCol w="645129"/>
                <a:gridCol w="645129"/>
                <a:gridCol w="636640"/>
                <a:gridCol w="653618"/>
              </a:tblGrid>
              <a:tr h="622534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083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904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2922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8449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*</a:t>
                      </a:r>
                      <a:endParaRPr lang="en-US" sz="3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000" b="1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374850" y="3003783"/>
            <a:ext cx="1474116" cy="3491662"/>
            <a:chOff x="3374850" y="3003783"/>
            <a:chExt cx="1474116" cy="3491662"/>
          </a:xfrm>
        </p:grpSpPr>
        <p:grpSp>
          <p:nvGrpSpPr>
            <p:cNvPr id="16" name="Group 15"/>
            <p:cNvGrpSpPr/>
            <p:nvPr/>
          </p:nvGrpSpPr>
          <p:grpSpPr>
            <a:xfrm>
              <a:off x="4447749" y="3003783"/>
              <a:ext cx="401217" cy="3032493"/>
              <a:chOff x="5265925" y="3003783"/>
              <a:chExt cx="401217" cy="303249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265925" y="300378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282100" y="364143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282100" y="4232961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265925" y="492193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282100" y="551305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40" name="Picture 16" descr="\chi(\mathcal{S}) =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850" y="6083965"/>
              <a:ext cx="144018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\;\;\;\;disc(\mathcal{S}) := \;\;\;\;\;\;\\&#10;\min_{\chi \in \dpm^n} \max_S \left|\sum_{i \in S}\chi_i\right|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18" y="3690626"/>
            <a:ext cx="343795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8440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806150" y="3971021"/>
                <a:ext cx="41727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𝑊𝑎𝑙𝑘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h𝑖𝑡𝑠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𝑐𝑢𝑏𝑒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𝑓𝑎𝑐𝑒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chemeClr val="bg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∝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       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150" y="3971021"/>
                <a:ext cx="4172750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780750" y="2845641"/>
                <a:ext cx="41727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𝑊𝑎𝑙𝑘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h𝑖𝑡𝑠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𝑑𝑖𝑠𝑐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𝑓𝑎𝑐𝑒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≪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⁡[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𝑊𝑎𝑙𝑘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h𝑖𝑡𝑠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𝑐𝑢𝑏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50" y="2845641"/>
                <a:ext cx="417275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99748" y="5784274"/>
            <a:ext cx="5444587" cy="411480"/>
            <a:chOff x="652148" y="5936674"/>
            <a:chExt cx="5444587" cy="411480"/>
          </a:xfrm>
        </p:grpSpPr>
        <p:pic>
          <p:nvPicPr>
            <p:cNvPr id="1026" name="Picture 2" descr="|\iprod{v_j}{x}| \leq 100\sqrt{n}\}.&#10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965" y="5936674"/>
              <a:ext cx="273177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\mathcal{P} = \{x: |x_i| \leq 1,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48" y="5936674"/>
              <a:ext cx="267462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Edge-Walk: Intuition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9748" y="5784274"/>
            <a:ext cx="5083177" cy="411480"/>
            <a:chOff x="4674939" y="3379277"/>
            <a:chExt cx="5083177" cy="411480"/>
          </a:xfrm>
        </p:grpSpPr>
        <p:pic>
          <p:nvPicPr>
            <p:cNvPr id="5" name="Picture 6" descr="\mathcal{P} = \{x: |x_i| \leq 1,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939" y="3379277"/>
              <a:ext cx="267462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|\iprod{v_j}{x}| \leq c\sqrt{n}\}.&#10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867" y="3379277"/>
              <a:ext cx="2381249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reeform 6"/>
          <p:cNvSpPr/>
          <p:nvPr/>
        </p:nvSpPr>
        <p:spPr bwMode="auto">
          <a:xfrm>
            <a:off x="488616" y="2502568"/>
            <a:ext cx="3080084" cy="2755232"/>
          </a:xfrm>
          <a:custGeom>
            <a:avLst/>
            <a:gdLst>
              <a:gd name="connsiteX0" fmla="*/ 2165684 w 3080084"/>
              <a:gd name="connsiteY0" fmla="*/ 0 h 2755232"/>
              <a:gd name="connsiteX1" fmla="*/ 3080084 w 3080084"/>
              <a:gd name="connsiteY1" fmla="*/ 0 h 2755232"/>
              <a:gd name="connsiteX2" fmla="*/ 3080084 w 3080084"/>
              <a:gd name="connsiteY2" fmla="*/ 2755232 h 2755232"/>
              <a:gd name="connsiteX3" fmla="*/ 300789 w 3080084"/>
              <a:gd name="connsiteY3" fmla="*/ 2743200 h 2755232"/>
              <a:gd name="connsiteX4" fmla="*/ 0 w 3080084"/>
              <a:gd name="connsiteY4" fmla="*/ 2213811 h 2755232"/>
              <a:gd name="connsiteX5" fmla="*/ 661737 w 3080084"/>
              <a:gd name="connsiteY5" fmla="*/ 601579 h 2755232"/>
              <a:gd name="connsiteX6" fmla="*/ 2165684 w 3080084"/>
              <a:gd name="connsiteY6" fmla="*/ 0 h 27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084" h="2755232">
                <a:moveTo>
                  <a:pt x="2165684" y="0"/>
                </a:moveTo>
                <a:lnTo>
                  <a:pt x="3080084" y="0"/>
                </a:lnTo>
                <a:lnTo>
                  <a:pt x="3080084" y="2755232"/>
                </a:lnTo>
                <a:lnTo>
                  <a:pt x="300789" y="2743200"/>
                </a:lnTo>
                <a:lnTo>
                  <a:pt x="0" y="2213811"/>
                </a:lnTo>
                <a:lnTo>
                  <a:pt x="661737" y="601579"/>
                </a:lnTo>
                <a:lnTo>
                  <a:pt x="2165684" y="0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 bwMode="auto">
          <a:xfrm>
            <a:off x="3568700" y="250256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634247" y="250256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7" idx="5"/>
            <a:endCxn id="14" idx="5"/>
          </p:cNvCxnSpPr>
          <p:nvPr/>
        </p:nvCxnSpPr>
        <p:spPr bwMode="auto">
          <a:xfrm>
            <a:off x="1150353" y="3104147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stCxn id="7" idx="4"/>
            <a:endCxn id="14" idx="4"/>
          </p:cNvCxnSpPr>
          <p:nvPr/>
        </p:nvCxnSpPr>
        <p:spPr bwMode="auto">
          <a:xfrm>
            <a:off x="488616" y="4716379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821490" y="5257800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568700" y="5245768"/>
            <a:ext cx="934453" cy="3208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reeform 13"/>
          <p:cNvSpPr/>
          <p:nvPr/>
        </p:nvSpPr>
        <p:spPr bwMode="auto">
          <a:xfrm>
            <a:off x="1423069" y="2823410"/>
            <a:ext cx="3080084" cy="2755232"/>
          </a:xfrm>
          <a:custGeom>
            <a:avLst/>
            <a:gdLst>
              <a:gd name="connsiteX0" fmla="*/ 2165684 w 3080084"/>
              <a:gd name="connsiteY0" fmla="*/ 0 h 2755232"/>
              <a:gd name="connsiteX1" fmla="*/ 3080084 w 3080084"/>
              <a:gd name="connsiteY1" fmla="*/ 0 h 2755232"/>
              <a:gd name="connsiteX2" fmla="*/ 3080084 w 3080084"/>
              <a:gd name="connsiteY2" fmla="*/ 2755232 h 2755232"/>
              <a:gd name="connsiteX3" fmla="*/ 300789 w 3080084"/>
              <a:gd name="connsiteY3" fmla="*/ 2743200 h 2755232"/>
              <a:gd name="connsiteX4" fmla="*/ 0 w 3080084"/>
              <a:gd name="connsiteY4" fmla="*/ 2213811 h 2755232"/>
              <a:gd name="connsiteX5" fmla="*/ 661737 w 3080084"/>
              <a:gd name="connsiteY5" fmla="*/ 601579 h 2755232"/>
              <a:gd name="connsiteX6" fmla="*/ 2165684 w 3080084"/>
              <a:gd name="connsiteY6" fmla="*/ 0 h 27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084" h="2755232">
                <a:moveTo>
                  <a:pt x="2165684" y="0"/>
                </a:moveTo>
                <a:lnTo>
                  <a:pt x="3080084" y="0"/>
                </a:lnTo>
                <a:lnTo>
                  <a:pt x="3080084" y="2755232"/>
                </a:lnTo>
                <a:lnTo>
                  <a:pt x="300789" y="2743200"/>
                </a:lnTo>
                <a:lnTo>
                  <a:pt x="0" y="2213811"/>
                </a:lnTo>
                <a:lnTo>
                  <a:pt x="661737" y="601579"/>
                </a:lnTo>
                <a:lnTo>
                  <a:pt x="2165684" y="0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01437" y="5245768"/>
            <a:ext cx="926431" cy="324853"/>
          </a:xfrm>
          <a:custGeom>
            <a:avLst/>
            <a:gdLst>
              <a:gd name="connsiteX0" fmla="*/ 0 w 926431"/>
              <a:gd name="connsiteY0" fmla="*/ 12032 h 324853"/>
              <a:gd name="connsiteX1" fmla="*/ 733926 w 926431"/>
              <a:gd name="connsiteY1" fmla="*/ 0 h 324853"/>
              <a:gd name="connsiteX2" fmla="*/ 926431 w 926431"/>
              <a:gd name="connsiteY2" fmla="*/ 324853 h 324853"/>
              <a:gd name="connsiteX3" fmla="*/ 0 w 926431"/>
              <a:gd name="connsiteY3" fmla="*/ 12032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431" h="324853">
                <a:moveTo>
                  <a:pt x="0" y="12032"/>
                </a:moveTo>
                <a:lnTo>
                  <a:pt x="733926" y="0"/>
                </a:lnTo>
                <a:lnTo>
                  <a:pt x="926431" y="324853"/>
                </a:lnTo>
                <a:lnTo>
                  <a:pt x="0" y="12032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666332" y="2490537"/>
            <a:ext cx="1840831" cy="336884"/>
          </a:xfrm>
          <a:custGeom>
            <a:avLst/>
            <a:gdLst>
              <a:gd name="connsiteX0" fmla="*/ 0 w 1840831"/>
              <a:gd name="connsiteY0" fmla="*/ 24063 h 336884"/>
              <a:gd name="connsiteX1" fmla="*/ 914400 w 1840831"/>
              <a:gd name="connsiteY1" fmla="*/ 0 h 336884"/>
              <a:gd name="connsiteX2" fmla="*/ 1840831 w 1840831"/>
              <a:gd name="connsiteY2" fmla="*/ 336884 h 336884"/>
              <a:gd name="connsiteX3" fmla="*/ 914400 w 1840831"/>
              <a:gd name="connsiteY3" fmla="*/ 336884 h 336884"/>
              <a:gd name="connsiteX4" fmla="*/ 0 w 1840831"/>
              <a:gd name="connsiteY4" fmla="*/ 24063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831" h="336884">
                <a:moveTo>
                  <a:pt x="0" y="24063"/>
                </a:moveTo>
                <a:lnTo>
                  <a:pt x="914400" y="0"/>
                </a:lnTo>
                <a:lnTo>
                  <a:pt x="1840831" y="336884"/>
                </a:lnTo>
                <a:lnTo>
                  <a:pt x="914400" y="336884"/>
                </a:lnTo>
                <a:lnTo>
                  <a:pt x="0" y="24063"/>
                </a:lnTo>
                <a:close/>
              </a:path>
            </a:pathLst>
          </a:cu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1437" y="2490537"/>
            <a:ext cx="3701716" cy="3088105"/>
            <a:chOff x="801437" y="2490537"/>
            <a:chExt cx="3701716" cy="3088105"/>
          </a:xfrm>
        </p:grpSpPr>
        <p:cxnSp>
          <p:nvCxnSpPr>
            <p:cNvPr id="18" name="Straight Connector 17"/>
            <p:cNvCxnSpPr>
              <a:stCxn id="16" idx="1"/>
            </p:cNvCxnSpPr>
            <p:nvPr/>
          </p:nvCxnSpPr>
          <p:spPr bwMode="auto">
            <a:xfrm flipH="1">
              <a:off x="3568702" y="2490537"/>
              <a:ext cx="12030" cy="2755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15" idx="0"/>
            </p:cNvCxnSpPr>
            <p:nvPr/>
          </p:nvCxnSpPr>
          <p:spPr bwMode="auto">
            <a:xfrm flipV="1">
              <a:off x="801437" y="5245768"/>
              <a:ext cx="2767263" cy="12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 bwMode="auto">
            <a:xfrm>
              <a:off x="3568700" y="5257800"/>
              <a:ext cx="934453" cy="320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Freeform 20"/>
          <p:cNvSpPr/>
          <p:nvPr/>
        </p:nvSpPr>
        <p:spPr bwMode="auto">
          <a:xfrm>
            <a:off x="512679" y="4728411"/>
            <a:ext cx="1215189" cy="838199"/>
          </a:xfrm>
          <a:custGeom>
            <a:avLst/>
            <a:gdLst>
              <a:gd name="connsiteX0" fmla="*/ 0 w 1239253"/>
              <a:gd name="connsiteY0" fmla="*/ 0 h 878305"/>
              <a:gd name="connsiteX1" fmla="*/ 926432 w 1239253"/>
              <a:gd name="connsiteY1" fmla="*/ 324852 h 878305"/>
              <a:gd name="connsiteX2" fmla="*/ 1239253 w 1239253"/>
              <a:gd name="connsiteY2" fmla="*/ 878305 h 878305"/>
              <a:gd name="connsiteX3" fmla="*/ 288758 w 1239253"/>
              <a:gd name="connsiteY3" fmla="*/ 529389 h 878305"/>
              <a:gd name="connsiteX4" fmla="*/ 0 w 1239253"/>
              <a:gd name="connsiteY4" fmla="*/ 0 h 87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253" h="878305">
                <a:moveTo>
                  <a:pt x="0" y="0"/>
                </a:moveTo>
                <a:lnTo>
                  <a:pt x="926432" y="324852"/>
                </a:lnTo>
                <a:lnTo>
                  <a:pt x="1239253" y="878305"/>
                </a:lnTo>
                <a:lnTo>
                  <a:pt x="288758" y="52938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4" t="8772" r="7097" b="9795"/>
          <a:stretch/>
        </p:blipFill>
        <p:spPr>
          <a:xfrm>
            <a:off x="3436352" y="2319688"/>
            <a:ext cx="300790" cy="365760"/>
          </a:xfrm>
          <a:prstGeom prst="rect">
            <a:avLst/>
          </a:prstGeom>
          <a:effectLst/>
        </p:spPr>
      </p:pic>
      <p:pic>
        <p:nvPicPr>
          <p:cNvPr id="23" name="Content Placeholder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046" y="4105174"/>
            <a:ext cx="48691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23"/>
          <p:cNvSpPr/>
          <p:nvPr/>
        </p:nvSpPr>
        <p:spPr bwMode="auto">
          <a:xfrm>
            <a:off x="3604795" y="3272589"/>
            <a:ext cx="577516" cy="866274"/>
          </a:xfrm>
          <a:custGeom>
            <a:avLst/>
            <a:gdLst>
              <a:gd name="connsiteX0" fmla="*/ 360947 w 577516"/>
              <a:gd name="connsiteY0" fmla="*/ 866274 h 866274"/>
              <a:gd name="connsiteX1" fmla="*/ 505326 w 577516"/>
              <a:gd name="connsiteY1" fmla="*/ 601579 h 866274"/>
              <a:gd name="connsiteX2" fmla="*/ 156410 w 577516"/>
              <a:gd name="connsiteY2" fmla="*/ 661737 h 866274"/>
              <a:gd name="connsiteX3" fmla="*/ 445168 w 577516"/>
              <a:gd name="connsiteY3" fmla="*/ 312822 h 866274"/>
              <a:gd name="connsiteX4" fmla="*/ 577516 w 577516"/>
              <a:gd name="connsiteY4" fmla="*/ 0 h 866274"/>
              <a:gd name="connsiteX5" fmla="*/ 204537 w 577516"/>
              <a:gd name="connsiteY5" fmla="*/ 48127 h 866274"/>
              <a:gd name="connsiteX6" fmla="*/ 0 w 577516"/>
              <a:gd name="connsiteY6" fmla="*/ 84222 h 86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516" h="866274">
                <a:moveTo>
                  <a:pt x="360947" y="866274"/>
                </a:moveTo>
                <a:lnTo>
                  <a:pt x="505326" y="601579"/>
                </a:lnTo>
                <a:lnTo>
                  <a:pt x="156410" y="661737"/>
                </a:lnTo>
                <a:lnTo>
                  <a:pt x="445168" y="312822"/>
                </a:lnTo>
                <a:lnTo>
                  <a:pt x="577516" y="0"/>
                </a:lnTo>
                <a:lnTo>
                  <a:pt x="204537" y="48127"/>
                </a:lnTo>
                <a:lnTo>
                  <a:pt x="0" y="84222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72889" y="3389429"/>
            <a:ext cx="1471058" cy="981910"/>
            <a:chOff x="4490589" y="3389429"/>
            <a:chExt cx="1471058" cy="981910"/>
          </a:xfrm>
        </p:grpSpPr>
        <p:sp>
          <p:nvSpPr>
            <p:cNvPr id="26" name="Oval 25"/>
            <p:cNvSpPr/>
            <p:nvPr/>
          </p:nvSpPr>
          <p:spPr bwMode="auto">
            <a:xfrm>
              <a:off x="4515452" y="421238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926130" y="383686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490589" y="3601185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751674" y="338942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148313" y="352658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277452" y="403659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525704" y="423417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824487" y="407522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559968" y="3453063"/>
              <a:ext cx="1335506" cy="854242"/>
            </a:xfrm>
            <a:custGeom>
              <a:avLst/>
              <a:gdLst>
                <a:gd name="connsiteX0" fmla="*/ 24064 w 1335506"/>
                <a:gd name="connsiteY0" fmla="*/ 830179 h 854242"/>
                <a:gd name="connsiteX1" fmla="*/ 445169 w 1335506"/>
                <a:gd name="connsiteY1" fmla="*/ 445169 h 854242"/>
                <a:gd name="connsiteX2" fmla="*/ 0 w 1335506"/>
                <a:gd name="connsiteY2" fmla="*/ 216569 h 854242"/>
                <a:gd name="connsiteX3" fmla="*/ 264695 w 1335506"/>
                <a:gd name="connsiteY3" fmla="*/ 0 h 854242"/>
                <a:gd name="connsiteX4" fmla="*/ 661737 w 1335506"/>
                <a:gd name="connsiteY4" fmla="*/ 144379 h 854242"/>
                <a:gd name="connsiteX5" fmla="*/ 782053 w 1335506"/>
                <a:gd name="connsiteY5" fmla="*/ 649705 h 854242"/>
                <a:gd name="connsiteX6" fmla="*/ 1046748 w 1335506"/>
                <a:gd name="connsiteY6" fmla="*/ 854242 h 854242"/>
                <a:gd name="connsiteX7" fmla="*/ 1335506 w 1335506"/>
                <a:gd name="connsiteY7" fmla="*/ 685800 h 85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506" h="854242">
                  <a:moveTo>
                    <a:pt x="24064" y="830179"/>
                  </a:moveTo>
                  <a:lnTo>
                    <a:pt x="445169" y="445169"/>
                  </a:lnTo>
                  <a:lnTo>
                    <a:pt x="0" y="216569"/>
                  </a:lnTo>
                  <a:lnTo>
                    <a:pt x="264695" y="0"/>
                  </a:lnTo>
                  <a:lnTo>
                    <a:pt x="661737" y="144379"/>
                  </a:lnTo>
                  <a:lnTo>
                    <a:pt x="782053" y="649705"/>
                  </a:lnTo>
                  <a:lnTo>
                    <a:pt x="1046748" y="854242"/>
                  </a:lnTo>
                  <a:lnTo>
                    <a:pt x="1335506" y="68580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26189" y="3195988"/>
            <a:ext cx="715477" cy="780046"/>
            <a:chOff x="5443889" y="3195988"/>
            <a:chExt cx="715477" cy="780046"/>
          </a:xfrm>
        </p:grpSpPr>
        <p:sp>
          <p:nvSpPr>
            <p:cNvPr id="36" name="Oval 35"/>
            <p:cNvSpPr/>
            <p:nvPr/>
          </p:nvSpPr>
          <p:spPr bwMode="auto">
            <a:xfrm>
              <a:off x="6022206" y="319598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662864" y="326456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443889" y="3295983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962851" y="381160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594284" y="383887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895073" y="3520572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Oval 41"/>
          <p:cNvSpPr/>
          <p:nvPr/>
        </p:nvSpPr>
        <p:spPr bwMode="auto">
          <a:xfrm>
            <a:off x="2585320" y="4214394"/>
            <a:ext cx="137160" cy="13716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515360" y="2457398"/>
            <a:ext cx="149192" cy="1212367"/>
            <a:chOff x="5433060" y="2457398"/>
            <a:chExt cx="149192" cy="1212367"/>
          </a:xfrm>
        </p:grpSpPr>
        <p:grpSp>
          <p:nvGrpSpPr>
            <p:cNvPr id="44" name="Group 43"/>
            <p:cNvGrpSpPr/>
            <p:nvPr/>
          </p:nvGrpSpPr>
          <p:grpSpPr>
            <a:xfrm>
              <a:off x="5433060" y="2457398"/>
              <a:ext cx="149192" cy="1212367"/>
              <a:chOff x="5433060" y="2457398"/>
              <a:chExt cx="149192" cy="1212367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5433060" y="353260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5445092" y="307179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5433060" y="2457398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5" name="Straight Connector 44"/>
            <p:cNvCxnSpPr>
              <a:stCxn id="46" idx="0"/>
            </p:cNvCxnSpPr>
            <p:nvPr/>
          </p:nvCxnSpPr>
          <p:spPr bwMode="auto">
            <a:xfrm flipH="1" flipV="1">
              <a:off x="5498432" y="2643329"/>
              <a:ext cx="3208" cy="88927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344652" y="4280969"/>
            <a:ext cx="370614" cy="976831"/>
            <a:chOff x="2344652" y="4280969"/>
            <a:chExt cx="370614" cy="976831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 flipH="1">
              <a:off x="2653900" y="4280969"/>
              <a:ext cx="4812" cy="97683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TextBox 57"/>
            <p:cNvSpPr txBox="1"/>
            <p:nvPr/>
          </p:nvSpPr>
          <p:spPr>
            <a:xfrm>
              <a:off x="2344652" y="4546600"/>
              <a:ext cx="3706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1</a:t>
              </a:r>
              <a:endParaRPr lang="en-US" sz="2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284274" y="4036594"/>
            <a:ext cx="1438206" cy="522923"/>
            <a:chOff x="1656494" y="4036594"/>
            <a:chExt cx="1438206" cy="522923"/>
          </a:xfrm>
        </p:grpSpPr>
        <p:cxnSp>
          <p:nvCxnSpPr>
            <p:cNvPr id="62" name="Straight Arrow Connector 61"/>
            <p:cNvCxnSpPr>
              <a:stCxn id="42" idx="6"/>
            </p:cNvCxnSpPr>
            <p:nvPr/>
          </p:nvCxnSpPr>
          <p:spPr bwMode="auto">
            <a:xfrm flipH="1" flipV="1">
              <a:off x="1656494" y="4036594"/>
              <a:ext cx="1438206" cy="24638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 rot="582482">
              <a:off x="1830433" y="4067074"/>
              <a:ext cx="7425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100</a:t>
              </a:r>
              <a:endParaRPr lang="en-US" sz="2600" dirty="0"/>
            </a:p>
          </p:txBody>
        </p:sp>
      </p:grpSp>
      <p:sp>
        <p:nvSpPr>
          <p:cNvPr id="1027" name="Content Placeholder 1026"/>
          <p:cNvSpPr>
            <a:spLocks noGrp="1"/>
          </p:cNvSpPr>
          <p:nvPr>
            <p:ph idx="1"/>
          </p:nvPr>
        </p:nvSpPr>
        <p:spPr>
          <a:xfrm>
            <a:off x="685800" y="2081213"/>
            <a:ext cx="7772400" cy="562116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780750" y="2854357"/>
                <a:ext cx="41727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𝑊𝑎𝑙𝑘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h𝑖𝑡𝑠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𝑑𝑖𝑠𝑐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𝑓𝑎𝑐𝑒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chemeClr val="bg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∝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50" y="2854357"/>
                <a:ext cx="4172750" cy="9541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4793450" y="3979869"/>
            <a:ext cx="417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Gill Sans"/>
              </a:rPr>
              <a:t>Hit cube more often!</a:t>
            </a:r>
            <a:endParaRPr lang="en-US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1149044" y="1694185"/>
            <a:ext cx="6839256" cy="7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Gill Sans MT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>
                <a:latin typeface="Gill Sans MT" charset="0"/>
              </a:rPr>
              <a:t>Discrepancy faces much farther than cube’s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597900" y="4769183"/>
            <a:ext cx="292100" cy="2844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4808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5"/>
                                      </p:to>
                                    </p:set>
                                    <p:animEffect filter="image" prLst="opacity: 0.8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70" grpId="0"/>
      <p:bldP spid="14" grpId="0" animBg="1"/>
      <p:bldP spid="42" grpId="0" animBg="1"/>
      <p:bldP spid="69" grpId="0"/>
      <p:bldP spid="69" grpId="1"/>
      <p:bldP spid="71" grpId="0"/>
      <p:bldP spid="72" grpId="0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charset="0"/>
              </a:rPr>
              <a:t>Summary</a:t>
            </a: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196850" y="2490788"/>
            <a:ext cx="61912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Font typeface="Times New Roman" charset="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Edge-Walk: Algorithmic partial coloring lemma</a:t>
            </a:r>
            <a:endParaRPr lang="en-US" dirty="0">
              <a:solidFill>
                <a:schemeClr val="bg1"/>
              </a:solidFill>
            </a:endParaRPr>
          </a:p>
          <a:p>
            <a:pPr algn="l" eaLnBrk="1" hangingPunct="1">
              <a:buFont typeface="Times New Roman" charset="0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algn="l" eaLnBrk="1" hangingPunct="1">
              <a:buFont typeface="Times New Roman" charset="0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Recurse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on unfixed variables</a:t>
            </a:r>
            <a:endParaRPr lang="en-US" dirty="0">
              <a:solidFill>
                <a:schemeClr val="bg1"/>
              </a:solidFill>
            </a:endParaRPr>
          </a:p>
          <a:p>
            <a:pPr algn="l" eaLnBrk="1" hangingPunct="1">
              <a:buFont typeface="Times New Roman" charset="0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16576" y="2587625"/>
            <a:ext cx="3162619" cy="1660531"/>
            <a:chOff x="5615930" y="1888955"/>
            <a:chExt cx="3163627" cy="1660359"/>
          </a:xfrm>
        </p:grpSpPr>
        <p:sp>
          <p:nvSpPr>
            <p:cNvPr id="33797" name="Right Brace 3"/>
            <p:cNvSpPr>
              <a:spLocks/>
            </p:cNvSpPr>
            <p:nvPr/>
          </p:nvSpPr>
          <p:spPr bwMode="auto">
            <a:xfrm>
              <a:off x="5615930" y="1888955"/>
              <a:ext cx="459051" cy="1660359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TextBox 8"/>
            <p:cNvSpPr txBox="1">
              <a:spLocks noChangeArrowheads="1"/>
            </p:cNvSpPr>
            <p:nvPr/>
          </p:nvSpPr>
          <p:spPr bwMode="auto">
            <a:xfrm>
              <a:off x="5828605" y="2241271"/>
              <a:ext cx="2950952" cy="95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chemeClr val="bg1"/>
                  </a:solidFill>
                </a:rPr>
                <a:t>Spencer’s Theorem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220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MT" charset="0"/>
              </a:rPr>
              <a:t>Open Problems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25" y="4283075"/>
            <a:ext cx="6951663" cy="1427163"/>
            <a:chOff x="1089025" y="4549775"/>
            <a:chExt cx="6951663" cy="1427163"/>
          </a:xfrm>
        </p:grpSpPr>
        <p:sp>
          <p:nvSpPr>
            <p:cNvPr id="34819" name="Rectangle 6"/>
            <p:cNvSpPr>
              <a:spLocks noChangeArrowheads="1"/>
            </p:cNvSpPr>
            <p:nvPr/>
          </p:nvSpPr>
          <p:spPr bwMode="auto">
            <a:xfrm>
              <a:off x="1089025" y="4549775"/>
              <a:ext cx="6951663" cy="14271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TextBox 2"/>
            <p:cNvSpPr txBox="1">
              <a:spLocks noChangeArrowheads="1"/>
            </p:cNvSpPr>
            <p:nvPr/>
          </p:nvSpPr>
          <p:spPr bwMode="auto">
            <a:xfrm>
              <a:off x="1089025" y="4725193"/>
              <a:ext cx="664686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FFFF00"/>
                  </a:solidFill>
                </a:rPr>
                <a:t>Q</a:t>
              </a:r>
              <a:r>
                <a:rPr lang="en-US" sz="3200" dirty="0" smtClean="0">
                  <a:solidFill>
                    <a:srgbClr val="FFFF00"/>
                  </a:solidFill>
                </a:rPr>
                <a:t>: Other applications?</a:t>
              </a:r>
            </a:p>
            <a:p>
              <a:pPr eaLnBrk="1" hangingPunct="1"/>
              <a:r>
                <a:rPr lang="en-US" sz="3200" dirty="0" smtClean="0">
                  <a:solidFill>
                    <a:srgbClr val="FFFF00"/>
                  </a:solidFill>
                </a:rPr>
                <a:t>General IP’s, </a:t>
              </a:r>
              <a:r>
                <a:rPr lang="en-US" sz="3200" dirty="0" err="1" smtClean="0">
                  <a:solidFill>
                    <a:srgbClr val="FFFF00"/>
                  </a:solidFill>
                </a:rPr>
                <a:t>Minkowski’s</a:t>
              </a:r>
              <a:r>
                <a:rPr lang="en-US" sz="3200" dirty="0" smtClean="0">
                  <a:solidFill>
                    <a:srgbClr val="FFFF00"/>
                  </a:solidFill>
                </a:rPr>
                <a:t> theorem?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6" y="3516313"/>
            <a:ext cx="7772400" cy="712787"/>
          </a:xfrm>
        </p:spPr>
        <p:txBody>
          <a:bodyPr/>
          <a:lstStyle/>
          <a:p>
            <a:r>
              <a:rPr lang="en-US" sz="2800" dirty="0" smtClean="0"/>
              <a:t>Some promise: our </a:t>
            </a:r>
            <a:r>
              <a:rPr lang="en-US" sz="2800" smtClean="0"/>
              <a:t>PCL “stronger” </a:t>
            </a:r>
            <a:r>
              <a:rPr lang="en-US" sz="2800" dirty="0" smtClean="0"/>
              <a:t>than Beck’s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89025" y="1882775"/>
            <a:ext cx="6951663" cy="1427163"/>
            <a:chOff x="1089025" y="2085975"/>
            <a:chExt cx="6951663" cy="142716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89025" y="2085975"/>
              <a:ext cx="6951663" cy="14271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en-US" dirty="0" smtClean="0"/>
                <a:t>Q: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382712" y="2170113"/>
                  <a:ext cx="6353175" cy="1105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sz="3200" dirty="0" smtClean="0">
                      <a:solidFill>
                        <a:srgbClr val="FFFF00"/>
                      </a:solidFill>
                    </a:rPr>
                    <a:t>Beck-</a:t>
                  </a:r>
                  <a:r>
                    <a:rPr lang="en-US" sz="3200" dirty="0" err="1" smtClean="0">
                      <a:solidFill>
                        <a:srgbClr val="FFFF00"/>
                      </a:solidFill>
                    </a:rPr>
                    <a:t>Fiala</a:t>
                  </a:r>
                  <a:r>
                    <a:rPr lang="en-US" sz="3200" dirty="0" smtClean="0">
                      <a:solidFill>
                        <a:srgbClr val="FFFF00"/>
                      </a:solidFill>
                    </a:rPr>
                    <a:t> Conjecture 81: Discrepancy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3200" dirty="0" smtClean="0">
                      <a:solidFill>
                        <a:srgbClr val="FFFF00"/>
                      </a:solidFill>
                    </a:rPr>
                    <a:t> for degree t.</a:t>
                  </a:r>
                  <a:endParaRPr lang="en-US" sz="3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2712" y="2170113"/>
                  <a:ext cx="6353175" cy="110581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7182" b="-176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478073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1441450"/>
            <a:ext cx="7772400" cy="1143000"/>
          </a:xfrm>
        </p:spPr>
        <p:txBody>
          <a:bodyPr/>
          <a:lstStyle/>
          <a:p>
            <a:r>
              <a:rPr lang="en-US" smtClean="0">
                <a:latin typeface="Gill Sans MT" charset="0"/>
              </a:rPr>
              <a:t>Thank you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2081213"/>
            <a:ext cx="7772400" cy="981075"/>
          </a:xfrm>
        </p:spPr>
        <p:txBody>
          <a:bodyPr/>
          <a:lstStyle/>
          <a:p>
            <a:endParaRPr lang="en-US" smtClean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3244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Partial Coloring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76413"/>
            <a:ext cx="6235700" cy="1081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Algorithmic partial coloring lemma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0200" y="2530122"/>
            <a:ext cx="8585200" cy="3426178"/>
            <a:chOff x="330200" y="2530122"/>
            <a:chExt cx="8585200" cy="342617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30200" y="2530122"/>
              <a:ext cx="8585200" cy="3426178"/>
              <a:chOff x="-888537" y="1771652"/>
              <a:chExt cx="8584538" cy="34266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888537" y="1833197"/>
                    <a:ext cx="8584538" cy="3232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l" eaLnBrk="1" hangingPunct="1"/>
                    <a:r>
                      <a:rPr lang="en-US" sz="3400" dirty="0" smtClean="0">
                        <a:solidFill>
                          <a:schemeClr val="bg1"/>
                        </a:solidFill>
                        <a:latin typeface="Gill Sans" charset="0"/>
                      </a:rPr>
                      <a:t>Th: Given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sz="3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 </m:t>
                        </m:r>
                      </m:oMath>
                    </a14:m>
                    <a:r>
                      <a:rPr lang="en-US" sz="3400" dirty="0" smtClean="0">
                        <a:solidFill>
                          <a:schemeClr val="bg1"/>
                        </a:solidFill>
                        <a:latin typeface="Gill Sans" charset="0"/>
                      </a:rPr>
                      <a:t>thresholds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sz="3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</m:oMath>
                    </a14:m>
                    <a:endParaRPr lang="en-US" sz="3400" dirty="0" smtClean="0">
                      <a:solidFill>
                        <a:schemeClr val="bg1"/>
                      </a:solidFill>
                      <a:latin typeface="Gill Sans" charset="0"/>
                    </a:endParaRPr>
                  </a:p>
                  <a:p>
                    <a:pPr algn="l" eaLnBrk="1" hangingPunct="1"/>
                    <a:endParaRPr lang="en-US" sz="3400" dirty="0">
                      <a:solidFill>
                        <a:schemeClr val="bg1"/>
                      </a:solidFill>
                      <a:latin typeface="Gill Sans" charset="0"/>
                    </a:endParaRPr>
                  </a:p>
                  <a:p>
                    <a:pPr algn="l" eaLnBrk="1" hangingPunct="1"/>
                    <a:endParaRPr lang="en-US" sz="3400" dirty="0" smtClean="0">
                      <a:solidFill>
                        <a:schemeClr val="bg1"/>
                      </a:solidFill>
                      <a:latin typeface="Gill Sans" charset="0"/>
                    </a:endParaRPr>
                  </a:p>
                  <a:p>
                    <a:pPr algn="l" eaLnBrk="1" hangingPunct="1"/>
                    <a:r>
                      <a:rPr lang="en-US" sz="3400" dirty="0">
                        <a:solidFill>
                          <a:schemeClr val="bg1"/>
                        </a:solidFill>
                        <a:latin typeface="Gill Sans" charset="0"/>
                      </a:rPr>
                      <a:t> </a:t>
                    </a:r>
                    <a:r>
                      <a:rPr lang="en-US" sz="3400" dirty="0" smtClean="0">
                        <a:solidFill>
                          <a:schemeClr val="bg1"/>
                        </a:solidFill>
                        <a:latin typeface="Gill Sans" charset="0"/>
                      </a:rPr>
                      <a:t>     Can find </a:t>
                    </a:r>
                    <a14:m>
                      <m:oMath xmlns:m="http://schemas.openxmlformats.org/officeDocument/2006/math">
                        <m:r>
                          <a:rPr lang="en-US" sz="3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3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3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3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3400" dirty="0" smtClean="0">
                        <a:solidFill>
                          <a:schemeClr val="bg1"/>
                        </a:solidFill>
                        <a:latin typeface="Gill Sans" charset="0"/>
                      </a:rPr>
                      <a:t>with</a:t>
                    </a:r>
                  </a:p>
                  <a:p>
                    <a:pPr algn="l" eaLnBrk="1" hangingPunct="1"/>
                    <a:r>
                      <a:rPr lang="en-US" sz="3400" dirty="0">
                        <a:solidFill>
                          <a:schemeClr val="bg1"/>
                        </a:solidFill>
                        <a:latin typeface="Gill Sans" charset="0"/>
                      </a:rPr>
                      <a:t> </a:t>
                    </a:r>
                    <a:r>
                      <a:rPr lang="en-US" sz="3400" dirty="0" smtClean="0">
                        <a:solidFill>
                          <a:schemeClr val="bg1"/>
                        </a:solidFill>
                        <a:latin typeface="Gill Sans" charset="0"/>
                      </a:rPr>
                      <a:t>             1.</a:t>
                    </a:r>
                  </a:p>
                  <a:p>
                    <a:pPr algn="l" eaLnBrk="1" hangingPunct="1"/>
                    <a:r>
                      <a:rPr lang="en-US" sz="3400" dirty="0">
                        <a:solidFill>
                          <a:schemeClr val="bg1"/>
                        </a:solidFill>
                        <a:latin typeface="Gill Sans" charset="0"/>
                      </a:rPr>
                      <a:t> </a:t>
                    </a:r>
                    <a:r>
                      <a:rPr lang="en-US" sz="3400" dirty="0" smtClean="0">
                        <a:solidFill>
                          <a:schemeClr val="bg1"/>
                        </a:solidFill>
                        <a:latin typeface="Gill Sans" charset="0"/>
                      </a:rPr>
                      <a:t>             2.       </a:t>
                    </a:r>
                    <a:endParaRPr lang="en-US" sz="3400" dirty="0">
                      <a:solidFill>
                        <a:schemeClr val="bg1"/>
                      </a:solidFill>
                      <a:latin typeface="Gill Sans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888537" y="1833197"/>
                    <a:ext cx="8584538" cy="323209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1916" t="-2642" b="-566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-888537" y="1771652"/>
                <a:ext cx="8394054" cy="3426643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122" name="Picture 2" descr="\sum_j \exp(-\lambda_j^2/4) \leq n/16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835" y="3227046"/>
              <a:ext cx="4092886" cy="100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|\iprod{v_j}{X}| \leq \lambda_j \|v_j\|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235" y="4759053"/>
              <a:ext cx="3259666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|\{i: |X_i| \geq 1- \delta\}| \geq n/2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835" y="5261973"/>
              <a:ext cx="4817974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016189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Discrepancy Examples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4625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Fundamental combinatorial concept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685800" y="25781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  <a:latin typeface="Gill Sans MT" charset="0"/>
              </a:rPr>
              <a:t>Arithmetic Progressions</a:t>
            </a:r>
            <a:endParaRPr lang="en-US" dirty="0">
              <a:solidFill>
                <a:srgbClr val="FFFF00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74557" y="4034049"/>
            <a:ext cx="3348790" cy="158001"/>
            <a:chOff x="384989" y="4659029"/>
            <a:chExt cx="3348790" cy="158001"/>
          </a:xfrm>
        </p:grpSpPr>
        <p:grpSp>
          <p:nvGrpSpPr>
            <p:cNvPr id="10" name="Group 9"/>
            <p:cNvGrpSpPr/>
            <p:nvPr/>
          </p:nvGrpSpPr>
          <p:grpSpPr>
            <a:xfrm>
              <a:off x="384989" y="4667838"/>
              <a:ext cx="3348790" cy="149192"/>
              <a:chOff x="866269" y="4655806"/>
              <a:chExt cx="3348790" cy="149192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>
                <a:off x="914397" y="4716379"/>
                <a:ext cx="3300662" cy="120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Oval 11"/>
              <p:cNvSpPr/>
              <p:nvPr/>
            </p:nvSpPr>
            <p:spPr bwMode="auto">
              <a:xfrm>
                <a:off x="866269" y="4667838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788690" y="465580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678226" y="465983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3588615" y="465582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 bwMode="auto">
            <a:xfrm>
              <a:off x="3596619" y="465902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654145" y="4667051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759797" y="4663041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53418" y="4667051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3"/>
              <p:cNvSpPr txBox="1">
                <a:spLocks/>
              </p:cNvSpPr>
              <p:nvPr/>
            </p:nvSpPr>
            <p:spPr bwMode="auto">
              <a:xfrm>
                <a:off x="4852088" y="4087368"/>
                <a:ext cx="4137252" cy="1181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>
                  <a:spcBef>
                    <a:spcPct val="20000"/>
                  </a:spcBef>
                </a:pPr>
                <a:r>
                  <a:rPr lang="en-US" sz="2600" dirty="0" smtClean="0">
                    <a:solidFill>
                      <a:srgbClr val="FFFF00"/>
                    </a:solidFill>
                    <a:latin typeface="Gill Sans MT" charset="0"/>
                  </a:rPr>
                  <a:t>Roth 64: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FF00"/>
                        </a:solidFill>
                        <a:latin typeface="Cambria Math"/>
                      </a:rPr>
                      <m:t>Ω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1/4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600" b="0" dirty="0" smtClean="0">
                  <a:solidFill>
                    <a:srgbClr val="FFFF00"/>
                  </a:solidFill>
                  <a:latin typeface="Gill Sans MT" charset="0"/>
                </a:endParaRPr>
              </a:p>
              <a:p>
                <a:pPr algn="l">
                  <a:spcBef>
                    <a:spcPct val="20000"/>
                  </a:spcBef>
                </a:pPr>
                <a:r>
                  <a:rPr lang="en-US" sz="2400" dirty="0" err="1" smtClean="0">
                    <a:solidFill>
                      <a:srgbClr val="FFFF00"/>
                    </a:solidFill>
                    <a:latin typeface="Gill Sans MT" charset="0"/>
                  </a:rPr>
                  <a:t>Matousek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Gill Sans MT" charset="0"/>
                  </a:rPr>
                  <a:t>, Spencer 96: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FF00"/>
                        </a:solidFill>
                        <a:latin typeface="Cambria Math"/>
                      </a:rPr>
                      <m:t>Θ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1/4</m:t>
                        </m:r>
                      </m:sup>
                    </m:sSup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FF00"/>
                  </a:solidFill>
                  <a:latin typeface="Gill Sans MT" charset="0"/>
                </a:endParaRPr>
              </a:p>
            </p:txBody>
          </p:sp>
        </mc:Choice>
        <mc:Fallback xmlns="">
          <p:sp>
            <p:nvSpPr>
              <p:cNvPr id="2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2088" y="4087368"/>
                <a:ext cx="4137252" cy="1181172"/>
              </a:xfrm>
              <a:prstGeom prst="rect">
                <a:avLst/>
              </a:prstGeom>
              <a:blipFill rotWithShape="1">
                <a:blip r:embed="rId2"/>
                <a:stretch>
                  <a:fillRect l="-2651" t="-31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890341" y="3944399"/>
            <a:ext cx="3045990" cy="327472"/>
            <a:chOff x="745957" y="4569379"/>
            <a:chExt cx="3045990" cy="32747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745957" y="4586837"/>
              <a:ext cx="317632" cy="310014"/>
            </a:xfrm>
            <a:prstGeom prst="rect">
              <a:avLst/>
            </a:prstGeom>
            <a:solidFill>
              <a:srgbClr val="FF00FF">
                <a:alpha val="7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662358" y="4572602"/>
              <a:ext cx="317632" cy="310014"/>
            </a:xfrm>
            <a:prstGeom prst="rect">
              <a:avLst/>
            </a:prstGeom>
            <a:solidFill>
              <a:srgbClr val="FF00FF">
                <a:alpha val="7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75958" y="4571332"/>
              <a:ext cx="317632" cy="310014"/>
            </a:xfrm>
            <a:prstGeom prst="rect">
              <a:avLst/>
            </a:prstGeom>
            <a:solidFill>
              <a:srgbClr val="FF00FF">
                <a:alpha val="7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474315" y="4569379"/>
              <a:ext cx="317632" cy="310014"/>
            </a:xfrm>
            <a:prstGeom prst="rect">
              <a:avLst/>
            </a:prstGeom>
            <a:solidFill>
              <a:srgbClr val="FF00FF">
                <a:alpha val="7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9043" y="4619233"/>
                <a:ext cx="364099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1,3,5,⋯</m:t>
                          </m:r>
                        </m:e>
                      </m:d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1,4,7,⋯</m:t>
                          </m:r>
                        </m:e>
                      </m:d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/>
                        </a:rPr>
                        <m:t>, ⋯</m:t>
                      </m:r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Gill Sans MT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43" y="4619233"/>
                <a:ext cx="3640997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9858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974740" y="3342526"/>
            <a:ext cx="2514600" cy="2514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ight Triangle 1"/>
          <p:cNvSpPr/>
          <p:nvPr/>
        </p:nvSpPr>
        <p:spPr bwMode="auto">
          <a:xfrm rot="10800000">
            <a:off x="1347898" y="3330494"/>
            <a:ext cx="2131571" cy="2073256"/>
          </a:xfrm>
          <a:prstGeom prst="rtTriangle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Discrepancy Examples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46250"/>
            <a:ext cx="7772400" cy="1514308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Fundamental combinatorial concept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685800" y="25781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err="1" smtClean="0">
                <a:solidFill>
                  <a:srgbClr val="FFFF00"/>
                </a:solidFill>
                <a:latin typeface="Gill Sans MT" charset="0"/>
              </a:rPr>
              <a:t>Halfspaces</a:t>
            </a:r>
            <a:endParaRPr lang="en-US" dirty="0">
              <a:solidFill>
                <a:srgbClr val="FFFF00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4874404" y="4088662"/>
            <a:ext cx="4137252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2600" dirty="0" smtClean="0">
                <a:solidFill>
                  <a:srgbClr val="FFFF00"/>
                </a:solidFill>
                <a:latin typeface="Gill Sans MT" charset="0"/>
              </a:rPr>
              <a:t>Alexander 90: </a:t>
            </a:r>
          </a:p>
          <a:p>
            <a:pPr algn="l">
              <a:spcBef>
                <a:spcPct val="20000"/>
              </a:spcBef>
            </a:pPr>
            <a:r>
              <a:rPr lang="en-US" sz="2600" dirty="0" err="1" smtClean="0">
                <a:solidFill>
                  <a:srgbClr val="FFFF00"/>
                </a:solidFill>
                <a:latin typeface="Gill Sans MT" charset="0"/>
              </a:rPr>
              <a:t>Matousek</a:t>
            </a:r>
            <a:r>
              <a:rPr lang="en-US" sz="2600" dirty="0" smtClean="0">
                <a:solidFill>
                  <a:srgbClr val="FFFF00"/>
                </a:solidFill>
                <a:latin typeface="Gill Sans MT" charset="0"/>
              </a:rPr>
              <a:t> 95: </a:t>
            </a:r>
            <a:endParaRPr lang="en-US" sz="2600" b="0" dirty="0" smtClean="0">
              <a:solidFill>
                <a:srgbClr val="FFFF00"/>
              </a:solidFill>
              <a:latin typeface="Gill Sans MT" charset="0"/>
            </a:endParaRPr>
          </a:p>
        </p:txBody>
      </p:sp>
      <p:pic>
        <p:nvPicPr>
          <p:cNvPr id="2050" name="Picture 2" descr="\Omega(n^{1/2-1/2d}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30" y="4106124"/>
            <a:ext cx="2044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1241565" y="3481907"/>
            <a:ext cx="1920642" cy="2078656"/>
            <a:chOff x="3575685" y="2895187"/>
            <a:chExt cx="1920642" cy="2078656"/>
          </a:xfrm>
        </p:grpSpPr>
        <p:sp>
          <p:nvSpPr>
            <p:cNvPr id="69" name="Oval 68"/>
            <p:cNvSpPr/>
            <p:nvPr/>
          </p:nvSpPr>
          <p:spPr bwMode="auto">
            <a:xfrm>
              <a:off x="4271963" y="4836683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3630278" y="346107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902995" y="296376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340543" y="296376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040155" y="346949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3682018" y="3906795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040155" y="399221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772602" y="4363441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340543" y="4351810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486075" y="354649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4941220" y="320359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5270183" y="319998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744403" y="289518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941220" y="373178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744403" y="4028311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5359167" y="370009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175435" y="4165471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834189" y="446129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575685" y="4760482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5222007" y="4711955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098" name="Picture 2" descr="O(n^{1/2-1/2d}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56" y="4557956"/>
            <a:ext cx="20447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7408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974740" y="3342526"/>
            <a:ext cx="2514600" cy="2514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1260062" y="4459021"/>
            <a:ext cx="1947862" cy="749300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Discrepancy Examples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46250"/>
            <a:ext cx="7772400" cy="1514308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Fundamental combinatorial concept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685800" y="25781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  <a:latin typeface="Gill Sans MT" charset="0"/>
              </a:rPr>
              <a:t>Axis-aligned boxes </a:t>
            </a:r>
            <a:endParaRPr lang="en-US" dirty="0">
              <a:solidFill>
                <a:srgbClr val="FFFF00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  <a:p>
            <a:pPr algn="l">
              <a:spcBef>
                <a:spcPct val="20000"/>
              </a:spcBef>
            </a:pPr>
            <a:endParaRPr lang="en-US" sz="3200" dirty="0">
              <a:solidFill>
                <a:schemeClr val="bg1"/>
              </a:solidFill>
              <a:latin typeface="Gill Sans MT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41565" y="3481907"/>
            <a:ext cx="1920642" cy="2078656"/>
            <a:chOff x="3575685" y="2895187"/>
            <a:chExt cx="1920642" cy="2078656"/>
          </a:xfrm>
        </p:grpSpPr>
        <p:sp>
          <p:nvSpPr>
            <p:cNvPr id="63" name="Oval 62"/>
            <p:cNvSpPr/>
            <p:nvPr/>
          </p:nvSpPr>
          <p:spPr bwMode="auto">
            <a:xfrm>
              <a:off x="4271963" y="4836683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630278" y="346107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902995" y="296376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340543" y="296376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040155" y="346949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3682018" y="3906795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4040155" y="399221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3772602" y="4363441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4340543" y="4351810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486075" y="354649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4941220" y="320359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270183" y="3199986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4744403" y="289518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4941220" y="3731784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4744403" y="4028311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5359167" y="370009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5175435" y="4165471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4834189" y="446129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3575685" y="4760482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222007" y="4711955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12248" y="4087368"/>
            <a:ext cx="4137252" cy="949971"/>
            <a:chOff x="5056632" y="4087368"/>
            <a:chExt cx="4137252" cy="949971"/>
          </a:xfrm>
        </p:grpSpPr>
        <p:sp>
          <p:nvSpPr>
            <p:cNvPr id="24" name="Content Placeholder 3"/>
            <p:cNvSpPr txBox="1">
              <a:spLocks/>
            </p:cNvSpPr>
            <p:nvPr/>
          </p:nvSpPr>
          <p:spPr bwMode="auto">
            <a:xfrm>
              <a:off x="5056632" y="4087368"/>
              <a:ext cx="4137252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20000"/>
                </a:spcBef>
              </a:pPr>
              <a:r>
                <a:rPr lang="en-US" sz="2600" dirty="0" smtClean="0">
                  <a:solidFill>
                    <a:srgbClr val="FFFF00"/>
                  </a:solidFill>
                  <a:latin typeface="Gill Sans MT" charset="0"/>
                </a:rPr>
                <a:t>Beck 81:  </a:t>
              </a:r>
            </a:p>
            <a:p>
              <a:pPr algn="l">
                <a:spcBef>
                  <a:spcPct val="20000"/>
                </a:spcBef>
              </a:pPr>
              <a:r>
                <a:rPr lang="en-US" sz="2600" dirty="0" err="1" smtClean="0">
                  <a:solidFill>
                    <a:srgbClr val="FFFF00"/>
                  </a:solidFill>
                  <a:latin typeface="Gill Sans MT" charset="0"/>
                </a:rPr>
                <a:t>Srinivasan</a:t>
              </a:r>
              <a:r>
                <a:rPr lang="en-US" sz="2600" dirty="0" smtClean="0">
                  <a:solidFill>
                    <a:srgbClr val="FFFF00"/>
                  </a:solidFill>
                  <a:latin typeface="Gill Sans MT" charset="0"/>
                </a:rPr>
                <a:t> 97: </a:t>
              </a:r>
              <a:endParaRPr lang="en-US" sz="2600" b="0" dirty="0" smtClean="0">
                <a:solidFill>
                  <a:srgbClr val="FFFF00"/>
                </a:solidFill>
                <a:latin typeface="Gill Sans MT" charset="0"/>
              </a:endParaRPr>
            </a:p>
          </p:txBody>
        </p:sp>
        <p:pic>
          <p:nvPicPr>
            <p:cNvPr id="3" name="Picture 2" descr="\Omega(\log n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993" y="4112764"/>
              <a:ext cx="144932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O(\log^{2.5} n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896" y="4580139"/>
              <a:ext cx="172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899879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Discrepancy?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Gill Sans MT" charset="0"/>
              </a:rPr>
              <a:t>Complexity theory</a:t>
            </a:r>
          </a:p>
          <a:p>
            <a:pPr marL="0" indent="0">
              <a:buFontTx/>
              <a:buNone/>
            </a:pPr>
            <a:endParaRPr lang="en-US" sz="2800" dirty="0" smtClean="0">
              <a:solidFill>
                <a:srgbClr val="FFFF00"/>
              </a:solidFill>
              <a:latin typeface="Gill Sans MT" charset="0"/>
            </a:endParaRPr>
          </a:p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Gill Sans MT" charset="0"/>
              </a:rPr>
              <a:t>Communication Complexity</a:t>
            </a:r>
          </a:p>
          <a:p>
            <a:pPr marL="0" indent="0">
              <a:buFontTx/>
              <a:buNone/>
            </a:pPr>
            <a:endParaRPr lang="en-US" sz="2800" dirty="0" smtClean="0">
              <a:solidFill>
                <a:srgbClr val="FFFF00"/>
              </a:solidFill>
              <a:latin typeface="Gill Sans MT" charset="0"/>
            </a:endParaRPr>
          </a:p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Gill Sans MT" charset="0"/>
              </a:rPr>
              <a:t>Computational Geometry</a:t>
            </a:r>
          </a:p>
          <a:p>
            <a:pPr marL="0" indent="0">
              <a:buFontTx/>
              <a:buNone/>
            </a:pPr>
            <a:endParaRPr lang="en-US" sz="2800" dirty="0">
              <a:solidFill>
                <a:srgbClr val="FFFF00"/>
              </a:solidFill>
              <a:latin typeface="Gill Sans MT" charset="0"/>
            </a:endParaRPr>
          </a:p>
          <a:p>
            <a:pPr marL="0" indent="0">
              <a:buFontTx/>
              <a:buNone/>
            </a:pPr>
            <a:r>
              <a:rPr lang="en-US" sz="2800" dirty="0" err="1" smtClean="0">
                <a:solidFill>
                  <a:srgbClr val="FFFF00"/>
                </a:solidFill>
                <a:latin typeface="Gill Sans MT" charset="0"/>
              </a:rPr>
              <a:t>Pseudorandomness</a:t>
            </a:r>
            <a:endParaRPr lang="en-US" sz="2800" dirty="0" smtClean="0">
              <a:solidFill>
                <a:srgbClr val="FFFF00"/>
              </a:solidFill>
              <a:latin typeface="Gill Sans MT" charset="0"/>
            </a:endParaRPr>
          </a:p>
          <a:p>
            <a:pPr marL="0" indent="0">
              <a:buFontTx/>
              <a:buNone/>
            </a:pPr>
            <a:endParaRPr lang="en-US" sz="2800" dirty="0">
              <a:solidFill>
                <a:srgbClr val="FFFF00"/>
              </a:solidFill>
              <a:latin typeface="Gill Sans MT" charset="0"/>
            </a:endParaRPr>
          </a:p>
          <a:p>
            <a:pPr marL="0" indent="0">
              <a:buFontTx/>
              <a:buNone/>
            </a:pPr>
            <a:endParaRPr lang="en-US" sz="2800" dirty="0" smtClean="0">
              <a:solidFill>
                <a:srgbClr val="FFFF00"/>
              </a:solidFill>
              <a:latin typeface="Gill Sans MT" charset="0"/>
            </a:endParaRPr>
          </a:p>
          <a:p>
            <a:pPr marL="0" indent="0"/>
            <a:endParaRPr lang="en-US" dirty="0" smtClean="0">
              <a:latin typeface="Gill Sans MT" charset="0"/>
            </a:endParaRPr>
          </a:p>
          <a:p>
            <a:pPr marL="0" indent="0"/>
            <a:endParaRPr lang="en-US" dirty="0" smtClean="0">
              <a:latin typeface="Gill Sans MT" charset="0"/>
            </a:endParaRPr>
          </a:p>
          <a:p>
            <a:pPr marL="0" indent="0"/>
            <a:endParaRPr lang="en-US" dirty="0" smtClean="0">
              <a:latin typeface="Gill Sans MT" charset="0"/>
            </a:endParaRPr>
          </a:p>
          <a:p>
            <a:pPr marL="0" indent="0"/>
            <a:endParaRPr lang="en-US" dirty="0" smtClean="0">
              <a:latin typeface="Gill Sans MT" charset="0"/>
            </a:endParaRPr>
          </a:p>
          <a:p>
            <a:pPr marL="0" indent="0">
              <a:buFontTx/>
              <a:buNone/>
            </a:pPr>
            <a:endParaRPr lang="en-US" dirty="0" smtClean="0">
              <a:latin typeface="Gill Sans MT" charset="0"/>
            </a:endParaRPr>
          </a:p>
          <a:p>
            <a:pPr marL="0" indent="0"/>
            <a:endParaRPr lang="en-US" dirty="0" smtClean="0">
              <a:latin typeface="Gill Sans MT" charset="0"/>
            </a:endParaRPr>
          </a:p>
          <a:p>
            <a:pPr marL="0" indent="0"/>
            <a:endParaRPr lang="en-US" dirty="0" smtClean="0">
              <a:latin typeface="Gill Sans MT" charset="0"/>
            </a:endParaRPr>
          </a:p>
          <a:p>
            <a:pPr marL="0" indent="0"/>
            <a:endParaRPr lang="en-US" dirty="0" smtClean="0">
              <a:latin typeface="Gill Sans MT" charset="0"/>
            </a:endParaRPr>
          </a:p>
          <a:p>
            <a:pPr marL="0" indent="0"/>
            <a:endParaRPr lang="en-US" dirty="0" smtClean="0">
              <a:latin typeface="Gill Sans MT" charset="0"/>
            </a:endParaRPr>
          </a:p>
          <a:p>
            <a:pPr marL="0" indent="0">
              <a:buFontTx/>
              <a:buNone/>
            </a:pPr>
            <a:endParaRPr lang="en-US" dirty="0" smtClean="0">
              <a:latin typeface="Gill Sans MT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1812" y="2070100"/>
            <a:ext cx="4164263" cy="4259577"/>
            <a:chOff x="4751812" y="1917700"/>
            <a:chExt cx="4164263" cy="4259577"/>
          </a:xfrm>
        </p:grpSpPr>
        <p:sp>
          <p:nvSpPr>
            <p:cNvPr id="5" name="Explosion 1 4"/>
            <p:cNvSpPr>
              <a:spLocks noChangeArrowheads="1"/>
            </p:cNvSpPr>
            <p:nvPr/>
          </p:nvSpPr>
          <p:spPr bwMode="auto">
            <a:xfrm>
              <a:off x="4751812" y="4724714"/>
              <a:ext cx="4164263" cy="1452563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dirty="0" smtClean="0"/>
                <a:t>Many more!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373" y="1927860"/>
              <a:ext cx="1727207" cy="26334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077" y="1917700"/>
              <a:ext cx="1741866" cy="2651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70207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Spencer’s Six Sigma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63549"/>
            <a:ext cx="7772400" cy="1530159"/>
          </a:xfrm>
        </p:spPr>
        <p:txBody>
          <a:bodyPr/>
          <a:lstStyle/>
          <a:p>
            <a:r>
              <a:rPr lang="en-US" dirty="0" smtClean="0"/>
              <a:t>Central result in discrepancy theory.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Beats random</a:t>
            </a:r>
            <a:r>
              <a:rPr lang="en-US" dirty="0" smtClean="0"/>
              <a:t>:</a:t>
            </a:r>
          </a:p>
          <a:p>
            <a:r>
              <a:rPr lang="en-US" dirty="0" smtClean="0"/>
              <a:t>Tight: </a:t>
            </a:r>
            <a:r>
              <a:rPr lang="en-US" dirty="0" err="1" smtClean="0"/>
              <a:t>Hadamard</a:t>
            </a:r>
            <a:r>
              <a:rPr lang="en-US" dirty="0" smtClean="0"/>
              <a:t>.  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6125" y="2573362"/>
            <a:ext cx="7599363" cy="1311275"/>
            <a:chOff x="746125" y="3018546"/>
            <a:chExt cx="7599363" cy="131127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746125" y="3018546"/>
              <a:ext cx="7599363" cy="1311275"/>
              <a:chOff x="330027" y="1771650"/>
              <a:chExt cx="7598778" cy="1311454"/>
            </a:xfrm>
          </p:grpSpPr>
          <p:sp>
            <p:nvSpPr>
              <p:cNvPr id="7" name="TextBox 8"/>
              <p:cNvSpPr txBox="1">
                <a:spLocks noChangeArrowheads="1"/>
              </p:cNvSpPr>
              <p:nvPr/>
            </p:nvSpPr>
            <p:spPr bwMode="auto">
              <a:xfrm>
                <a:off x="330027" y="1795093"/>
                <a:ext cx="7598778" cy="1138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3400" dirty="0" smtClean="0">
                    <a:solidFill>
                      <a:schemeClr val="bg1"/>
                    </a:solidFill>
                    <a:latin typeface="Gill Sans" charset="0"/>
                  </a:rPr>
                  <a:t>Spencer 85: System with n sets has discrepancy at most          . </a:t>
                </a:r>
                <a:endParaRPr lang="en-US" sz="3400" dirty="0">
                  <a:solidFill>
                    <a:schemeClr val="bg1"/>
                  </a:solidFill>
                  <a:latin typeface="Gill Sans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570661" y="1771650"/>
                <a:ext cx="7129546" cy="131145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2" descr="6 \sqrt{n}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999" y="3629454"/>
              <a:ext cx="105338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082240" y="1862036"/>
            <a:ext cx="496826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  <a:latin typeface="Gill Sans MT" charset="0"/>
              </a:rPr>
              <a:t>“Six standard deviations suffice”</a:t>
            </a:r>
            <a:endParaRPr lang="en-US" sz="3200" dirty="0">
              <a:solidFill>
                <a:srgbClr val="FFFF00"/>
              </a:solidFill>
              <a:latin typeface="Gill Sans MT" charset="0"/>
            </a:endParaRPr>
          </a:p>
        </p:txBody>
      </p:sp>
      <p:pic>
        <p:nvPicPr>
          <p:cNvPr id="8194" name="Picture 2" descr="O(\sqrt{n \log n}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16" y="5061107"/>
            <a:ext cx="230710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7294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66173" y="4530562"/>
            <a:ext cx="7599363" cy="1311275"/>
            <a:chOff x="330027" y="1771650"/>
            <a:chExt cx="7598778" cy="1311454"/>
          </a:xfrm>
        </p:grpSpPr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330027" y="1795093"/>
              <a:ext cx="7598778" cy="113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3400" dirty="0" smtClean="0">
                  <a:solidFill>
                    <a:schemeClr val="bg1"/>
                  </a:solidFill>
                  <a:latin typeface="Gill Sans" charset="0"/>
                </a:rPr>
                <a:t>Conjecture (</a:t>
              </a:r>
              <a:r>
                <a:rPr lang="en-US" sz="3400" dirty="0" err="1" smtClean="0">
                  <a:solidFill>
                    <a:schemeClr val="bg1"/>
                  </a:solidFill>
                  <a:latin typeface="Gill Sans" charset="0"/>
                </a:rPr>
                <a:t>Alon</a:t>
              </a:r>
              <a:r>
                <a:rPr lang="en-US" sz="3400" dirty="0" smtClean="0">
                  <a:solidFill>
                    <a:schemeClr val="bg1"/>
                  </a:solidFill>
                  <a:latin typeface="Gill Sans" charset="0"/>
                </a:rPr>
                <a:t>, Spencer): No efficient algorithm can find one.</a:t>
              </a:r>
              <a:endParaRPr lang="en-US" sz="3400" dirty="0">
                <a:solidFill>
                  <a:schemeClr val="bg1"/>
                </a:solidFill>
                <a:latin typeface="Gill Sans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58630" y="1771650"/>
              <a:ext cx="7129546" cy="1311454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157" y="4538578"/>
            <a:ext cx="7599363" cy="1311275"/>
            <a:chOff x="766173" y="4855426"/>
            <a:chExt cx="7599363" cy="1311275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766173" y="4855426"/>
              <a:ext cx="7599363" cy="1311275"/>
              <a:chOff x="330027" y="1771650"/>
              <a:chExt cx="7598778" cy="1311454"/>
            </a:xfrm>
          </p:grpSpPr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330027" y="1795093"/>
                <a:ext cx="7598778" cy="1138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3400" dirty="0" err="1" smtClean="0">
                    <a:solidFill>
                      <a:schemeClr val="bg1"/>
                    </a:solidFill>
                    <a:latin typeface="Gill Sans" charset="0"/>
                  </a:rPr>
                  <a:t>Bansal</a:t>
                </a:r>
                <a:r>
                  <a:rPr lang="en-US" sz="3400" dirty="0" smtClean="0">
                    <a:solidFill>
                      <a:schemeClr val="bg1"/>
                    </a:solidFill>
                    <a:latin typeface="Gill Sans" charset="0"/>
                  </a:rPr>
                  <a:t> 10: Can efficiently get discrepancy           .</a:t>
                </a:r>
                <a:endParaRPr lang="en-US" sz="3400" dirty="0">
                  <a:solidFill>
                    <a:schemeClr val="bg1"/>
                  </a:solidFill>
                  <a:latin typeface="Gill Sans" charset="0"/>
                </a:endParaRPr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558630" y="1771650"/>
                <a:ext cx="7129546" cy="131145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" name="Picture 2" descr="O(\sqrt{n}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076" y="5499031"/>
              <a:ext cx="1342795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Conjecture and a Disproof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45374"/>
            <a:ext cx="7772400" cy="782240"/>
          </a:xfrm>
        </p:spPr>
        <p:txBody>
          <a:bodyPr/>
          <a:lstStyle/>
          <a:p>
            <a:r>
              <a:rPr lang="en-US" sz="2800" dirty="0" smtClean="0"/>
              <a:t>Non-constructive </a:t>
            </a:r>
            <a:r>
              <a:rPr lang="en-US" sz="2800" dirty="0" smtClean="0">
                <a:solidFill>
                  <a:srgbClr val="FFFF00"/>
                </a:solidFill>
              </a:rPr>
              <a:t>pigeon-hole</a:t>
            </a:r>
            <a:r>
              <a:rPr lang="en-US" sz="2800" dirty="0" smtClean="0"/>
              <a:t> proof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6125" y="2080050"/>
            <a:ext cx="7599363" cy="1311275"/>
            <a:chOff x="746125" y="3018546"/>
            <a:chExt cx="7599363" cy="131127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746125" y="3018546"/>
              <a:ext cx="7599363" cy="1311275"/>
              <a:chOff x="330027" y="1771650"/>
              <a:chExt cx="7598778" cy="1311454"/>
            </a:xfrm>
          </p:grpSpPr>
          <p:sp>
            <p:nvSpPr>
              <p:cNvPr id="7" name="TextBox 8"/>
              <p:cNvSpPr txBox="1">
                <a:spLocks noChangeArrowheads="1"/>
              </p:cNvSpPr>
              <p:nvPr/>
            </p:nvSpPr>
            <p:spPr bwMode="auto">
              <a:xfrm>
                <a:off x="330027" y="1795093"/>
                <a:ext cx="7598778" cy="1138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3400" dirty="0" smtClean="0">
                    <a:solidFill>
                      <a:schemeClr val="bg1"/>
                    </a:solidFill>
                    <a:latin typeface="Gill Sans" charset="0"/>
                  </a:rPr>
                  <a:t>Spencer 85: System with n sets has discrepancy at most          . </a:t>
                </a:r>
                <a:endParaRPr lang="en-US" sz="3400" dirty="0">
                  <a:solidFill>
                    <a:schemeClr val="bg1"/>
                  </a:solidFill>
                  <a:latin typeface="Gill Sans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570661" y="1771650"/>
                <a:ext cx="7129546" cy="131145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2" descr="6 \sqrt{n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999" y="3629454"/>
              <a:ext cx="105338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466859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58749"/>
            <a:ext cx="7772400" cy="153015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Truly</a:t>
            </a:r>
            <a:r>
              <a:rPr lang="en-US" dirty="0" smtClean="0"/>
              <a:t> constructive</a:t>
            </a:r>
          </a:p>
          <a:p>
            <a:r>
              <a:rPr lang="en-US" dirty="0" smtClean="0"/>
              <a:t>Algorithmic partial coloring lemma</a:t>
            </a:r>
          </a:p>
          <a:p>
            <a:r>
              <a:rPr lang="en-US" dirty="0" smtClean="0"/>
              <a:t>Extends to other settings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46125" y="2573362"/>
            <a:ext cx="7599363" cy="1311275"/>
            <a:chOff x="330027" y="1771650"/>
            <a:chExt cx="7598778" cy="1311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30027" y="1795093"/>
                  <a:ext cx="7598778" cy="117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sz="3400" dirty="0" smtClean="0">
                      <a:solidFill>
                        <a:schemeClr val="bg1"/>
                      </a:solidFill>
                      <a:latin typeface="Gill Sans" charset="0"/>
                    </a:rPr>
                    <a:t>Main: Can efficiently find a coloring with discrepancy </a:t>
                  </a:r>
                  <a14:m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  <m:r>
                        <a:rPr lang="en-US" sz="3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en-US" sz="3400" dirty="0">
                    <a:solidFill>
                      <a:schemeClr val="bg1"/>
                    </a:solidFill>
                    <a:latin typeface="Gill Sans" charset="0"/>
                  </a:endParaRPr>
                </a:p>
              </p:txBody>
            </p:sp>
          </mc:Choice>
          <mc:Fallback xmlns="">
            <p:sp>
              <p:nvSpPr>
                <p:cNvPr id="7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027" y="1795093"/>
                  <a:ext cx="7598778" cy="117862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7254" b="-145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70661" y="1771650"/>
              <a:ext cx="7129546" cy="1311454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505337" y="1862036"/>
            <a:ext cx="8104856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  <a:latin typeface="Gill Sans MT" charset="0"/>
              </a:rPr>
              <a:t>New </a:t>
            </a:r>
            <a:r>
              <a:rPr lang="en-US" dirty="0" err="1" smtClean="0">
                <a:solidFill>
                  <a:srgbClr val="FFFF00"/>
                </a:solidFill>
                <a:latin typeface="Gill Sans MT" charset="0"/>
              </a:rPr>
              <a:t>elemantary</a:t>
            </a:r>
            <a:r>
              <a:rPr lang="en-US" dirty="0" smtClean="0">
                <a:solidFill>
                  <a:srgbClr val="FFFF00"/>
                </a:solidFill>
                <a:latin typeface="Gill Sans MT" charset="0"/>
              </a:rPr>
              <a:t> constructive proof of Spencer’s result</a:t>
            </a:r>
            <a:endParaRPr lang="en-US" sz="3200" dirty="0">
              <a:solidFill>
                <a:srgbClr val="FFFF00"/>
              </a:solidFill>
              <a:latin typeface="Gill Sans MT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1812809" y="4229589"/>
            <a:ext cx="550242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  <a:latin typeface="Gill Sans MT" charset="0"/>
              </a:rPr>
              <a:t>EDGE-WALK: New algorithmic tool</a:t>
            </a:r>
            <a:endParaRPr lang="en-US" sz="3200" dirty="0">
              <a:solidFill>
                <a:srgbClr val="FFFF00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7189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28586</TotalTime>
  <Words>903</Words>
  <Application>Microsoft Office PowerPoint</Application>
  <PresentationFormat>On-screen Show (4:3)</PresentationFormat>
  <Paragraphs>296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Discrepancy Minimization by Walking on the Edges</vt:lpstr>
      <vt:lpstr>Discrepancy</vt:lpstr>
      <vt:lpstr>Discrepancy Examples</vt:lpstr>
      <vt:lpstr>Discrepancy Examples</vt:lpstr>
      <vt:lpstr>Discrepancy Examples</vt:lpstr>
      <vt:lpstr>Why Discrepancy?</vt:lpstr>
      <vt:lpstr>Spencer’s Six Sigma Theorem</vt:lpstr>
      <vt:lpstr>A Conjecture and a Disproof</vt:lpstr>
      <vt:lpstr>This Work</vt:lpstr>
      <vt:lpstr>Outline</vt:lpstr>
      <vt:lpstr>Partial Coloring Method</vt:lpstr>
      <vt:lpstr>Outline</vt:lpstr>
      <vt:lpstr>Discrepancy: Geometric View</vt:lpstr>
      <vt:lpstr>Discrepancy: Geometric View</vt:lpstr>
      <vt:lpstr>Discrepancy: Geometric View</vt:lpstr>
      <vt:lpstr>Edge-Walk</vt:lpstr>
      <vt:lpstr>Edge-Walk: Algorithm</vt:lpstr>
      <vt:lpstr>Edge-Walk Algorithm</vt:lpstr>
      <vt:lpstr>Edge-Walk: Algorithm</vt:lpstr>
      <vt:lpstr>Edge-Walk: Intuition</vt:lpstr>
      <vt:lpstr>Summary</vt:lpstr>
      <vt:lpstr>Open Problems</vt:lpstr>
      <vt:lpstr>Thank you</vt:lpstr>
      <vt:lpstr>Main Partial Coloring Lemma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raghu</dc:creator>
  <cp:lastModifiedBy>Linda Casals</cp:lastModifiedBy>
  <cp:revision>1145</cp:revision>
  <dcterms:created xsi:type="dcterms:W3CDTF">2011-07-20T15:05:17Z</dcterms:created>
  <dcterms:modified xsi:type="dcterms:W3CDTF">2012-10-17T13:21:07Z</dcterms:modified>
</cp:coreProperties>
</file>