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lvl1pPr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1pPr>
    <a:lvl2pPr indent="342900"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2pPr>
    <a:lvl3pPr indent="685800"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3pPr>
    <a:lvl4pPr indent="1028700"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4pPr>
    <a:lvl5pPr indent="1371600"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5pPr>
    <a:lvl6pPr indent="1714500"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6pPr>
    <a:lvl7pPr indent="2057400"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7pPr>
    <a:lvl8pPr indent="2400300"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8pPr>
    <a:lvl9pPr indent="2743200" defTabSz="457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AF4"/>
          </a:solidFill>
        </a:fill>
      </a:tcStyle>
    </a:wholeTbl>
    <a:band2H>
      <a:tcTxStyle/>
      <a:tcStyle>
        <a:tcBdr/>
        <a:fill>
          <a:solidFill>
            <a:srgbClr val="F1F5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0533310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>
                <a:srgbClr val="9A9A9A"/>
              </a:buClr>
              <a:buSzTx/>
              <a:buFontTx/>
              <a:buNone/>
              <a:defRPr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1pPr>
            <a:lvl2pPr marL="457200" indent="0" algn="ctr">
              <a:spcBef>
                <a:spcPts val="600"/>
              </a:spcBef>
              <a:buClr>
                <a:srgbClr val="9A9A9A"/>
              </a:buClr>
              <a:buSzTx/>
              <a:buFontTx/>
              <a:buNone/>
              <a:defRPr sz="28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2pPr>
            <a:lvl3pPr marL="914400" indent="0" algn="ctr">
              <a:spcBef>
                <a:spcPts val="500"/>
              </a:spcBef>
              <a:buClr>
                <a:srgbClr val="9A9A9A"/>
              </a:buClr>
              <a:buSzTx/>
              <a:buFontTx/>
              <a:buNone/>
              <a:defRPr sz="24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3pPr>
            <a:lvl4pPr marL="1371600" indent="0" algn="ctr">
              <a:spcBef>
                <a:spcPts val="400"/>
              </a:spcBef>
              <a:buClr>
                <a:srgbClr val="9A9A9A"/>
              </a:buClr>
              <a:buSzTx/>
              <a:buFontTx/>
              <a:buNone/>
              <a:defRPr sz="20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4pPr>
            <a:lvl5pPr marL="1828800" indent="0" algn="ctr">
              <a:spcBef>
                <a:spcPts val="400"/>
              </a:spcBef>
              <a:buClr>
                <a:srgbClr val="9A9A9A"/>
              </a:buClr>
              <a:buSzTx/>
              <a:buFontTx/>
              <a:buNone/>
              <a:defRPr sz="20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42950" indent="-285750">
              <a:spcBef>
                <a:spcPts val="600"/>
              </a:spcBef>
              <a:buChar char="–"/>
              <a:defRPr sz="2800"/>
            </a:lvl2pPr>
            <a:lvl3pPr marL="1143000" indent="-228600">
              <a:spcBef>
                <a:spcPts val="500"/>
              </a:spcBef>
              <a:defRPr sz="2400"/>
            </a:lvl3pPr>
            <a:lvl4pPr marL="1600200" indent="-228600">
              <a:spcBef>
                <a:spcPts val="400"/>
              </a:spcBef>
              <a:buChar char="–"/>
              <a:defRPr sz="2000"/>
            </a:lvl4pPr>
            <a:lvl5pPr marL="2057400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2pPr marL="742950" indent="-285750">
              <a:spcBef>
                <a:spcPts val="600"/>
              </a:spcBef>
              <a:buChar char="–"/>
              <a:defRPr sz="2800"/>
            </a:lvl2pPr>
            <a:lvl3pPr marL="1143000" indent="-228600">
              <a:spcBef>
                <a:spcPts val="500"/>
              </a:spcBef>
              <a:defRPr sz="2400"/>
            </a:lvl3pPr>
            <a:lvl4pPr marL="1600200" indent="-228600">
              <a:spcBef>
                <a:spcPts val="400"/>
              </a:spcBef>
              <a:buChar char="–"/>
              <a:defRPr sz="2000"/>
            </a:lvl4pPr>
            <a:lvl5pPr marL="2057400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43416" y="6467475"/>
            <a:ext cx="243384" cy="254000"/>
          </a:xfrm>
          <a:prstGeom prst="rect">
            <a:avLst/>
          </a:prstGeom>
          <a:ln w="12700">
            <a:round/>
          </a:ln>
        </p:spPr>
        <p:txBody>
          <a:bodyPr wrap="none" lIns="38100" tIns="38100" rIns="38100" bIns="38100" anchor="ctr">
            <a:spAutoFit/>
          </a:bodyPr>
          <a:lstStyle>
            <a:lvl1pPr algn="r">
              <a:buClrTx/>
              <a:defRPr sz="12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xStyles>
    <p:titleStyle>
      <a:lvl1pPr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1pPr>
      <a:lvl2pPr indent="228600"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2pPr>
      <a:lvl3pPr indent="457200"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3pPr>
      <a:lvl4pPr indent="685800"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4pPr>
      <a:lvl5pPr indent="914400"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5pPr>
      <a:lvl6pPr indent="1143000"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6pPr>
      <a:lvl7pPr indent="1371600"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7pPr>
      <a:lvl8pPr indent="1600200"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8pPr>
      <a:lvl9pPr indent="1828800" algn="ctr" defTabSz="457200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9pPr>
    </p:titleStyle>
    <p:bodyStyle>
      <a:lvl1pPr marL="342900" indent="-342900" defTabSz="457200">
        <a:spcBef>
          <a:spcPts val="700"/>
        </a:spcBef>
        <a:buClr>
          <a:srgbClr val="000000"/>
        </a:buClr>
        <a:buSzPct val="100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1pPr>
      <a:lvl2pPr marL="783771" indent="-326571" defTabSz="457200">
        <a:spcBef>
          <a:spcPts val="700"/>
        </a:spcBef>
        <a:buClr>
          <a:srgbClr val="000000"/>
        </a:buClr>
        <a:buSzPct val="100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2pPr>
      <a:lvl3pPr marL="1219200" indent="-304800" defTabSz="457200">
        <a:spcBef>
          <a:spcPts val="700"/>
        </a:spcBef>
        <a:buClr>
          <a:srgbClr val="000000"/>
        </a:buClr>
        <a:buSzPct val="100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3pPr>
      <a:lvl4pPr marL="1737360" indent="-365760" defTabSz="457200">
        <a:spcBef>
          <a:spcPts val="700"/>
        </a:spcBef>
        <a:buClr>
          <a:srgbClr val="000000"/>
        </a:buClr>
        <a:buSzPct val="100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4pPr>
      <a:lvl5pPr marL="2194560" indent="-365760" defTabSz="457200">
        <a:spcBef>
          <a:spcPts val="700"/>
        </a:spcBef>
        <a:buClr>
          <a:srgbClr val="000000"/>
        </a:buClr>
        <a:buSzPct val="100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5pPr>
      <a:lvl6pPr marL="3365500" indent="-914400" defTabSz="457200">
        <a:spcBef>
          <a:spcPts val="700"/>
        </a:spcBef>
        <a:buClr>
          <a:srgbClr val="000000"/>
        </a:buClr>
        <a:buSzPct val="171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6pPr>
      <a:lvl7pPr marL="3721100" indent="-914400" defTabSz="457200">
        <a:spcBef>
          <a:spcPts val="700"/>
        </a:spcBef>
        <a:buClr>
          <a:srgbClr val="000000"/>
        </a:buClr>
        <a:buSzPct val="171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7pPr>
      <a:lvl8pPr marL="4076700" indent="-914400" defTabSz="457200">
        <a:spcBef>
          <a:spcPts val="700"/>
        </a:spcBef>
        <a:buClr>
          <a:srgbClr val="000000"/>
        </a:buClr>
        <a:buSzPct val="171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8pPr>
      <a:lvl9pPr marL="4432300" indent="-914400" defTabSz="457200">
        <a:spcBef>
          <a:spcPts val="700"/>
        </a:spcBef>
        <a:buClr>
          <a:srgbClr val="000000"/>
        </a:buClr>
        <a:buSzPct val="171000"/>
        <a:buFont typeface="Arial"/>
        <a:buChar char="•"/>
        <a:defRPr sz="3200">
          <a:uFill>
            <a:solidFill/>
          </a:uFill>
          <a:latin typeface="+mn-lt"/>
          <a:ea typeface="+mn-ea"/>
          <a:cs typeface="+mn-cs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1pPr>
      <a:lvl2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2pPr>
      <a:lvl3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3pPr>
      <a:lvl4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4pPr>
      <a:lvl5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Sparsity-Eager SVM for Audio Classification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685800" y="3893303"/>
            <a:ext cx="5482596" cy="2872867"/>
          </a:xfrm>
          <a:prstGeom prst="rect">
            <a:avLst/>
          </a:prstGeom>
        </p:spPr>
        <p:txBody>
          <a:bodyPr/>
          <a:lstStyle/>
          <a:p>
            <a:pPr lvl="0" algn="l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uFill>
                  <a:solidFill/>
                </a:uFill>
              </a:rPr>
              <a:t>Kamelia Aryafar &amp; Ali Shokoufandeh</a:t>
            </a:r>
            <a:endParaRPr sz="32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0" algn="l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uFill>
                  <a:solidFill/>
                </a:uFill>
              </a:rPr>
              <a:t>Department of Computer Science</a:t>
            </a:r>
            <a:endParaRPr sz="32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0" algn="l"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uFill>
                  <a:solidFill/>
                </a:uFill>
              </a:rPr>
              <a:t>Drexel University, Philadelphia, PA</a:t>
            </a:r>
          </a:p>
        </p:txBody>
      </p:sp>
      <p:sp>
        <p:nvSpPr>
          <p:cNvPr id="18" name="Shape 18"/>
          <p:cNvSpPr/>
          <p:nvPr/>
        </p:nvSpPr>
        <p:spPr>
          <a:xfrm>
            <a:off x="849705" y="5961426"/>
            <a:ext cx="4538493" cy="422558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>
              <a:lnSpc>
                <a:spcPct val="80000"/>
              </a:lnSpc>
              <a:spcBef>
                <a:spcPts val="600"/>
              </a:spcBef>
              <a:buClr>
                <a:srgbClr val="9A9A9A"/>
              </a:buClr>
              <a:defRPr sz="175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75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Presented by Ali Shokoufandeh, 11 October 2014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Fusion: </a:t>
            </a:r>
            <a:r>
              <a:rPr sz="4400">
                <a:uFill>
                  <a:solidFill/>
                </a:uFill>
                <a:latin typeface="Brush Script MT Italic"/>
                <a:ea typeface="Brush Script MT Italic"/>
                <a:cs typeface="Brush Script MT Italic"/>
                <a:sym typeface="Brush Script MT Italic"/>
              </a:rPr>
              <a:t>l</a:t>
            </a:r>
            <a:r>
              <a:rPr sz="4400" baseline="-25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sz="4400">
                <a:uFill>
                  <a:solidFill/>
                </a:uFill>
              </a:rPr>
              <a:t>-SVM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Change the objective function of </a:t>
            </a:r>
            <a:r>
              <a:rPr sz="3200">
                <a:uFill>
                  <a:solidFill/>
                </a:uFill>
                <a:latin typeface="Brush Script MT Italic"/>
                <a:ea typeface="Brush Script MT Italic"/>
                <a:cs typeface="Brush Script MT Italic"/>
                <a:sym typeface="Brush Script MT Italic"/>
              </a:rPr>
              <a:t>l</a:t>
            </a:r>
            <a:r>
              <a:rPr sz="3200" baseline="-25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sz="3200">
                <a:uFill>
                  <a:solidFill/>
                </a:uFill>
              </a:rPr>
              <a:t>-SVM while avoiding the curse of dimensionality and over-fitting:</a:t>
            </a:r>
          </a:p>
        </p:txBody>
      </p:sp>
      <p:pic>
        <p:nvPicPr>
          <p:cNvPr id="56" name="image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4400" y="3268133"/>
            <a:ext cx="3648751" cy="2252135"/>
          </a:xfrm>
          <a:prstGeom prst="rect">
            <a:avLst/>
          </a:prstGeom>
          <a:ln w="12700">
            <a:round/>
          </a:ln>
        </p:spPr>
      </p:pic>
      <p:sp>
        <p:nvSpPr>
          <p:cNvPr id="57" name="Shape 57"/>
          <p:cNvSpPr/>
          <p:nvPr/>
        </p:nvSpPr>
        <p:spPr>
          <a:xfrm>
            <a:off x="287866" y="6418478"/>
            <a:ext cx="8559801" cy="2413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defRPr sz="1100"/>
            </a:lvl1pPr>
          </a:lstStyle>
          <a:p>
            <a:pPr lvl="0">
              <a:defRPr sz="1800">
                <a:uFillTx/>
              </a:defRPr>
            </a:pPr>
            <a:r>
              <a:rPr sz="1100">
                <a:uFill>
                  <a:solidFill/>
                </a:uFill>
              </a:rPr>
              <a:t>K. Aryafar, S. Jafarpour, and A. Shokoufandeh. “Automatic musical genre classification using sparsity-eager support vector machines”, ICPR 2012.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Fusion: </a:t>
            </a:r>
            <a:r>
              <a:rPr sz="4400">
                <a:uFill>
                  <a:solidFill/>
                </a:uFill>
                <a:latin typeface="Brush Script MT Italic"/>
                <a:ea typeface="Brush Script MT Italic"/>
                <a:cs typeface="Brush Script MT Italic"/>
                <a:sym typeface="Brush Script MT Italic"/>
              </a:rPr>
              <a:t>l</a:t>
            </a:r>
            <a:r>
              <a:rPr sz="4400" baseline="-25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sz="4400">
                <a:uFill>
                  <a:solidFill/>
                </a:uFill>
              </a:rPr>
              <a:t>-SVM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Change the objective function of </a:t>
            </a:r>
            <a:r>
              <a:rPr sz="3200">
                <a:uFill>
                  <a:solidFill/>
                </a:uFill>
                <a:latin typeface="Brush Script MT Italic"/>
                <a:ea typeface="Brush Script MT Italic"/>
                <a:cs typeface="Brush Script MT Italic"/>
                <a:sym typeface="Brush Script MT Italic"/>
              </a:rPr>
              <a:t>l</a:t>
            </a:r>
            <a:r>
              <a:rPr sz="3200" baseline="-25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sz="3200">
                <a:uFill>
                  <a:solidFill/>
                </a:uFill>
              </a:rPr>
              <a:t>-SVM while avoiding the curse of dimensionality and over-fitting:</a:t>
            </a:r>
          </a:p>
          <a:p>
            <a:pPr lvl="0">
              <a:defRPr sz="1800">
                <a:uFillTx/>
              </a:defRPr>
            </a:pPr>
            <a:endParaRPr sz="3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sz="3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sz="3200">
              <a:uFill>
                <a:solidFill/>
              </a:uFill>
            </a:endParaRPr>
          </a:p>
          <a:p>
            <a:pPr marL="0" lvl="0" indent="0">
              <a:buSzTx/>
              <a:buNone/>
              <a:defRPr sz="1800">
                <a:uFillTx/>
              </a:defRPr>
            </a:pPr>
            <a:endParaRPr sz="3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Classifier:</a:t>
            </a:r>
          </a:p>
        </p:txBody>
      </p:sp>
      <p:pic>
        <p:nvPicPr>
          <p:cNvPr id="61" name="image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4400" y="3268133"/>
            <a:ext cx="3648751" cy="2252135"/>
          </a:xfrm>
          <a:prstGeom prst="rect">
            <a:avLst/>
          </a:prstGeom>
          <a:ln w="12700">
            <a:round/>
          </a:ln>
        </p:spPr>
      </p:pic>
      <p:pic>
        <p:nvPicPr>
          <p:cNvPr id="62" name="image9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6934" y="5767180"/>
            <a:ext cx="2889639" cy="1014621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Experiments: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1886 songs and is comprised of nine music genres: pop, rock, folk-country, alternative, jazz, electronic, blues, rap/hip-hop, and funk soul/R&amp;B:</a:t>
            </a:r>
          </a:p>
        </p:txBody>
      </p:sp>
      <p:pic>
        <p:nvPicPr>
          <p:cNvPr id="66" name="image1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887131"/>
            <a:ext cx="3117869" cy="2506136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Experiments: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1886 songs and is comprised of nine music genres: pop, rock, folk-country, alternative, jazz, electronic, blues, rap/hip-hop, and funk soul/R&amp;B:</a:t>
            </a:r>
          </a:p>
        </p:txBody>
      </p:sp>
      <p:pic>
        <p:nvPicPr>
          <p:cNvPr id="70" name="image1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887131"/>
            <a:ext cx="3117869" cy="2506136"/>
          </a:xfrm>
          <a:prstGeom prst="rect">
            <a:avLst/>
          </a:prstGeom>
          <a:ln w="12700">
            <a:round/>
          </a:ln>
        </p:spPr>
      </p:pic>
      <p:pic>
        <p:nvPicPr>
          <p:cNvPr id="71" name="image1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50266" y="3365025"/>
            <a:ext cx="4013201" cy="1406764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Experiments: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1886 songs and is comprised of nine music genres: pop, rock, folk-country, alternative, jazz, electronic, blues, rap/hip-hop, and funk soul/R&amp;B:</a:t>
            </a:r>
          </a:p>
        </p:txBody>
      </p:sp>
      <p:pic>
        <p:nvPicPr>
          <p:cNvPr id="75" name="image1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887131"/>
            <a:ext cx="3117869" cy="2506136"/>
          </a:xfrm>
          <a:prstGeom prst="rect">
            <a:avLst/>
          </a:prstGeom>
          <a:ln w="12700">
            <a:round/>
          </a:ln>
        </p:spPr>
      </p:pic>
      <p:pic>
        <p:nvPicPr>
          <p:cNvPr id="76" name="image1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57600" y="2955052"/>
            <a:ext cx="5308599" cy="2438215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Experiments: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1886 songs and is comprised of nine music genres: pop, rock, folk-country, alternative, jazz, electronic, blues, rap/hip-hop, and funk soul/R&amp;B:</a:t>
            </a:r>
          </a:p>
        </p:txBody>
      </p:sp>
      <p:pic>
        <p:nvPicPr>
          <p:cNvPr id="80" name="image1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887131"/>
            <a:ext cx="3117869" cy="2506136"/>
          </a:xfrm>
          <a:prstGeom prst="rect">
            <a:avLst/>
          </a:prstGeom>
          <a:ln w="12700">
            <a:round/>
          </a:ln>
        </p:spPr>
      </p:pic>
      <p:pic>
        <p:nvPicPr>
          <p:cNvPr id="81" name="image1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9866" y="2692400"/>
            <a:ext cx="4015284" cy="3217333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Generalization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The model can be generalized to multi-modal classification:</a:t>
            </a:r>
          </a:p>
        </p:txBody>
      </p:sp>
      <p:pic>
        <p:nvPicPr>
          <p:cNvPr id="85" name="image1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0905" y="2819400"/>
            <a:ext cx="5874526" cy="2861734"/>
          </a:xfrm>
          <a:prstGeom prst="rect">
            <a:avLst/>
          </a:prstGeom>
          <a:ln w="12700">
            <a:round/>
          </a:ln>
        </p:spPr>
      </p:pic>
      <p:sp>
        <p:nvSpPr>
          <p:cNvPr id="86" name="Shape 86"/>
          <p:cNvSpPr/>
          <p:nvPr/>
        </p:nvSpPr>
        <p:spPr>
          <a:xfrm>
            <a:off x="338666" y="6419389"/>
            <a:ext cx="8102601" cy="2413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defRPr>
                <a:uFillTx/>
              </a:defRPr>
            </a:pPr>
            <a:r>
              <a:rPr sz="1100">
                <a:uFill>
                  <a:solidFill/>
                </a:uFill>
              </a:rPr>
              <a:t>K. Aryafar and A. Shokoufandeh. “Multimodal sparsity-eager support vector machines for music classification”, ICMLA 2014 13</a:t>
            </a:r>
            <a:r>
              <a:rPr sz="1100" baseline="29999">
                <a:uFill>
                  <a:solidFill/>
                </a:uFill>
              </a:rPr>
              <a:t>th</a:t>
            </a:r>
            <a:r>
              <a:rPr sz="1100">
                <a:uFill>
                  <a:solidFill/>
                </a:uFill>
              </a:rPr>
              <a:t>, 2014.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Generalization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The model can be generalized to multi-modal classification:</a:t>
            </a:r>
          </a:p>
        </p:txBody>
      </p:sp>
      <p:pic>
        <p:nvPicPr>
          <p:cNvPr id="90" name="image1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9207" y="2719696"/>
            <a:ext cx="5874527" cy="2958335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Final Thoughts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Fusing ideas form two distinct class of methods (in this case) made multi-class classification more accurate, and added scalability in terms of classification complexity.  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uFillTx/>
              </a:defRPr>
            </a:pPr>
            <a:r>
              <a:rPr sz="4400" b="1">
                <a:uFill>
                  <a:solidFill/>
                </a:uFill>
              </a:rPr>
              <a:t>Connection to  Paul Kantor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I have known Paul since my graduate school time at Rutgers.</a:t>
            </a:r>
          </a:p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As a junior faculty, I was part of an NSF project managed by Paul.</a:t>
            </a:r>
          </a:p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Paul was an unofficial mentor during my early Career as Assistant Professor. </a:t>
            </a:r>
          </a:p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I also had the honor of collaborating with Paul on numerous research problem.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Goal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21779" y="1600199"/>
            <a:ext cx="9011354" cy="525780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Build a robust supervised audio classifier by </a:t>
            </a:r>
            <a:r>
              <a:rPr sz="3200" b="1" i="1">
                <a:uFill>
                  <a:solidFill/>
                </a:uFill>
              </a:rPr>
              <a:t>fusing </a:t>
            </a:r>
            <a:r>
              <a:rPr sz="3200" i="1">
                <a:uFill>
                  <a:solidFill/>
                </a:uFill>
              </a:rPr>
              <a:t>SVM</a:t>
            </a:r>
            <a:r>
              <a:rPr sz="3200">
                <a:uFill>
                  <a:solidFill/>
                </a:uFill>
              </a:rPr>
              <a:t> and </a:t>
            </a:r>
            <a:r>
              <a:rPr sz="3200" i="1">
                <a:uFill>
                  <a:solidFill/>
                </a:uFill>
              </a:rPr>
              <a:t>regression</a:t>
            </a:r>
            <a:r>
              <a:rPr sz="3200">
                <a:uFill>
                  <a:solidFill/>
                </a:uFill>
              </a:rPr>
              <a:t> classifiers: 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Avoid suffers from over-fitting 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Obtain higher generalization on new test examples.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Provide scalability in terms of classification complexity. </a:t>
            </a:r>
          </a:p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The subspace model assumption [Donoho 06]: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For a sufficiently large number of training instances per class, unseen instance lies on the subspace spanned by training examples.</a:t>
            </a:r>
          </a:p>
        </p:txBody>
      </p:sp>
      <p:sp>
        <p:nvSpPr>
          <p:cNvPr id="25" name="Shape 25"/>
          <p:cNvSpPr/>
          <p:nvPr/>
        </p:nvSpPr>
        <p:spPr>
          <a:xfrm>
            <a:off x="609600" y="6444867"/>
            <a:ext cx="8242300" cy="260925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>
              <a:lnSpc>
                <a:spcPct val="80000"/>
              </a:lnSpc>
              <a:spcBef>
                <a:spcPts val="700"/>
              </a:spcBef>
              <a:defRPr sz="1280"/>
            </a:lvl1pPr>
          </a:lstStyle>
          <a:p>
            <a:pPr lvl="0">
              <a:defRPr sz="1800">
                <a:uFillTx/>
              </a:defRPr>
            </a:pPr>
            <a:r>
              <a:rPr sz="1280">
                <a:uFill>
                  <a:solidFill/>
                </a:uFill>
              </a:rPr>
              <a:t> D. L. Donoho. Compressed sensing. IEEE Transactions on Information Theory , 52:1289–1306, 2006.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Support Vector Machine (SVM)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SVM is a maximum margin threshold classifier</a:t>
            </a:r>
            <a:r>
              <a:rPr sz="3200" i="1">
                <a:uFill>
                  <a:solidFill/>
                </a:uFill>
              </a:rPr>
              <a:t>,</a:t>
            </a:r>
            <a:r>
              <a:rPr sz="3200">
                <a:uFill>
                  <a:solidFill/>
                </a:uFill>
              </a:rPr>
              <a:t>         </a:t>
            </a:r>
            <a:r>
              <a:rPr sz="3200" b="1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sz="3200">
                <a:uFill>
                  <a:solidFill/>
                </a:uFill>
              </a:rPr>
              <a:t>(</a:t>
            </a:r>
            <a:r>
              <a:rPr sz="3200" b="1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3200">
                <a:uFill>
                  <a:solidFill/>
                </a:uFill>
              </a:rPr>
              <a:t>) = sign(</a:t>
            </a:r>
            <a:r>
              <a:rPr sz="3200" b="1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sz="3200" b="1" i="1" baseline="29999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sz="3200" b="1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.x</a:t>
            </a:r>
            <a:r>
              <a:rPr sz="3200">
                <a:uFill>
                  <a:solidFill/>
                </a:uFill>
              </a:rPr>
              <a:t> ), consistent with training examples.</a:t>
            </a:r>
          </a:p>
          <a:p>
            <a:pPr lvl="0">
              <a:lnSpc>
                <a:spcPct val="90000"/>
              </a:lnSpc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If the training data is not linearly separable, soft-margin can be used:</a:t>
            </a:r>
          </a:p>
          <a:p>
            <a:pPr lvl="1">
              <a:lnSpc>
                <a:spcPct val="90000"/>
              </a:lnSpc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Define a Hinge Function:</a:t>
            </a:r>
          </a:p>
          <a:p>
            <a:pPr lvl="1">
              <a:lnSpc>
                <a:spcPct val="90000"/>
              </a:lnSpc>
              <a:defRPr sz="1800">
                <a:uFillTx/>
              </a:defRPr>
            </a:pPr>
            <a:endParaRPr sz="2800">
              <a:uFill>
                <a:solidFill/>
              </a:uFill>
            </a:endParaRPr>
          </a:p>
          <a:p>
            <a:pPr lvl="1">
              <a:lnSpc>
                <a:spcPct val="90000"/>
              </a:lnSpc>
              <a:defRPr sz="1800">
                <a:uFillTx/>
              </a:defRPr>
            </a:pPr>
            <a:endParaRPr sz="2800">
              <a:uFill>
                <a:solidFill/>
              </a:uFill>
            </a:endParaRPr>
          </a:p>
          <a:p>
            <a:pPr lvl="1">
              <a:lnSpc>
                <a:spcPct val="90000"/>
              </a:lnSpc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Find </a:t>
            </a:r>
            <a:r>
              <a:rPr sz="2800" b="1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sz="2800">
                <a:uFill>
                  <a:solidFill/>
                </a:uFill>
              </a:rPr>
              <a:t> that minimizes the empirical loss </a:t>
            </a:r>
          </a:p>
        </p:txBody>
      </p:sp>
      <p:pic>
        <p:nvPicPr>
          <p:cNvPr id="2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48931" y="4546596"/>
            <a:ext cx="5520268" cy="888044"/>
          </a:xfrm>
          <a:prstGeom prst="rect">
            <a:avLst/>
          </a:prstGeom>
          <a:ln w="12700">
            <a:round/>
          </a:ln>
        </p:spPr>
      </p:pic>
      <p:pic>
        <p:nvPicPr>
          <p:cNvPr id="30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66433" y="5871631"/>
            <a:ext cx="4292601" cy="736601"/>
          </a:xfrm>
          <a:prstGeom prst="rect">
            <a:avLst/>
          </a:prstGeom>
          <a:ln w="12700">
            <a:round/>
          </a:ln>
        </p:spPr>
      </p:pic>
      <p:sp>
        <p:nvSpPr>
          <p:cNvPr id="31" name="Shape 31"/>
          <p:cNvSpPr/>
          <p:nvPr/>
        </p:nvSpPr>
        <p:spPr>
          <a:xfrm>
            <a:off x="6933393" y="6053666"/>
            <a:ext cx="558801" cy="4445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defRPr>
                <a:uFillTx/>
              </a:defRPr>
            </a:pPr>
            <a:r>
              <a:rPr sz="2400">
                <a:uFill>
                  <a:solidFill/>
                </a:uFill>
              </a:rPr>
              <a:t>(</a:t>
            </a:r>
            <a:r>
              <a:rPr sz="24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sz="2400">
                <a:uFill>
                  <a:solidFill/>
                </a:u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What is known:</a:t>
            </a:r>
          </a:p>
        </p:txBody>
      </p:sp>
      <p:pic>
        <p:nvPicPr>
          <p:cNvPr id="34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200" y="1544637"/>
            <a:ext cx="8432801" cy="1316003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What is known:</a:t>
            </a:r>
          </a:p>
        </p:txBody>
      </p:sp>
      <p:pic>
        <p:nvPicPr>
          <p:cNvPr id="37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200" y="1544637"/>
            <a:ext cx="8432801" cy="1316003"/>
          </a:xfrm>
          <a:prstGeom prst="rect">
            <a:avLst/>
          </a:prstGeom>
          <a:ln w="12700">
            <a:round/>
          </a:ln>
        </p:spPr>
      </p:pic>
      <p:pic>
        <p:nvPicPr>
          <p:cNvPr id="38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81952" y="2801373"/>
            <a:ext cx="5526038" cy="2795094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What is known:</a:t>
            </a:r>
          </a:p>
        </p:txBody>
      </p:sp>
      <p:pic>
        <p:nvPicPr>
          <p:cNvPr id="41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200" y="1544637"/>
            <a:ext cx="8432801" cy="1316003"/>
          </a:xfrm>
          <a:prstGeom prst="rect">
            <a:avLst/>
          </a:prstGeom>
          <a:ln w="12700">
            <a:round/>
          </a:ln>
        </p:spPr>
      </p:pic>
      <p:pic>
        <p:nvPicPr>
          <p:cNvPr id="42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81952" y="2801373"/>
            <a:ext cx="5526038" cy="2795094"/>
          </a:xfrm>
          <a:prstGeom prst="rect">
            <a:avLst/>
          </a:prstGeom>
          <a:ln w="12700">
            <a:round/>
          </a:ln>
        </p:spPr>
      </p:pic>
      <p:sp>
        <p:nvSpPr>
          <p:cNvPr id="43" name="Shape 43"/>
          <p:cNvSpPr/>
          <p:nvPr/>
        </p:nvSpPr>
        <p:spPr>
          <a:xfrm>
            <a:off x="330200" y="5796634"/>
            <a:ext cx="8369300" cy="774701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ctr" defTabSz="584200">
              <a:buFont typeface="Times New Roman"/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 SVM provides an efficient minimum margin classifier but it suffers from over fitting.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Sparse Regression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0037" lvl="0" indent="-300037">
              <a:spcBef>
                <a:spcPts val="600"/>
              </a:spcBef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We are given a matrix </a:t>
            </a:r>
            <a:r>
              <a:rPr sz="2800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800">
                <a:uFill>
                  <a:solidFill/>
                </a:uFill>
              </a:rPr>
              <a:t> of samples for </a:t>
            </a:r>
            <a:r>
              <a:rPr sz="2800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sz="2800">
                <a:uFill>
                  <a:solidFill/>
                </a:uFill>
              </a:rPr>
              <a:t> classes (</a:t>
            </a:r>
            <a:r>
              <a:rPr sz="2800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sz="2800">
                <a:uFill>
                  <a:solidFill/>
                </a:uFill>
              </a:rPr>
              <a:t> sample per class). </a:t>
            </a:r>
            <a:endParaRPr sz="3200">
              <a:uFill>
                <a:solidFill/>
              </a:uFill>
            </a:endParaRPr>
          </a:p>
          <a:p>
            <a:pPr marL="300037" lvl="0" indent="-300037">
              <a:spcBef>
                <a:spcPts val="600"/>
              </a:spcBef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We would like to find a classifier for an unknown </a:t>
            </a:r>
            <a:r>
              <a:rPr sz="2800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sz="2800">
                <a:uFill>
                  <a:solidFill/>
                </a:uFill>
              </a:rPr>
              <a:t>:</a:t>
            </a:r>
            <a:endParaRPr sz="3200">
              <a:uFill>
                <a:solidFill/>
              </a:uFill>
            </a:endParaRPr>
          </a:p>
          <a:p>
            <a:pPr lvl="0">
              <a:spcBef>
                <a:spcPts val="600"/>
              </a:spcBef>
              <a:defRPr sz="1800">
                <a:uFillTx/>
              </a:defRPr>
            </a:pPr>
            <a:endParaRPr sz="2800">
              <a:uFill>
                <a:solidFill/>
              </a:uFill>
            </a:endParaRPr>
          </a:p>
          <a:p>
            <a:pPr lvl="0">
              <a:spcBef>
                <a:spcPts val="600"/>
              </a:spcBef>
              <a:defRPr sz="1800">
                <a:uFillTx/>
              </a:defRPr>
            </a:pPr>
            <a:endParaRPr sz="2800">
              <a:uFill>
                <a:solidFill/>
              </a:uFill>
            </a:endParaRPr>
          </a:p>
          <a:p>
            <a:pPr marL="300037" lvl="0" indent="-300037">
              <a:spcBef>
                <a:spcPts val="600"/>
              </a:spcBef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 The sparse-approximation classifier will output its prediction as</a:t>
            </a:r>
          </a:p>
        </p:txBody>
      </p:sp>
      <p:pic>
        <p:nvPicPr>
          <p:cNvPr id="47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61168" y="3170766"/>
            <a:ext cx="3611034" cy="937291"/>
          </a:xfrm>
          <a:prstGeom prst="rect">
            <a:avLst/>
          </a:prstGeom>
          <a:ln w="12700">
            <a:round/>
          </a:ln>
        </p:spPr>
      </p:pic>
      <p:pic>
        <p:nvPicPr>
          <p:cNvPr id="48" name="image6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28802" y="5198533"/>
            <a:ext cx="4470409" cy="677335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Fusion: </a:t>
            </a:r>
            <a:r>
              <a:rPr sz="4400">
                <a:uFill>
                  <a:solidFill/>
                </a:uFill>
                <a:latin typeface="Brush Script MT Italic"/>
                <a:ea typeface="Brush Script MT Italic"/>
                <a:cs typeface="Brush Script MT Italic"/>
                <a:sym typeface="Brush Script MT Italic"/>
              </a:rPr>
              <a:t>l</a:t>
            </a:r>
            <a:r>
              <a:rPr sz="4400" baseline="-25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sz="4400">
                <a:uFill>
                  <a:solidFill/>
                </a:uFill>
              </a:rPr>
              <a:t>-SVM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Change the objective function of </a:t>
            </a:r>
            <a:r>
              <a:rPr sz="3200">
                <a:uFill>
                  <a:solidFill/>
                </a:uFill>
                <a:latin typeface="Brush Script MT Italic"/>
                <a:ea typeface="Brush Script MT Italic"/>
                <a:cs typeface="Brush Script MT Italic"/>
                <a:sym typeface="Brush Script MT Italic"/>
              </a:rPr>
              <a:t>l</a:t>
            </a:r>
            <a:r>
              <a:rPr sz="3200" baseline="-25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sz="3200">
                <a:uFill>
                  <a:solidFill/>
                </a:uFill>
              </a:rPr>
              <a:t>-SVM while avoiding the curse of dimensionality and over-fitting:</a:t>
            </a:r>
          </a:p>
        </p:txBody>
      </p:sp>
      <p:pic>
        <p:nvPicPr>
          <p:cNvPr id="52" name="image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67466" y="3274481"/>
            <a:ext cx="4852099" cy="2245786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Microsoft Macintosh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White</vt:lpstr>
      <vt:lpstr>Sparsity-Eager SVM for Audio Classification</vt:lpstr>
      <vt:lpstr>Connection to  Paul Kantor</vt:lpstr>
      <vt:lpstr>Goal</vt:lpstr>
      <vt:lpstr>Support Vector Machine (SVM)</vt:lpstr>
      <vt:lpstr>What is known:</vt:lpstr>
      <vt:lpstr>What is known:</vt:lpstr>
      <vt:lpstr>What is known:</vt:lpstr>
      <vt:lpstr>Sparse Regression</vt:lpstr>
      <vt:lpstr>Fusion: l1-SVM</vt:lpstr>
      <vt:lpstr>Fusion: l1-SVM</vt:lpstr>
      <vt:lpstr>Fusion: l1-SVM</vt:lpstr>
      <vt:lpstr>Experiments:</vt:lpstr>
      <vt:lpstr>Experiments:</vt:lpstr>
      <vt:lpstr>Experiments:</vt:lpstr>
      <vt:lpstr>Experiments:</vt:lpstr>
      <vt:lpstr>Generalization</vt:lpstr>
      <vt:lpstr>Generalization</vt:lpstr>
      <vt:lpstr>Final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Sparsity-Eager SVM for Audio Classification</dc:title>
  <cp:lastModifiedBy>ashokouf</cp:lastModifiedBy>
  <cp:revision>1</cp:revision>
  <dcterms:modified xsi:type="dcterms:W3CDTF">2014-10-28T09:57:13Z</dcterms:modified>
</cp:coreProperties>
</file>