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48"/>
  </p:notesMasterIdLst>
  <p:sldIdLst>
    <p:sldId id="431" r:id="rId2"/>
    <p:sldId id="468" r:id="rId3"/>
    <p:sldId id="432" r:id="rId4"/>
    <p:sldId id="441" r:id="rId5"/>
    <p:sldId id="433" r:id="rId6"/>
    <p:sldId id="439" r:id="rId7"/>
    <p:sldId id="434" r:id="rId8"/>
    <p:sldId id="442" r:id="rId9"/>
    <p:sldId id="437" r:id="rId10"/>
    <p:sldId id="470" r:id="rId11"/>
    <p:sldId id="447" r:id="rId12"/>
    <p:sldId id="435" r:id="rId13"/>
    <p:sldId id="475" r:id="rId14"/>
    <p:sldId id="476" r:id="rId15"/>
    <p:sldId id="438" r:id="rId16"/>
    <p:sldId id="440" r:id="rId17"/>
    <p:sldId id="445" r:id="rId18"/>
    <p:sldId id="448" r:id="rId19"/>
    <p:sldId id="449" r:id="rId20"/>
    <p:sldId id="444" r:id="rId21"/>
    <p:sldId id="451" r:id="rId22"/>
    <p:sldId id="452" r:id="rId23"/>
    <p:sldId id="453" r:id="rId24"/>
    <p:sldId id="477" r:id="rId25"/>
    <p:sldId id="454" r:id="rId26"/>
    <p:sldId id="455" r:id="rId27"/>
    <p:sldId id="450" r:id="rId28"/>
    <p:sldId id="368" r:id="rId29"/>
    <p:sldId id="369" r:id="rId30"/>
    <p:sldId id="456" r:id="rId31"/>
    <p:sldId id="457" r:id="rId32"/>
    <p:sldId id="458" r:id="rId33"/>
    <p:sldId id="365" r:id="rId34"/>
    <p:sldId id="474" r:id="rId35"/>
    <p:sldId id="459" r:id="rId36"/>
    <p:sldId id="460" r:id="rId37"/>
    <p:sldId id="461" r:id="rId38"/>
    <p:sldId id="472" r:id="rId39"/>
    <p:sldId id="462" r:id="rId40"/>
    <p:sldId id="473" r:id="rId41"/>
    <p:sldId id="463" r:id="rId42"/>
    <p:sldId id="424" r:id="rId43"/>
    <p:sldId id="465" r:id="rId44"/>
    <p:sldId id="466" r:id="rId45"/>
    <p:sldId id="428" r:id="rId46"/>
    <p:sldId id="399" r:id="rId47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3300"/>
    <a:srgbClr val="9933FF"/>
    <a:srgbClr val="B2B2B2"/>
    <a:srgbClr val="0033CC"/>
    <a:srgbClr val="99FF33"/>
    <a:srgbClr val="66CCFF"/>
    <a:srgbClr val="00B0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9" autoAdjust="0"/>
    <p:restoredTop sz="93432" autoAdjust="0"/>
  </p:normalViewPr>
  <p:slideViewPr>
    <p:cSldViewPr snapToGrid="0">
      <p:cViewPr>
        <p:scale>
          <a:sx n="100" d="100"/>
          <a:sy n="100" d="100"/>
        </p:scale>
        <p:origin x="-7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5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6A2613-E03F-4B10-A4CF-DDB674854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91702-327F-4F0D-8F6B-4E6586DEEB4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Add pic for diff with tree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01557-4985-4999-AC21-7F7710D2CA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6D0F-39C0-482E-857A-29193B14D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8E53C-FF35-4D3D-B46B-3895D1AA2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E0818-FEED-446F-803D-53901EC47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38CE-5508-4F83-BA38-6FC8CA42EB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50E91-3991-4869-A99D-31BD2C8F0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2C77C-B9D4-4FA2-8A36-8742C9402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1938-507C-4C99-9F65-41CF48CED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F2CFE-9AE2-4776-BA2B-0FBC88908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85388-88F5-49D2-8F97-869D7F5FE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6069-6B82-408F-BE73-7A91522F7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7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7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0B7C071A-9E76-49C0-AEDD-F1AC84761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679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679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5" r:id="rId2"/>
    <p:sldLayoutId id="2147484004" r:id="rId3"/>
    <p:sldLayoutId id="2147484003" r:id="rId4"/>
    <p:sldLayoutId id="2147484002" r:id="rId5"/>
    <p:sldLayoutId id="2147484001" r:id="rId6"/>
    <p:sldLayoutId id="2147484000" r:id="rId7"/>
    <p:sldLayoutId id="2147483999" r:id="rId8"/>
    <p:sldLayoutId id="2147483998" r:id="rId9"/>
    <p:sldLayoutId id="2147483997" r:id="rId10"/>
    <p:sldLayoutId id="21474839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0DEA3-F5D5-478C-8A8B-3DD96FC1E4D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7875" y="1835150"/>
            <a:ext cx="8226425" cy="1747838"/>
          </a:xfrm>
        </p:spPr>
        <p:txBody>
          <a:bodyPr/>
          <a:lstStyle/>
          <a:p>
            <a:pPr algn="ctr" eaLnBrk="1" hangingPunct="1"/>
            <a:r>
              <a:rPr lang="en-US" smtClean="0"/>
              <a:t>Distributed (Local) Monotonicity Reconstruction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89025" y="4029075"/>
            <a:ext cx="7453313" cy="2438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smtClean="0"/>
              <a:t>Michael Saks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33CC"/>
                </a:solidFill>
              </a:rPr>
              <a:t>Rutgers University</a:t>
            </a:r>
          </a:p>
          <a:p>
            <a:pPr algn="ctr" eaLnBrk="1" hangingPunct="1">
              <a:lnSpc>
                <a:spcPct val="90000"/>
              </a:lnSpc>
            </a:pPr>
            <a:endParaRPr lang="en-US" sz="2400" smtClean="0"/>
          </a:p>
          <a:p>
            <a:pPr algn="ctr" eaLnBrk="1" hangingPunct="1">
              <a:lnSpc>
                <a:spcPct val="90000"/>
              </a:lnSpc>
            </a:pPr>
            <a:r>
              <a:rPr lang="en-US" sz="2400" smtClean="0"/>
              <a:t>C. Seshadhri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33CC"/>
                </a:solidFill>
              </a:rPr>
              <a:t>Princeton University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33CC"/>
                </a:solidFill>
              </a:rPr>
              <a:t>(Now IBM Almaden)</a:t>
            </a:r>
          </a:p>
          <a:p>
            <a:pPr algn="ctr" eaLnBrk="1" hangingPunct="1">
              <a:lnSpc>
                <a:spcPct val="90000"/>
              </a:lnSpc>
            </a:pPr>
            <a:endParaRPr lang="en-US" sz="2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41F89-2DC4-4F8E-869F-656AFCF7579C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Property Reconstruction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FF3300"/>
                </a:solidFill>
              </a:rPr>
              <a:t>Goal</a:t>
            </a:r>
            <a:r>
              <a:rPr lang="en-US" sz="2800" smtClean="0"/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WHP (with probability close to 1)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(over choices of random string </a:t>
            </a:r>
            <a:r>
              <a:rPr lang="en-US" sz="2800" smtClean="0">
                <a:solidFill>
                  <a:srgbClr val="0033CC"/>
                </a:solidFill>
              </a:rPr>
              <a:t>s</a:t>
            </a:r>
            <a:r>
              <a:rPr lang="en-US" sz="2800" smtClean="0"/>
              <a:t>):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>
                <a:solidFill>
                  <a:srgbClr val="0033CC"/>
                </a:solidFill>
              </a:rPr>
              <a:t>g</a:t>
            </a:r>
            <a:r>
              <a:rPr lang="en-US" sz="2800" smtClean="0"/>
              <a:t> has property </a:t>
            </a:r>
            <a:r>
              <a:rPr lang="en-US" sz="2800" smtClean="0">
                <a:solidFill>
                  <a:srgbClr val="0033CC"/>
                </a:solidFill>
              </a:rPr>
              <a:t>P	</a:t>
            </a:r>
          </a:p>
          <a:p>
            <a:pPr eaLnBrk="1" hangingPunct="1"/>
            <a:r>
              <a:rPr lang="en-US" sz="2800" smtClean="0">
                <a:solidFill>
                  <a:srgbClr val="0033CC"/>
                </a:solidFill>
              </a:rPr>
              <a:t>d(g,f)</a:t>
            </a:r>
            <a:r>
              <a:rPr lang="en-US" sz="2800" smtClean="0"/>
              <a:t> =  O( </a:t>
            </a:r>
            <a:r>
              <a:rPr lang="el-GR" sz="3200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z="3200" smtClean="0">
                <a:solidFill>
                  <a:srgbClr val="0033CC"/>
                </a:solidFill>
                <a:cs typeface="Arial" charset="0"/>
              </a:rPr>
              <a:t>(f)</a:t>
            </a:r>
            <a:r>
              <a:rPr lang="en-US" sz="3200" smtClean="0">
                <a:cs typeface="Arial" charset="0"/>
              </a:rPr>
              <a:t> </a:t>
            </a:r>
            <a:r>
              <a:rPr lang="en-US" sz="2800" smtClean="0"/>
              <a:t>) </a:t>
            </a:r>
          </a:p>
          <a:p>
            <a:pPr eaLnBrk="1" hangingPunct="1"/>
            <a:r>
              <a:rPr lang="en-US" sz="2800" smtClean="0"/>
              <a:t>Each </a:t>
            </a:r>
            <a:r>
              <a:rPr lang="en-US" sz="2800" smtClean="0">
                <a:solidFill>
                  <a:srgbClr val="0033CC"/>
                </a:solidFill>
              </a:rPr>
              <a:t>A(x)</a:t>
            </a:r>
            <a:r>
              <a:rPr lang="en-US" sz="2800" smtClean="0"/>
              <a:t> runs quickly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in particular only reads </a:t>
            </a:r>
            <a:r>
              <a:rPr lang="en-US" sz="2400" smtClean="0">
                <a:solidFill>
                  <a:srgbClr val="0033CC"/>
                </a:solidFill>
              </a:rPr>
              <a:t>f(y)</a:t>
            </a:r>
            <a:r>
              <a:rPr lang="en-US" sz="2400" smtClean="0"/>
              <a:t> for a small number of </a:t>
            </a:r>
            <a:r>
              <a:rPr lang="en-US" sz="2400" smtClean="0">
                <a:solidFill>
                  <a:srgbClr val="FF3300"/>
                </a:solidFill>
              </a:rPr>
              <a:t>y</a:t>
            </a:r>
            <a:r>
              <a:rPr lang="en-US" sz="2400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300A3-0256-4735-8EC0-AA29F09132D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Property Reconstruction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123950"/>
            <a:ext cx="8229600" cy="4972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Precursors:</a:t>
            </a:r>
          </a:p>
          <a:p>
            <a:pPr eaLnBrk="1" hangingPunct="1"/>
            <a:r>
              <a:rPr lang="en-US" smtClean="0"/>
              <a:t>  </a:t>
            </a:r>
            <a:r>
              <a:rPr lang="en-US" smtClean="0">
                <a:solidFill>
                  <a:srgbClr val="CC0099"/>
                </a:solidFill>
              </a:rPr>
              <a:t>Online Data Reconstruction</a:t>
            </a:r>
            <a:r>
              <a:rPr lang="en-US" smtClean="0"/>
              <a:t> Model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	(Ailon-Chazelle-Liu-Seshadhri)[ACCL]</a:t>
            </a:r>
          </a:p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Locally Decodable Codes </a:t>
            </a:r>
            <a:r>
              <a:rPr lang="en-US" smtClean="0"/>
              <a:t>and </a:t>
            </a:r>
            <a:r>
              <a:rPr lang="en-US" smtClean="0">
                <a:solidFill>
                  <a:srgbClr val="CC0099"/>
                </a:solidFill>
              </a:rPr>
              <a:t>Program self-correction</a:t>
            </a:r>
            <a:r>
              <a:rPr lang="en-US" sz="3200" smtClean="0"/>
              <a:t> </a:t>
            </a:r>
            <a:r>
              <a:rPr lang="en-US" sz="2000" smtClean="0"/>
              <a:t>(Blum-Luby-Rubinfeld;  Rubinfeld-Sudan; etc )</a:t>
            </a:r>
            <a:endParaRPr lang="en-US" sz="2000" smtClean="0">
              <a:solidFill>
                <a:srgbClr val="CC0099"/>
              </a:solidFill>
            </a:endParaRPr>
          </a:p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Graph Coloring </a:t>
            </a:r>
            <a:r>
              <a:rPr lang="en-US" sz="2000" smtClean="0"/>
              <a:t>(Goldreich-Goldwasser-Ron)</a:t>
            </a:r>
          </a:p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Monotonicity Testing </a:t>
            </a:r>
            <a:r>
              <a:rPr lang="en-US" sz="2000" smtClean="0"/>
              <a:t>(Dodis-Goldreich- Lehman-Raskhodnikova-Ron-Samorodnitsky; Goldreich-Goldwasser- Lehman-Ron-Samorodnitsky;Fischer;Fischer-Lehman-Newman-Raskhodnikova-Rubinfeld-Samorodnitsky;Ergun-Kannan-Kumar-Rubinfeld-Vishwanathan; etc)</a:t>
            </a:r>
          </a:p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Tolerant Property Testing</a:t>
            </a:r>
            <a:r>
              <a:rPr lang="en-US" smtClean="0"/>
              <a:t> </a:t>
            </a:r>
            <a:r>
              <a:rPr lang="en-US" sz="2000" smtClean="0"/>
              <a:t>(Parnas, Ron, Rubinfeld)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CE142-15CE-4CA3-84A1-E4EDEC269411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Local Decoding of Codes 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Data set </a:t>
            </a:r>
            <a:r>
              <a:rPr lang="en-US" smtClean="0">
                <a:solidFill>
                  <a:srgbClr val="0033CC"/>
                </a:solidFill>
              </a:rPr>
              <a:t>f</a:t>
            </a:r>
            <a:r>
              <a:rPr lang="en-US" smtClean="0"/>
              <a:t> = boolean string of length </a:t>
            </a:r>
            <a:r>
              <a:rPr lang="en-US" smtClean="0">
                <a:solidFill>
                  <a:srgbClr val="0033CC"/>
                </a:solidFill>
              </a:rPr>
              <a:t>n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Property = is a </a:t>
            </a:r>
            <a:r>
              <a:rPr lang="en-US" smtClean="0">
                <a:solidFill>
                  <a:srgbClr val="CC0099"/>
                </a:solidFill>
              </a:rPr>
              <a:t>Code word</a:t>
            </a:r>
            <a:r>
              <a:rPr lang="en-US" smtClean="0"/>
              <a:t> of a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	given </a:t>
            </a:r>
            <a:r>
              <a:rPr lang="en-US" smtClean="0">
                <a:solidFill>
                  <a:srgbClr val="CC0099"/>
                </a:solidFill>
              </a:rPr>
              <a:t>error correcting code</a:t>
            </a:r>
            <a:r>
              <a:rPr lang="en-US" smtClean="0"/>
              <a:t> </a:t>
            </a:r>
            <a:r>
              <a:rPr lang="en-US" smtClean="0">
                <a:solidFill>
                  <a:srgbClr val="0033CC"/>
                </a:solidFill>
              </a:rPr>
              <a:t>C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99"/>
                </a:solidFill>
              </a:rPr>
              <a:t>Reconstruction</a:t>
            </a:r>
            <a:r>
              <a:rPr lang="en-US" smtClean="0"/>
              <a:t> = Decoding to a close code word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99"/>
                </a:solidFill>
              </a:rPr>
              <a:t>Distributed reconstruction</a:t>
            </a:r>
            <a:r>
              <a:rPr lang="en-US" smtClean="0"/>
              <a:t> = </a:t>
            </a:r>
            <a:r>
              <a:rPr lang="en-US" smtClean="0">
                <a:solidFill>
                  <a:srgbClr val="CC0099"/>
                </a:solidFill>
              </a:rPr>
              <a:t>Local decoding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99"/>
                </a:solidFill>
              </a:rPr>
              <a:t>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FA9B4-B85E-4BEE-AE9E-00A08551557D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issue: making answers consistent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error correcting code, can assume </a:t>
            </a:r>
          </a:p>
          <a:p>
            <a:pPr lvl="1" eaLnBrk="1" hangingPunct="1"/>
            <a:r>
              <a:rPr lang="en-US" smtClean="0"/>
              <a:t> input </a:t>
            </a:r>
            <a:r>
              <a:rPr lang="en-US" smtClean="0">
                <a:solidFill>
                  <a:srgbClr val="0033CC"/>
                </a:solidFill>
              </a:rPr>
              <a:t>f</a:t>
            </a:r>
            <a:r>
              <a:rPr lang="en-US" smtClean="0"/>
              <a:t> </a:t>
            </a:r>
            <a:r>
              <a:rPr lang="en-US" smtClean="0">
                <a:solidFill>
                  <a:srgbClr val="CC0099"/>
                </a:solidFill>
              </a:rPr>
              <a:t>decodes to a unique</a:t>
            </a:r>
            <a:r>
              <a:rPr lang="en-US" smtClean="0"/>
              <a:t> </a:t>
            </a:r>
            <a:r>
              <a:rPr lang="en-US" smtClean="0">
                <a:solidFill>
                  <a:srgbClr val="0033CC"/>
                </a:solidFill>
              </a:rPr>
              <a:t>g.</a:t>
            </a:r>
            <a:endParaRPr lang="en-US" smtClean="0"/>
          </a:p>
          <a:p>
            <a:pPr lvl="1" eaLnBrk="1" hangingPunct="1"/>
            <a:r>
              <a:rPr lang="en-US" smtClean="0"/>
              <a:t>The </a:t>
            </a:r>
            <a:r>
              <a:rPr lang="en-US" smtClean="0">
                <a:solidFill>
                  <a:srgbClr val="CC0099"/>
                </a:solidFill>
              </a:rPr>
              <a:t>set of positions</a:t>
            </a:r>
            <a:r>
              <a:rPr lang="en-US" smtClean="0"/>
              <a:t> that need to be corrected is determined by </a:t>
            </a:r>
            <a:r>
              <a:rPr lang="en-US" smtClean="0">
                <a:solidFill>
                  <a:srgbClr val="0033CC"/>
                </a:solidFill>
              </a:rPr>
              <a:t>f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For  </a:t>
            </a:r>
            <a:r>
              <a:rPr lang="en-US" smtClean="0">
                <a:solidFill>
                  <a:srgbClr val="CC0099"/>
                </a:solidFill>
              </a:rPr>
              <a:t>general property</a:t>
            </a:r>
            <a:r>
              <a:rPr lang="en-US" smtClean="0"/>
              <a:t>, </a:t>
            </a:r>
          </a:p>
          <a:p>
            <a:pPr lvl="1" eaLnBrk="1" hangingPunct="1"/>
            <a:r>
              <a:rPr lang="en-US" smtClean="0"/>
              <a:t> </a:t>
            </a:r>
            <a:r>
              <a:rPr lang="en-US" smtClean="0">
                <a:solidFill>
                  <a:srgbClr val="CC0099"/>
                </a:solidFill>
              </a:rPr>
              <a:t>many different</a:t>
            </a:r>
            <a:r>
              <a:rPr lang="en-US" smtClean="0"/>
              <a:t> </a:t>
            </a:r>
            <a:r>
              <a:rPr lang="en-US" smtClean="0">
                <a:solidFill>
                  <a:srgbClr val="0033CC"/>
                </a:solidFill>
              </a:rPr>
              <a:t>g</a:t>
            </a:r>
            <a:r>
              <a:rPr lang="en-US" smtClean="0"/>
              <a:t> (even exponentially many) that are close to </a:t>
            </a:r>
            <a:r>
              <a:rPr lang="en-US" smtClean="0">
                <a:solidFill>
                  <a:srgbClr val="0033CC"/>
                </a:solidFill>
              </a:rPr>
              <a:t>f</a:t>
            </a:r>
            <a:r>
              <a:rPr lang="en-US" smtClean="0"/>
              <a:t> may have the property </a:t>
            </a:r>
          </a:p>
          <a:p>
            <a:pPr lvl="1" eaLnBrk="1" hangingPunct="1"/>
            <a:r>
              <a:rPr lang="en-US" smtClean="0"/>
              <a:t>We want to ensure that </a:t>
            </a:r>
            <a:r>
              <a:rPr lang="en-US" smtClean="0">
                <a:solidFill>
                  <a:srgbClr val="0033CC"/>
                </a:solidFill>
              </a:rPr>
              <a:t>A</a:t>
            </a:r>
            <a:r>
              <a:rPr lang="en-US" smtClean="0"/>
              <a:t> produces one of them.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0C49C-ACE6-4769-B478-D769ECA8D8CE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Monotonicity with input array: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1,….,100, 111,…,120,101,…,110,121,…,200.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C059F-61DA-4B13-8334-BF82C384D2F8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Monotonicity Reconstruction: d=1 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52525"/>
            <a:ext cx="8229600" cy="497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	</a:t>
            </a:r>
            <a:r>
              <a:rPr lang="en-US" sz="2600" smtClean="0">
                <a:solidFill>
                  <a:srgbClr val="0033CC"/>
                </a:solidFill>
              </a:rPr>
              <a:t>f</a:t>
            </a:r>
            <a:r>
              <a:rPr lang="en-US" sz="2600" smtClean="0"/>
              <a:t> is a </a:t>
            </a:r>
            <a:r>
              <a:rPr lang="en-US" sz="2600" smtClean="0">
                <a:solidFill>
                  <a:srgbClr val="0033CC"/>
                </a:solidFill>
              </a:rPr>
              <a:t>linear array</a:t>
            </a:r>
            <a:r>
              <a:rPr lang="en-US" sz="2600" smtClean="0"/>
              <a:t> of length </a:t>
            </a:r>
            <a:r>
              <a:rPr lang="en-US" sz="2600" smtClean="0">
                <a:solidFill>
                  <a:srgbClr val="0033CC"/>
                </a:solidFill>
              </a:rPr>
              <a:t>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CC0099"/>
                </a:solidFill>
              </a:rPr>
              <a:t>First attempt at distributed reconstruction</a:t>
            </a:r>
            <a:r>
              <a:rPr lang="en-US" sz="260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 </a:t>
            </a:r>
            <a:r>
              <a:rPr lang="en-US" sz="2600" smtClean="0">
                <a:solidFill>
                  <a:srgbClr val="0033CC"/>
                </a:solidFill>
              </a:rPr>
              <a:t>A(x)</a:t>
            </a:r>
            <a:r>
              <a:rPr lang="en-US" sz="2600" baseline="30000" smtClean="0"/>
              <a:t> </a:t>
            </a:r>
            <a:r>
              <a:rPr lang="en-US" sz="2600" smtClean="0"/>
              <a:t> looks at </a:t>
            </a:r>
            <a:r>
              <a:rPr lang="en-US" sz="2600" smtClean="0">
                <a:solidFill>
                  <a:srgbClr val="0033CC"/>
                </a:solidFill>
              </a:rPr>
              <a:t>f(x)</a:t>
            </a:r>
            <a:r>
              <a:rPr lang="en-US" sz="2600" smtClean="0">
                <a:solidFill>
                  <a:srgbClr val="FF3300"/>
                </a:solidFill>
              </a:rPr>
              <a:t> </a:t>
            </a:r>
            <a:r>
              <a:rPr lang="en-US" sz="2600" smtClean="0"/>
              <a:t>and </a:t>
            </a:r>
            <a:r>
              <a:rPr lang="en-US" sz="2600" smtClean="0">
                <a:solidFill>
                  <a:srgbClr val="0033CC"/>
                </a:solidFill>
              </a:rPr>
              <a:t>f(x-1)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0033CC"/>
                </a:solidFill>
              </a:rPr>
              <a:t>	</a:t>
            </a:r>
            <a:r>
              <a:rPr lang="en-US" sz="2600" smtClean="0"/>
              <a:t>If </a:t>
            </a:r>
            <a:r>
              <a:rPr lang="en-US" sz="2600" smtClean="0">
                <a:solidFill>
                  <a:srgbClr val="0033CC"/>
                </a:solidFill>
              </a:rPr>
              <a:t>f(x)</a:t>
            </a:r>
            <a:r>
              <a:rPr lang="en-US" sz="2600" smtClean="0"/>
              <a:t> </a:t>
            </a:r>
            <a:r>
              <a:rPr lang="en-US" sz="2600" smtClean="0">
                <a:cs typeface="Arial" charset="0"/>
              </a:rPr>
              <a:t>≥ 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f(x-1),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0033CC"/>
                </a:solidFill>
                <a:cs typeface="Arial" charset="0"/>
              </a:rPr>
              <a:t>			</a:t>
            </a:r>
            <a:r>
              <a:rPr lang="en-US" sz="2600" smtClean="0">
                <a:cs typeface="Arial" charset="0"/>
              </a:rPr>
              <a:t>then 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g(x)</a:t>
            </a:r>
            <a:r>
              <a:rPr lang="en-US" sz="2600" smtClean="0">
                <a:cs typeface="Arial" charset="0"/>
              </a:rPr>
              <a:t> = 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f(x)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solidFill>
                <a:srgbClr val="0033CC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0033CC"/>
                </a:solidFill>
              </a:rPr>
              <a:t>	</a:t>
            </a:r>
            <a:r>
              <a:rPr lang="en-US" sz="2600" smtClean="0"/>
              <a:t>Otherwise, we have a </a:t>
            </a:r>
            <a:r>
              <a:rPr lang="en-US" sz="2600" smtClean="0">
                <a:solidFill>
                  <a:srgbClr val="CC0099"/>
                </a:solidFill>
              </a:rPr>
              <a:t>non-monotonicity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0033CC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0033CC"/>
                </a:solidFill>
              </a:rPr>
              <a:t>	g(x)</a:t>
            </a:r>
            <a:r>
              <a:rPr lang="en-US" sz="2600" smtClean="0"/>
              <a:t> = max { </a:t>
            </a:r>
            <a:r>
              <a:rPr lang="en-US" sz="2600" smtClean="0">
                <a:solidFill>
                  <a:srgbClr val="0033CC"/>
                </a:solidFill>
              </a:rPr>
              <a:t>f(x)</a:t>
            </a:r>
            <a:r>
              <a:rPr lang="en-US" sz="2600" smtClean="0">
                <a:solidFill>
                  <a:srgbClr val="FF3300"/>
                </a:solidFill>
              </a:rPr>
              <a:t> </a:t>
            </a:r>
            <a:r>
              <a:rPr lang="en-US" sz="2600" smtClean="0"/>
              <a:t>, </a:t>
            </a:r>
            <a:r>
              <a:rPr lang="en-US" sz="2600" smtClean="0">
                <a:solidFill>
                  <a:srgbClr val="0033CC"/>
                </a:solidFill>
              </a:rPr>
              <a:t>f(x-1)</a:t>
            </a:r>
            <a:r>
              <a:rPr lang="en-US" sz="2600" smtClean="0"/>
              <a:t> }</a:t>
            </a:r>
            <a:r>
              <a:rPr lang="en-US" sz="2600" baseline="30000" smtClean="0"/>
              <a:t> </a:t>
            </a:r>
            <a:endParaRPr 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  <a:p>
            <a:pPr lvl="3" eaLnBrk="1" hangingPunct="1">
              <a:lnSpc>
                <a:spcPct val="90000"/>
              </a:lnSpc>
            </a:pPr>
            <a:endParaRPr lang="en-US" sz="1800" smtClean="0"/>
          </a:p>
          <a:p>
            <a:pPr lvl="4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94AC1-7E65-49B2-B12D-159C2A19861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06450"/>
          </a:xfrm>
        </p:spPr>
        <p:txBody>
          <a:bodyPr/>
          <a:lstStyle/>
          <a:p>
            <a:pPr eaLnBrk="1" hangingPunct="1"/>
            <a:r>
              <a:rPr lang="en-US" sz="3800" smtClean="0"/>
              <a:t>Monotonicity Reconstruction: d=1 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3475"/>
            <a:ext cx="8229600" cy="4997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Second attempt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Set </a:t>
            </a:r>
            <a:r>
              <a:rPr lang="en-US" smtClean="0">
                <a:solidFill>
                  <a:srgbClr val="0033CC"/>
                </a:solidFill>
              </a:rPr>
              <a:t>g(x)</a:t>
            </a:r>
            <a:r>
              <a:rPr lang="en-US" smtClean="0"/>
              <a:t> = max{ </a:t>
            </a:r>
            <a:r>
              <a:rPr lang="en-US" smtClean="0">
                <a:solidFill>
                  <a:srgbClr val="0033CC"/>
                </a:solidFill>
              </a:rPr>
              <a:t>f(1), f(2),…, f(x)</a:t>
            </a:r>
            <a:r>
              <a:rPr lang="en-US" smtClean="0"/>
              <a:t> }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33CC"/>
                </a:solidFill>
              </a:rPr>
              <a:t>g</a:t>
            </a:r>
            <a:r>
              <a:rPr lang="en-US" smtClean="0"/>
              <a:t> is monotone but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/>
            <a:r>
              <a:rPr lang="en-US" smtClean="0">
                <a:solidFill>
                  <a:srgbClr val="0033CC"/>
                </a:solidFill>
              </a:rPr>
              <a:t>A(x)</a:t>
            </a:r>
            <a:r>
              <a:rPr lang="en-US" smtClean="0"/>
              <a:t> requires time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Ω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(x)</a:t>
            </a:r>
            <a:endParaRPr lang="en-US" smtClean="0"/>
          </a:p>
          <a:p>
            <a:pPr lvl="1" eaLnBrk="1" hangingPunct="1"/>
            <a:r>
              <a:rPr lang="en-US" smtClean="0">
                <a:solidFill>
                  <a:srgbClr val="0033CC"/>
                </a:solidFill>
              </a:rPr>
              <a:t>dist(g,f)</a:t>
            </a:r>
            <a:r>
              <a:rPr lang="en-US" smtClean="0"/>
              <a:t> may be much larger than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(f)</a:t>
            </a:r>
            <a:endParaRPr lang="en-US" smtClean="0">
              <a:solidFill>
                <a:srgbClr val="0033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</a:t>
            </a:r>
          </a:p>
          <a:p>
            <a:pPr lvl="4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3E909-98B2-412D-8415-AEAC3FE40B04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results (for general </a:t>
            </a:r>
            <a:r>
              <a:rPr lang="en-US" smtClean="0">
                <a:solidFill>
                  <a:srgbClr val="FF3300"/>
                </a:solidFill>
              </a:rPr>
              <a:t>d </a:t>
            </a:r>
            <a:r>
              <a:rPr lang="en-US" smtClean="0"/>
              <a:t>)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8725"/>
            <a:ext cx="8229600" cy="490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 </a:t>
            </a:r>
            <a:r>
              <a:rPr lang="en-US" smtClean="0">
                <a:solidFill>
                  <a:srgbClr val="CC0099"/>
                </a:solidFill>
              </a:rPr>
              <a:t>distributed monotonicity reconstruction</a:t>
            </a:r>
            <a:r>
              <a:rPr lang="en-US" smtClean="0"/>
              <a:t> algorithm for </a:t>
            </a:r>
            <a:r>
              <a:rPr lang="en-US" smtClean="0">
                <a:solidFill>
                  <a:srgbClr val="CC0099"/>
                </a:solidFill>
              </a:rPr>
              <a:t>general dimension</a:t>
            </a:r>
            <a:r>
              <a:rPr lang="en-US" smtClean="0"/>
              <a:t> </a:t>
            </a:r>
            <a:r>
              <a:rPr lang="en-US" smtClean="0">
                <a:solidFill>
                  <a:srgbClr val="0033CC"/>
                </a:solidFill>
              </a:rPr>
              <a:t>d</a:t>
            </a:r>
            <a:r>
              <a:rPr lang="en-US" smtClean="0"/>
              <a:t> such that: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Time to compute </a:t>
            </a:r>
            <a:r>
              <a:rPr lang="en-US" smtClean="0">
                <a:solidFill>
                  <a:srgbClr val="0033CC"/>
                </a:solidFill>
              </a:rPr>
              <a:t>g(x)</a:t>
            </a:r>
            <a:r>
              <a:rPr lang="en-US" smtClean="0"/>
              <a:t>  is </a:t>
            </a:r>
            <a:r>
              <a:rPr lang="en-US" smtClean="0">
                <a:solidFill>
                  <a:srgbClr val="0033CC"/>
                </a:solidFill>
              </a:rPr>
              <a:t>(log n)</a:t>
            </a:r>
            <a:r>
              <a:rPr lang="en-US" baseline="30000" smtClean="0">
                <a:solidFill>
                  <a:srgbClr val="0033CC"/>
                </a:solidFill>
              </a:rPr>
              <a:t>O(d)</a:t>
            </a:r>
            <a:endParaRPr lang="en-US" smtClean="0">
              <a:solidFill>
                <a:srgbClr val="0033CC"/>
              </a:solidFill>
            </a:endParaRPr>
          </a:p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dist(f,g)</a:t>
            </a:r>
            <a:r>
              <a:rPr lang="en-US" smtClean="0"/>
              <a:t> = </a:t>
            </a:r>
            <a:r>
              <a:rPr lang="en-US" smtClean="0">
                <a:solidFill>
                  <a:srgbClr val="1F54FF"/>
                </a:solidFill>
              </a:rPr>
              <a:t>C</a:t>
            </a:r>
            <a:r>
              <a:rPr lang="en-US" baseline="-25000" smtClean="0">
                <a:solidFill>
                  <a:srgbClr val="1F54FF"/>
                </a:solidFill>
              </a:rPr>
              <a:t>1</a:t>
            </a:r>
            <a:r>
              <a:rPr lang="en-US" smtClean="0">
                <a:solidFill>
                  <a:srgbClr val="1F54FF"/>
                </a:solidFill>
              </a:rPr>
              <a:t>(D) </a:t>
            </a:r>
            <a:r>
              <a:rPr lang="en-US" smtClean="0">
                <a:solidFill>
                  <a:srgbClr val="0033CC"/>
                </a:solidFill>
                <a:latin typeface="Symbol" pitchFamily="18" charset="2"/>
                <a:sym typeface="Symbol" pitchFamily="18" charset="2"/>
              </a:rPr>
              <a:t>(</a:t>
            </a:r>
            <a:r>
              <a:rPr lang="en-US" smtClean="0">
                <a:solidFill>
                  <a:srgbClr val="0033CC"/>
                </a:solidFill>
                <a:sym typeface="Symbol" pitchFamily="18" charset="2"/>
              </a:rPr>
              <a:t>f)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Shared random string </a:t>
            </a:r>
            <a:r>
              <a:rPr lang="en-US" smtClean="0">
                <a:solidFill>
                  <a:srgbClr val="0033CC"/>
                </a:solidFill>
              </a:rPr>
              <a:t>s</a:t>
            </a:r>
            <a:r>
              <a:rPr lang="en-US" smtClean="0"/>
              <a:t> has size </a:t>
            </a:r>
            <a:r>
              <a:rPr lang="en-US" smtClean="0">
                <a:solidFill>
                  <a:srgbClr val="0033CC"/>
                </a:solidFill>
              </a:rPr>
              <a:t>(d log n)</a:t>
            </a:r>
            <a:r>
              <a:rPr lang="en-US" baseline="30000" smtClean="0">
                <a:solidFill>
                  <a:srgbClr val="0033CC"/>
                </a:solidFill>
              </a:rPr>
              <a:t>O(1)</a:t>
            </a:r>
            <a:endParaRPr lang="en-US" sz="3100" smtClean="0">
              <a:solidFill>
                <a:srgbClr val="0033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33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(Builds on prior results on monotonicity testing and online monotonicity reconstruction.)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552BE-685C-4082-ABCF-E014E5D81F98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Which array values should be changed?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9650"/>
            <a:ext cx="8229600" cy="5121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Arial" charset="0"/>
              </a:rPr>
              <a:t>A subset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S</a:t>
            </a:r>
            <a:r>
              <a:rPr lang="en-US" sz="2800" smtClean="0">
                <a:cs typeface="Arial" charset="0"/>
              </a:rPr>
              <a:t> of </a:t>
            </a:r>
            <a:r>
              <a:rPr lang="el-GR" sz="2800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z="2800" smtClean="0">
                <a:cs typeface="Arial" charset="0"/>
              </a:rPr>
              <a:t> is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f</a:t>
            </a:r>
            <a:r>
              <a:rPr lang="en-US" sz="2800" smtClean="0">
                <a:cs typeface="Arial" charset="0"/>
              </a:rPr>
              <a:t>-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monotone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Arial" charset="0"/>
              </a:rPr>
              <a:t>		if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 f</a:t>
            </a:r>
            <a:r>
              <a:rPr lang="en-US" sz="2800" smtClean="0">
                <a:cs typeface="Arial" charset="0"/>
              </a:rPr>
              <a:t> restricted to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S</a:t>
            </a:r>
            <a:r>
              <a:rPr lang="en-US" sz="2800" smtClean="0">
                <a:cs typeface="Arial" charset="0"/>
              </a:rPr>
              <a:t> is monotone.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Arial" charset="0"/>
              </a:rPr>
              <a:t>For each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z="2800" smtClean="0">
                <a:cs typeface="Arial" charset="0"/>
              </a:rPr>
              <a:t> in </a:t>
            </a:r>
            <a:r>
              <a:rPr lang="el-GR" sz="2800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z="2800" smtClean="0">
                <a:cs typeface="Arial" charset="0"/>
              </a:rPr>
              <a:t>,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A(x)</a:t>
            </a:r>
            <a:r>
              <a:rPr lang="en-US" sz="2800" smtClean="0">
                <a:cs typeface="Arial" charset="0"/>
              </a:rPr>
              <a:t> must: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Decide whether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g(x)</a:t>
            </a:r>
            <a:r>
              <a:rPr lang="en-US" sz="2800" smtClean="0">
                <a:cs typeface="Arial" charset="0"/>
              </a:rPr>
              <a:t> =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f(x)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If not , then determine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g(x)</a:t>
            </a:r>
            <a:endParaRPr lang="en-US" sz="28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Arial" charset="0"/>
              </a:rPr>
              <a:t>		</a:t>
            </a:r>
            <a:r>
              <a:rPr lang="en-US" sz="2800" smtClean="0">
                <a:solidFill>
                  <a:srgbClr val="00B000"/>
                </a:solidFill>
                <a:cs typeface="Arial" charset="0"/>
              </a:rPr>
              <a:t>Preserved</a:t>
            </a:r>
            <a:r>
              <a:rPr lang="en-US" sz="2800" smtClean="0">
                <a:cs typeface="Arial" charset="0"/>
              </a:rPr>
              <a:t> = {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z="2800" smtClean="0">
                <a:cs typeface="Arial" charset="0"/>
              </a:rPr>
              <a:t> :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g(x)</a:t>
            </a:r>
            <a:r>
              <a:rPr lang="en-US" sz="2800" smtClean="0">
                <a:cs typeface="Arial" charset="0"/>
              </a:rPr>
              <a:t> =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f(x)</a:t>
            </a:r>
            <a:r>
              <a:rPr lang="en-US" sz="2800" smtClean="0">
                <a:cs typeface="Arial" charset="0"/>
              </a:rPr>
              <a:t>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Arial" charset="0"/>
              </a:rPr>
              <a:t>		</a:t>
            </a:r>
            <a:r>
              <a:rPr lang="en-US" sz="2800" smtClean="0">
                <a:solidFill>
                  <a:srgbClr val="FF3300"/>
                </a:solidFill>
                <a:cs typeface="Arial" charset="0"/>
              </a:rPr>
              <a:t>Corrected</a:t>
            </a:r>
            <a:r>
              <a:rPr lang="en-US" sz="2800" smtClean="0">
                <a:cs typeface="Arial" charset="0"/>
              </a:rPr>
              <a:t> =  {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z="280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2800" smtClean="0">
                <a:cs typeface="Arial" charset="0"/>
              </a:rPr>
              <a:t>: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g(x)</a:t>
            </a:r>
            <a:r>
              <a:rPr lang="en-US" sz="2800" smtClean="0">
                <a:cs typeface="Arial" charset="0"/>
              </a:rPr>
              <a:t> ≠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f(x)</a:t>
            </a:r>
            <a:r>
              <a:rPr lang="en-US" sz="2800" smtClean="0">
                <a:cs typeface="Arial" charset="0"/>
              </a:rPr>
              <a:t>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Arial" charset="0"/>
              </a:rPr>
              <a:t>In particular, </a:t>
            </a:r>
            <a:r>
              <a:rPr lang="en-US" sz="2800" smtClean="0">
                <a:solidFill>
                  <a:srgbClr val="00B000"/>
                </a:solidFill>
                <a:cs typeface="Arial" charset="0"/>
              </a:rPr>
              <a:t>Preserved</a:t>
            </a:r>
            <a:r>
              <a:rPr lang="en-US" sz="2800" smtClean="0">
                <a:cs typeface="Arial" charset="0"/>
              </a:rPr>
              <a:t> must be </a:t>
            </a:r>
            <a:r>
              <a:rPr lang="en-US" sz="2800" smtClean="0">
                <a:solidFill>
                  <a:srgbClr val="0033CC"/>
                </a:solidFill>
                <a:cs typeface="Arial" charset="0"/>
              </a:rPr>
              <a:t>f</a:t>
            </a:r>
            <a:r>
              <a:rPr lang="en-US" sz="2800" smtClean="0">
                <a:cs typeface="Arial" charset="0"/>
              </a:rPr>
              <a:t>-monotone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A1954-5553-4E06-A1F0-847BD8EB69AE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Preserved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partition (</a:t>
            </a:r>
            <a:r>
              <a:rPr lang="en-US" smtClean="0">
                <a:solidFill>
                  <a:srgbClr val="00B000"/>
                </a:solidFill>
              </a:rPr>
              <a:t>Preserved</a:t>
            </a:r>
            <a:r>
              <a:rPr lang="en-US" smtClean="0"/>
              <a:t>, </a:t>
            </a:r>
            <a:r>
              <a:rPr lang="en-US" smtClean="0">
                <a:solidFill>
                  <a:srgbClr val="FF3300"/>
                </a:solidFill>
              </a:rPr>
              <a:t>Corrected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must satisfy: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/>
            <a:r>
              <a:rPr lang="en-US" smtClean="0">
                <a:solidFill>
                  <a:srgbClr val="00B000"/>
                </a:solidFill>
              </a:rPr>
              <a:t>Preserved</a:t>
            </a:r>
            <a:r>
              <a:rPr lang="en-US" smtClean="0"/>
              <a:t> is f-monotone</a:t>
            </a:r>
          </a:p>
          <a:p>
            <a:pPr lvl="1" eaLnBrk="1" hangingPunct="1"/>
            <a:r>
              <a:rPr lang="en-US" smtClean="0"/>
              <a:t>|</a:t>
            </a:r>
            <a:r>
              <a:rPr lang="en-US" smtClean="0">
                <a:solidFill>
                  <a:srgbClr val="FF3300"/>
                </a:solidFill>
              </a:rPr>
              <a:t>Corrected</a:t>
            </a:r>
            <a:r>
              <a:rPr lang="en-US" smtClean="0"/>
              <a:t>|/|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mtClean="0">
                <a:cs typeface="Arial" charset="0"/>
              </a:rPr>
              <a:t>| =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O(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(f))</a:t>
            </a:r>
            <a:r>
              <a:rPr lang="en-US" smtClean="0">
                <a:cs typeface="Arial" charset="0"/>
              </a:rPr>
              <a:t> </a:t>
            </a:r>
          </a:p>
          <a:p>
            <a:pPr lvl="1" eaLnBrk="1" hangingPunct="1"/>
            <a:endParaRPr lang="en-US" smtClean="0">
              <a:cs typeface="Arial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Preliminary algorithmic problem:</a:t>
            </a:r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2AD0B-59A7-4FCA-A0A2-5C46F62DBE4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73100"/>
          </a:xfrm>
        </p:spPr>
        <p:txBody>
          <a:bodyPr/>
          <a:lstStyle/>
          <a:p>
            <a:pPr eaLnBrk="1" hangingPunct="1"/>
            <a:r>
              <a:rPr lang="en-US" sz="3800" smtClean="0"/>
              <a:t>Overview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2050"/>
            <a:ext cx="82296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Introduce a new class of algorithmic problems: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0033CC"/>
                </a:solidFill>
              </a:rPr>
              <a:t>Distributed Property Reconstruction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(extending framework of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33CC"/>
                </a:solidFill>
              </a:rPr>
              <a:t>		program self-correction,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33CC"/>
                </a:solidFill>
              </a:rPr>
              <a:t>		robust property testing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33CC"/>
                </a:solidFill>
              </a:rPr>
              <a:t>		locally decodable codes)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solution for the property  </a:t>
            </a:r>
            <a:r>
              <a:rPr lang="en-US" smtClean="0">
                <a:solidFill>
                  <a:srgbClr val="0033CC"/>
                </a:solidFill>
              </a:rPr>
              <a:t>Monotonicity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83FA9-061C-452F-B3FE-315E7067C39A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 problem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Classify each </a:t>
            </a:r>
            <a:r>
              <a:rPr lang="en-US" smtClean="0">
                <a:solidFill>
                  <a:srgbClr val="0033CC"/>
                </a:solidFill>
              </a:rPr>
              <a:t>y</a:t>
            </a:r>
            <a:r>
              <a:rPr lang="en-US" smtClean="0"/>
              <a:t> in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mtClean="0">
                <a:cs typeface="Arial" charset="0"/>
              </a:rPr>
              <a:t> as 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Green</a:t>
            </a:r>
            <a:r>
              <a:rPr lang="en-US" smtClean="0">
                <a:cs typeface="Arial" charset="0"/>
              </a:rPr>
              <a:t> or </a:t>
            </a:r>
            <a:r>
              <a:rPr lang="en-US" smtClean="0">
                <a:solidFill>
                  <a:srgbClr val="FF3300"/>
                </a:solidFill>
                <a:cs typeface="Arial" charset="0"/>
              </a:rPr>
              <a:t>Red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  <a:cs typeface="Arial" charset="0"/>
              </a:rPr>
              <a:t>Green</a:t>
            </a:r>
            <a:r>
              <a:rPr lang="en-US" smtClean="0">
                <a:cs typeface="Arial" charset="0"/>
              </a:rPr>
              <a:t> is </a:t>
            </a:r>
            <a:r>
              <a:rPr lang="en-US" smtClean="0">
                <a:solidFill>
                  <a:srgbClr val="FF3300"/>
                </a:solidFill>
                <a:cs typeface="Arial" charset="0"/>
              </a:rPr>
              <a:t>f </a:t>
            </a:r>
            <a:r>
              <a:rPr lang="en-US" smtClean="0">
                <a:cs typeface="Arial" charset="0"/>
              </a:rPr>
              <a:t>- monotone</a:t>
            </a:r>
          </a:p>
          <a:p>
            <a:pPr lvl="1" eaLnBrk="1" hangingPunct="1"/>
            <a:r>
              <a:rPr lang="en-US" smtClean="0">
                <a:solidFill>
                  <a:srgbClr val="FF3300"/>
                </a:solidFill>
                <a:cs typeface="Arial" charset="0"/>
              </a:rPr>
              <a:t>Red</a:t>
            </a:r>
            <a:r>
              <a:rPr lang="en-US" smtClean="0">
                <a:cs typeface="Arial" charset="0"/>
              </a:rPr>
              <a:t> has size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O(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(f)|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|)</a:t>
            </a:r>
            <a:r>
              <a:rPr lang="en-US" smtClean="0">
                <a:cs typeface="Arial" charset="0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Need subroutine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Classify</a:t>
            </a:r>
            <a:r>
              <a:rPr lang="en-US" smtClean="0">
                <a:cs typeface="Arial" charset="0"/>
              </a:rPr>
              <a:t>(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).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</a:t>
            </a:r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0BD4-4DAD-462A-8230-876519A08B9E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A sufficient condition for </a:t>
            </a:r>
            <a:r>
              <a:rPr lang="en-US" sz="3800" smtClean="0">
                <a:solidFill>
                  <a:srgbClr val="FF3300"/>
                </a:solidFill>
              </a:rPr>
              <a:t>f</a:t>
            </a:r>
            <a:r>
              <a:rPr lang="en-US" sz="3800" smtClean="0"/>
              <a:t>-monotonicity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A pair (</a:t>
            </a:r>
            <a:r>
              <a:rPr lang="en-US" sz="2600" smtClean="0">
                <a:solidFill>
                  <a:srgbClr val="0033CC"/>
                </a:solidFill>
              </a:rPr>
              <a:t>x</a:t>
            </a:r>
            <a:r>
              <a:rPr lang="en-US" sz="2600" smtClean="0"/>
              <a:t>,</a:t>
            </a:r>
            <a:r>
              <a:rPr lang="en-US" sz="2600" smtClean="0">
                <a:solidFill>
                  <a:srgbClr val="0033CC"/>
                </a:solidFill>
              </a:rPr>
              <a:t>y</a:t>
            </a:r>
            <a:r>
              <a:rPr lang="en-US" sz="2600" smtClean="0"/>
              <a:t>) in </a:t>
            </a:r>
            <a:r>
              <a:rPr lang="el-GR" sz="2600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z="260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2600" smtClean="0">
                <a:cs typeface="Arial" charset="0"/>
              </a:rPr>
              <a:t>× </a:t>
            </a:r>
            <a:r>
              <a:rPr lang="el-GR" sz="2600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z="2600" smtClean="0">
                <a:cs typeface="Arial" charset="0"/>
              </a:rPr>
              <a:t> is a </a:t>
            </a:r>
            <a:r>
              <a:rPr lang="en-US" sz="2600" smtClean="0">
                <a:solidFill>
                  <a:srgbClr val="CC0099"/>
                </a:solidFill>
                <a:cs typeface="Arial" charset="0"/>
              </a:rPr>
              <a:t>violation</a:t>
            </a:r>
            <a:r>
              <a:rPr lang="en-US" sz="2600" smtClean="0">
                <a:cs typeface="Arial" charset="0"/>
              </a:rPr>
              <a:t> if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cs typeface="Arial" charset="0"/>
              </a:rPr>
              <a:t>			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z="2600" smtClean="0">
                <a:cs typeface="Arial" charset="0"/>
              </a:rPr>
              <a:t> &lt; 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z="2600" smtClean="0">
                <a:cs typeface="Arial" charset="0"/>
              </a:rPr>
              <a:t> and 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f(x)</a:t>
            </a:r>
            <a:r>
              <a:rPr lang="en-US" sz="2600" smtClean="0">
                <a:cs typeface="Arial" charset="0"/>
              </a:rPr>
              <a:t> &gt; 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f(y)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cs typeface="Arial" charset="0"/>
              </a:rPr>
              <a:t>To guarantee that </a:t>
            </a:r>
            <a:r>
              <a:rPr lang="en-US" sz="2600" smtClean="0">
                <a:solidFill>
                  <a:srgbClr val="00B000"/>
                </a:solidFill>
                <a:cs typeface="Arial" charset="0"/>
              </a:rPr>
              <a:t>Green</a:t>
            </a:r>
            <a:r>
              <a:rPr lang="en-US" sz="2600" smtClean="0">
                <a:cs typeface="Arial" charset="0"/>
              </a:rPr>
              <a:t> is 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f</a:t>
            </a:r>
            <a:r>
              <a:rPr lang="en-US" sz="2600" smtClean="0">
                <a:cs typeface="Arial" charset="0"/>
              </a:rPr>
              <a:t> - monotone: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cs typeface="Arial" charset="0"/>
              </a:rPr>
              <a:t>	</a:t>
            </a:r>
            <a:r>
              <a:rPr lang="en-US" sz="2600" smtClean="0">
                <a:solidFill>
                  <a:srgbClr val="FF3300"/>
                </a:solidFill>
                <a:cs typeface="Arial" charset="0"/>
              </a:rPr>
              <a:t>Red</a:t>
            </a:r>
            <a:r>
              <a:rPr lang="en-US" sz="2600" smtClean="0">
                <a:cs typeface="Arial" charset="0"/>
              </a:rPr>
              <a:t> should </a:t>
            </a:r>
            <a:r>
              <a:rPr lang="en-US" sz="2600" smtClean="0">
                <a:solidFill>
                  <a:srgbClr val="CC0099"/>
                </a:solidFill>
                <a:cs typeface="Arial" charset="0"/>
              </a:rPr>
              <a:t>hit all violations</a:t>
            </a:r>
            <a:r>
              <a:rPr lang="en-US" sz="2600" smtClean="0">
                <a:cs typeface="Arial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cs typeface="Arial" charset="0"/>
              </a:rPr>
              <a:t>	For every violation (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z="2600" smtClean="0">
                <a:cs typeface="Arial" charset="0"/>
              </a:rPr>
              <a:t>,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z="2600" smtClean="0">
                <a:cs typeface="Arial" charset="0"/>
              </a:rPr>
              <a:t>) at least one of 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z="2600" smtClean="0">
                <a:cs typeface="Arial" charset="0"/>
              </a:rPr>
              <a:t>,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z="2600" smtClean="0">
                <a:cs typeface="Arial" charset="0"/>
              </a:rPr>
              <a:t> is </a:t>
            </a:r>
            <a:r>
              <a:rPr lang="en-US" sz="2600" smtClean="0">
                <a:solidFill>
                  <a:srgbClr val="FF3300"/>
                </a:solidFill>
                <a:cs typeface="Arial" charset="0"/>
              </a:rPr>
              <a:t>Red</a:t>
            </a:r>
            <a:endParaRPr lang="en-US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cs typeface="Arial" charset="0"/>
              </a:rPr>
              <a:t>	</a:t>
            </a:r>
          </a:p>
          <a:p>
            <a:pPr lvl="1" eaLnBrk="1" hangingPunct="1">
              <a:buFont typeface="Wingdings" pitchFamily="2" charset="2"/>
              <a:buNone/>
            </a:pPr>
            <a:endParaRPr lang="el-GR" sz="22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945B9-C5FB-47AE-AA74-A9925783377D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Classify: 1-dimensional case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33CC"/>
                </a:solidFill>
                <a:cs typeface="Arial" charset="0"/>
              </a:rPr>
              <a:t>d</a:t>
            </a:r>
            <a:r>
              <a:rPr lang="en-US" smtClean="0">
                <a:cs typeface="Arial" charset="0"/>
              </a:rPr>
              <a:t>=1:  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mtClean="0">
                <a:cs typeface="Arial" charset="0"/>
              </a:rPr>
              <a:t>=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{1,…,n}</a:t>
            </a:r>
            <a:endParaRPr lang="el-GR" smtClean="0">
              <a:solidFill>
                <a:srgbClr val="0033CC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f </a:t>
            </a:r>
            <a:r>
              <a:rPr lang="en-US" smtClean="0">
                <a:cs typeface="Arial" charset="0"/>
              </a:rPr>
              <a:t>is a linear array.</a:t>
            </a:r>
            <a:endParaRPr lang="en-US" smtClean="0">
              <a:solidFill>
                <a:srgbClr val="0033CC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For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x</a:t>
            </a:r>
            <a:r>
              <a:rPr lang="en-US" smtClean="0">
                <a:cs typeface="Arial" charset="0"/>
              </a:rPr>
              <a:t> in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mtClean="0">
                <a:cs typeface="Arial" charset="0"/>
              </a:rPr>
              <a:t>, and subinterval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J</a:t>
            </a:r>
            <a:r>
              <a:rPr lang="en-US" smtClean="0">
                <a:cs typeface="Arial" charset="0"/>
              </a:rPr>
              <a:t>   of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mtClean="0">
                <a:cs typeface="Arial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</a:t>
            </a:r>
            <a:r>
              <a:rPr lang="en-US" smtClean="0">
                <a:solidFill>
                  <a:srgbClr val="CC0099"/>
                </a:solidFill>
                <a:cs typeface="Arial" charset="0"/>
              </a:rPr>
              <a:t>violations</a:t>
            </a:r>
            <a:r>
              <a:rPr lang="en-US" smtClean="0">
                <a:cs typeface="Arial" charset="0"/>
              </a:rPr>
              <a:t>(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,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J</a:t>
            </a:r>
            <a:r>
              <a:rPr lang="en-US" smtClean="0">
                <a:cs typeface="Arial" charset="0"/>
              </a:rPr>
              <a:t>)=|{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 in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J </a:t>
            </a:r>
            <a:r>
              <a:rPr lang="en-US" smtClean="0">
                <a:cs typeface="Arial" charset="0"/>
              </a:rPr>
              <a:t>: (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,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) is a violation}|</a:t>
            </a:r>
            <a:endParaRPr lang="el-GR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D1E42-6A05-4876-B372-0BCFE82537E4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Constructing a large f-monotone set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The set </a:t>
            </a:r>
            <a:r>
              <a:rPr lang="en-US" sz="2600" smtClean="0">
                <a:solidFill>
                  <a:srgbClr val="FF3300"/>
                </a:solidFill>
              </a:rPr>
              <a:t>Bad</a:t>
            </a:r>
            <a:r>
              <a:rPr lang="en-US" sz="2600" smtClean="0"/>
              <a:t>: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0033CC"/>
                </a:solidFill>
              </a:rPr>
              <a:t>	x</a:t>
            </a:r>
            <a:r>
              <a:rPr lang="en-US" sz="2600" smtClean="0"/>
              <a:t> in </a:t>
            </a:r>
            <a:r>
              <a:rPr lang="en-US" sz="2600" smtClean="0">
                <a:solidFill>
                  <a:srgbClr val="FF3300"/>
                </a:solidFill>
              </a:rPr>
              <a:t>Bad</a:t>
            </a:r>
            <a:r>
              <a:rPr lang="en-US" sz="2600" smtClean="0"/>
              <a:t> if for some interval </a:t>
            </a:r>
            <a:r>
              <a:rPr lang="en-US" sz="2600" smtClean="0">
                <a:solidFill>
                  <a:srgbClr val="0033CC"/>
                </a:solidFill>
              </a:rPr>
              <a:t>J</a:t>
            </a:r>
            <a:r>
              <a:rPr lang="en-US" sz="2600" smtClean="0"/>
              <a:t> containing </a:t>
            </a:r>
            <a:r>
              <a:rPr lang="en-US" sz="2600" smtClean="0">
                <a:solidFill>
                  <a:srgbClr val="0033CC"/>
                </a:solidFill>
              </a:rPr>
              <a:t>x</a:t>
            </a:r>
            <a:endParaRPr lang="en-US" sz="260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	|</a:t>
            </a:r>
            <a:r>
              <a:rPr lang="en-US" sz="2600" smtClean="0">
                <a:solidFill>
                  <a:srgbClr val="0033CC"/>
                </a:solidFill>
              </a:rPr>
              <a:t>violations(x,J)|</a:t>
            </a:r>
            <a:r>
              <a:rPr lang="en-US" sz="2600" smtClean="0">
                <a:cs typeface="Arial" charset="0"/>
              </a:rPr>
              <a:t>≥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|J|/2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solidFill>
                <a:srgbClr val="0033CC"/>
              </a:solidFill>
              <a:cs typeface="Arial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CC0099"/>
                </a:solidFill>
                <a:cs typeface="Arial" charset="0"/>
              </a:rPr>
              <a:t>Lemma.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CC0099"/>
                </a:solidFill>
                <a:cs typeface="Arial" charset="0"/>
              </a:rPr>
              <a:t>1)</a:t>
            </a:r>
            <a:r>
              <a:rPr lang="en-US" sz="2600" smtClean="0">
                <a:solidFill>
                  <a:srgbClr val="00B000"/>
                </a:solidFill>
                <a:cs typeface="Arial" charset="0"/>
              </a:rPr>
              <a:t>Good</a:t>
            </a:r>
            <a:r>
              <a:rPr lang="en-US" sz="2600" smtClean="0">
                <a:cs typeface="Arial" charset="0"/>
              </a:rPr>
              <a:t>=</a:t>
            </a:r>
            <a:r>
              <a:rPr lang="el-GR" sz="2600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z="2600" smtClean="0">
                <a:cs typeface="Arial" charset="0"/>
              </a:rPr>
              <a:t>  -  </a:t>
            </a:r>
            <a:r>
              <a:rPr lang="en-US" sz="2600" smtClean="0">
                <a:solidFill>
                  <a:srgbClr val="FF3300"/>
                </a:solidFill>
                <a:cs typeface="Arial" charset="0"/>
              </a:rPr>
              <a:t>Bad</a:t>
            </a:r>
            <a:r>
              <a:rPr lang="en-US" sz="2600" smtClean="0">
                <a:cs typeface="Arial" charset="0"/>
              </a:rPr>
              <a:t>  is 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f</a:t>
            </a:r>
            <a:r>
              <a:rPr lang="en-US" sz="2600" smtClean="0">
                <a:cs typeface="Arial" charset="0"/>
              </a:rPr>
              <a:t>-monotone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CC0099"/>
                </a:solidFill>
                <a:cs typeface="Arial" charset="0"/>
              </a:rPr>
              <a:t>2)</a:t>
            </a:r>
            <a:r>
              <a:rPr lang="en-US" sz="2600" smtClean="0">
                <a:cs typeface="Arial" charset="0"/>
              </a:rPr>
              <a:t>|</a:t>
            </a:r>
            <a:r>
              <a:rPr lang="en-US" sz="2600" smtClean="0">
                <a:solidFill>
                  <a:srgbClr val="FF3300"/>
                </a:solidFill>
                <a:cs typeface="Arial" charset="0"/>
              </a:rPr>
              <a:t>Bad</a:t>
            </a:r>
            <a:r>
              <a:rPr lang="en-US" sz="2600" smtClean="0">
                <a:cs typeface="Arial" charset="0"/>
              </a:rPr>
              <a:t>| ≤ 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4 </a:t>
            </a:r>
            <a:r>
              <a:rPr lang="el-GR" sz="2600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(f)</a:t>
            </a:r>
            <a:r>
              <a:rPr lang="en-US" sz="2200" smtClean="0">
                <a:solidFill>
                  <a:srgbClr val="0033CC"/>
                </a:solidFill>
              </a:rPr>
              <a:t>|</a:t>
            </a:r>
            <a:r>
              <a:rPr lang="el-GR" sz="2200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z="2200" smtClean="0">
                <a:solidFill>
                  <a:srgbClr val="0033CC"/>
                </a:solidFill>
                <a:cs typeface="Arial" charset="0"/>
              </a:rPr>
              <a:t>|</a:t>
            </a:r>
            <a:r>
              <a:rPr lang="en-US" sz="2200" smtClean="0">
                <a:cs typeface="Arial" charset="0"/>
              </a:rPr>
              <a:t> .</a:t>
            </a:r>
            <a:r>
              <a:rPr lang="en-US" sz="2600" smtClean="0">
                <a:cs typeface="Arial" charset="0"/>
              </a:rPr>
              <a:t>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cs typeface="Arial" charset="0"/>
              </a:rPr>
              <a:t>Proof: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600" smtClean="0">
                <a:cs typeface="Arial" charset="0"/>
              </a:rPr>
              <a:t>If x,y are a violation then one of them is Bad for the interval [x,y].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endParaRPr lang="en-US" sz="2600" smtClean="0">
              <a:cs typeface="Arial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cs typeface="Arial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cs typeface="Arial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solidFill>
                <a:srgbClr val="FF3300"/>
              </a:solidFill>
              <a:cs typeface="Arial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cs typeface="Arial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cs typeface="Arial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cs typeface="Arial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8137C-0159-4F13-BFE1-13A22D516494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99"/>
                </a:solidFill>
                <a:cs typeface="Arial" charset="0"/>
              </a:rPr>
              <a:t>Lemma.</a:t>
            </a:r>
          </a:p>
          <a:p>
            <a:pPr eaLnBrk="1" hangingPunct="1"/>
            <a:r>
              <a:rPr lang="en-US" smtClean="0">
                <a:solidFill>
                  <a:srgbClr val="00B000"/>
                </a:solidFill>
                <a:cs typeface="Arial" charset="0"/>
              </a:rPr>
              <a:t>Good</a:t>
            </a:r>
            <a:r>
              <a:rPr lang="en-US" smtClean="0">
                <a:cs typeface="Arial" charset="0"/>
              </a:rPr>
              <a:t>=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mtClean="0">
                <a:cs typeface="Arial" charset="0"/>
              </a:rPr>
              <a:t>  \  </a:t>
            </a:r>
            <a:r>
              <a:rPr lang="en-US" smtClean="0">
                <a:solidFill>
                  <a:srgbClr val="FF3300"/>
                </a:solidFill>
                <a:cs typeface="Arial" charset="0"/>
              </a:rPr>
              <a:t>Bad</a:t>
            </a:r>
            <a:r>
              <a:rPr lang="en-US" smtClean="0">
                <a:cs typeface="Arial" charset="0"/>
              </a:rPr>
              <a:t>  is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f</a:t>
            </a:r>
            <a:r>
              <a:rPr lang="en-US" smtClean="0">
                <a:cs typeface="Arial" charset="0"/>
              </a:rPr>
              <a:t>-monotone</a:t>
            </a:r>
          </a:p>
          <a:p>
            <a:pPr eaLnBrk="1" hangingPunct="1"/>
            <a:r>
              <a:rPr lang="en-US" smtClean="0">
                <a:cs typeface="Arial" charset="0"/>
              </a:rPr>
              <a:t>|</a:t>
            </a:r>
            <a:r>
              <a:rPr lang="en-US" smtClean="0">
                <a:solidFill>
                  <a:srgbClr val="FF3300"/>
                </a:solidFill>
                <a:cs typeface="Arial" charset="0"/>
              </a:rPr>
              <a:t>Bad</a:t>
            </a:r>
            <a:r>
              <a:rPr lang="en-US" smtClean="0">
                <a:cs typeface="Arial" charset="0"/>
              </a:rPr>
              <a:t>| ≤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4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(f)</a:t>
            </a:r>
            <a:r>
              <a:rPr lang="en-US" sz="2600" smtClean="0">
                <a:solidFill>
                  <a:srgbClr val="0033CC"/>
                </a:solidFill>
              </a:rPr>
              <a:t>|</a:t>
            </a:r>
            <a:r>
              <a:rPr lang="el-GR" sz="2600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|</a:t>
            </a:r>
            <a:r>
              <a:rPr lang="en-US" sz="2600" smtClean="0">
                <a:cs typeface="Arial" charset="0"/>
              </a:rPr>
              <a:t> .</a:t>
            </a:r>
            <a:r>
              <a:rPr lang="en-US" smtClean="0">
                <a:cs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So we’d like to take: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Green</a:t>
            </a:r>
            <a:r>
              <a:rPr lang="en-US" smtClean="0">
                <a:cs typeface="Arial" charset="0"/>
              </a:rPr>
              <a:t>=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Good</a:t>
            </a:r>
            <a:r>
              <a:rPr lang="en-US" smtClean="0">
                <a:cs typeface="Arial" charset="0"/>
              </a:rPr>
              <a:t>      </a:t>
            </a:r>
            <a:r>
              <a:rPr lang="en-US" smtClean="0">
                <a:solidFill>
                  <a:srgbClr val="FF3300"/>
                </a:solidFill>
                <a:cs typeface="Arial" charset="0"/>
              </a:rPr>
              <a:t>Red</a:t>
            </a:r>
            <a:r>
              <a:rPr lang="en-US" smtClean="0">
                <a:cs typeface="Arial" charset="0"/>
              </a:rPr>
              <a:t> = </a:t>
            </a:r>
            <a:r>
              <a:rPr lang="en-US" smtClean="0">
                <a:solidFill>
                  <a:srgbClr val="FF3300"/>
                </a:solidFill>
                <a:cs typeface="Arial" charset="0"/>
              </a:rPr>
              <a:t>Bad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A0F27-66A5-471A-9D43-B74F7C6A5CA6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compute </a:t>
            </a:r>
            <a:r>
              <a:rPr lang="en-US" smtClean="0">
                <a:solidFill>
                  <a:srgbClr val="00B000"/>
                </a:solidFill>
              </a:rPr>
              <a:t>Good</a:t>
            </a:r>
            <a:r>
              <a:rPr lang="en-US" smtClean="0"/>
              <a:t>?</a:t>
            </a:r>
            <a:endParaRPr lang="en-US" smtClean="0">
              <a:solidFill>
                <a:srgbClr val="99FF33"/>
              </a:solidFill>
            </a:endParaRP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test whether </a:t>
            </a:r>
            <a:r>
              <a:rPr lang="en-US" smtClean="0">
                <a:solidFill>
                  <a:srgbClr val="0033CC"/>
                </a:solidFill>
              </a:rPr>
              <a:t>y</a:t>
            </a:r>
            <a:r>
              <a:rPr lang="en-US" smtClean="0"/>
              <a:t> in </a:t>
            </a:r>
            <a:r>
              <a:rPr lang="en-US" smtClean="0">
                <a:solidFill>
                  <a:srgbClr val="00B000"/>
                </a:solidFill>
              </a:rPr>
              <a:t>Good</a:t>
            </a:r>
            <a:r>
              <a:rPr lang="en-US" smtClean="0"/>
              <a:t>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For each interval </a:t>
            </a:r>
            <a:r>
              <a:rPr lang="en-US" smtClean="0">
                <a:solidFill>
                  <a:srgbClr val="0033CC"/>
                </a:solidFill>
              </a:rPr>
              <a:t>J</a:t>
            </a:r>
            <a:r>
              <a:rPr lang="en-US" smtClean="0"/>
              <a:t> containing </a:t>
            </a:r>
            <a:r>
              <a:rPr lang="en-US" smtClean="0">
                <a:solidFill>
                  <a:srgbClr val="0033CC"/>
                </a:solidFill>
              </a:rPr>
              <a:t>y</a:t>
            </a:r>
            <a:r>
              <a:rPr lang="en-US" smtClean="0"/>
              <a:t>,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	check </a:t>
            </a:r>
            <a:r>
              <a:rPr lang="en-US" smtClean="0">
                <a:solidFill>
                  <a:srgbClr val="CC0099"/>
                </a:solidFill>
              </a:rPr>
              <a:t>violations</a:t>
            </a:r>
            <a:r>
              <a:rPr lang="en-US" smtClean="0"/>
              <a:t>(</a:t>
            </a:r>
            <a:r>
              <a:rPr lang="en-US" smtClean="0">
                <a:solidFill>
                  <a:srgbClr val="0033CC"/>
                </a:solidFill>
              </a:rPr>
              <a:t>y</a:t>
            </a:r>
            <a:r>
              <a:rPr lang="en-US" smtClean="0"/>
              <a:t>,</a:t>
            </a:r>
            <a:r>
              <a:rPr lang="en-US" smtClean="0">
                <a:solidFill>
                  <a:srgbClr val="0033CC"/>
                </a:solidFill>
              </a:rPr>
              <a:t>J</a:t>
            </a:r>
            <a:r>
              <a:rPr lang="en-US" smtClean="0"/>
              <a:t>)&lt; </a:t>
            </a:r>
            <a:r>
              <a:rPr lang="en-US" smtClean="0">
                <a:solidFill>
                  <a:srgbClr val="0033CC"/>
                </a:solidFill>
              </a:rPr>
              <a:t>|J|/2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99"/>
                </a:solidFill>
              </a:rPr>
              <a:t>Difficulties</a:t>
            </a:r>
          </a:p>
          <a:p>
            <a:pPr eaLnBrk="1" hangingPunct="1"/>
            <a:r>
              <a:rPr lang="en-US" smtClean="0"/>
              <a:t>There are </a:t>
            </a:r>
            <a:r>
              <a:rPr lang="en-US" smtClean="0">
                <a:solidFill>
                  <a:srgbClr val="0033CC"/>
                </a:solidFill>
                <a:sym typeface="Symbol" pitchFamily="18" charset="2"/>
              </a:rPr>
              <a:t>(n)</a:t>
            </a:r>
            <a:r>
              <a:rPr lang="en-US" smtClean="0">
                <a:sym typeface="Symbol" pitchFamily="18" charset="2"/>
              </a:rPr>
              <a:t> intervals </a:t>
            </a:r>
            <a:r>
              <a:rPr lang="en-US" smtClean="0">
                <a:solidFill>
                  <a:srgbClr val="0033CC"/>
                </a:solidFill>
                <a:sym typeface="Symbol" pitchFamily="18" charset="2"/>
              </a:rPr>
              <a:t>J</a:t>
            </a:r>
            <a:r>
              <a:rPr lang="en-US" smtClean="0">
                <a:sym typeface="Symbol" pitchFamily="18" charset="2"/>
              </a:rPr>
              <a:t> containing y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For each J, computing </a:t>
            </a:r>
            <a:r>
              <a:rPr lang="en-US" smtClean="0">
                <a:solidFill>
                  <a:srgbClr val="CC0099"/>
                </a:solidFill>
                <a:sym typeface="Symbol" pitchFamily="18" charset="2"/>
              </a:rPr>
              <a:t>violations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smtClean="0">
                <a:solidFill>
                  <a:srgbClr val="0033CC"/>
                </a:solidFill>
                <a:sym typeface="Symbol" pitchFamily="18" charset="2"/>
              </a:rPr>
              <a:t>y</a:t>
            </a:r>
            <a:r>
              <a:rPr lang="en-US" smtClean="0">
                <a:sym typeface="Symbol" pitchFamily="18" charset="2"/>
              </a:rPr>
              <a:t>,</a:t>
            </a:r>
            <a:r>
              <a:rPr lang="en-US" smtClean="0">
                <a:solidFill>
                  <a:srgbClr val="0033CC"/>
                </a:solidFill>
                <a:sym typeface="Symbol" pitchFamily="18" charset="2"/>
              </a:rPr>
              <a:t>J</a:t>
            </a:r>
            <a:r>
              <a:rPr lang="en-US" smtClean="0">
                <a:sym typeface="Symbol" pitchFamily="18" charset="2"/>
              </a:rPr>
              <a:t>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	takes time </a:t>
            </a:r>
            <a:r>
              <a:rPr lang="en-US" smtClean="0">
                <a:solidFill>
                  <a:srgbClr val="0033CC"/>
                </a:solidFill>
                <a:sym typeface="Symbol" pitchFamily="18" charset="2"/>
              </a:rPr>
              <a:t>(|J|)</a:t>
            </a:r>
            <a:r>
              <a:rPr lang="en-US" smtClean="0">
                <a:sym typeface="Symbol" pitchFamily="18" charset="2"/>
              </a:rPr>
              <a:t> 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   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52388-70B7-4238-950A-64C8F934D135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Speeding up the computation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Estimate </a:t>
            </a:r>
            <a:r>
              <a:rPr lang="en-US" smtClean="0">
                <a:solidFill>
                  <a:srgbClr val="CC0099"/>
                </a:solidFill>
              </a:rPr>
              <a:t>violations</a:t>
            </a:r>
            <a:r>
              <a:rPr lang="en-US" smtClean="0"/>
              <a:t>(</a:t>
            </a:r>
            <a:r>
              <a:rPr lang="en-US" smtClean="0">
                <a:solidFill>
                  <a:srgbClr val="0033CC"/>
                </a:solidFill>
              </a:rPr>
              <a:t>y</a:t>
            </a:r>
            <a:r>
              <a:rPr lang="en-US" smtClean="0"/>
              <a:t>,</a:t>
            </a:r>
            <a:r>
              <a:rPr lang="en-US" smtClean="0">
                <a:solidFill>
                  <a:srgbClr val="0033CC"/>
                </a:solidFill>
              </a:rPr>
              <a:t>J</a:t>
            </a:r>
            <a:r>
              <a:rPr lang="en-US" smtClean="0"/>
              <a:t>) by random sampling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sample size </a:t>
            </a:r>
            <a:r>
              <a:rPr lang="en-US" smtClean="0">
                <a:solidFill>
                  <a:srgbClr val="0033CC"/>
                </a:solidFill>
              </a:rPr>
              <a:t>polylog(n)</a:t>
            </a:r>
            <a:r>
              <a:rPr lang="en-US" smtClean="0"/>
              <a:t> is sufficient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CC0099"/>
                </a:solidFill>
              </a:rPr>
              <a:t>violations*</a:t>
            </a:r>
            <a:r>
              <a:rPr lang="en-US" smtClean="0"/>
              <a:t> (</a:t>
            </a:r>
            <a:r>
              <a:rPr lang="en-US" smtClean="0">
                <a:solidFill>
                  <a:srgbClr val="0033CC"/>
                </a:solidFill>
              </a:rPr>
              <a:t>y</a:t>
            </a:r>
            <a:r>
              <a:rPr lang="en-US" smtClean="0"/>
              <a:t>,</a:t>
            </a:r>
            <a:r>
              <a:rPr lang="en-US" smtClean="0">
                <a:solidFill>
                  <a:srgbClr val="0033CC"/>
                </a:solidFill>
              </a:rPr>
              <a:t>J</a:t>
            </a:r>
            <a:r>
              <a:rPr lang="en-US" smtClean="0"/>
              <a:t>) denotes the estimate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Compute </a:t>
            </a:r>
            <a:r>
              <a:rPr lang="en-US" smtClean="0">
                <a:solidFill>
                  <a:srgbClr val="CC0099"/>
                </a:solidFill>
              </a:rPr>
              <a:t>violations*</a:t>
            </a:r>
            <a:r>
              <a:rPr lang="en-US" smtClean="0"/>
              <a:t> (</a:t>
            </a:r>
            <a:r>
              <a:rPr lang="en-US" smtClean="0">
                <a:solidFill>
                  <a:srgbClr val="0033CC"/>
                </a:solidFill>
              </a:rPr>
              <a:t>y</a:t>
            </a:r>
            <a:r>
              <a:rPr lang="en-US" smtClean="0"/>
              <a:t>,</a:t>
            </a:r>
            <a:r>
              <a:rPr lang="en-US" smtClean="0">
                <a:solidFill>
                  <a:srgbClr val="0033CC"/>
                </a:solidFill>
              </a:rPr>
              <a:t>J</a:t>
            </a:r>
            <a:r>
              <a:rPr lang="en-US" smtClean="0"/>
              <a:t>) only for a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en-US" smtClean="0">
                <a:solidFill>
                  <a:srgbClr val="CC0099"/>
                </a:solidFill>
              </a:rPr>
              <a:t>carefully chosen</a:t>
            </a:r>
            <a:r>
              <a:rPr lang="en-US" smtClean="0"/>
              <a:t> set of test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493DC-53F0-4B8A-99EB-FB0FC6236D3E}" type="slidenum">
              <a:rPr lang="en-US" altLang="en-US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of test intervals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Want set </a:t>
            </a:r>
            <a:r>
              <a:rPr lang="en-US" sz="2600" smtClean="0">
                <a:solidFill>
                  <a:srgbClr val="0033CC"/>
                </a:solidFill>
              </a:rPr>
              <a:t>T</a:t>
            </a:r>
            <a:r>
              <a:rPr lang="en-US" sz="2600" smtClean="0"/>
              <a:t> of  intervals  of </a:t>
            </a:r>
            <a:r>
              <a:rPr lang="en-US" sz="2600" smtClean="0">
                <a:solidFill>
                  <a:srgbClr val="0033CC"/>
                </a:solidFill>
              </a:rPr>
              <a:t>[n]</a:t>
            </a:r>
            <a:r>
              <a:rPr lang="en-US" sz="2600" smtClean="0"/>
              <a:t> with: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Each </a:t>
            </a:r>
            <a:r>
              <a:rPr lang="en-US" sz="2600" smtClean="0">
                <a:solidFill>
                  <a:srgbClr val="0033CC"/>
                </a:solidFill>
              </a:rPr>
              <a:t>x</a:t>
            </a:r>
            <a:r>
              <a:rPr lang="en-US" sz="2600" smtClean="0"/>
              <a:t> is in few ( </a:t>
            </a:r>
            <a:r>
              <a:rPr lang="en-US" sz="2600" smtClean="0">
                <a:solidFill>
                  <a:srgbClr val="0033CC"/>
                </a:solidFill>
              </a:rPr>
              <a:t>O(log n)</a:t>
            </a:r>
            <a:r>
              <a:rPr lang="en-US" sz="2600" smtClean="0"/>
              <a:t> ) intervals of </a:t>
            </a:r>
            <a:r>
              <a:rPr lang="en-US" sz="2600" smtClean="0">
                <a:solidFill>
                  <a:srgbClr val="0033CC"/>
                </a:solidFill>
              </a:rPr>
              <a:t>T</a:t>
            </a: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If </a:t>
            </a:r>
            <a:r>
              <a:rPr lang="en-US" sz="2600" smtClean="0">
                <a:solidFill>
                  <a:srgbClr val="0033CC"/>
                </a:solidFill>
              </a:rPr>
              <a:t>S</a:t>
            </a:r>
            <a:r>
              <a:rPr lang="en-US" sz="2600" smtClean="0"/>
              <a:t> is any subset of </a:t>
            </a:r>
            <a:r>
              <a:rPr lang="en-US" sz="2600" smtClean="0">
                <a:solidFill>
                  <a:srgbClr val="0033CC"/>
                </a:solidFill>
              </a:rPr>
              <a:t>T</a:t>
            </a:r>
            <a:r>
              <a:rPr lang="en-US" sz="2600" smtClean="0"/>
              <a:t>, then </a:t>
            </a:r>
            <a:r>
              <a:rPr lang="en-US" sz="2600" smtClean="0">
                <a:solidFill>
                  <a:srgbClr val="0033CC"/>
                </a:solidFill>
              </a:rPr>
              <a:t>S</a:t>
            </a:r>
            <a:r>
              <a:rPr lang="en-US" sz="2600" smtClean="0"/>
              <a:t> has a subfamily </a:t>
            </a:r>
            <a:r>
              <a:rPr lang="en-US" sz="2600" smtClean="0">
                <a:solidFill>
                  <a:srgbClr val="0033CC"/>
                </a:solidFill>
              </a:rPr>
              <a:t>C</a:t>
            </a:r>
            <a:r>
              <a:rPr lang="en-US" sz="2600" smtClean="0"/>
              <a:t> such that: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	 each </a:t>
            </a:r>
            <a:r>
              <a:rPr lang="en-US" sz="2600" smtClean="0">
                <a:solidFill>
                  <a:srgbClr val="0033CC"/>
                </a:solidFill>
              </a:rPr>
              <a:t>x</a:t>
            </a:r>
            <a:r>
              <a:rPr lang="en-US" sz="2600" smtClean="0"/>
              <a:t> in </a:t>
            </a:r>
            <a:r>
              <a:rPr lang="en-US" sz="3200" smtClean="0">
                <a:solidFill>
                  <a:srgbClr val="0033CC"/>
                </a:solidFill>
              </a:rPr>
              <a:t>U</a:t>
            </a:r>
            <a:r>
              <a:rPr lang="en-US" sz="2600" smtClean="0">
                <a:solidFill>
                  <a:srgbClr val="0033CC"/>
                </a:solidFill>
              </a:rPr>
              <a:t>S</a:t>
            </a:r>
            <a:r>
              <a:rPr lang="en-US" sz="2600" smtClean="0"/>
              <a:t>  belongs to 1 or 2 sets of </a:t>
            </a:r>
            <a:r>
              <a:rPr lang="en-US" sz="2600" smtClean="0">
                <a:solidFill>
                  <a:srgbClr val="0033CC"/>
                </a:solidFill>
              </a:rPr>
              <a:t>C</a:t>
            </a:r>
            <a:r>
              <a:rPr lang="en-US" sz="26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For any interval</a:t>
            </a:r>
            <a:r>
              <a:rPr lang="en-US" sz="2600" smtClean="0">
                <a:solidFill>
                  <a:srgbClr val="0033CC"/>
                </a:solidFill>
              </a:rPr>
              <a:t> I</a:t>
            </a:r>
            <a:r>
              <a:rPr lang="en-US" sz="2600" smtClean="0"/>
              <a:t>, there is a </a:t>
            </a:r>
            <a:r>
              <a:rPr lang="en-US" sz="2600" smtClean="0">
                <a:solidFill>
                  <a:srgbClr val="0033CC"/>
                </a:solidFill>
              </a:rPr>
              <a:t>J</a:t>
            </a:r>
            <a:r>
              <a:rPr lang="en-US" sz="2600" smtClean="0"/>
              <a:t> in </a:t>
            </a:r>
            <a:r>
              <a:rPr lang="en-US" sz="2600" smtClean="0">
                <a:solidFill>
                  <a:srgbClr val="0033CC"/>
                </a:solidFill>
              </a:rPr>
              <a:t>T</a:t>
            </a:r>
            <a:r>
              <a:rPr lang="en-US" sz="2600" smtClean="0"/>
              <a:t> containing </a:t>
            </a:r>
            <a:r>
              <a:rPr lang="en-US" sz="2600" smtClean="0">
                <a:solidFill>
                  <a:srgbClr val="0033CC"/>
                </a:solidFill>
              </a:rPr>
              <a:t>I</a:t>
            </a:r>
            <a:r>
              <a:rPr lang="en-US" sz="2600" smtClean="0"/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of length at most </a:t>
            </a:r>
            <a:r>
              <a:rPr lang="en-US" sz="2600" smtClean="0">
                <a:solidFill>
                  <a:srgbClr val="0033CC"/>
                </a:solidFill>
              </a:rPr>
              <a:t>4|I|</a:t>
            </a:r>
            <a:r>
              <a:rPr lang="en-US" sz="260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D4082-B368-49C5-9A58-B9547467BDE2}" type="slidenum">
              <a:rPr lang="en-US" altLang="en-US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285750"/>
            <a:ext cx="8229600" cy="854075"/>
          </a:xfrm>
        </p:spPr>
        <p:txBody>
          <a:bodyPr/>
          <a:lstStyle/>
          <a:p>
            <a:pPr eaLnBrk="1" hangingPunct="1"/>
            <a:r>
              <a:rPr lang="en-US" smtClean="0"/>
              <a:t>The Test Set T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35488"/>
            <a:ext cx="8229600" cy="304482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Assume </a:t>
            </a:r>
            <a:r>
              <a:rPr lang="en-US" sz="2400" smtClean="0">
                <a:solidFill>
                  <a:srgbClr val="0033CC"/>
                </a:solidFill>
              </a:rPr>
              <a:t>n</a:t>
            </a:r>
            <a:r>
              <a:rPr lang="en-US" sz="2400" smtClean="0"/>
              <a:t>=|</a:t>
            </a:r>
            <a:r>
              <a:rPr lang="el-GR" sz="2400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z="2400" smtClean="0">
                <a:cs typeface="Arial" charset="0"/>
              </a:rPr>
              <a:t>|=</a:t>
            </a:r>
            <a:r>
              <a:rPr lang="en-US" sz="2400" smtClean="0">
                <a:solidFill>
                  <a:srgbClr val="0033CC"/>
                </a:solidFill>
                <a:cs typeface="Arial" charset="0"/>
              </a:rPr>
              <a:t>2</a:t>
            </a:r>
            <a:r>
              <a:rPr lang="en-US" sz="2400" baseline="30000" smtClean="0">
                <a:solidFill>
                  <a:srgbClr val="0033CC"/>
                </a:solidFill>
                <a:cs typeface="Arial" charset="0"/>
              </a:rPr>
              <a:t>k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33CC"/>
                </a:solidFill>
                <a:cs typeface="Arial" charset="0"/>
              </a:rPr>
              <a:t>k</a:t>
            </a:r>
            <a:r>
              <a:rPr lang="en-US" sz="2400" smtClean="0">
                <a:cs typeface="Arial" charset="0"/>
              </a:rPr>
              <a:t> layers of intervals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	Layer </a:t>
            </a:r>
            <a:r>
              <a:rPr lang="en-US" sz="2400" smtClean="0">
                <a:solidFill>
                  <a:srgbClr val="0033CC"/>
                </a:solidFill>
                <a:cs typeface="Arial" charset="0"/>
              </a:rPr>
              <a:t>j</a:t>
            </a:r>
            <a:r>
              <a:rPr lang="en-US" sz="2400" smtClean="0">
                <a:cs typeface="Arial" charset="0"/>
              </a:rPr>
              <a:t> consists of </a:t>
            </a:r>
            <a:r>
              <a:rPr lang="en-US" sz="2400" smtClean="0">
                <a:solidFill>
                  <a:srgbClr val="0033CC"/>
                </a:solidFill>
                <a:cs typeface="Arial" charset="0"/>
              </a:rPr>
              <a:t>2</a:t>
            </a:r>
            <a:r>
              <a:rPr lang="en-US" sz="2400" baseline="30000" smtClean="0">
                <a:solidFill>
                  <a:srgbClr val="0033CC"/>
                </a:solidFill>
                <a:cs typeface="Arial" charset="0"/>
              </a:rPr>
              <a:t>k-j+1</a:t>
            </a:r>
            <a:r>
              <a:rPr lang="en-US" sz="2400" smtClean="0">
                <a:solidFill>
                  <a:srgbClr val="0033CC"/>
                </a:solidFill>
                <a:cs typeface="Arial" charset="0"/>
              </a:rPr>
              <a:t>-1</a:t>
            </a:r>
            <a:r>
              <a:rPr lang="en-US" sz="2400" smtClean="0">
                <a:cs typeface="Arial" charset="0"/>
              </a:rPr>
              <a:t> intervals of size </a:t>
            </a:r>
            <a:r>
              <a:rPr lang="en-US" sz="2400" smtClean="0">
                <a:solidFill>
                  <a:srgbClr val="0033CC"/>
                </a:solidFill>
                <a:cs typeface="Arial" charset="0"/>
              </a:rPr>
              <a:t>2</a:t>
            </a:r>
            <a:r>
              <a:rPr lang="en-US" sz="2400" baseline="30000" smtClean="0">
                <a:solidFill>
                  <a:srgbClr val="0033CC"/>
                </a:solidFill>
                <a:cs typeface="Arial" charset="0"/>
              </a:rPr>
              <a:t>j</a:t>
            </a:r>
            <a:endParaRPr lang="en-US" sz="2400" smtClean="0">
              <a:solidFill>
                <a:srgbClr val="0033CC"/>
              </a:solidFill>
              <a:cs typeface="Arial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l-GR" sz="2400" smtClean="0">
              <a:cs typeface="Arial" charset="0"/>
            </a:endParaRPr>
          </a:p>
        </p:txBody>
      </p:sp>
      <p:grpSp>
        <p:nvGrpSpPr>
          <p:cNvPr id="542792" name="Group 72"/>
          <p:cNvGrpSpPr>
            <a:grpSpLocks/>
          </p:cNvGrpSpPr>
          <p:nvPr/>
        </p:nvGrpSpPr>
        <p:grpSpPr bwMode="auto">
          <a:xfrm>
            <a:off x="1773238" y="1149350"/>
            <a:ext cx="5410200" cy="2886075"/>
            <a:chOff x="1056" y="774"/>
            <a:chExt cx="3408" cy="1722"/>
          </a:xfrm>
        </p:grpSpPr>
        <p:sp>
          <p:nvSpPr>
            <p:cNvPr id="41989" name="Line 73"/>
            <p:cNvSpPr>
              <a:spLocks noChangeShapeType="1"/>
            </p:cNvSpPr>
            <p:nvPr/>
          </p:nvSpPr>
          <p:spPr bwMode="auto">
            <a:xfrm>
              <a:off x="1056" y="960"/>
              <a:ext cx="3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Line 74"/>
            <p:cNvSpPr>
              <a:spLocks noChangeShapeType="1"/>
            </p:cNvSpPr>
            <p:nvPr/>
          </p:nvSpPr>
          <p:spPr bwMode="auto">
            <a:xfrm>
              <a:off x="1056" y="774"/>
              <a:ext cx="3408" cy="0"/>
            </a:xfrm>
            <a:prstGeom prst="line">
              <a:avLst/>
            </a:prstGeom>
            <a:noFill/>
            <a:ln w="57150">
              <a:solidFill>
                <a:srgbClr val="9933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Line 75"/>
            <p:cNvSpPr>
              <a:spLocks noChangeShapeType="1"/>
            </p:cNvSpPr>
            <p:nvPr/>
          </p:nvSpPr>
          <p:spPr bwMode="auto">
            <a:xfrm>
              <a:off x="1056" y="1536"/>
              <a:ext cx="3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Line 76"/>
            <p:cNvSpPr>
              <a:spLocks noChangeShapeType="1"/>
            </p:cNvSpPr>
            <p:nvPr/>
          </p:nvSpPr>
          <p:spPr bwMode="auto">
            <a:xfrm>
              <a:off x="1056" y="14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Line 77"/>
            <p:cNvSpPr>
              <a:spLocks noChangeShapeType="1"/>
            </p:cNvSpPr>
            <p:nvPr/>
          </p:nvSpPr>
          <p:spPr bwMode="auto">
            <a:xfrm>
              <a:off x="1063" y="869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Line 78"/>
            <p:cNvSpPr>
              <a:spLocks noChangeShapeType="1"/>
            </p:cNvSpPr>
            <p:nvPr/>
          </p:nvSpPr>
          <p:spPr bwMode="auto">
            <a:xfrm>
              <a:off x="4464" y="86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Line 79"/>
            <p:cNvSpPr>
              <a:spLocks noChangeShapeType="1"/>
            </p:cNvSpPr>
            <p:nvPr/>
          </p:nvSpPr>
          <p:spPr bwMode="auto">
            <a:xfrm>
              <a:off x="4464" y="14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Line 80"/>
            <p:cNvSpPr>
              <a:spLocks noChangeShapeType="1"/>
            </p:cNvSpPr>
            <p:nvPr/>
          </p:nvSpPr>
          <p:spPr bwMode="auto">
            <a:xfrm>
              <a:off x="2736" y="14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Line 81"/>
            <p:cNvSpPr>
              <a:spLocks noChangeShapeType="1"/>
            </p:cNvSpPr>
            <p:nvPr/>
          </p:nvSpPr>
          <p:spPr bwMode="auto">
            <a:xfrm>
              <a:off x="3600" y="14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Line 82"/>
            <p:cNvSpPr>
              <a:spLocks noChangeShapeType="1"/>
            </p:cNvSpPr>
            <p:nvPr/>
          </p:nvSpPr>
          <p:spPr bwMode="auto">
            <a:xfrm>
              <a:off x="1872" y="14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Line 83"/>
            <p:cNvSpPr>
              <a:spLocks noChangeShapeType="1"/>
            </p:cNvSpPr>
            <p:nvPr/>
          </p:nvSpPr>
          <p:spPr bwMode="auto">
            <a:xfrm>
              <a:off x="1056" y="1344"/>
              <a:ext cx="1680" cy="0"/>
            </a:xfrm>
            <a:prstGeom prst="line">
              <a:avLst/>
            </a:prstGeom>
            <a:noFill/>
            <a:ln w="57150">
              <a:solidFill>
                <a:srgbClr val="9933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84"/>
            <p:cNvSpPr>
              <a:spLocks noChangeShapeType="1"/>
            </p:cNvSpPr>
            <p:nvPr/>
          </p:nvSpPr>
          <p:spPr bwMode="auto">
            <a:xfrm>
              <a:off x="2784" y="1344"/>
              <a:ext cx="1680" cy="0"/>
            </a:xfrm>
            <a:prstGeom prst="line">
              <a:avLst/>
            </a:prstGeom>
            <a:noFill/>
            <a:ln w="57150">
              <a:solidFill>
                <a:srgbClr val="9933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85"/>
            <p:cNvSpPr>
              <a:spLocks noChangeShapeType="1"/>
            </p:cNvSpPr>
            <p:nvPr/>
          </p:nvSpPr>
          <p:spPr bwMode="auto">
            <a:xfrm>
              <a:off x="1884" y="1734"/>
              <a:ext cx="1680" cy="0"/>
            </a:xfrm>
            <a:prstGeom prst="line">
              <a:avLst/>
            </a:prstGeom>
            <a:noFill/>
            <a:ln w="57150">
              <a:solidFill>
                <a:srgbClr val="9933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86"/>
            <p:cNvSpPr>
              <a:spLocks noChangeShapeType="1"/>
            </p:cNvSpPr>
            <p:nvPr/>
          </p:nvSpPr>
          <p:spPr bwMode="auto">
            <a:xfrm>
              <a:off x="1056" y="2304"/>
              <a:ext cx="3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87"/>
            <p:cNvSpPr>
              <a:spLocks noChangeShapeType="1"/>
            </p:cNvSpPr>
            <p:nvPr/>
          </p:nvSpPr>
          <p:spPr bwMode="auto">
            <a:xfrm>
              <a:off x="1056" y="22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88"/>
            <p:cNvSpPr>
              <a:spLocks noChangeShapeType="1"/>
            </p:cNvSpPr>
            <p:nvPr/>
          </p:nvSpPr>
          <p:spPr bwMode="auto">
            <a:xfrm>
              <a:off x="1872" y="22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Line 89"/>
            <p:cNvSpPr>
              <a:spLocks noChangeShapeType="1"/>
            </p:cNvSpPr>
            <p:nvPr/>
          </p:nvSpPr>
          <p:spPr bwMode="auto">
            <a:xfrm>
              <a:off x="1452" y="22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Line 90"/>
            <p:cNvSpPr>
              <a:spLocks noChangeShapeType="1"/>
            </p:cNvSpPr>
            <p:nvPr/>
          </p:nvSpPr>
          <p:spPr bwMode="auto">
            <a:xfrm>
              <a:off x="2268" y="22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Line 91"/>
            <p:cNvSpPr>
              <a:spLocks noChangeShapeType="1"/>
            </p:cNvSpPr>
            <p:nvPr/>
          </p:nvSpPr>
          <p:spPr bwMode="auto">
            <a:xfrm>
              <a:off x="2754" y="22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8" name="Line 92"/>
            <p:cNvSpPr>
              <a:spLocks noChangeShapeType="1"/>
            </p:cNvSpPr>
            <p:nvPr/>
          </p:nvSpPr>
          <p:spPr bwMode="auto">
            <a:xfrm>
              <a:off x="3600" y="22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Line 93"/>
            <p:cNvSpPr>
              <a:spLocks noChangeShapeType="1"/>
            </p:cNvSpPr>
            <p:nvPr/>
          </p:nvSpPr>
          <p:spPr bwMode="auto">
            <a:xfrm>
              <a:off x="3186" y="22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Line 94"/>
            <p:cNvSpPr>
              <a:spLocks noChangeShapeType="1"/>
            </p:cNvSpPr>
            <p:nvPr/>
          </p:nvSpPr>
          <p:spPr bwMode="auto">
            <a:xfrm>
              <a:off x="4464" y="22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95"/>
            <p:cNvSpPr>
              <a:spLocks noChangeShapeType="1"/>
            </p:cNvSpPr>
            <p:nvPr/>
          </p:nvSpPr>
          <p:spPr bwMode="auto">
            <a:xfrm>
              <a:off x="4044" y="22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Line 96"/>
            <p:cNvSpPr>
              <a:spLocks noChangeShapeType="1"/>
            </p:cNvSpPr>
            <p:nvPr/>
          </p:nvSpPr>
          <p:spPr bwMode="auto">
            <a:xfrm>
              <a:off x="1056" y="2064"/>
              <a:ext cx="816" cy="0"/>
            </a:xfrm>
            <a:prstGeom prst="line">
              <a:avLst/>
            </a:prstGeom>
            <a:noFill/>
            <a:ln w="57150">
              <a:solidFill>
                <a:srgbClr val="9933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Line 97"/>
            <p:cNvSpPr>
              <a:spLocks noChangeShapeType="1"/>
            </p:cNvSpPr>
            <p:nvPr/>
          </p:nvSpPr>
          <p:spPr bwMode="auto">
            <a:xfrm>
              <a:off x="1908" y="2064"/>
              <a:ext cx="816" cy="0"/>
            </a:xfrm>
            <a:prstGeom prst="line">
              <a:avLst/>
            </a:prstGeom>
            <a:noFill/>
            <a:ln w="57150">
              <a:solidFill>
                <a:srgbClr val="9933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4" name="Line 98"/>
            <p:cNvSpPr>
              <a:spLocks noChangeShapeType="1"/>
            </p:cNvSpPr>
            <p:nvPr/>
          </p:nvSpPr>
          <p:spPr bwMode="auto">
            <a:xfrm>
              <a:off x="2796" y="2064"/>
              <a:ext cx="816" cy="0"/>
            </a:xfrm>
            <a:prstGeom prst="line">
              <a:avLst/>
            </a:prstGeom>
            <a:noFill/>
            <a:ln w="57150">
              <a:solidFill>
                <a:srgbClr val="9933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Line 99"/>
            <p:cNvSpPr>
              <a:spLocks noChangeShapeType="1"/>
            </p:cNvSpPr>
            <p:nvPr/>
          </p:nvSpPr>
          <p:spPr bwMode="auto">
            <a:xfrm>
              <a:off x="3648" y="2064"/>
              <a:ext cx="816" cy="0"/>
            </a:xfrm>
            <a:prstGeom prst="line">
              <a:avLst/>
            </a:prstGeom>
            <a:noFill/>
            <a:ln w="57150">
              <a:solidFill>
                <a:srgbClr val="9933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Line 100"/>
            <p:cNvSpPr>
              <a:spLocks noChangeShapeType="1"/>
            </p:cNvSpPr>
            <p:nvPr/>
          </p:nvSpPr>
          <p:spPr bwMode="auto">
            <a:xfrm>
              <a:off x="1440" y="2496"/>
              <a:ext cx="816" cy="0"/>
            </a:xfrm>
            <a:prstGeom prst="line">
              <a:avLst/>
            </a:prstGeom>
            <a:noFill/>
            <a:ln w="57150">
              <a:solidFill>
                <a:srgbClr val="9933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7" name="Line 101"/>
            <p:cNvSpPr>
              <a:spLocks noChangeShapeType="1"/>
            </p:cNvSpPr>
            <p:nvPr/>
          </p:nvSpPr>
          <p:spPr bwMode="auto">
            <a:xfrm>
              <a:off x="2328" y="2496"/>
              <a:ext cx="816" cy="0"/>
            </a:xfrm>
            <a:prstGeom prst="line">
              <a:avLst/>
            </a:prstGeom>
            <a:noFill/>
            <a:ln w="57150">
              <a:solidFill>
                <a:srgbClr val="9933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8" name="Line 102"/>
            <p:cNvSpPr>
              <a:spLocks noChangeShapeType="1"/>
            </p:cNvSpPr>
            <p:nvPr/>
          </p:nvSpPr>
          <p:spPr bwMode="auto">
            <a:xfrm>
              <a:off x="3216" y="2496"/>
              <a:ext cx="816" cy="0"/>
            </a:xfrm>
            <a:prstGeom prst="line">
              <a:avLst/>
            </a:prstGeom>
            <a:noFill/>
            <a:ln w="57150">
              <a:solidFill>
                <a:srgbClr val="9933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AC5CA-A615-414D-BF65-E1A924DA87A1}" type="slidenum">
              <a:rPr lang="en-US" altLang="en-US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 T as a DAG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3049588"/>
            <a:ext cx="8229600" cy="308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Every point </a:t>
            </a:r>
            <a:r>
              <a:rPr lang="en-US" sz="2600" smtClean="0">
                <a:solidFill>
                  <a:srgbClr val="0033CC"/>
                </a:solidFill>
              </a:rPr>
              <a:t>x</a:t>
            </a:r>
            <a:r>
              <a:rPr lang="en-US" sz="2600" smtClean="0"/>
              <a:t> belongs to </a:t>
            </a:r>
            <a:r>
              <a:rPr lang="en-US" sz="2600" smtClean="0">
                <a:solidFill>
                  <a:srgbClr val="0033CC"/>
                </a:solidFill>
              </a:rPr>
              <a:t>2(log n)</a:t>
            </a:r>
            <a:r>
              <a:rPr lang="en-US" sz="2600" smtClean="0"/>
              <a:t> intervals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All intervals in a level have same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For any subcollection </a:t>
            </a:r>
            <a:r>
              <a:rPr lang="en-US" sz="2600" smtClean="0">
                <a:solidFill>
                  <a:srgbClr val="0033CC"/>
                </a:solidFill>
              </a:rPr>
              <a:t>S</a:t>
            </a:r>
            <a:r>
              <a:rPr lang="en-US" sz="2600" smtClean="0"/>
              <a:t> of </a:t>
            </a:r>
            <a:r>
              <a:rPr lang="en-US" sz="2600" smtClean="0">
                <a:solidFill>
                  <a:srgbClr val="0033CC"/>
                </a:solidFill>
              </a:rPr>
              <a:t>T</a:t>
            </a:r>
            <a:r>
              <a:rPr lang="en-US" sz="2600" smtClean="0"/>
              <a:t>, the subset of S-maximal intervals covers each point of the union exactly once or twice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For </a:t>
            </a:r>
            <a:r>
              <a:rPr lang="en-US" sz="2600" smtClean="0">
                <a:solidFill>
                  <a:srgbClr val="0033CC"/>
                </a:solidFill>
              </a:rPr>
              <a:t>x&lt;y</a:t>
            </a:r>
            <a:r>
              <a:rPr lang="en-US" sz="2600" smtClean="0"/>
              <a:t> there is an interval </a:t>
            </a:r>
            <a:r>
              <a:rPr lang="en-US" sz="2600" smtClean="0">
                <a:solidFill>
                  <a:srgbClr val="0033CC"/>
                </a:solidFill>
              </a:rPr>
              <a:t>J</a:t>
            </a:r>
            <a:r>
              <a:rPr lang="en-US" sz="2600" smtClean="0"/>
              <a:t> of size at most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   </a:t>
            </a:r>
            <a:r>
              <a:rPr lang="en-US" sz="2600" smtClean="0">
                <a:solidFill>
                  <a:srgbClr val="0033CC"/>
                </a:solidFill>
              </a:rPr>
              <a:t>4|[x,y]|</a:t>
            </a:r>
            <a:r>
              <a:rPr lang="en-US" sz="2600" smtClean="0"/>
              <a:t> containing </a:t>
            </a:r>
            <a:r>
              <a:rPr lang="en-US" sz="2600" smtClean="0">
                <a:solidFill>
                  <a:srgbClr val="0033CC"/>
                </a:solidFill>
              </a:rPr>
              <a:t>[x,y]</a:t>
            </a:r>
            <a:r>
              <a:rPr lang="en-US" sz="2600" smtClean="0"/>
              <a:t> . </a:t>
            </a:r>
          </a:p>
        </p:txBody>
      </p:sp>
      <p:grpSp>
        <p:nvGrpSpPr>
          <p:cNvPr id="543809" name="Group 65"/>
          <p:cNvGrpSpPr>
            <a:grpSpLocks/>
          </p:cNvGrpSpPr>
          <p:nvPr/>
        </p:nvGrpSpPr>
        <p:grpSpPr bwMode="auto">
          <a:xfrm>
            <a:off x="314325" y="1181100"/>
            <a:ext cx="8296275" cy="1495425"/>
            <a:chOff x="198" y="744"/>
            <a:chExt cx="5226" cy="942"/>
          </a:xfrm>
        </p:grpSpPr>
        <p:sp>
          <p:nvSpPr>
            <p:cNvPr id="43013" name="Oval 28"/>
            <p:cNvSpPr>
              <a:spLocks noChangeArrowheads="1"/>
            </p:cNvSpPr>
            <p:nvPr/>
          </p:nvSpPr>
          <p:spPr bwMode="auto">
            <a:xfrm>
              <a:off x="198" y="1536"/>
              <a:ext cx="144" cy="144"/>
            </a:xfrm>
            <a:prstGeom prst="ellipse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43014" name="Group 64"/>
            <p:cNvGrpSpPr>
              <a:grpSpLocks/>
            </p:cNvGrpSpPr>
            <p:nvPr/>
          </p:nvGrpSpPr>
          <p:grpSpPr bwMode="auto">
            <a:xfrm>
              <a:off x="288" y="744"/>
              <a:ext cx="5136" cy="942"/>
              <a:chOff x="288" y="744"/>
              <a:chExt cx="5136" cy="942"/>
            </a:xfrm>
          </p:grpSpPr>
          <p:sp>
            <p:nvSpPr>
              <p:cNvPr id="43015" name="Line 7"/>
              <p:cNvSpPr>
                <a:spLocks noChangeShapeType="1"/>
              </p:cNvSpPr>
              <p:nvPr/>
            </p:nvSpPr>
            <p:spPr bwMode="auto">
              <a:xfrm flipH="1">
                <a:off x="720" y="840"/>
                <a:ext cx="72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" name="Line 8"/>
              <p:cNvSpPr>
                <a:spLocks noChangeShapeType="1"/>
              </p:cNvSpPr>
              <p:nvPr/>
            </p:nvSpPr>
            <p:spPr bwMode="auto">
              <a:xfrm>
                <a:off x="1440" y="840"/>
                <a:ext cx="624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" name="Line 9"/>
              <p:cNvSpPr>
                <a:spLocks noChangeShapeType="1"/>
              </p:cNvSpPr>
              <p:nvPr/>
            </p:nvSpPr>
            <p:spPr bwMode="auto">
              <a:xfrm>
                <a:off x="1440" y="84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8" name="Line 13"/>
              <p:cNvSpPr>
                <a:spLocks noChangeShapeType="1"/>
              </p:cNvSpPr>
              <p:nvPr/>
            </p:nvSpPr>
            <p:spPr bwMode="auto">
              <a:xfrm flipH="1">
                <a:off x="288" y="1248"/>
                <a:ext cx="336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9" name="Line 14"/>
              <p:cNvSpPr>
                <a:spLocks noChangeShapeType="1"/>
              </p:cNvSpPr>
              <p:nvPr/>
            </p:nvSpPr>
            <p:spPr bwMode="auto">
              <a:xfrm flipH="1">
                <a:off x="654" y="1200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0" name="Line 15"/>
              <p:cNvSpPr>
                <a:spLocks noChangeShapeType="1"/>
              </p:cNvSpPr>
              <p:nvPr/>
            </p:nvSpPr>
            <p:spPr bwMode="auto">
              <a:xfrm>
                <a:off x="672" y="1200"/>
                <a:ext cx="336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1" name="Line 16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336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Line 17"/>
              <p:cNvSpPr>
                <a:spLocks noChangeShapeType="1"/>
              </p:cNvSpPr>
              <p:nvPr/>
            </p:nvSpPr>
            <p:spPr bwMode="auto">
              <a:xfrm flipH="1">
                <a:off x="1422" y="1200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" name="Line 18"/>
              <p:cNvSpPr>
                <a:spLocks noChangeShapeType="1"/>
              </p:cNvSpPr>
              <p:nvPr/>
            </p:nvSpPr>
            <p:spPr bwMode="auto">
              <a:xfrm>
                <a:off x="1440" y="1200"/>
                <a:ext cx="336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4" name="Line 19"/>
              <p:cNvSpPr>
                <a:spLocks noChangeShapeType="1"/>
              </p:cNvSpPr>
              <p:nvPr/>
            </p:nvSpPr>
            <p:spPr bwMode="auto">
              <a:xfrm flipH="1">
                <a:off x="1776" y="1248"/>
                <a:ext cx="336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5" name="Line 20"/>
              <p:cNvSpPr>
                <a:spLocks noChangeShapeType="1"/>
              </p:cNvSpPr>
              <p:nvPr/>
            </p:nvSpPr>
            <p:spPr bwMode="auto">
              <a:xfrm flipH="1">
                <a:off x="2142" y="1200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6" name="Line 21"/>
              <p:cNvSpPr>
                <a:spLocks noChangeShapeType="1"/>
              </p:cNvSpPr>
              <p:nvPr/>
            </p:nvSpPr>
            <p:spPr bwMode="auto">
              <a:xfrm>
                <a:off x="2160" y="1200"/>
                <a:ext cx="336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7" name="Oval 22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44" cy="144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028" name="Oval 23"/>
              <p:cNvSpPr>
                <a:spLocks noChangeArrowheads="1"/>
              </p:cNvSpPr>
              <p:nvPr/>
            </p:nvSpPr>
            <p:spPr bwMode="auto">
              <a:xfrm>
                <a:off x="1710" y="1542"/>
                <a:ext cx="144" cy="144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029" name="Oval 24"/>
              <p:cNvSpPr>
                <a:spLocks noChangeArrowheads="1"/>
              </p:cNvSpPr>
              <p:nvPr/>
            </p:nvSpPr>
            <p:spPr bwMode="auto">
              <a:xfrm>
                <a:off x="2064" y="1536"/>
                <a:ext cx="144" cy="144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030" name="Oval 25"/>
              <p:cNvSpPr>
                <a:spLocks noChangeArrowheads="1"/>
              </p:cNvSpPr>
              <p:nvPr/>
            </p:nvSpPr>
            <p:spPr bwMode="auto">
              <a:xfrm>
                <a:off x="2436" y="1542"/>
                <a:ext cx="144" cy="144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031" name="Oval 26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44" cy="144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032" name="Oval 27"/>
              <p:cNvSpPr>
                <a:spLocks noChangeArrowheads="1"/>
              </p:cNvSpPr>
              <p:nvPr/>
            </p:nvSpPr>
            <p:spPr bwMode="auto">
              <a:xfrm>
                <a:off x="576" y="1536"/>
                <a:ext cx="144" cy="144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033" name="Line 29"/>
              <p:cNvSpPr>
                <a:spLocks noChangeShapeType="1"/>
              </p:cNvSpPr>
              <p:nvPr/>
            </p:nvSpPr>
            <p:spPr bwMode="auto">
              <a:xfrm>
                <a:off x="3360" y="890"/>
                <a:ext cx="20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4" name="Line 30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2064" cy="0"/>
              </a:xfrm>
              <a:prstGeom prst="line">
                <a:avLst/>
              </a:prstGeom>
              <a:noFill/>
              <a:ln w="57150">
                <a:solidFill>
                  <a:srgbClr val="9933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5" name="Line 31"/>
              <p:cNvSpPr>
                <a:spLocks noChangeShapeType="1"/>
              </p:cNvSpPr>
              <p:nvPr/>
            </p:nvSpPr>
            <p:spPr bwMode="auto">
              <a:xfrm>
                <a:off x="3360" y="1186"/>
                <a:ext cx="20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6" name="Line 32"/>
              <p:cNvSpPr>
                <a:spLocks noChangeShapeType="1"/>
              </p:cNvSpPr>
              <p:nvPr/>
            </p:nvSpPr>
            <p:spPr bwMode="auto">
              <a:xfrm>
                <a:off x="3360" y="1137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7" name="Line 33"/>
              <p:cNvSpPr>
                <a:spLocks noChangeShapeType="1"/>
              </p:cNvSpPr>
              <p:nvPr/>
            </p:nvSpPr>
            <p:spPr bwMode="auto">
              <a:xfrm>
                <a:off x="3360" y="841"/>
                <a:ext cx="0" cy="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8" name="Line 34"/>
              <p:cNvSpPr>
                <a:spLocks noChangeShapeType="1"/>
              </p:cNvSpPr>
              <p:nvPr/>
            </p:nvSpPr>
            <p:spPr bwMode="auto">
              <a:xfrm>
                <a:off x="5424" y="841"/>
                <a:ext cx="0" cy="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9" name="Line 35"/>
              <p:cNvSpPr>
                <a:spLocks noChangeShapeType="1"/>
              </p:cNvSpPr>
              <p:nvPr/>
            </p:nvSpPr>
            <p:spPr bwMode="auto">
              <a:xfrm>
                <a:off x="5424" y="1137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0" name="Line 36"/>
              <p:cNvSpPr>
                <a:spLocks noChangeShapeType="1"/>
              </p:cNvSpPr>
              <p:nvPr/>
            </p:nvSpPr>
            <p:spPr bwMode="auto">
              <a:xfrm>
                <a:off x="4377" y="1137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1" name="Line 37"/>
              <p:cNvSpPr>
                <a:spLocks noChangeShapeType="1"/>
              </p:cNvSpPr>
              <p:nvPr/>
            </p:nvSpPr>
            <p:spPr bwMode="auto">
              <a:xfrm>
                <a:off x="4901" y="1137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2" name="Line 38"/>
              <p:cNvSpPr>
                <a:spLocks noChangeShapeType="1"/>
              </p:cNvSpPr>
              <p:nvPr/>
            </p:nvSpPr>
            <p:spPr bwMode="auto">
              <a:xfrm>
                <a:off x="3854" y="1137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3" name="Line 39"/>
              <p:cNvSpPr>
                <a:spLocks noChangeShapeType="1"/>
              </p:cNvSpPr>
              <p:nvPr/>
            </p:nvSpPr>
            <p:spPr bwMode="auto">
              <a:xfrm>
                <a:off x="3360" y="1088"/>
                <a:ext cx="1017" cy="0"/>
              </a:xfrm>
              <a:prstGeom prst="line">
                <a:avLst/>
              </a:prstGeom>
              <a:noFill/>
              <a:ln w="57150">
                <a:solidFill>
                  <a:srgbClr val="9933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4" name="Line 40"/>
              <p:cNvSpPr>
                <a:spLocks noChangeShapeType="1"/>
              </p:cNvSpPr>
              <p:nvPr/>
            </p:nvSpPr>
            <p:spPr bwMode="auto">
              <a:xfrm>
                <a:off x="4407" y="1088"/>
                <a:ext cx="1017" cy="0"/>
              </a:xfrm>
              <a:prstGeom prst="line">
                <a:avLst/>
              </a:prstGeom>
              <a:noFill/>
              <a:ln w="57150">
                <a:solidFill>
                  <a:srgbClr val="9933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5" name="Line 41"/>
              <p:cNvSpPr>
                <a:spLocks noChangeShapeType="1"/>
              </p:cNvSpPr>
              <p:nvPr/>
            </p:nvSpPr>
            <p:spPr bwMode="auto">
              <a:xfrm>
                <a:off x="3861" y="1288"/>
                <a:ext cx="1018" cy="0"/>
              </a:xfrm>
              <a:prstGeom prst="line">
                <a:avLst/>
              </a:prstGeom>
              <a:noFill/>
              <a:ln w="57150">
                <a:solidFill>
                  <a:srgbClr val="9933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6" name="Line 42"/>
              <p:cNvSpPr>
                <a:spLocks noChangeShapeType="1"/>
              </p:cNvSpPr>
              <p:nvPr/>
            </p:nvSpPr>
            <p:spPr bwMode="auto">
              <a:xfrm>
                <a:off x="3360" y="1581"/>
                <a:ext cx="20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7" name="Line 43"/>
              <p:cNvSpPr>
                <a:spLocks noChangeShapeType="1"/>
              </p:cNvSpPr>
              <p:nvPr/>
            </p:nvSpPr>
            <p:spPr bwMode="auto">
              <a:xfrm>
                <a:off x="3360" y="1532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8" name="Line 44"/>
              <p:cNvSpPr>
                <a:spLocks noChangeShapeType="1"/>
              </p:cNvSpPr>
              <p:nvPr/>
            </p:nvSpPr>
            <p:spPr bwMode="auto">
              <a:xfrm>
                <a:off x="3854" y="1532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9" name="Line 45"/>
              <p:cNvSpPr>
                <a:spLocks noChangeShapeType="1"/>
              </p:cNvSpPr>
              <p:nvPr/>
            </p:nvSpPr>
            <p:spPr bwMode="auto">
              <a:xfrm>
                <a:off x="3600" y="1532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0" name="Line 46"/>
              <p:cNvSpPr>
                <a:spLocks noChangeShapeType="1"/>
              </p:cNvSpPr>
              <p:nvPr/>
            </p:nvSpPr>
            <p:spPr bwMode="auto">
              <a:xfrm>
                <a:off x="4094" y="1532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1" name="Line 47"/>
              <p:cNvSpPr>
                <a:spLocks noChangeShapeType="1"/>
              </p:cNvSpPr>
              <p:nvPr/>
            </p:nvSpPr>
            <p:spPr bwMode="auto">
              <a:xfrm>
                <a:off x="4388" y="1532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2" name="Line 48"/>
              <p:cNvSpPr>
                <a:spLocks noChangeShapeType="1"/>
              </p:cNvSpPr>
              <p:nvPr/>
            </p:nvSpPr>
            <p:spPr bwMode="auto">
              <a:xfrm>
                <a:off x="4901" y="1532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3" name="Line 49"/>
              <p:cNvSpPr>
                <a:spLocks noChangeShapeType="1"/>
              </p:cNvSpPr>
              <p:nvPr/>
            </p:nvSpPr>
            <p:spPr bwMode="auto">
              <a:xfrm>
                <a:off x="4650" y="1532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4" name="Line 50"/>
              <p:cNvSpPr>
                <a:spLocks noChangeShapeType="1"/>
              </p:cNvSpPr>
              <p:nvPr/>
            </p:nvSpPr>
            <p:spPr bwMode="auto">
              <a:xfrm>
                <a:off x="5424" y="1532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5" name="Line 51"/>
              <p:cNvSpPr>
                <a:spLocks noChangeShapeType="1"/>
              </p:cNvSpPr>
              <p:nvPr/>
            </p:nvSpPr>
            <p:spPr bwMode="auto">
              <a:xfrm>
                <a:off x="5170" y="1532"/>
                <a:ext cx="0" cy="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6" name="Line 52"/>
              <p:cNvSpPr>
                <a:spLocks noChangeShapeType="1"/>
              </p:cNvSpPr>
              <p:nvPr/>
            </p:nvSpPr>
            <p:spPr bwMode="auto">
              <a:xfrm>
                <a:off x="3360" y="1458"/>
                <a:ext cx="494" cy="0"/>
              </a:xfrm>
              <a:prstGeom prst="line">
                <a:avLst/>
              </a:prstGeom>
              <a:noFill/>
              <a:ln w="57150">
                <a:solidFill>
                  <a:srgbClr val="9933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7" name="Line 53"/>
              <p:cNvSpPr>
                <a:spLocks noChangeShapeType="1"/>
              </p:cNvSpPr>
              <p:nvPr/>
            </p:nvSpPr>
            <p:spPr bwMode="auto">
              <a:xfrm>
                <a:off x="3876" y="1458"/>
                <a:ext cx="494" cy="0"/>
              </a:xfrm>
              <a:prstGeom prst="line">
                <a:avLst/>
              </a:prstGeom>
              <a:noFill/>
              <a:ln w="57150">
                <a:solidFill>
                  <a:srgbClr val="9933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8" name="Line 54"/>
              <p:cNvSpPr>
                <a:spLocks noChangeShapeType="1"/>
              </p:cNvSpPr>
              <p:nvPr/>
            </p:nvSpPr>
            <p:spPr bwMode="auto">
              <a:xfrm>
                <a:off x="4414" y="1458"/>
                <a:ext cx="494" cy="0"/>
              </a:xfrm>
              <a:prstGeom prst="line">
                <a:avLst/>
              </a:prstGeom>
              <a:noFill/>
              <a:ln w="57150">
                <a:solidFill>
                  <a:srgbClr val="9933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9" name="Line 55"/>
              <p:cNvSpPr>
                <a:spLocks noChangeShapeType="1"/>
              </p:cNvSpPr>
              <p:nvPr/>
            </p:nvSpPr>
            <p:spPr bwMode="auto">
              <a:xfrm>
                <a:off x="4930" y="1458"/>
                <a:ext cx="494" cy="0"/>
              </a:xfrm>
              <a:prstGeom prst="line">
                <a:avLst/>
              </a:prstGeom>
              <a:noFill/>
              <a:ln w="57150">
                <a:solidFill>
                  <a:srgbClr val="9933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0" name="Line 56"/>
              <p:cNvSpPr>
                <a:spLocks noChangeShapeType="1"/>
              </p:cNvSpPr>
              <p:nvPr/>
            </p:nvSpPr>
            <p:spPr bwMode="auto">
              <a:xfrm>
                <a:off x="3593" y="1680"/>
                <a:ext cx="494" cy="0"/>
              </a:xfrm>
              <a:prstGeom prst="line">
                <a:avLst/>
              </a:prstGeom>
              <a:noFill/>
              <a:ln w="57150">
                <a:solidFill>
                  <a:srgbClr val="9933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1" name="Line 57"/>
              <p:cNvSpPr>
                <a:spLocks noChangeShapeType="1"/>
              </p:cNvSpPr>
              <p:nvPr/>
            </p:nvSpPr>
            <p:spPr bwMode="auto">
              <a:xfrm>
                <a:off x="4130" y="1680"/>
                <a:ext cx="495" cy="0"/>
              </a:xfrm>
              <a:prstGeom prst="line">
                <a:avLst/>
              </a:prstGeom>
              <a:noFill/>
              <a:ln w="57150">
                <a:solidFill>
                  <a:srgbClr val="9933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2" name="Line 58"/>
              <p:cNvSpPr>
                <a:spLocks noChangeShapeType="1"/>
              </p:cNvSpPr>
              <p:nvPr/>
            </p:nvSpPr>
            <p:spPr bwMode="auto">
              <a:xfrm>
                <a:off x="4668" y="1680"/>
                <a:ext cx="494" cy="0"/>
              </a:xfrm>
              <a:prstGeom prst="line">
                <a:avLst/>
              </a:prstGeom>
              <a:noFill/>
              <a:ln w="57150">
                <a:solidFill>
                  <a:srgbClr val="9933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3" name="Oval 60"/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144" cy="144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064" name="Oval 61"/>
              <p:cNvSpPr>
                <a:spLocks noChangeArrowheads="1"/>
              </p:cNvSpPr>
              <p:nvPr/>
            </p:nvSpPr>
            <p:spPr bwMode="auto">
              <a:xfrm>
                <a:off x="1362" y="1134"/>
                <a:ext cx="144" cy="144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065" name="Oval 62"/>
              <p:cNvSpPr>
                <a:spLocks noChangeArrowheads="1"/>
              </p:cNvSpPr>
              <p:nvPr/>
            </p:nvSpPr>
            <p:spPr bwMode="auto">
              <a:xfrm>
                <a:off x="576" y="1128"/>
                <a:ext cx="144" cy="144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066" name="Oval 63"/>
              <p:cNvSpPr>
                <a:spLocks noChangeArrowheads="1"/>
              </p:cNvSpPr>
              <p:nvPr/>
            </p:nvSpPr>
            <p:spPr bwMode="auto">
              <a:xfrm>
                <a:off x="1368" y="744"/>
                <a:ext cx="144" cy="144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698E7-25C9-4B08-A2CB-6156E93CA5B5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241300"/>
            <a:ext cx="8229600" cy="911225"/>
          </a:xfrm>
        </p:spPr>
        <p:txBody>
          <a:bodyPr/>
          <a:lstStyle/>
          <a:p>
            <a:pPr eaLnBrk="1" hangingPunct="1"/>
            <a:r>
              <a:rPr lang="en-US" smtClean="0"/>
              <a:t>Data Sets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000125"/>
            <a:ext cx="8229600" cy="4530725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CC0099"/>
                </a:solidFill>
              </a:rPr>
              <a:t>Data set</a:t>
            </a:r>
            <a:r>
              <a:rPr lang="en-US" sz="2600" smtClean="0"/>
              <a:t> = function </a:t>
            </a:r>
            <a:r>
              <a:rPr lang="en-US" sz="2600" smtClean="0">
                <a:solidFill>
                  <a:srgbClr val="0033CC"/>
                </a:solidFill>
              </a:rPr>
              <a:t>f </a:t>
            </a:r>
            <a:r>
              <a:rPr lang="en-US" sz="2600" smtClean="0"/>
              <a:t>: </a:t>
            </a:r>
            <a:r>
              <a:rPr lang="el-GR" sz="2600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z="2600" smtClean="0">
                <a:cs typeface="Arial" charset="0"/>
              </a:rPr>
              <a:t> </a:t>
            </a:r>
            <a:r>
              <a:rPr lang="en-US" sz="2600" smtClean="0">
                <a:cs typeface="Arial" charset="0"/>
                <a:sym typeface="Wingdings" pitchFamily="2" charset="2"/>
              </a:rPr>
              <a:t> </a:t>
            </a:r>
            <a:r>
              <a:rPr lang="en-US" sz="2600" smtClean="0">
                <a:solidFill>
                  <a:srgbClr val="0033CC"/>
                </a:solidFill>
                <a:cs typeface="Arial" charset="0"/>
                <a:sym typeface="Wingdings" pitchFamily="2" charset="2"/>
              </a:rPr>
              <a:t>V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		</a:t>
            </a:r>
            <a:r>
              <a:rPr lang="el-GR" sz="2600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z="2600" smtClean="0">
                <a:cs typeface="Arial" charset="0"/>
              </a:rPr>
              <a:t> =</a:t>
            </a:r>
            <a:r>
              <a:rPr lang="en-US" sz="2600" smtClean="0"/>
              <a:t> finite index set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		</a:t>
            </a:r>
            <a:r>
              <a:rPr lang="en-US" sz="2600" smtClean="0">
                <a:solidFill>
                  <a:srgbClr val="0033CC"/>
                </a:solidFill>
              </a:rPr>
              <a:t>V</a:t>
            </a:r>
            <a:r>
              <a:rPr lang="en-US" sz="2600" smtClean="0"/>
              <a:t> = value set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In this talk,</a:t>
            </a:r>
            <a:endParaRPr lang="en-US" sz="2900" smtClean="0">
              <a:solidFill>
                <a:srgbClr val="FF3300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900" smtClean="0">
                <a:solidFill>
                  <a:srgbClr val="FF3300"/>
                </a:solidFill>
                <a:cs typeface="Arial" charset="0"/>
              </a:rPr>
              <a:t>		</a:t>
            </a:r>
            <a:r>
              <a:rPr lang="el-GR" sz="2900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z="2900" smtClean="0">
                <a:cs typeface="Arial" charset="0"/>
              </a:rPr>
              <a:t> = </a:t>
            </a:r>
            <a:r>
              <a:rPr lang="en-US" sz="2900" smtClean="0">
                <a:solidFill>
                  <a:srgbClr val="0033CC"/>
                </a:solidFill>
                <a:cs typeface="Arial" charset="0"/>
              </a:rPr>
              <a:t>[n]</a:t>
            </a:r>
            <a:r>
              <a:rPr lang="en-US" sz="2900" baseline="30000" smtClean="0">
                <a:solidFill>
                  <a:srgbClr val="0033CC"/>
                </a:solidFill>
                <a:cs typeface="Arial" charset="0"/>
              </a:rPr>
              <a:t>d</a:t>
            </a:r>
            <a:r>
              <a:rPr lang="en-US" sz="2900" baseline="30000" smtClean="0">
                <a:cs typeface="Arial" charset="0"/>
              </a:rPr>
              <a:t> </a:t>
            </a:r>
            <a:r>
              <a:rPr lang="en-US" sz="2900" smtClean="0">
                <a:cs typeface="Arial" charset="0"/>
              </a:rPr>
              <a:t>= </a:t>
            </a:r>
            <a:r>
              <a:rPr lang="en-US" sz="2900" smtClean="0">
                <a:solidFill>
                  <a:srgbClr val="0033CC"/>
                </a:solidFill>
                <a:cs typeface="Arial" charset="0"/>
              </a:rPr>
              <a:t>{1,…,n}</a:t>
            </a:r>
            <a:r>
              <a:rPr lang="en-US" sz="2900" baseline="30000" smtClean="0">
                <a:solidFill>
                  <a:srgbClr val="0033CC"/>
                </a:solidFill>
                <a:cs typeface="Arial" charset="0"/>
              </a:rPr>
              <a:t>d</a:t>
            </a:r>
            <a:r>
              <a:rPr lang="en-US" sz="2900" smtClean="0">
                <a:cs typeface="Arial" charset="0"/>
              </a:rPr>
              <a:t>	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33CC"/>
                </a:solidFill>
                <a:cs typeface="Arial" charset="0"/>
              </a:rPr>
              <a:t>  </a:t>
            </a:r>
            <a:r>
              <a:rPr lang="en-US" sz="2400" smtClean="0">
                <a:solidFill>
                  <a:srgbClr val="0033CC"/>
                </a:solidFill>
              </a:rPr>
              <a:t> V</a:t>
            </a:r>
            <a:r>
              <a:rPr lang="en-US" sz="2400" smtClean="0"/>
              <a:t> = nonnegative integers</a:t>
            </a:r>
            <a:endParaRPr lang="en-US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FF3300"/>
                </a:solidFill>
              </a:rPr>
              <a:t>		</a:t>
            </a:r>
            <a:r>
              <a:rPr lang="en-US" sz="2600" smtClean="0">
                <a:solidFill>
                  <a:srgbClr val="0033CC"/>
                </a:solidFill>
              </a:rPr>
              <a:t>f</a:t>
            </a:r>
            <a:r>
              <a:rPr lang="en-US" sz="2600" smtClean="0"/>
              <a:t>  = </a:t>
            </a:r>
            <a:r>
              <a:rPr lang="en-US" sz="2600" smtClean="0">
                <a:solidFill>
                  <a:srgbClr val="0033CC"/>
                </a:solidFill>
              </a:rPr>
              <a:t>d</a:t>
            </a:r>
            <a:r>
              <a:rPr lang="en-US" sz="2600" smtClean="0"/>
              <a:t>-dimensional </a:t>
            </a:r>
            <a:r>
              <a:rPr lang="en-US" sz="2600" smtClean="0">
                <a:solidFill>
                  <a:srgbClr val="CC0099"/>
                </a:solidFill>
              </a:rPr>
              <a:t>array </a:t>
            </a:r>
            <a:r>
              <a:rPr lang="en-US" sz="2600" smtClean="0"/>
              <a:t>of nonnegative integers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  <a:endParaRPr lang="en-US" sz="18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1DCAC-6152-4DF2-B712-5667249DDC57}" type="slidenum">
              <a:rPr lang="en-US" altLang="en-US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Subroutine </a:t>
            </a:r>
            <a:r>
              <a:rPr lang="en-US" smtClean="0">
                <a:solidFill>
                  <a:srgbClr val="CC0099"/>
                </a:solidFill>
              </a:rPr>
              <a:t>classify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To classify</a:t>
            </a:r>
            <a:r>
              <a:rPr lang="en-US" smtClean="0">
                <a:solidFill>
                  <a:srgbClr val="0033CC"/>
                </a:solidFill>
              </a:rPr>
              <a:t> 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If	for each</a:t>
            </a:r>
            <a:r>
              <a:rPr lang="en-US" smtClean="0">
                <a:solidFill>
                  <a:srgbClr val="0033CC"/>
                </a:solidFill>
              </a:rPr>
              <a:t> J in T </a:t>
            </a:r>
            <a:r>
              <a:rPr lang="en-US" smtClean="0"/>
              <a:t>containing</a:t>
            </a:r>
            <a:r>
              <a:rPr lang="en-US" smtClean="0">
                <a:solidFill>
                  <a:srgbClr val="0033CC"/>
                </a:solidFill>
              </a:rPr>
              <a:t> 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0033CC"/>
                </a:solidFill>
              </a:rPr>
              <a:t>violations*(y,J) </a:t>
            </a:r>
            <a:r>
              <a:rPr lang="en-US" smtClean="0">
                <a:cs typeface="Arial" charset="0"/>
              </a:rPr>
              <a:t>&lt;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 .1 |J|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then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y </a:t>
            </a:r>
            <a:r>
              <a:rPr lang="en-US" smtClean="0">
                <a:cs typeface="Arial" charset="0"/>
              </a:rPr>
              <a:t>is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Green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else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y </a:t>
            </a:r>
            <a:r>
              <a:rPr lang="en-US" smtClean="0">
                <a:cs typeface="Arial" charset="0"/>
              </a:rPr>
              <a:t>is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mtClean="0">
                <a:solidFill>
                  <a:srgbClr val="FF3300"/>
                </a:solidFill>
                <a:cs typeface="Arial" charset="0"/>
              </a:rPr>
              <a:t>Red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5F4DE-7875-439D-B1E8-760156827A5D}" type="slidenum">
              <a:rPr lang="en-US" altLang="en-US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8512"/>
          </a:xfrm>
        </p:spPr>
        <p:txBody>
          <a:bodyPr/>
          <a:lstStyle/>
          <a:p>
            <a:pPr eaLnBrk="1" hangingPunct="1"/>
            <a:r>
              <a:rPr lang="en-US" smtClean="0"/>
              <a:t>Where are we?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8463" y="122872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We  have a subroutine </a:t>
            </a:r>
            <a:r>
              <a:rPr lang="en-US" smtClean="0">
                <a:solidFill>
                  <a:srgbClr val="CC0099"/>
                </a:solidFill>
              </a:rPr>
              <a:t>Classify</a:t>
            </a:r>
          </a:p>
          <a:p>
            <a:pPr eaLnBrk="1" hangingPunct="1"/>
            <a:r>
              <a:rPr lang="en-US" smtClean="0"/>
              <a:t>On input </a:t>
            </a:r>
            <a:r>
              <a:rPr lang="en-US" smtClean="0">
                <a:solidFill>
                  <a:srgbClr val="CC0099"/>
                </a:solidFill>
              </a:rPr>
              <a:t>x</a:t>
            </a:r>
            <a:r>
              <a:rPr lang="en-US" smtClean="0"/>
              <a:t>, </a:t>
            </a:r>
          </a:p>
          <a:p>
            <a:pPr lvl="1" eaLnBrk="1" hangingPunct="1"/>
            <a:r>
              <a:rPr lang="en-US" smtClean="0"/>
              <a:t>Classify outputs </a:t>
            </a:r>
            <a:r>
              <a:rPr lang="en-US" smtClean="0">
                <a:solidFill>
                  <a:srgbClr val="00B000"/>
                </a:solidFill>
              </a:rPr>
              <a:t>Green</a:t>
            </a:r>
            <a:r>
              <a:rPr lang="en-US" smtClean="0"/>
              <a:t> or </a:t>
            </a:r>
            <a:r>
              <a:rPr lang="en-US" smtClean="0">
                <a:solidFill>
                  <a:srgbClr val="FF3300"/>
                </a:solidFill>
              </a:rPr>
              <a:t>Red</a:t>
            </a:r>
          </a:p>
          <a:p>
            <a:pPr lvl="1" eaLnBrk="1" hangingPunct="1"/>
            <a:r>
              <a:rPr lang="en-US" smtClean="0"/>
              <a:t>Runs in time </a:t>
            </a:r>
            <a:r>
              <a:rPr lang="en-US" smtClean="0">
                <a:solidFill>
                  <a:srgbClr val="0033CC"/>
                </a:solidFill>
              </a:rPr>
              <a:t>polylog(n)</a:t>
            </a:r>
          </a:p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WHP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>
                <a:solidFill>
                  <a:srgbClr val="00B000"/>
                </a:solidFill>
              </a:rPr>
              <a:t>Green</a:t>
            </a:r>
            <a:r>
              <a:rPr lang="en-US" smtClean="0"/>
              <a:t> is </a:t>
            </a:r>
            <a:r>
              <a:rPr lang="en-US" smtClean="0">
                <a:solidFill>
                  <a:srgbClr val="FF3300"/>
                </a:solidFill>
              </a:rPr>
              <a:t>f</a:t>
            </a:r>
            <a:r>
              <a:rPr lang="en-US" smtClean="0"/>
              <a:t>-monotone</a:t>
            </a:r>
          </a:p>
          <a:p>
            <a:pPr lvl="1" eaLnBrk="1" hangingPunct="1"/>
            <a:r>
              <a:rPr lang="en-US" smtClean="0"/>
              <a:t>|</a:t>
            </a:r>
            <a:r>
              <a:rPr lang="en-US" smtClean="0">
                <a:solidFill>
                  <a:srgbClr val="FF3300"/>
                </a:solidFill>
              </a:rPr>
              <a:t>Red</a:t>
            </a:r>
            <a:r>
              <a:rPr lang="en-US" smtClean="0"/>
              <a:t>| </a:t>
            </a:r>
            <a:r>
              <a:rPr lang="en-US" smtClean="0">
                <a:cs typeface="Arial" charset="0"/>
              </a:rPr>
              <a:t>≤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20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(f)|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|</a:t>
            </a:r>
          </a:p>
          <a:p>
            <a:pPr eaLnBrk="1" hangingPunct="1"/>
            <a:endParaRPr lang="el-GR" smtClean="0">
              <a:solidFill>
                <a:srgbClr val="0033C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8E2E7-D799-4BAE-A1C2-79F0397255A1}" type="slidenum">
              <a:rPr lang="en-US" altLang="en-US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8512"/>
          </a:xfrm>
        </p:spPr>
        <p:txBody>
          <a:bodyPr/>
          <a:lstStyle/>
          <a:p>
            <a:pPr eaLnBrk="1" hangingPunct="1"/>
            <a:r>
              <a:rPr lang="en-US" smtClean="0"/>
              <a:t>Defining g(x) for </a:t>
            </a:r>
            <a:r>
              <a:rPr lang="en-US" smtClean="0">
                <a:solidFill>
                  <a:srgbClr val="FF3300"/>
                </a:solidFill>
              </a:rPr>
              <a:t>Red</a:t>
            </a:r>
            <a:r>
              <a:rPr lang="en-US" smtClean="0"/>
              <a:t> x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9933FF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The natural way to define </a:t>
            </a:r>
            <a:r>
              <a:rPr lang="en-US" smtClean="0">
                <a:solidFill>
                  <a:srgbClr val="0033CC"/>
                </a:solidFill>
              </a:rPr>
              <a:t>g(x)</a:t>
            </a:r>
            <a:r>
              <a:rPr lang="en-US" smtClean="0"/>
              <a:t> is: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	 </a:t>
            </a:r>
            <a:r>
              <a:rPr lang="en-US" smtClean="0">
                <a:solidFill>
                  <a:srgbClr val="00B000"/>
                </a:solidFill>
              </a:rPr>
              <a:t>Green</a:t>
            </a:r>
            <a:r>
              <a:rPr lang="en-US" smtClean="0">
                <a:solidFill>
                  <a:srgbClr val="0033CC"/>
                </a:solidFill>
              </a:rPr>
              <a:t>(x)</a:t>
            </a:r>
            <a:r>
              <a:rPr lang="en-US" smtClean="0"/>
              <a:t> = {</a:t>
            </a:r>
            <a:r>
              <a:rPr lang="en-US" smtClean="0">
                <a:solidFill>
                  <a:srgbClr val="0033CC"/>
                </a:solidFill>
              </a:rPr>
              <a:t> y </a:t>
            </a:r>
            <a:r>
              <a:rPr lang="en-US" smtClean="0"/>
              <a:t>: </a:t>
            </a:r>
            <a:r>
              <a:rPr lang="en-US" smtClean="0">
                <a:solidFill>
                  <a:srgbClr val="0033CC"/>
                </a:solidFill>
              </a:rPr>
              <a:t>y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≤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 and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 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Green</a:t>
            </a:r>
            <a:r>
              <a:rPr lang="en-US" smtClean="0">
                <a:cs typeface="Arial" charset="0"/>
              </a:rPr>
              <a:t>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	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		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g(x)</a:t>
            </a:r>
            <a:r>
              <a:rPr lang="en-US" smtClean="0">
                <a:cs typeface="Arial" charset="0"/>
              </a:rPr>
              <a:t> = max{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f(y) : y </a:t>
            </a:r>
            <a:r>
              <a:rPr lang="en-US" smtClean="0">
                <a:cs typeface="Arial" charset="0"/>
              </a:rPr>
              <a:t>in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Green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(x))</a:t>
            </a:r>
            <a:r>
              <a:rPr lang="en-US" smtClean="0">
                <a:cs typeface="Arial" charset="0"/>
              </a:rPr>
              <a:t>}</a:t>
            </a:r>
            <a:endParaRPr lang="en-US" smtClean="0">
              <a:solidFill>
                <a:srgbClr val="0033CC"/>
              </a:solidFill>
              <a:cs typeface="Arial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33CC"/>
                </a:solidFill>
                <a:cs typeface="Arial" charset="0"/>
              </a:rPr>
              <a:t>			       = f(</a:t>
            </a:r>
            <a:r>
              <a:rPr lang="en-US" smtClean="0">
                <a:cs typeface="Arial" charset="0"/>
              </a:rPr>
              <a:t>max{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Green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(x)</a:t>
            </a:r>
            <a:r>
              <a:rPr lang="en-US" smtClean="0">
                <a:cs typeface="Arial" charset="0"/>
              </a:rPr>
              <a:t>}) </a:t>
            </a:r>
            <a:endParaRPr lang="en-US" smtClean="0">
              <a:solidFill>
                <a:srgbClr val="0033CC"/>
              </a:solidFill>
              <a:cs typeface="Arial" charset="0"/>
            </a:endParaRPr>
          </a:p>
          <a:p>
            <a:pPr eaLnBrk="1" hangingPunct="1"/>
            <a:r>
              <a:rPr lang="en-US" smtClean="0">
                <a:cs typeface="Arial" charset="0"/>
              </a:rPr>
              <a:t>In particular, this gives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		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g(x) </a:t>
            </a:r>
            <a:r>
              <a:rPr lang="en-US" smtClean="0">
                <a:cs typeface="Arial" charset="0"/>
              </a:rPr>
              <a:t>=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f(x) for 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Green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x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solidFill>
                <a:srgbClr val="0033C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02C31-C2C3-4218-A13A-03373A56F9F2}" type="slidenum">
              <a:rPr lang="en-US" altLang="en-US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n-US" smtClean="0"/>
              <a:t>Computing m(x)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3975"/>
            <a:ext cx="8229600" cy="3536950"/>
          </a:xfrm>
          <a:ln>
            <a:solidFill>
              <a:srgbClr val="CC0099"/>
            </a:solidFill>
          </a:ln>
        </p:spPr>
        <p:txBody>
          <a:bodyPr/>
          <a:lstStyle/>
          <a:p>
            <a:pPr eaLnBrk="1" hangingPunct="1"/>
            <a:r>
              <a:rPr lang="en-US" sz="2600" smtClean="0"/>
              <a:t>Can search backwards from </a:t>
            </a:r>
            <a:r>
              <a:rPr lang="en-US" sz="2600" smtClean="0">
                <a:solidFill>
                  <a:srgbClr val="0033CC"/>
                </a:solidFill>
              </a:rPr>
              <a:t>x</a:t>
            </a:r>
            <a:r>
              <a:rPr lang="en-US" sz="2600" smtClean="0"/>
              <a:t> to find first </a:t>
            </a:r>
            <a:r>
              <a:rPr lang="en-US" sz="2600" smtClean="0">
                <a:solidFill>
                  <a:srgbClr val="00B000"/>
                </a:solidFill>
              </a:rPr>
              <a:t>Green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		</a:t>
            </a:r>
            <a:r>
              <a:rPr lang="en-US" sz="2600" smtClean="0">
                <a:solidFill>
                  <a:srgbClr val="CC0099"/>
                </a:solidFill>
              </a:rPr>
              <a:t>Inefficient</a:t>
            </a:r>
            <a:r>
              <a:rPr lang="en-US" sz="2600" smtClean="0"/>
              <a:t> if </a:t>
            </a:r>
            <a:r>
              <a:rPr lang="en-US" sz="2600" smtClean="0">
                <a:solidFill>
                  <a:srgbClr val="9933FF"/>
                </a:solidFill>
              </a:rPr>
              <a:t>x</a:t>
            </a:r>
            <a:r>
              <a:rPr lang="en-US" sz="2600" smtClean="0"/>
              <a:t> is followed by a long </a:t>
            </a:r>
            <a:r>
              <a:rPr lang="en-US" sz="2600" smtClean="0">
                <a:solidFill>
                  <a:srgbClr val="FF3300"/>
                </a:solidFill>
              </a:rPr>
              <a:t>Red</a:t>
            </a:r>
            <a:r>
              <a:rPr lang="en-US" sz="2600" smtClean="0"/>
              <a:t> stretch</a:t>
            </a:r>
          </a:p>
          <a:p>
            <a:pPr eaLnBrk="1" hangingPunct="1"/>
            <a:r>
              <a:rPr lang="en-US" sz="2600" smtClean="0"/>
              <a:t>Is there a </a:t>
            </a:r>
            <a:r>
              <a:rPr lang="en-US" sz="2600" smtClean="0">
                <a:solidFill>
                  <a:srgbClr val="CC0099"/>
                </a:solidFill>
              </a:rPr>
              <a:t>more efficient way</a:t>
            </a:r>
            <a:r>
              <a:rPr lang="en-US" sz="2600" smtClean="0"/>
              <a:t> to find </a:t>
            </a:r>
            <a:r>
              <a:rPr lang="en-US" sz="2600" smtClean="0">
                <a:solidFill>
                  <a:srgbClr val="0033CC"/>
                </a:solidFill>
              </a:rPr>
              <a:t>m(x</a:t>
            </a:r>
            <a:r>
              <a:rPr lang="en-US" sz="2600" smtClean="0"/>
              <a:t>) ?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200" smtClean="0"/>
              <a:t>	No, unless the </a:t>
            </a:r>
            <a:r>
              <a:rPr lang="en-US" sz="2200" smtClean="0">
                <a:solidFill>
                  <a:srgbClr val="FF3300"/>
                </a:solidFill>
              </a:rPr>
              <a:t>Red</a:t>
            </a:r>
            <a:r>
              <a:rPr lang="en-US" sz="2200" smtClean="0"/>
              <a:t> and </a:t>
            </a:r>
            <a:r>
              <a:rPr lang="en-US" sz="2200" smtClean="0">
                <a:solidFill>
                  <a:srgbClr val="00B000"/>
                </a:solidFill>
              </a:rPr>
              <a:t>Green</a:t>
            </a:r>
            <a:r>
              <a:rPr lang="en-US" sz="2200" smtClean="0"/>
              <a:t> sets have </a:t>
            </a:r>
            <a:r>
              <a:rPr lang="en-US" sz="2200" smtClean="0">
                <a:solidFill>
                  <a:srgbClr val="CC0099"/>
                </a:solidFill>
              </a:rPr>
              <a:t>non-trivial structure</a:t>
            </a:r>
            <a:r>
              <a:rPr lang="en-US" sz="2200" smtClean="0"/>
              <a:t> that can be exploited….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200" smtClean="0"/>
              <a:t>     ….and there seems to be </a:t>
            </a:r>
            <a:r>
              <a:rPr lang="en-US" sz="2200" smtClean="0">
                <a:solidFill>
                  <a:srgbClr val="CC0099"/>
                </a:solidFill>
              </a:rPr>
              <a:t>no such structure</a:t>
            </a:r>
            <a:r>
              <a:rPr lang="en-US" sz="2200" smtClean="0"/>
              <a:t>.</a:t>
            </a:r>
          </a:p>
          <a:p>
            <a:pPr lvl="1" eaLnBrk="1" hangingPunct="1"/>
            <a:endParaRPr lang="en-US" sz="2200" smtClean="0"/>
          </a:p>
          <a:p>
            <a:pPr lvl="1"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  <a:p>
            <a:pPr eaLnBrk="1" hangingPunct="1"/>
            <a:endParaRPr lang="en-US" sz="2600" smtClean="0"/>
          </a:p>
        </p:txBody>
      </p:sp>
      <p:grpSp>
        <p:nvGrpSpPr>
          <p:cNvPr id="539707" name="Group 59"/>
          <p:cNvGrpSpPr>
            <a:grpSpLocks/>
          </p:cNvGrpSpPr>
          <p:nvPr/>
        </p:nvGrpSpPr>
        <p:grpSpPr bwMode="auto">
          <a:xfrm>
            <a:off x="752475" y="1876425"/>
            <a:ext cx="5419725" cy="171450"/>
            <a:chOff x="474" y="1182"/>
            <a:chExt cx="3414" cy="108"/>
          </a:xfrm>
        </p:grpSpPr>
        <p:sp>
          <p:nvSpPr>
            <p:cNvPr id="48135" name="Oval 4"/>
            <p:cNvSpPr>
              <a:spLocks noChangeArrowheads="1"/>
            </p:cNvSpPr>
            <p:nvPr/>
          </p:nvSpPr>
          <p:spPr bwMode="auto">
            <a:xfrm>
              <a:off x="474" y="1182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36" name="Oval 5"/>
            <p:cNvSpPr>
              <a:spLocks noChangeArrowheads="1"/>
            </p:cNvSpPr>
            <p:nvPr/>
          </p:nvSpPr>
          <p:spPr bwMode="auto">
            <a:xfrm>
              <a:off x="627" y="1182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37" name="Oval 6"/>
            <p:cNvSpPr>
              <a:spLocks noChangeArrowheads="1"/>
            </p:cNvSpPr>
            <p:nvPr/>
          </p:nvSpPr>
          <p:spPr bwMode="auto">
            <a:xfrm>
              <a:off x="771" y="1185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38" name="Oval 7"/>
            <p:cNvSpPr>
              <a:spLocks noChangeArrowheads="1"/>
            </p:cNvSpPr>
            <p:nvPr/>
          </p:nvSpPr>
          <p:spPr bwMode="auto">
            <a:xfrm>
              <a:off x="915" y="1185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39" name="Oval 8"/>
            <p:cNvSpPr>
              <a:spLocks noChangeArrowheads="1"/>
            </p:cNvSpPr>
            <p:nvPr/>
          </p:nvSpPr>
          <p:spPr bwMode="auto">
            <a:xfrm>
              <a:off x="1050" y="118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40" name="Oval 9"/>
            <p:cNvSpPr>
              <a:spLocks noChangeArrowheads="1"/>
            </p:cNvSpPr>
            <p:nvPr/>
          </p:nvSpPr>
          <p:spPr bwMode="auto">
            <a:xfrm>
              <a:off x="1203" y="118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41" name="Oval 10"/>
            <p:cNvSpPr>
              <a:spLocks noChangeArrowheads="1"/>
            </p:cNvSpPr>
            <p:nvPr/>
          </p:nvSpPr>
          <p:spPr bwMode="auto">
            <a:xfrm>
              <a:off x="1347" y="1191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42" name="Oval 11"/>
            <p:cNvSpPr>
              <a:spLocks noChangeArrowheads="1"/>
            </p:cNvSpPr>
            <p:nvPr/>
          </p:nvSpPr>
          <p:spPr bwMode="auto">
            <a:xfrm>
              <a:off x="1491" y="1191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43" name="Oval 12"/>
            <p:cNvSpPr>
              <a:spLocks noChangeArrowheads="1"/>
            </p:cNvSpPr>
            <p:nvPr/>
          </p:nvSpPr>
          <p:spPr bwMode="auto">
            <a:xfrm>
              <a:off x="1626" y="118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44" name="Oval 13"/>
            <p:cNvSpPr>
              <a:spLocks noChangeArrowheads="1"/>
            </p:cNvSpPr>
            <p:nvPr/>
          </p:nvSpPr>
          <p:spPr bwMode="auto">
            <a:xfrm>
              <a:off x="1779" y="1188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45" name="Oval 14"/>
            <p:cNvSpPr>
              <a:spLocks noChangeArrowheads="1"/>
            </p:cNvSpPr>
            <p:nvPr/>
          </p:nvSpPr>
          <p:spPr bwMode="auto">
            <a:xfrm>
              <a:off x="1923" y="1191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9663" name="Oval 15"/>
            <p:cNvSpPr>
              <a:spLocks noChangeArrowheads="1"/>
            </p:cNvSpPr>
            <p:nvPr/>
          </p:nvSpPr>
          <p:spPr bwMode="auto">
            <a:xfrm>
              <a:off x="2061" y="1192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147" name="Oval 16"/>
            <p:cNvSpPr>
              <a:spLocks noChangeArrowheads="1"/>
            </p:cNvSpPr>
            <p:nvPr/>
          </p:nvSpPr>
          <p:spPr bwMode="auto">
            <a:xfrm>
              <a:off x="2202" y="1194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48" name="Oval 17"/>
            <p:cNvSpPr>
              <a:spLocks noChangeArrowheads="1"/>
            </p:cNvSpPr>
            <p:nvPr/>
          </p:nvSpPr>
          <p:spPr bwMode="auto">
            <a:xfrm>
              <a:off x="2355" y="119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49" name="Oval 18"/>
            <p:cNvSpPr>
              <a:spLocks noChangeArrowheads="1"/>
            </p:cNvSpPr>
            <p:nvPr/>
          </p:nvSpPr>
          <p:spPr bwMode="auto">
            <a:xfrm>
              <a:off x="2499" y="1197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50" name="Oval 19"/>
            <p:cNvSpPr>
              <a:spLocks noChangeArrowheads="1"/>
            </p:cNvSpPr>
            <p:nvPr/>
          </p:nvSpPr>
          <p:spPr bwMode="auto">
            <a:xfrm>
              <a:off x="2643" y="1197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51" name="Oval 20"/>
            <p:cNvSpPr>
              <a:spLocks noChangeArrowheads="1"/>
            </p:cNvSpPr>
            <p:nvPr/>
          </p:nvSpPr>
          <p:spPr bwMode="auto">
            <a:xfrm>
              <a:off x="2784" y="119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52" name="Oval 21"/>
            <p:cNvSpPr>
              <a:spLocks noChangeArrowheads="1"/>
            </p:cNvSpPr>
            <p:nvPr/>
          </p:nvSpPr>
          <p:spPr bwMode="auto">
            <a:xfrm>
              <a:off x="2937" y="119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53" name="Oval 22"/>
            <p:cNvSpPr>
              <a:spLocks noChangeArrowheads="1"/>
            </p:cNvSpPr>
            <p:nvPr/>
          </p:nvSpPr>
          <p:spPr bwMode="auto">
            <a:xfrm>
              <a:off x="3081" y="1197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54" name="Oval 23"/>
            <p:cNvSpPr>
              <a:spLocks noChangeArrowheads="1"/>
            </p:cNvSpPr>
            <p:nvPr/>
          </p:nvSpPr>
          <p:spPr bwMode="auto">
            <a:xfrm>
              <a:off x="3225" y="1197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55" name="Oval 24"/>
            <p:cNvSpPr>
              <a:spLocks noChangeArrowheads="1"/>
            </p:cNvSpPr>
            <p:nvPr/>
          </p:nvSpPr>
          <p:spPr bwMode="auto">
            <a:xfrm>
              <a:off x="3360" y="1200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56" name="Oval 25"/>
            <p:cNvSpPr>
              <a:spLocks noChangeArrowheads="1"/>
            </p:cNvSpPr>
            <p:nvPr/>
          </p:nvSpPr>
          <p:spPr bwMode="auto">
            <a:xfrm>
              <a:off x="3513" y="1200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57" name="Oval 26"/>
            <p:cNvSpPr>
              <a:spLocks noChangeArrowheads="1"/>
            </p:cNvSpPr>
            <p:nvPr/>
          </p:nvSpPr>
          <p:spPr bwMode="auto">
            <a:xfrm>
              <a:off x="3657" y="1203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158" name="Oval 27"/>
            <p:cNvSpPr>
              <a:spLocks noChangeArrowheads="1"/>
            </p:cNvSpPr>
            <p:nvPr/>
          </p:nvSpPr>
          <p:spPr bwMode="auto">
            <a:xfrm>
              <a:off x="3801" y="120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39689" name="Text Box 41"/>
          <p:cNvSpPr txBox="1">
            <a:spLocks noChangeArrowheads="1"/>
          </p:cNvSpPr>
          <p:nvPr/>
        </p:nvSpPr>
        <p:spPr bwMode="auto">
          <a:xfrm>
            <a:off x="3441700" y="21701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x</a:t>
            </a:r>
          </a:p>
        </p:txBody>
      </p:sp>
      <p:sp>
        <p:nvSpPr>
          <p:cNvPr id="539690" name="Text Box 42"/>
          <p:cNvSpPr txBox="1">
            <a:spLocks noChangeArrowheads="1"/>
          </p:cNvSpPr>
          <p:nvPr/>
        </p:nvSpPr>
        <p:spPr bwMode="auto">
          <a:xfrm>
            <a:off x="2343150" y="216217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m(x)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89" grpId="0"/>
      <p:bldP spid="53969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B8EB-5094-4E60-A882-1305737B01C3}" type="slidenum">
              <a:rPr lang="en-US" altLang="en-US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n-US" smtClean="0"/>
              <a:t>Computing m(x)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3975"/>
            <a:ext cx="8229600" cy="3536950"/>
          </a:xfrm>
          <a:ln>
            <a:solidFill>
              <a:srgbClr val="CC0099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Can search back from </a:t>
            </a:r>
            <a:r>
              <a:rPr lang="en-US" smtClean="0">
                <a:solidFill>
                  <a:srgbClr val="0033CC"/>
                </a:solidFill>
              </a:rPr>
              <a:t>x</a:t>
            </a:r>
            <a:r>
              <a:rPr lang="en-US" smtClean="0"/>
              <a:t> to find first </a:t>
            </a:r>
            <a:r>
              <a:rPr lang="en-US" smtClean="0">
                <a:solidFill>
                  <a:srgbClr val="00B000"/>
                </a:solidFill>
              </a:rPr>
              <a:t>Green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99"/>
                </a:solidFill>
              </a:rPr>
              <a:t>Inefficient</a:t>
            </a:r>
            <a:r>
              <a:rPr lang="en-US" smtClean="0"/>
              <a:t> if </a:t>
            </a:r>
            <a:r>
              <a:rPr lang="en-US" smtClean="0">
                <a:solidFill>
                  <a:srgbClr val="9933FF"/>
                </a:solidFill>
              </a:rPr>
              <a:t>x</a:t>
            </a:r>
            <a:r>
              <a:rPr lang="en-US" smtClean="0"/>
              <a:t> is preceded by a long </a:t>
            </a:r>
            <a:r>
              <a:rPr lang="en-US" smtClean="0">
                <a:solidFill>
                  <a:srgbClr val="FF3300"/>
                </a:solidFill>
              </a:rPr>
              <a:t>Red</a:t>
            </a:r>
            <a:r>
              <a:rPr lang="en-US" smtClean="0"/>
              <a:t> stretch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grpSp>
        <p:nvGrpSpPr>
          <p:cNvPr id="672772" name="Group 4"/>
          <p:cNvGrpSpPr>
            <a:grpSpLocks/>
          </p:cNvGrpSpPr>
          <p:nvPr/>
        </p:nvGrpSpPr>
        <p:grpSpPr bwMode="auto">
          <a:xfrm>
            <a:off x="752475" y="1876425"/>
            <a:ext cx="5419725" cy="171450"/>
            <a:chOff x="474" y="1182"/>
            <a:chExt cx="3414" cy="108"/>
          </a:xfrm>
        </p:grpSpPr>
        <p:sp>
          <p:nvSpPr>
            <p:cNvPr id="49159" name="Oval 5"/>
            <p:cNvSpPr>
              <a:spLocks noChangeArrowheads="1"/>
            </p:cNvSpPr>
            <p:nvPr/>
          </p:nvSpPr>
          <p:spPr bwMode="auto">
            <a:xfrm>
              <a:off x="474" y="1182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60" name="Oval 6"/>
            <p:cNvSpPr>
              <a:spLocks noChangeArrowheads="1"/>
            </p:cNvSpPr>
            <p:nvPr/>
          </p:nvSpPr>
          <p:spPr bwMode="auto">
            <a:xfrm>
              <a:off x="627" y="1182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61" name="Oval 7"/>
            <p:cNvSpPr>
              <a:spLocks noChangeArrowheads="1"/>
            </p:cNvSpPr>
            <p:nvPr/>
          </p:nvSpPr>
          <p:spPr bwMode="auto">
            <a:xfrm>
              <a:off x="771" y="1185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62" name="Oval 8"/>
            <p:cNvSpPr>
              <a:spLocks noChangeArrowheads="1"/>
            </p:cNvSpPr>
            <p:nvPr/>
          </p:nvSpPr>
          <p:spPr bwMode="auto">
            <a:xfrm>
              <a:off x="915" y="1185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63" name="Oval 9"/>
            <p:cNvSpPr>
              <a:spLocks noChangeArrowheads="1"/>
            </p:cNvSpPr>
            <p:nvPr/>
          </p:nvSpPr>
          <p:spPr bwMode="auto">
            <a:xfrm>
              <a:off x="1050" y="118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64" name="Oval 10"/>
            <p:cNvSpPr>
              <a:spLocks noChangeArrowheads="1"/>
            </p:cNvSpPr>
            <p:nvPr/>
          </p:nvSpPr>
          <p:spPr bwMode="auto">
            <a:xfrm>
              <a:off x="1203" y="118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65" name="Oval 11"/>
            <p:cNvSpPr>
              <a:spLocks noChangeArrowheads="1"/>
            </p:cNvSpPr>
            <p:nvPr/>
          </p:nvSpPr>
          <p:spPr bwMode="auto">
            <a:xfrm>
              <a:off x="1347" y="1191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66" name="Oval 12"/>
            <p:cNvSpPr>
              <a:spLocks noChangeArrowheads="1"/>
            </p:cNvSpPr>
            <p:nvPr/>
          </p:nvSpPr>
          <p:spPr bwMode="auto">
            <a:xfrm>
              <a:off x="1491" y="1191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67" name="Oval 13"/>
            <p:cNvSpPr>
              <a:spLocks noChangeArrowheads="1"/>
            </p:cNvSpPr>
            <p:nvPr/>
          </p:nvSpPr>
          <p:spPr bwMode="auto">
            <a:xfrm>
              <a:off x="1626" y="118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68" name="Oval 14"/>
            <p:cNvSpPr>
              <a:spLocks noChangeArrowheads="1"/>
            </p:cNvSpPr>
            <p:nvPr/>
          </p:nvSpPr>
          <p:spPr bwMode="auto">
            <a:xfrm>
              <a:off x="1779" y="1188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69" name="Oval 15"/>
            <p:cNvSpPr>
              <a:spLocks noChangeArrowheads="1"/>
            </p:cNvSpPr>
            <p:nvPr/>
          </p:nvSpPr>
          <p:spPr bwMode="auto">
            <a:xfrm>
              <a:off x="1923" y="1191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72784" name="Oval 16"/>
            <p:cNvSpPr>
              <a:spLocks noChangeArrowheads="1"/>
            </p:cNvSpPr>
            <p:nvPr/>
          </p:nvSpPr>
          <p:spPr bwMode="auto">
            <a:xfrm>
              <a:off x="2061" y="1192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171" name="Oval 17"/>
            <p:cNvSpPr>
              <a:spLocks noChangeArrowheads="1"/>
            </p:cNvSpPr>
            <p:nvPr/>
          </p:nvSpPr>
          <p:spPr bwMode="auto">
            <a:xfrm>
              <a:off x="2202" y="1194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72" name="Oval 18"/>
            <p:cNvSpPr>
              <a:spLocks noChangeArrowheads="1"/>
            </p:cNvSpPr>
            <p:nvPr/>
          </p:nvSpPr>
          <p:spPr bwMode="auto">
            <a:xfrm>
              <a:off x="2355" y="119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73" name="Oval 19"/>
            <p:cNvSpPr>
              <a:spLocks noChangeArrowheads="1"/>
            </p:cNvSpPr>
            <p:nvPr/>
          </p:nvSpPr>
          <p:spPr bwMode="auto">
            <a:xfrm>
              <a:off x="2499" y="1197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74" name="Oval 20"/>
            <p:cNvSpPr>
              <a:spLocks noChangeArrowheads="1"/>
            </p:cNvSpPr>
            <p:nvPr/>
          </p:nvSpPr>
          <p:spPr bwMode="auto">
            <a:xfrm>
              <a:off x="2643" y="1197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75" name="Oval 21"/>
            <p:cNvSpPr>
              <a:spLocks noChangeArrowheads="1"/>
            </p:cNvSpPr>
            <p:nvPr/>
          </p:nvSpPr>
          <p:spPr bwMode="auto">
            <a:xfrm>
              <a:off x="2784" y="119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76" name="Oval 22"/>
            <p:cNvSpPr>
              <a:spLocks noChangeArrowheads="1"/>
            </p:cNvSpPr>
            <p:nvPr/>
          </p:nvSpPr>
          <p:spPr bwMode="auto">
            <a:xfrm>
              <a:off x="2937" y="119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77" name="Oval 23"/>
            <p:cNvSpPr>
              <a:spLocks noChangeArrowheads="1"/>
            </p:cNvSpPr>
            <p:nvPr/>
          </p:nvSpPr>
          <p:spPr bwMode="auto">
            <a:xfrm>
              <a:off x="3081" y="1197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78" name="Oval 24"/>
            <p:cNvSpPr>
              <a:spLocks noChangeArrowheads="1"/>
            </p:cNvSpPr>
            <p:nvPr/>
          </p:nvSpPr>
          <p:spPr bwMode="auto">
            <a:xfrm>
              <a:off x="3225" y="1197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79" name="Oval 25"/>
            <p:cNvSpPr>
              <a:spLocks noChangeArrowheads="1"/>
            </p:cNvSpPr>
            <p:nvPr/>
          </p:nvSpPr>
          <p:spPr bwMode="auto">
            <a:xfrm>
              <a:off x="3360" y="1200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80" name="Oval 26"/>
            <p:cNvSpPr>
              <a:spLocks noChangeArrowheads="1"/>
            </p:cNvSpPr>
            <p:nvPr/>
          </p:nvSpPr>
          <p:spPr bwMode="auto">
            <a:xfrm>
              <a:off x="3513" y="1200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81" name="Oval 27"/>
            <p:cNvSpPr>
              <a:spLocks noChangeArrowheads="1"/>
            </p:cNvSpPr>
            <p:nvPr/>
          </p:nvSpPr>
          <p:spPr bwMode="auto">
            <a:xfrm>
              <a:off x="3657" y="1203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182" name="Oval 28"/>
            <p:cNvSpPr>
              <a:spLocks noChangeArrowheads="1"/>
            </p:cNvSpPr>
            <p:nvPr/>
          </p:nvSpPr>
          <p:spPr bwMode="auto">
            <a:xfrm>
              <a:off x="3801" y="120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72797" name="Text Box 29"/>
          <p:cNvSpPr txBox="1">
            <a:spLocks noChangeArrowheads="1"/>
          </p:cNvSpPr>
          <p:nvPr/>
        </p:nvSpPr>
        <p:spPr bwMode="auto">
          <a:xfrm>
            <a:off x="3441700" y="21701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x</a:t>
            </a:r>
          </a:p>
        </p:txBody>
      </p:sp>
      <p:sp>
        <p:nvSpPr>
          <p:cNvPr id="672798" name="Text Box 30"/>
          <p:cNvSpPr txBox="1">
            <a:spLocks noChangeArrowheads="1"/>
          </p:cNvSpPr>
          <p:nvPr/>
        </p:nvSpPr>
        <p:spPr bwMode="auto">
          <a:xfrm>
            <a:off x="2343150" y="216217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97" grpId="0"/>
      <p:bldP spid="67279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F3778-4A9E-4AD6-AD3D-8E7A6C0FA64B}" type="slidenum">
              <a:rPr lang="en-US" altLang="en-US"/>
              <a:pPr>
                <a:defRPr/>
              </a:pPr>
              <a:t>35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Approximating m(x)?</a:t>
            </a:r>
          </a:p>
        </p:txBody>
      </p:sp>
      <p:grpSp>
        <p:nvGrpSpPr>
          <p:cNvPr id="653439" name="Group 127"/>
          <p:cNvGrpSpPr>
            <a:grpSpLocks/>
          </p:cNvGrpSpPr>
          <p:nvPr/>
        </p:nvGrpSpPr>
        <p:grpSpPr bwMode="auto">
          <a:xfrm>
            <a:off x="1820863" y="1497013"/>
            <a:ext cx="5419725" cy="171450"/>
            <a:chOff x="1147" y="943"/>
            <a:chExt cx="3414" cy="108"/>
          </a:xfrm>
        </p:grpSpPr>
        <p:sp>
          <p:nvSpPr>
            <p:cNvPr id="50190" name="Oval 88"/>
            <p:cNvSpPr>
              <a:spLocks noChangeArrowheads="1"/>
            </p:cNvSpPr>
            <p:nvPr/>
          </p:nvSpPr>
          <p:spPr bwMode="auto">
            <a:xfrm>
              <a:off x="1147" y="94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1" name="Oval 89"/>
            <p:cNvSpPr>
              <a:spLocks noChangeArrowheads="1"/>
            </p:cNvSpPr>
            <p:nvPr/>
          </p:nvSpPr>
          <p:spPr bwMode="auto">
            <a:xfrm>
              <a:off x="1300" y="94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2" name="Oval 90"/>
            <p:cNvSpPr>
              <a:spLocks noChangeArrowheads="1"/>
            </p:cNvSpPr>
            <p:nvPr/>
          </p:nvSpPr>
          <p:spPr bwMode="auto">
            <a:xfrm>
              <a:off x="1444" y="946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3" name="Oval 91"/>
            <p:cNvSpPr>
              <a:spLocks noChangeArrowheads="1"/>
            </p:cNvSpPr>
            <p:nvPr/>
          </p:nvSpPr>
          <p:spPr bwMode="auto">
            <a:xfrm>
              <a:off x="1588" y="946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4" name="Oval 92"/>
            <p:cNvSpPr>
              <a:spLocks noChangeArrowheads="1"/>
            </p:cNvSpPr>
            <p:nvPr/>
          </p:nvSpPr>
          <p:spPr bwMode="auto">
            <a:xfrm>
              <a:off x="1723" y="949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5" name="Oval 93"/>
            <p:cNvSpPr>
              <a:spLocks noChangeArrowheads="1"/>
            </p:cNvSpPr>
            <p:nvPr/>
          </p:nvSpPr>
          <p:spPr bwMode="auto">
            <a:xfrm>
              <a:off x="1876" y="949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6" name="Oval 94"/>
            <p:cNvSpPr>
              <a:spLocks noChangeArrowheads="1"/>
            </p:cNvSpPr>
            <p:nvPr/>
          </p:nvSpPr>
          <p:spPr bwMode="auto">
            <a:xfrm>
              <a:off x="2020" y="952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7" name="Oval 95"/>
            <p:cNvSpPr>
              <a:spLocks noChangeArrowheads="1"/>
            </p:cNvSpPr>
            <p:nvPr/>
          </p:nvSpPr>
          <p:spPr bwMode="auto">
            <a:xfrm>
              <a:off x="2164" y="952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8" name="Oval 96"/>
            <p:cNvSpPr>
              <a:spLocks noChangeArrowheads="1"/>
            </p:cNvSpPr>
            <p:nvPr/>
          </p:nvSpPr>
          <p:spPr bwMode="auto">
            <a:xfrm>
              <a:off x="2299" y="949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199" name="Oval 97"/>
            <p:cNvSpPr>
              <a:spLocks noChangeArrowheads="1"/>
            </p:cNvSpPr>
            <p:nvPr/>
          </p:nvSpPr>
          <p:spPr bwMode="auto">
            <a:xfrm>
              <a:off x="2452" y="949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0" name="Oval 98"/>
            <p:cNvSpPr>
              <a:spLocks noChangeArrowheads="1"/>
            </p:cNvSpPr>
            <p:nvPr/>
          </p:nvSpPr>
          <p:spPr bwMode="auto">
            <a:xfrm>
              <a:off x="2596" y="952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3411" name="Oval 99"/>
            <p:cNvSpPr>
              <a:spLocks noChangeArrowheads="1"/>
            </p:cNvSpPr>
            <p:nvPr/>
          </p:nvSpPr>
          <p:spPr bwMode="auto">
            <a:xfrm>
              <a:off x="2734" y="953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202" name="Oval 100"/>
            <p:cNvSpPr>
              <a:spLocks noChangeArrowheads="1"/>
            </p:cNvSpPr>
            <p:nvPr/>
          </p:nvSpPr>
          <p:spPr bwMode="auto">
            <a:xfrm>
              <a:off x="2875" y="955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3" name="Oval 101"/>
            <p:cNvSpPr>
              <a:spLocks noChangeArrowheads="1"/>
            </p:cNvSpPr>
            <p:nvPr/>
          </p:nvSpPr>
          <p:spPr bwMode="auto">
            <a:xfrm>
              <a:off x="3028" y="955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4" name="Oval 102"/>
            <p:cNvSpPr>
              <a:spLocks noChangeArrowheads="1"/>
            </p:cNvSpPr>
            <p:nvPr/>
          </p:nvSpPr>
          <p:spPr bwMode="auto">
            <a:xfrm>
              <a:off x="3172" y="95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5" name="Oval 103"/>
            <p:cNvSpPr>
              <a:spLocks noChangeArrowheads="1"/>
            </p:cNvSpPr>
            <p:nvPr/>
          </p:nvSpPr>
          <p:spPr bwMode="auto">
            <a:xfrm>
              <a:off x="3316" y="95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6" name="Oval 104"/>
            <p:cNvSpPr>
              <a:spLocks noChangeArrowheads="1"/>
            </p:cNvSpPr>
            <p:nvPr/>
          </p:nvSpPr>
          <p:spPr bwMode="auto">
            <a:xfrm>
              <a:off x="3457" y="955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7" name="Oval 105"/>
            <p:cNvSpPr>
              <a:spLocks noChangeArrowheads="1"/>
            </p:cNvSpPr>
            <p:nvPr/>
          </p:nvSpPr>
          <p:spPr bwMode="auto">
            <a:xfrm>
              <a:off x="3610" y="955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8" name="Oval 106"/>
            <p:cNvSpPr>
              <a:spLocks noChangeArrowheads="1"/>
            </p:cNvSpPr>
            <p:nvPr/>
          </p:nvSpPr>
          <p:spPr bwMode="auto">
            <a:xfrm>
              <a:off x="3754" y="958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09" name="Oval 107"/>
            <p:cNvSpPr>
              <a:spLocks noChangeArrowheads="1"/>
            </p:cNvSpPr>
            <p:nvPr/>
          </p:nvSpPr>
          <p:spPr bwMode="auto">
            <a:xfrm>
              <a:off x="3898" y="958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10" name="Oval 108"/>
            <p:cNvSpPr>
              <a:spLocks noChangeArrowheads="1"/>
            </p:cNvSpPr>
            <p:nvPr/>
          </p:nvSpPr>
          <p:spPr bwMode="auto">
            <a:xfrm>
              <a:off x="4033" y="961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11" name="Oval 109"/>
            <p:cNvSpPr>
              <a:spLocks noChangeArrowheads="1"/>
            </p:cNvSpPr>
            <p:nvPr/>
          </p:nvSpPr>
          <p:spPr bwMode="auto">
            <a:xfrm>
              <a:off x="4186" y="961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12" name="Oval 110"/>
            <p:cNvSpPr>
              <a:spLocks noChangeArrowheads="1"/>
            </p:cNvSpPr>
            <p:nvPr/>
          </p:nvSpPr>
          <p:spPr bwMode="auto">
            <a:xfrm>
              <a:off x="4330" y="964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213" name="Oval 111"/>
            <p:cNvSpPr>
              <a:spLocks noChangeArrowheads="1"/>
            </p:cNvSpPr>
            <p:nvPr/>
          </p:nvSpPr>
          <p:spPr bwMode="auto">
            <a:xfrm>
              <a:off x="4474" y="96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53426" name="Text Box 114"/>
          <p:cNvSpPr txBox="1">
            <a:spLocks noChangeArrowheads="1"/>
          </p:cNvSpPr>
          <p:nvPr/>
        </p:nvSpPr>
        <p:spPr bwMode="auto">
          <a:xfrm>
            <a:off x="4510088" y="16589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x</a:t>
            </a:r>
          </a:p>
        </p:txBody>
      </p:sp>
      <p:sp>
        <p:nvSpPr>
          <p:cNvPr id="50181" name="Text Box 116"/>
          <p:cNvSpPr txBox="1">
            <a:spLocks noChangeArrowheads="1"/>
          </p:cNvSpPr>
          <p:nvPr/>
        </p:nvSpPr>
        <p:spPr bwMode="auto">
          <a:xfrm>
            <a:off x="852488" y="4222750"/>
            <a:ext cx="6375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/>
          </a:p>
        </p:txBody>
      </p:sp>
      <p:sp>
        <p:nvSpPr>
          <p:cNvPr id="653429" name="Rectangle 117"/>
          <p:cNvSpPr>
            <a:spLocks noChangeArrowheads="1"/>
          </p:cNvSpPr>
          <p:nvPr/>
        </p:nvSpPr>
        <p:spPr bwMode="auto">
          <a:xfrm>
            <a:off x="625475" y="2360613"/>
            <a:ext cx="82296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/>
              <a:t>Pick random </a:t>
            </a:r>
            <a:r>
              <a:rPr lang="en-US" sz="3000">
                <a:solidFill>
                  <a:srgbClr val="0033CC"/>
                </a:solidFill>
              </a:rPr>
              <a:t>Sample(x)</a:t>
            </a:r>
            <a:r>
              <a:rPr lang="en-US" sz="3000"/>
              <a:t> of points less than </a:t>
            </a:r>
            <a:r>
              <a:rPr lang="en-US" sz="3000">
                <a:solidFill>
                  <a:srgbClr val="0033CC"/>
                </a:solidFill>
              </a:rPr>
              <a:t>x</a:t>
            </a:r>
            <a:r>
              <a:rPr lang="en-US" sz="3000"/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600">
                <a:cs typeface="Arial" charset="0"/>
              </a:rPr>
              <a:t>Density inversely proportional to distance from </a:t>
            </a:r>
            <a:r>
              <a:rPr lang="en-US" sz="2600">
                <a:solidFill>
                  <a:srgbClr val="0033CC"/>
                </a:solidFill>
                <a:cs typeface="Arial" charset="0"/>
              </a:rPr>
              <a:t>x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600">
                <a:cs typeface="Arial" charset="0"/>
              </a:rPr>
              <a:t>Size is </a:t>
            </a:r>
            <a:r>
              <a:rPr lang="en-US" sz="2600">
                <a:solidFill>
                  <a:srgbClr val="0033CC"/>
                </a:solidFill>
                <a:cs typeface="Arial" charset="0"/>
              </a:rPr>
              <a:t>polylog(n)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>
                <a:solidFill>
                  <a:srgbClr val="00B000"/>
                </a:solidFill>
                <a:cs typeface="Arial" charset="0"/>
              </a:rPr>
              <a:t>Green*</a:t>
            </a:r>
            <a:r>
              <a:rPr lang="en-US" sz="3000">
                <a:cs typeface="Arial" charset="0"/>
              </a:rPr>
              <a:t> </a:t>
            </a:r>
            <a:r>
              <a:rPr lang="en-US" sz="3000">
                <a:solidFill>
                  <a:srgbClr val="0033CC"/>
                </a:solidFill>
                <a:cs typeface="Arial" charset="0"/>
              </a:rPr>
              <a:t>(x)</a:t>
            </a:r>
            <a:r>
              <a:rPr lang="en-US" sz="3000">
                <a:cs typeface="Arial" charset="0"/>
              </a:rPr>
              <a:t> = { </a:t>
            </a:r>
            <a:r>
              <a:rPr lang="en-US" sz="300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z="3000">
                <a:cs typeface="Arial" charset="0"/>
              </a:rPr>
              <a:t>: </a:t>
            </a:r>
            <a:r>
              <a:rPr lang="en-US" sz="300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z="3000">
                <a:cs typeface="Arial" charset="0"/>
              </a:rPr>
              <a:t> in </a:t>
            </a:r>
            <a:r>
              <a:rPr lang="en-US" sz="3000">
                <a:solidFill>
                  <a:srgbClr val="0033CC"/>
                </a:solidFill>
                <a:cs typeface="Arial" charset="0"/>
              </a:rPr>
              <a:t>Sample(x)</a:t>
            </a:r>
            <a:r>
              <a:rPr lang="en-US" sz="3000">
                <a:cs typeface="Arial" charset="0"/>
              </a:rPr>
              <a:t> , </a:t>
            </a:r>
            <a:r>
              <a:rPr lang="en-US" sz="300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z="3000">
                <a:cs typeface="Arial" charset="0"/>
              </a:rPr>
              <a:t> </a:t>
            </a:r>
            <a:r>
              <a:rPr lang="en-US" sz="3000">
                <a:solidFill>
                  <a:srgbClr val="00B000"/>
                </a:solidFill>
                <a:cs typeface="Arial" charset="0"/>
              </a:rPr>
              <a:t>Green</a:t>
            </a:r>
            <a:r>
              <a:rPr lang="en-US" sz="3000">
                <a:cs typeface="Arial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>
                <a:cs typeface="Arial" charset="0"/>
              </a:rPr>
              <a:t>		</a:t>
            </a:r>
            <a:r>
              <a:rPr lang="en-US" sz="3000">
                <a:solidFill>
                  <a:srgbClr val="0033CC"/>
                </a:solidFill>
                <a:cs typeface="Arial" charset="0"/>
              </a:rPr>
              <a:t>m*(x)</a:t>
            </a:r>
            <a:r>
              <a:rPr lang="en-US" sz="3000">
                <a:cs typeface="Arial" charset="0"/>
              </a:rPr>
              <a:t> = max {</a:t>
            </a:r>
            <a:r>
              <a:rPr lang="en-US" sz="300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z="3000">
                <a:cs typeface="Arial" charset="0"/>
              </a:rPr>
              <a:t> in </a:t>
            </a:r>
            <a:r>
              <a:rPr lang="en-US" sz="3000">
                <a:solidFill>
                  <a:srgbClr val="00B000"/>
                </a:solidFill>
                <a:cs typeface="Arial" charset="0"/>
              </a:rPr>
              <a:t>Green*</a:t>
            </a:r>
            <a:r>
              <a:rPr lang="en-US" sz="3000">
                <a:cs typeface="Arial" charset="0"/>
              </a:rPr>
              <a:t> (</a:t>
            </a:r>
            <a:r>
              <a:rPr lang="en-US" sz="300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z="3000">
                <a:cs typeface="Arial" charset="0"/>
              </a:rPr>
              <a:t>)}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3000">
              <a:cs typeface="Arial" charset="0"/>
            </a:endParaRPr>
          </a:p>
        </p:txBody>
      </p:sp>
      <p:sp>
        <p:nvSpPr>
          <p:cNvPr id="653436" name="Text Box 124"/>
          <p:cNvSpPr txBox="1">
            <a:spLocks noChangeArrowheads="1"/>
          </p:cNvSpPr>
          <p:nvPr/>
        </p:nvSpPr>
        <p:spPr bwMode="auto">
          <a:xfrm>
            <a:off x="2427288" y="1744663"/>
            <a:ext cx="7762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m*(x)</a:t>
            </a:r>
          </a:p>
        </p:txBody>
      </p:sp>
      <p:grpSp>
        <p:nvGrpSpPr>
          <p:cNvPr id="653440" name="Group 128"/>
          <p:cNvGrpSpPr>
            <a:grpSpLocks/>
          </p:cNvGrpSpPr>
          <p:nvPr/>
        </p:nvGrpSpPr>
        <p:grpSpPr bwMode="auto">
          <a:xfrm>
            <a:off x="1916113" y="1203325"/>
            <a:ext cx="2503487" cy="227013"/>
            <a:chOff x="1207" y="758"/>
            <a:chExt cx="1577" cy="143"/>
          </a:xfrm>
        </p:grpSpPr>
        <p:sp>
          <p:nvSpPr>
            <p:cNvPr id="50185" name="Line 118"/>
            <p:cNvSpPr>
              <a:spLocks noChangeShapeType="1"/>
            </p:cNvSpPr>
            <p:nvPr/>
          </p:nvSpPr>
          <p:spPr bwMode="auto">
            <a:xfrm>
              <a:off x="2784" y="758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Line 120"/>
            <p:cNvSpPr>
              <a:spLocks noChangeShapeType="1"/>
            </p:cNvSpPr>
            <p:nvPr/>
          </p:nvSpPr>
          <p:spPr bwMode="auto">
            <a:xfrm>
              <a:off x="2354" y="758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Line 121"/>
            <p:cNvSpPr>
              <a:spLocks noChangeShapeType="1"/>
            </p:cNvSpPr>
            <p:nvPr/>
          </p:nvSpPr>
          <p:spPr bwMode="auto">
            <a:xfrm>
              <a:off x="1780" y="758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8" name="Line 123"/>
            <p:cNvSpPr>
              <a:spLocks noChangeShapeType="1"/>
            </p:cNvSpPr>
            <p:nvPr/>
          </p:nvSpPr>
          <p:spPr bwMode="auto">
            <a:xfrm>
              <a:off x="2641" y="758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Line 125"/>
            <p:cNvSpPr>
              <a:spLocks noChangeShapeType="1"/>
            </p:cNvSpPr>
            <p:nvPr/>
          </p:nvSpPr>
          <p:spPr bwMode="auto">
            <a:xfrm>
              <a:off x="1207" y="758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426" grpId="0"/>
      <p:bldP spid="65343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36B4C-430F-47C1-92D5-4859E954A6E3}" type="slidenum">
              <a:rPr lang="en-US" altLang="en-US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m*(x) good enough?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7775"/>
            <a:ext cx="8229600" cy="3613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654415" name="Group 79"/>
          <p:cNvGrpSpPr>
            <a:grpSpLocks/>
          </p:cNvGrpSpPr>
          <p:nvPr/>
        </p:nvGrpSpPr>
        <p:grpSpPr bwMode="auto">
          <a:xfrm>
            <a:off x="1820863" y="1465263"/>
            <a:ext cx="5419725" cy="898525"/>
            <a:chOff x="1147" y="923"/>
            <a:chExt cx="3414" cy="566"/>
          </a:xfrm>
        </p:grpSpPr>
        <p:sp>
          <p:nvSpPr>
            <p:cNvPr id="51209" name="Oval 42"/>
            <p:cNvSpPr>
              <a:spLocks noChangeArrowheads="1"/>
            </p:cNvSpPr>
            <p:nvPr/>
          </p:nvSpPr>
          <p:spPr bwMode="auto">
            <a:xfrm>
              <a:off x="1147" y="110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10" name="Oval 43"/>
            <p:cNvSpPr>
              <a:spLocks noChangeArrowheads="1"/>
            </p:cNvSpPr>
            <p:nvPr/>
          </p:nvSpPr>
          <p:spPr bwMode="auto">
            <a:xfrm>
              <a:off x="1300" y="110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11" name="Oval 44"/>
            <p:cNvSpPr>
              <a:spLocks noChangeArrowheads="1"/>
            </p:cNvSpPr>
            <p:nvPr/>
          </p:nvSpPr>
          <p:spPr bwMode="auto">
            <a:xfrm>
              <a:off x="1444" y="1111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12" name="Oval 45"/>
            <p:cNvSpPr>
              <a:spLocks noChangeArrowheads="1"/>
            </p:cNvSpPr>
            <p:nvPr/>
          </p:nvSpPr>
          <p:spPr bwMode="auto">
            <a:xfrm>
              <a:off x="1588" y="1111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13" name="Oval 46"/>
            <p:cNvSpPr>
              <a:spLocks noChangeArrowheads="1"/>
            </p:cNvSpPr>
            <p:nvPr/>
          </p:nvSpPr>
          <p:spPr bwMode="auto">
            <a:xfrm>
              <a:off x="1723" y="111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14" name="Oval 47"/>
            <p:cNvSpPr>
              <a:spLocks noChangeArrowheads="1"/>
            </p:cNvSpPr>
            <p:nvPr/>
          </p:nvSpPr>
          <p:spPr bwMode="auto">
            <a:xfrm>
              <a:off x="1876" y="1114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15" name="Oval 48"/>
            <p:cNvSpPr>
              <a:spLocks noChangeArrowheads="1"/>
            </p:cNvSpPr>
            <p:nvPr/>
          </p:nvSpPr>
          <p:spPr bwMode="auto">
            <a:xfrm>
              <a:off x="2020" y="1117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16" name="Oval 49"/>
            <p:cNvSpPr>
              <a:spLocks noChangeArrowheads="1"/>
            </p:cNvSpPr>
            <p:nvPr/>
          </p:nvSpPr>
          <p:spPr bwMode="auto">
            <a:xfrm>
              <a:off x="2164" y="1117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17" name="Oval 50"/>
            <p:cNvSpPr>
              <a:spLocks noChangeArrowheads="1"/>
            </p:cNvSpPr>
            <p:nvPr/>
          </p:nvSpPr>
          <p:spPr bwMode="auto">
            <a:xfrm>
              <a:off x="2299" y="1114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18" name="Oval 51"/>
            <p:cNvSpPr>
              <a:spLocks noChangeArrowheads="1"/>
            </p:cNvSpPr>
            <p:nvPr/>
          </p:nvSpPr>
          <p:spPr bwMode="auto">
            <a:xfrm>
              <a:off x="2452" y="1114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19" name="Oval 52"/>
            <p:cNvSpPr>
              <a:spLocks noChangeArrowheads="1"/>
            </p:cNvSpPr>
            <p:nvPr/>
          </p:nvSpPr>
          <p:spPr bwMode="auto">
            <a:xfrm>
              <a:off x="2596" y="1117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4389" name="Oval 53"/>
            <p:cNvSpPr>
              <a:spLocks noChangeArrowheads="1"/>
            </p:cNvSpPr>
            <p:nvPr/>
          </p:nvSpPr>
          <p:spPr bwMode="auto">
            <a:xfrm>
              <a:off x="2734" y="1118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221" name="Oval 54"/>
            <p:cNvSpPr>
              <a:spLocks noChangeArrowheads="1"/>
            </p:cNvSpPr>
            <p:nvPr/>
          </p:nvSpPr>
          <p:spPr bwMode="auto">
            <a:xfrm>
              <a:off x="2875" y="1120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22" name="Oval 55"/>
            <p:cNvSpPr>
              <a:spLocks noChangeArrowheads="1"/>
            </p:cNvSpPr>
            <p:nvPr/>
          </p:nvSpPr>
          <p:spPr bwMode="auto">
            <a:xfrm>
              <a:off x="3028" y="1120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23" name="Oval 56"/>
            <p:cNvSpPr>
              <a:spLocks noChangeArrowheads="1"/>
            </p:cNvSpPr>
            <p:nvPr/>
          </p:nvSpPr>
          <p:spPr bwMode="auto">
            <a:xfrm>
              <a:off x="3172" y="112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24" name="Oval 57"/>
            <p:cNvSpPr>
              <a:spLocks noChangeArrowheads="1"/>
            </p:cNvSpPr>
            <p:nvPr/>
          </p:nvSpPr>
          <p:spPr bwMode="auto">
            <a:xfrm>
              <a:off x="3316" y="112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25" name="Oval 58"/>
            <p:cNvSpPr>
              <a:spLocks noChangeArrowheads="1"/>
            </p:cNvSpPr>
            <p:nvPr/>
          </p:nvSpPr>
          <p:spPr bwMode="auto">
            <a:xfrm>
              <a:off x="3457" y="1120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26" name="Oval 59"/>
            <p:cNvSpPr>
              <a:spLocks noChangeArrowheads="1"/>
            </p:cNvSpPr>
            <p:nvPr/>
          </p:nvSpPr>
          <p:spPr bwMode="auto">
            <a:xfrm>
              <a:off x="3610" y="1120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27" name="Oval 60"/>
            <p:cNvSpPr>
              <a:spLocks noChangeArrowheads="1"/>
            </p:cNvSpPr>
            <p:nvPr/>
          </p:nvSpPr>
          <p:spPr bwMode="auto">
            <a:xfrm>
              <a:off x="3754" y="1123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28" name="Oval 61"/>
            <p:cNvSpPr>
              <a:spLocks noChangeArrowheads="1"/>
            </p:cNvSpPr>
            <p:nvPr/>
          </p:nvSpPr>
          <p:spPr bwMode="auto">
            <a:xfrm>
              <a:off x="3898" y="1123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29" name="Oval 62"/>
            <p:cNvSpPr>
              <a:spLocks noChangeArrowheads="1"/>
            </p:cNvSpPr>
            <p:nvPr/>
          </p:nvSpPr>
          <p:spPr bwMode="auto">
            <a:xfrm>
              <a:off x="4033" y="1126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30" name="Oval 63"/>
            <p:cNvSpPr>
              <a:spLocks noChangeArrowheads="1"/>
            </p:cNvSpPr>
            <p:nvPr/>
          </p:nvSpPr>
          <p:spPr bwMode="auto">
            <a:xfrm>
              <a:off x="4186" y="1126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31" name="Oval 64"/>
            <p:cNvSpPr>
              <a:spLocks noChangeArrowheads="1"/>
            </p:cNvSpPr>
            <p:nvPr/>
          </p:nvSpPr>
          <p:spPr bwMode="auto">
            <a:xfrm>
              <a:off x="4330" y="1129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32" name="Oval 65"/>
            <p:cNvSpPr>
              <a:spLocks noChangeArrowheads="1"/>
            </p:cNvSpPr>
            <p:nvPr/>
          </p:nvSpPr>
          <p:spPr bwMode="auto">
            <a:xfrm>
              <a:off x="4474" y="1129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33" name="Text Box 67"/>
            <p:cNvSpPr txBox="1">
              <a:spLocks noChangeArrowheads="1"/>
            </p:cNvSpPr>
            <p:nvPr/>
          </p:nvSpPr>
          <p:spPr bwMode="auto">
            <a:xfrm>
              <a:off x="2841" y="121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33CC"/>
                  </a:solidFill>
                </a:rPr>
                <a:t>x</a:t>
              </a:r>
            </a:p>
          </p:txBody>
        </p:sp>
        <p:sp>
          <p:nvSpPr>
            <p:cNvPr id="51234" name="Line 68"/>
            <p:cNvSpPr>
              <a:spLocks noChangeShapeType="1"/>
            </p:cNvSpPr>
            <p:nvPr/>
          </p:nvSpPr>
          <p:spPr bwMode="auto">
            <a:xfrm>
              <a:off x="2784" y="923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5" name="Line 69"/>
            <p:cNvSpPr>
              <a:spLocks noChangeShapeType="1"/>
            </p:cNvSpPr>
            <p:nvPr/>
          </p:nvSpPr>
          <p:spPr bwMode="auto">
            <a:xfrm>
              <a:off x="2354" y="923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6" name="Line 70"/>
            <p:cNvSpPr>
              <a:spLocks noChangeShapeType="1"/>
            </p:cNvSpPr>
            <p:nvPr/>
          </p:nvSpPr>
          <p:spPr bwMode="auto">
            <a:xfrm>
              <a:off x="1780" y="923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7" name="Line 71"/>
            <p:cNvSpPr>
              <a:spLocks noChangeShapeType="1"/>
            </p:cNvSpPr>
            <p:nvPr/>
          </p:nvSpPr>
          <p:spPr bwMode="auto">
            <a:xfrm>
              <a:off x="2641" y="923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8" name="Text Box 72"/>
            <p:cNvSpPr txBox="1">
              <a:spLocks noChangeArrowheads="1"/>
            </p:cNvSpPr>
            <p:nvPr/>
          </p:nvSpPr>
          <p:spPr bwMode="auto">
            <a:xfrm>
              <a:off x="1541" y="1258"/>
              <a:ext cx="4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33CC"/>
                  </a:solidFill>
                </a:rPr>
                <a:t>m*(x)</a:t>
              </a:r>
            </a:p>
          </p:txBody>
        </p:sp>
        <p:sp>
          <p:nvSpPr>
            <p:cNvPr id="51239" name="Line 73"/>
            <p:cNvSpPr>
              <a:spLocks noChangeShapeType="1"/>
            </p:cNvSpPr>
            <p:nvPr/>
          </p:nvSpPr>
          <p:spPr bwMode="auto">
            <a:xfrm>
              <a:off x="1207" y="923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4410" name="Text Box 74"/>
          <p:cNvSpPr txBox="1">
            <a:spLocks noChangeArrowheads="1"/>
          </p:cNvSpPr>
          <p:nvPr/>
        </p:nvSpPr>
        <p:spPr bwMode="auto">
          <a:xfrm>
            <a:off x="3360738" y="2012950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y</a:t>
            </a:r>
          </a:p>
        </p:txBody>
      </p:sp>
      <p:sp>
        <p:nvSpPr>
          <p:cNvPr id="51206" name="Text Box 75"/>
          <p:cNvSpPr txBox="1">
            <a:spLocks noChangeArrowheads="1"/>
          </p:cNvSpPr>
          <p:nvPr/>
        </p:nvSpPr>
        <p:spPr bwMode="auto">
          <a:xfrm>
            <a:off x="701675" y="2746375"/>
            <a:ext cx="7589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51207" name="Text Box 76"/>
          <p:cNvSpPr txBox="1">
            <a:spLocks noChangeArrowheads="1"/>
          </p:cNvSpPr>
          <p:nvPr/>
        </p:nvSpPr>
        <p:spPr bwMode="auto">
          <a:xfrm>
            <a:off x="1157288" y="2670175"/>
            <a:ext cx="74374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54413" name="Rectangle 77"/>
          <p:cNvSpPr>
            <a:spLocks noChangeArrowheads="1"/>
          </p:cNvSpPr>
          <p:nvPr/>
        </p:nvSpPr>
        <p:spPr bwMode="auto">
          <a:xfrm>
            <a:off x="457200" y="2555875"/>
            <a:ext cx="8229600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600"/>
              <a:t>Suppose </a:t>
            </a:r>
            <a:r>
              <a:rPr lang="en-US" sz="2600">
                <a:solidFill>
                  <a:srgbClr val="0033CC"/>
                </a:solidFill>
              </a:rPr>
              <a:t>y</a:t>
            </a:r>
            <a:r>
              <a:rPr lang="en-US" sz="2600"/>
              <a:t> is </a:t>
            </a:r>
            <a:r>
              <a:rPr lang="en-US" sz="2600">
                <a:solidFill>
                  <a:srgbClr val="00B000"/>
                </a:solidFill>
              </a:rPr>
              <a:t>Green</a:t>
            </a:r>
            <a:r>
              <a:rPr lang="en-US" sz="2600"/>
              <a:t> and </a:t>
            </a:r>
            <a:r>
              <a:rPr lang="en-US" sz="2600">
                <a:solidFill>
                  <a:srgbClr val="0033CC"/>
                </a:solidFill>
              </a:rPr>
              <a:t>m*(x)</a:t>
            </a:r>
            <a:r>
              <a:rPr lang="en-US" sz="2600"/>
              <a:t> </a:t>
            </a:r>
            <a:r>
              <a:rPr lang="en-US" sz="2600">
                <a:cs typeface="Arial" charset="0"/>
              </a:rPr>
              <a:t>≤ </a:t>
            </a:r>
            <a:r>
              <a:rPr lang="en-US" sz="260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z="2600">
                <a:cs typeface="Arial" charset="0"/>
              </a:rPr>
              <a:t> ≤</a:t>
            </a:r>
            <a:r>
              <a:rPr lang="en-US" sz="2600"/>
              <a:t> </a:t>
            </a:r>
            <a:r>
              <a:rPr lang="en-US" sz="2600">
                <a:solidFill>
                  <a:srgbClr val="0033CC"/>
                </a:solidFill>
              </a:rPr>
              <a:t>x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600"/>
              <a:t>Since </a:t>
            </a:r>
            <a:r>
              <a:rPr lang="en-US" sz="2600">
                <a:solidFill>
                  <a:srgbClr val="0033CC"/>
                </a:solidFill>
              </a:rPr>
              <a:t>y</a:t>
            </a:r>
            <a:r>
              <a:rPr lang="en-US" sz="2600"/>
              <a:t> is </a:t>
            </a:r>
            <a:r>
              <a:rPr lang="en-US" sz="2600">
                <a:solidFill>
                  <a:srgbClr val="00B000"/>
                </a:solidFill>
              </a:rPr>
              <a:t>Green</a:t>
            </a:r>
            <a:r>
              <a:rPr lang="en-US" sz="2600"/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/>
              <a:t>				</a:t>
            </a:r>
            <a:r>
              <a:rPr lang="en-US" sz="2600">
                <a:solidFill>
                  <a:srgbClr val="0033CC"/>
                </a:solidFill>
              </a:rPr>
              <a:t>g(y)</a:t>
            </a:r>
            <a:r>
              <a:rPr lang="en-US" sz="2600"/>
              <a:t> = </a:t>
            </a:r>
            <a:r>
              <a:rPr lang="en-US" sz="2600">
                <a:solidFill>
                  <a:srgbClr val="0033CC"/>
                </a:solidFill>
              </a:rPr>
              <a:t>f(y)</a:t>
            </a:r>
            <a:r>
              <a:rPr lang="en-US" sz="2600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/>
              <a:t>	and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/>
              <a:t>			</a:t>
            </a:r>
            <a:r>
              <a:rPr lang="en-US" sz="2600">
                <a:solidFill>
                  <a:srgbClr val="0033CC"/>
                </a:solidFill>
              </a:rPr>
              <a:t>g(x)</a:t>
            </a:r>
            <a:r>
              <a:rPr lang="en-US" sz="2600"/>
              <a:t> = </a:t>
            </a:r>
            <a:r>
              <a:rPr lang="en-US" sz="2600">
                <a:solidFill>
                  <a:srgbClr val="0033CC"/>
                </a:solidFill>
              </a:rPr>
              <a:t>f(m*(x))</a:t>
            </a:r>
            <a:r>
              <a:rPr lang="en-US" sz="2600"/>
              <a:t> &lt; </a:t>
            </a:r>
            <a:r>
              <a:rPr lang="en-US" sz="2600">
                <a:solidFill>
                  <a:srgbClr val="0033CC"/>
                </a:solidFill>
              </a:rPr>
              <a:t>f(y)</a:t>
            </a:r>
            <a:r>
              <a:rPr lang="en-US" sz="2600"/>
              <a:t> = </a:t>
            </a:r>
            <a:r>
              <a:rPr lang="en-US" sz="2600">
                <a:solidFill>
                  <a:srgbClr val="0033CC"/>
                </a:solidFill>
              </a:rPr>
              <a:t>g(y)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600">
              <a:solidFill>
                <a:srgbClr val="0033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600">
                <a:solidFill>
                  <a:srgbClr val="0033CC"/>
                </a:solidFill>
              </a:rPr>
              <a:t>g</a:t>
            </a:r>
            <a:r>
              <a:rPr lang="en-US" sz="2600"/>
              <a:t> is </a:t>
            </a:r>
            <a:r>
              <a:rPr lang="en-US" sz="2600">
                <a:solidFill>
                  <a:srgbClr val="CC0099"/>
                </a:solidFill>
              </a:rPr>
              <a:t>not monotone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4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E8F9C-2DE9-4BF1-A472-A59824AA5C35}" type="slidenum">
              <a:rPr lang="en-US" altLang="en-US"/>
              <a:pPr>
                <a:defRPr/>
              </a:pPr>
              <a:t>37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m*(x) good enough?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3975"/>
            <a:ext cx="8229600" cy="3536950"/>
          </a:xfrm>
        </p:spPr>
        <p:txBody>
          <a:bodyPr/>
          <a:lstStyle/>
          <a:p>
            <a:pPr eaLnBrk="1" hangingPunct="1"/>
            <a:r>
              <a:rPr lang="en-US" smtClean="0"/>
              <a:t>To ensure monotonicity we need: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0033CC"/>
                </a:solidFill>
              </a:rPr>
              <a:t>x</a:t>
            </a:r>
            <a:r>
              <a:rPr lang="en-US" smtClean="0"/>
              <a:t> &lt; </a:t>
            </a:r>
            <a:r>
              <a:rPr lang="en-US" smtClean="0">
                <a:solidFill>
                  <a:srgbClr val="0033CC"/>
                </a:solidFill>
              </a:rPr>
              <a:t>y</a:t>
            </a:r>
            <a:r>
              <a:rPr lang="en-US" smtClean="0"/>
              <a:t>  implies  </a:t>
            </a:r>
            <a:r>
              <a:rPr lang="en-US" smtClean="0">
                <a:solidFill>
                  <a:srgbClr val="0033CC"/>
                </a:solidFill>
              </a:rPr>
              <a:t>m*(x)</a:t>
            </a:r>
            <a:r>
              <a:rPr lang="en-US" smtClean="0"/>
              <a:t> &lt; </a:t>
            </a:r>
            <a:r>
              <a:rPr lang="en-US" smtClean="0">
                <a:solidFill>
                  <a:srgbClr val="0033CC"/>
                </a:solidFill>
              </a:rPr>
              <a:t>m*(y)</a:t>
            </a:r>
          </a:p>
          <a:p>
            <a:pPr eaLnBrk="1" hangingPunct="1"/>
            <a:r>
              <a:rPr lang="en-US" smtClean="0"/>
              <a:t> Requires relaxing the requirement: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	for all </a:t>
            </a:r>
            <a:r>
              <a:rPr lang="en-US" smtClean="0">
                <a:solidFill>
                  <a:srgbClr val="00B000"/>
                </a:solidFill>
              </a:rPr>
              <a:t>Green</a:t>
            </a:r>
            <a:r>
              <a:rPr lang="en-US" smtClean="0"/>
              <a:t> </a:t>
            </a:r>
            <a:r>
              <a:rPr lang="en-US" smtClean="0">
                <a:solidFill>
                  <a:srgbClr val="0033CC"/>
                </a:solidFill>
              </a:rPr>
              <a:t>z</a:t>
            </a:r>
            <a:r>
              <a:rPr lang="en-US" smtClean="0"/>
              <a:t>,   </a:t>
            </a:r>
            <a:r>
              <a:rPr lang="en-US" smtClean="0">
                <a:solidFill>
                  <a:srgbClr val="0033CC"/>
                </a:solidFill>
              </a:rPr>
              <a:t>m*(z)</a:t>
            </a:r>
            <a:r>
              <a:rPr lang="en-US" smtClean="0"/>
              <a:t> =</a:t>
            </a:r>
            <a:r>
              <a:rPr lang="en-US" smtClean="0">
                <a:solidFill>
                  <a:srgbClr val="0033CC"/>
                </a:solidFill>
              </a:rPr>
              <a:t> z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endParaRPr lang="en-US" smtClean="0">
              <a:solidFill>
                <a:srgbClr val="0033CC"/>
              </a:solidFill>
            </a:endParaRPr>
          </a:p>
        </p:txBody>
      </p:sp>
      <p:grpSp>
        <p:nvGrpSpPr>
          <p:cNvPr id="655401" name="Group 41"/>
          <p:cNvGrpSpPr>
            <a:grpSpLocks/>
          </p:cNvGrpSpPr>
          <p:nvPr/>
        </p:nvGrpSpPr>
        <p:grpSpPr bwMode="auto">
          <a:xfrm>
            <a:off x="1820863" y="1455738"/>
            <a:ext cx="6334125" cy="898525"/>
            <a:chOff x="1147" y="917"/>
            <a:chExt cx="3990" cy="566"/>
          </a:xfrm>
        </p:grpSpPr>
        <p:sp>
          <p:nvSpPr>
            <p:cNvPr id="52229" name="Oval 4"/>
            <p:cNvSpPr>
              <a:spLocks noChangeArrowheads="1"/>
            </p:cNvSpPr>
            <p:nvPr/>
          </p:nvSpPr>
          <p:spPr bwMode="auto">
            <a:xfrm>
              <a:off x="1147" y="1102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30" name="Oval 5"/>
            <p:cNvSpPr>
              <a:spLocks noChangeArrowheads="1"/>
            </p:cNvSpPr>
            <p:nvPr/>
          </p:nvSpPr>
          <p:spPr bwMode="auto">
            <a:xfrm>
              <a:off x="1300" y="1102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31" name="Oval 6"/>
            <p:cNvSpPr>
              <a:spLocks noChangeArrowheads="1"/>
            </p:cNvSpPr>
            <p:nvPr/>
          </p:nvSpPr>
          <p:spPr bwMode="auto">
            <a:xfrm>
              <a:off x="1444" y="1105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32" name="Oval 7"/>
            <p:cNvSpPr>
              <a:spLocks noChangeArrowheads="1"/>
            </p:cNvSpPr>
            <p:nvPr/>
          </p:nvSpPr>
          <p:spPr bwMode="auto">
            <a:xfrm>
              <a:off x="1588" y="1105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33" name="Oval 8"/>
            <p:cNvSpPr>
              <a:spLocks noChangeArrowheads="1"/>
            </p:cNvSpPr>
            <p:nvPr/>
          </p:nvSpPr>
          <p:spPr bwMode="auto">
            <a:xfrm>
              <a:off x="1723" y="110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34" name="Oval 9"/>
            <p:cNvSpPr>
              <a:spLocks noChangeArrowheads="1"/>
            </p:cNvSpPr>
            <p:nvPr/>
          </p:nvSpPr>
          <p:spPr bwMode="auto">
            <a:xfrm>
              <a:off x="1876" y="1108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35" name="Oval 10"/>
            <p:cNvSpPr>
              <a:spLocks noChangeArrowheads="1"/>
            </p:cNvSpPr>
            <p:nvPr/>
          </p:nvSpPr>
          <p:spPr bwMode="auto">
            <a:xfrm>
              <a:off x="2020" y="1111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36" name="Oval 11"/>
            <p:cNvSpPr>
              <a:spLocks noChangeArrowheads="1"/>
            </p:cNvSpPr>
            <p:nvPr/>
          </p:nvSpPr>
          <p:spPr bwMode="auto">
            <a:xfrm>
              <a:off x="2164" y="1111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37" name="Oval 12"/>
            <p:cNvSpPr>
              <a:spLocks noChangeArrowheads="1"/>
            </p:cNvSpPr>
            <p:nvPr/>
          </p:nvSpPr>
          <p:spPr bwMode="auto">
            <a:xfrm>
              <a:off x="2299" y="1108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38" name="Oval 13"/>
            <p:cNvSpPr>
              <a:spLocks noChangeArrowheads="1"/>
            </p:cNvSpPr>
            <p:nvPr/>
          </p:nvSpPr>
          <p:spPr bwMode="auto">
            <a:xfrm>
              <a:off x="2452" y="110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39" name="Oval 14"/>
            <p:cNvSpPr>
              <a:spLocks noChangeArrowheads="1"/>
            </p:cNvSpPr>
            <p:nvPr/>
          </p:nvSpPr>
          <p:spPr bwMode="auto">
            <a:xfrm>
              <a:off x="2596" y="1111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5375" name="Oval 15"/>
            <p:cNvSpPr>
              <a:spLocks noChangeArrowheads="1"/>
            </p:cNvSpPr>
            <p:nvPr/>
          </p:nvSpPr>
          <p:spPr bwMode="auto">
            <a:xfrm>
              <a:off x="2734" y="1112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41" name="Oval 16"/>
            <p:cNvSpPr>
              <a:spLocks noChangeArrowheads="1"/>
            </p:cNvSpPr>
            <p:nvPr/>
          </p:nvSpPr>
          <p:spPr bwMode="auto">
            <a:xfrm>
              <a:off x="2875" y="1114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42" name="Oval 17"/>
            <p:cNvSpPr>
              <a:spLocks noChangeArrowheads="1"/>
            </p:cNvSpPr>
            <p:nvPr/>
          </p:nvSpPr>
          <p:spPr bwMode="auto">
            <a:xfrm>
              <a:off x="3028" y="111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43" name="Oval 18"/>
            <p:cNvSpPr>
              <a:spLocks noChangeArrowheads="1"/>
            </p:cNvSpPr>
            <p:nvPr/>
          </p:nvSpPr>
          <p:spPr bwMode="auto">
            <a:xfrm>
              <a:off x="3172" y="1117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44" name="Oval 19"/>
            <p:cNvSpPr>
              <a:spLocks noChangeArrowheads="1"/>
            </p:cNvSpPr>
            <p:nvPr/>
          </p:nvSpPr>
          <p:spPr bwMode="auto">
            <a:xfrm>
              <a:off x="3316" y="1117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45" name="Oval 20"/>
            <p:cNvSpPr>
              <a:spLocks noChangeArrowheads="1"/>
            </p:cNvSpPr>
            <p:nvPr/>
          </p:nvSpPr>
          <p:spPr bwMode="auto">
            <a:xfrm>
              <a:off x="3457" y="111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46" name="Oval 21"/>
            <p:cNvSpPr>
              <a:spLocks noChangeArrowheads="1"/>
            </p:cNvSpPr>
            <p:nvPr/>
          </p:nvSpPr>
          <p:spPr bwMode="auto">
            <a:xfrm>
              <a:off x="3610" y="111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47" name="Oval 22"/>
            <p:cNvSpPr>
              <a:spLocks noChangeArrowheads="1"/>
            </p:cNvSpPr>
            <p:nvPr/>
          </p:nvSpPr>
          <p:spPr bwMode="auto">
            <a:xfrm>
              <a:off x="3754" y="1117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48" name="Oval 23"/>
            <p:cNvSpPr>
              <a:spLocks noChangeArrowheads="1"/>
            </p:cNvSpPr>
            <p:nvPr/>
          </p:nvSpPr>
          <p:spPr bwMode="auto">
            <a:xfrm>
              <a:off x="3898" y="1117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49" name="Oval 24"/>
            <p:cNvSpPr>
              <a:spLocks noChangeArrowheads="1"/>
            </p:cNvSpPr>
            <p:nvPr/>
          </p:nvSpPr>
          <p:spPr bwMode="auto">
            <a:xfrm>
              <a:off x="4033" y="1120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50" name="Oval 25"/>
            <p:cNvSpPr>
              <a:spLocks noChangeArrowheads="1"/>
            </p:cNvSpPr>
            <p:nvPr/>
          </p:nvSpPr>
          <p:spPr bwMode="auto">
            <a:xfrm>
              <a:off x="4186" y="1120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51" name="Oval 26"/>
            <p:cNvSpPr>
              <a:spLocks noChangeArrowheads="1"/>
            </p:cNvSpPr>
            <p:nvPr/>
          </p:nvSpPr>
          <p:spPr bwMode="auto">
            <a:xfrm>
              <a:off x="4330" y="1123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52" name="Oval 27"/>
            <p:cNvSpPr>
              <a:spLocks noChangeArrowheads="1"/>
            </p:cNvSpPr>
            <p:nvPr/>
          </p:nvSpPr>
          <p:spPr bwMode="auto">
            <a:xfrm>
              <a:off x="4474" y="112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53" name="Oval 28"/>
            <p:cNvSpPr>
              <a:spLocks noChangeArrowheads="1"/>
            </p:cNvSpPr>
            <p:nvPr/>
          </p:nvSpPr>
          <p:spPr bwMode="auto">
            <a:xfrm>
              <a:off x="2832" y="1060"/>
              <a:ext cx="192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54" name="Text Box 29"/>
            <p:cNvSpPr txBox="1">
              <a:spLocks noChangeArrowheads="1"/>
            </p:cNvSpPr>
            <p:nvPr/>
          </p:nvSpPr>
          <p:spPr bwMode="auto">
            <a:xfrm>
              <a:off x="2841" y="114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33CC"/>
                  </a:solidFill>
                </a:rPr>
                <a:t>x</a:t>
              </a:r>
            </a:p>
          </p:txBody>
        </p:sp>
        <p:sp>
          <p:nvSpPr>
            <p:cNvPr id="52255" name="Line 30"/>
            <p:cNvSpPr>
              <a:spLocks noChangeShapeType="1"/>
            </p:cNvSpPr>
            <p:nvPr/>
          </p:nvSpPr>
          <p:spPr bwMode="auto">
            <a:xfrm>
              <a:off x="2784" y="917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6" name="Line 31"/>
            <p:cNvSpPr>
              <a:spLocks noChangeShapeType="1"/>
            </p:cNvSpPr>
            <p:nvPr/>
          </p:nvSpPr>
          <p:spPr bwMode="auto">
            <a:xfrm>
              <a:off x="2354" y="917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Line 32"/>
            <p:cNvSpPr>
              <a:spLocks noChangeShapeType="1"/>
            </p:cNvSpPr>
            <p:nvPr/>
          </p:nvSpPr>
          <p:spPr bwMode="auto">
            <a:xfrm>
              <a:off x="1780" y="917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Line 33"/>
            <p:cNvSpPr>
              <a:spLocks noChangeShapeType="1"/>
            </p:cNvSpPr>
            <p:nvPr/>
          </p:nvSpPr>
          <p:spPr bwMode="auto">
            <a:xfrm>
              <a:off x="2641" y="917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9" name="Text Box 34"/>
            <p:cNvSpPr txBox="1">
              <a:spLocks noChangeArrowheads="1"/>
            </p:cNvSpPr>
            <p:nvPr/>
          </p:nvSpPr>
          <p:spPr bwMode="auto">
            <a:xfrm>
              <a:off x="1541" y="1252"/>
              <a:ext cx="4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33CC"/>
                  </a:solidFill>
                </a:rPr>
                <a:t>m*(x)</a:t>
              </a:r>
            </a:p>
          </p:txBody>
        </p:sp>
        <p:sp>
          <p:nvSpPr>
            <p:cNvPr id="52260" name="Line 35"/>
            <p:cNvSpPr>
              <a:spLocks noChangeShapeType="1"/>
            </p:cNvSpPr>
            <p:nvPr/>
          </p:nvSpPr>
          <p:spPr bwMode="auto">
            <a:xfrm>
              <a:off x="1207" y="917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1" name="Text Box 36"/>
            <p:cNvSpPr txBox="1">
              <a:spLocks noChangeArrowheads="1"/>
            </p:cNvSpPr>
            <p:nvPr/>
          </p:nvSpPr>
          <p:spPr bwMode="auto">
            <a:xfrm>
              <a:off x="2117" y="1178"/>
              <a:ext cx="1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33CC"/>
                  </a:solidFill>
                </a:rPr>
                <a:t>y</a:t>
              </a:r>
            </a:p>
          </p:txBody>
        </p:sp>
        <p:sp>
          <p:nvSpPr>
            <p:cNvPr id="52262" name="Oval 37"/>
            <p:cNvSpPr>
              <a:spLocks noChangeArrowheads="1"/>
            </p:cNvSpPr>
            <p:nvPr/>
          </p:nvSpPr>
          <p:spPr bwMode="auto">
            <a:xfrm>
              <a:off x="4762" y="112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63" name="Oval 38"/>
            <p:cNvSpPr>
              <a:spLocks noChangeArrowheads="1"/>
            </p:cNvSpPr>
            <p:nvPr/>
          </p:nvSpPr>
          <p:spPr bwMode="auto">
            <a:xfrm>
              <a:off x="4906" y="112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64" name="Oval 39"/>
            <p:cNvSpPr>
              <a:spLocks noChangeArrowheads="1"/>
            </p:cNvSpPr>
            <p:nvPr/>
          </p:nvSpPr>
          <p:spPr bwMode="auto">
            <a:xfrm>
              <a:off x="5050" y="112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265" name="Oval 40"/>
            <p:cNvSpPr>
              <a:spLocks noChangeArrowheads="1"/>
            </p:cNvSpPr>
            <p:nvPr/>
          </p:nvSpPr>
          <p:spPr bwMode="auto">
            <a:xfrm>
              <a:off x="4625" y="1120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14C9-B578-45DA-A98E-EBDAD2BA8BDA}" type="slidenum">
              <a:rPr lang="en-US" altLang="en-US"/>
              <a:pPr>
                <a:defRPr/>
              </a:pPr>
              <a:t>38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Thinning out </a:t>
            </a:r>
            <a:r>
              <a:rPr lang="en-US" smtClean="0">
                <a:solidFill>
                  <a:srgbClr val="00B000"/>
                </a:solidFill>
              </a:rPr>
              <a:t>Green*</a:t>
            </a:r>
            <a:r>
              <a:rPr lang="en-US" smtClean="0"/>
              <a:t> (x)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3975"/>
            <a:ext cx="8229600" cy="3536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Plan: Eliminate certain </a:t>
            </a:r>
            <a:r>
              <a:rPr lang="en-US" sz="2600" smtClean="0">
                <a:solidFill>
                  <a:srgbClr val="CC0099"/>
                </a:solidFill>
              </a:rPr>
              <a:t>unsafe</a:t>
            </a:r>
            <a:r>
              <a:rPr lang="en-US" sz="2600" smtClean="0"/>
              <a:t> points from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00B000"/>
                </a:solidFill>
              </a:rPr>
              <a:t>Green*</a:t>
            </a:r>
            <a:r>
              <a:rPr lang="en-US" sz="2600" smtClean="0">
                <a:solidFill>
                  <a:srgbClr val="0033CC"/>
                </a:solidFill>
              </a:rPr>
              <a:t>(x)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Roughly, </a:t>
            </a:r>
            <a:r>
              <a:rPr lang="en-US" sz="2600" smtClean="0">
                <a:solidFill>
                  <a:srgbClr val="0033CC"/>
                </a:solidFill>
              </a:rPr>
              <a:t>y</a:t>
            </a:r>
            <a:r>
              <a:rPr lang="en-US" sz="2600" smtClean="0"/>
              <a:t> is </a:t>
            </a:r>
            <a:r>
              <a:rPr lang="en-US" sz="2600" smtClean="0">
                <a:solidFill>
                  <a:srgbClr val="CC0099"/>
                </a:solidFill>
              </a:rPr>
              <a:t>unsafe</a:t>
            </a:r>
            <a:r>
              <a:rPr lang="en-US" sz="2600" smtClean="0"/>
              <a:t> </a:t>
            </a:r>
            <a:r>
              <a:rPr lang="en-US" sz="2600" smtClean="0">
                <a:solidFill>
                  <a:srgbClr val="CC0099"/>
                </a:solidFill>
              </a:rPr>
              <a:t>for x</a:t>
            </a:r>
            <a:r>
              <a:rPr lang="en-US" sz="2600" smtClean="0"/>
              <a:t> if for some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			</a:t>
            </a:r>
            <a:r>
              <a:rPr lang="en-US" sz="2600" smtClean="0">
                <a:solidFill>
                  <a:srgbClr val="0033CC"/>
                </a:solidFill>
              </a:rPr>
              <a:t>z</a:t>
            </a:r>
            <a:r>
              <a:rPr lang="en-US" sz="2600" smtClean="0"/>
              <a:t> &gt; </a:t>
            </a:r>
            <a:r>
              <a:rPr lang="en-US" sz="2600" smtClean="0">
                <a:solidFill>
                  <a:srgbClr val="0033CC"/>
                </a:solidFill>
              </a:rPr>
              <a:t>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Some interval beginning with </a:t>
            </a:r>
            <a:r>
              <a:rPr lang="en-US" sz="2600" smtClean="0">
                <a:solidFill>
                  <a:srgbClr val="0033CC"/>
                </a:solidFill>
              </a:rPr>
              <a:t>y</a:t>
            </a:r>
            <a:r>
              <a:rPr lang="en-US" sz="2600" smtClean="0"/>
              <a:t> and containing </a:t>
            </a:r>
            <a:r>
              <a:rPr lang="en-US" sz="2600" smtClean="0">
                <a:solidFill>
                  <a:srgbClr val="0033CC"/>
                </a:solidFill>
              </a:rPr>
              <a:t>x</a:t>
            </a:r>
            <a:r>
              <a:rPr lang="en-US" sz="2600" smtClean="0"/>
              <a:t> has a high density of </a:t>
            </a:r>
            <a:r>
              <a:rPr lang="en-US" sz="2600" smtClean="0">
                <a:solidFill>
                  <a:srgbClr val="FF3300"/>
                </a:solidFill>
              </a:rPr>
              <a:t>Reds</a:t>
            </a:r>
            <a:r>
              <a:rPr lang="en-US" sz="2600" smtClean="0"/>
              <a:t>.</a:t>
            </a:r>
            <a:endParaRPr lang="en-US" sz="260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(There is a non-trivial chance that </a:t>
            </a:r>
            <a:r>
              <a:rPr lang="en-US" sz="2600" smtClean="0">
                <a:solidFill>
                  <a:srgbClr val="0033CC"/>
                </a:solidFill>
              </a:rPr>
              <a:t>Sample(z)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has no </a:t>
            </a:r>
            <a:r>
              <a:rPr lang="en-US" sz="2600" smtClean="0">
                <a:solidFill>
                  <a:srgbClr val="00B000"/>
                </a:solidFill>
              </a:rPr>
              <a:t>Green</a:t>
            </a:r>
            <a:r>
              <a:rPr lang="en-US" sz="2600" smtClean="0"/>
              <a:t> points </a:t>
            </a:r>
            <a:r>
              <a:rPr lang="en-US" sz="2600" smtClean="0">
                <a:cs typeface="Arial" charset="0"/>
              </a:rPr>
              <a:t>≥ </a:t>
            </a:r>
            <a:r>
              <a:rPr lang="en-US" sz="2600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z="2600" smtClean="0">
                <a:cs typeface="Arial" charset="0"/>
              </a:rPr>
              <a:t>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</p:txBody>
      </p:sp>
      <p:sp>
        <p:nvSpPr>
          <p:cNvPr id="670749" name="Text Box 29"/>
          <p:cNvSpPr txBox="1">
            <a:spLocks noChangeArrowheads="1"/>
          </p:cNvSpPr>
          <p:nvPr/>
        </p:nvSpPr>
        <p:spPr bwMode="auto">
          <a:xfrm>
            <a:off x="4510088" y="19113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x</a:t>
            </a:r>
          </a:p>
        </p:txBody>
      </p:sp>
      <p:sp>
        <p:nvSpPr>
          <p:cNvPr id="670756" name="Text Box 36"/>
          <p:cNvSpPr txBox="1">
            <a:spLocks noChangeArrowheads="1"/>
          </p:cNvSpPr>
          <p:nvPr/>
        </p:nvSpPr>
        <p:spPr bwMode="auto">
          <a:xfrm>
            <a:off x="4056063" y="1898650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y</a:t>
            </a:r>
          </a:p>
        </p:txBody>
      </p:sp>
      <p:grpSp>
        <p:nvGrpSpPr>
          <p:cNvPr id="670762" name="Group 42"/>
          <p:cNvGrpSpPr>
            <a:grpSpLocks/>
          </p:cNvGrpSpPr>
          <p:nvPr/>
        </p:nvGrpSpPr>
        <p:grpSpPr bwMode="auto">
          <a:xfrm>
            <a:off x="1820863" y="1749425"/>
            <a:ext cx="6334125" cy="171450"/>
            <a:chOff x="1147" y="1102"/>
            <a:chExt cx="3990" cy="108"/>
          </a:xfrm>
        </p:grpSpPr>
        <p:sp>
          <p:nvSpPr>
            <p:cNvPr id="53261" name="Oval 4"/>
            <p:cNvSpPr>
              <a:spLocks noChangeArrowheads="1"/>
            </p:cNvSpPr>
            <p:nvPr/>
          </p:nvSpPr>
          <p:spPr bwMode="auto">
            <a:xfrm>
              <a:off x="1147" y="1102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62" name="Oval 5"/>
            <p:cNvSpPr>
              <a:spLocks noChangeArrowheads="1"/>
            </p:cNvSpPr>
            <p:nvPr/>
          </p:nvSpPr>
          <p:spPr bwMode="auto">
            <a:xfrm>
              <a:off x="1300" y="1102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63" name="Oval 6"/>
            <p:cNvSpPr>
              <a:spLocks noChangeArrowheads="1"/>
            </p:cNvSpPr>
            <p:nvPr/>
          </p:nvSpPr>
          <p:spPr bwMode="auto">
            <a:xfrm>
              <a:off x="1444" y="1105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64" name="Oval 7"/>
            <p:cNvSpPr>
              <a:spLocks noChangeArrowheads="1"/>
            </p:cNvSpPr>
            <p:nvPr/>
          </p:nvSpPr>
          <p:spPr bwMode="auto">
            <a:xfrm>
              <a:off x="1588" y="1105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65" name="Oval 8"/>
            <p:cNvSpPr>
              <a:spLocks noChangeArrowheads="1"/>
            </p:cNvSpPr>
            <p:nvPr/>
          </p:nvSpPr>
          <p:spPr bwMode="auto">
            <a:xfrm>
              <a:off x="1723" y="110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66" name="Oval 9"/>
            <p:cNvSpPr>
              <a:spLocks noChangeArrowheads="1"/>
            </p:cNvSpPr>
            <p:nvPr/>
          </p:nvSpPr>
          <p:spPr bwMode="auto">
            <a:xfrm>
              <a:off x="1876" y="1108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67" name="Oval 10"/>
            <p:cNvSpPr>
              <a:spLocks noChangeArrowheads="1"/>
            </p:cNvSpPr>
            <p:nvPr/>
          </p:nvSpPr>
          <p:spPr bwMode="auto">
            <a:xfrm>
              <a:off x="2020" y="1111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68" name="Oval 11"/>
            <p:cNvSpPr>
              <a:spLocks noChangeArrowheads="1"/>
            </p:cNvSpPr>
            <p:nvPr/>
          </p:nvSpPr>
          <p:spPr bwMode="auto">
            <a:xfrm>
              <a:off x="2164" y="1111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69" name="Oval 12"/>
            <p:cNvSpPr>
              <a:spLocks noChangeArrowheads="1"/>
            </p:cNvSpPr>
            <p:nvPr/>
          </p:nvSpPr>
          <p:spPr bwMode="auto">
            <a:xfrm>
              <a:off x="2299" y="1108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70" name="Oval 13"/>
            <p:cNvSpPr>
              <a:spLocks noChangeArrowheads="1"/>
            </p:cNvSpPr>
            <p:nvPr/>
          </p:nvSpPr>
          <p:spPr bwMode="auto">
            <a:xfrm>
              <a:off x="2452" y="1108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71" name="Oval 14"/>
            <p:cNvSpPr>
              <a:spLocks noChangeArrowheads="1"/>
            </p:cNvSpPr>
            <p:nvPr/>
          </p:nvSpPr>
          <p:spPr bwMode="auto">
            <a:xfrm>
              <a:off x="2596" y="1111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70735" name="Oval 15"/>
            <p:cNvSpPr>
              <a:spLocks noChangeArrowheads="1"/>
            </p:cNvSpPr>
            <p:nvPr/>
          </p:nvSpPr>
          <p:spPr bwMode="auto">
            <a:xfrm>
              <a:off x="2734" y="1112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73" name="Oval 16"/>
            <p:cNvSpPr>
              <a:spLocks noChangeArrowheads="1"/>
            </p:cNvSpPr>
            <p:nvPr/>
          </p:nvSpPr>
          <p:spPr bwMode="auto">
            <a:xfrm>
              <a:off x="2875" y="1114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74" name="Oval 17"/>
            <p:cNvSpPr>
              <a:spLocks noChangeArrowheads="1"/>
            </p:cNvSpPr>
            <p:nvPr/>
          </p:nvSpPr>
          <p:spPr bwMode="auto">
            <a:xfrm>
              <a:off x="3028" y="111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75" name="Oval 18"/>
            <p:cNvSpPr>
              <a:spLocks noChangeArrowheads="1"/>
            </p:cNvSpPr>
            <p:nvPr/>
          </p:nvSpPr>
          <p:spPr bwMode="auto">
            <a:xfrm>
              <a:off x="3172" y="1117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53276" name="Oval 19"/>
            <p:cNvSpPr>
              <a:spLocks noChangeArrowheads="1"/>
            </p:cNvSpPr>
            <p:nvPr/>
          </p:nvSpPr>
          <p:spPr bwMode="auto">
            <a:xfrm>
              <a:off x="3316" y="1117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77" name="Oval 20"/>
            <p:cNvSpPr>
              <a:spLocks noChangeArrowheads="1"/>
            </p:cNvSpPr>
            <p:nvPr/>
          </p:nvSpPr>
          <p:spPr bwMode="auto">
            <a:xfrm>
              <a:off x="3457" y="1114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78" name="Oval 21"/>
            <p:cNvSpPr>
              <a:spLocks noChangeArrowheads="1"/>
            </p:cNvSpPr>
            <p:nvPr/>
          </p:nvSpPr>
          <p:spPr bwMode="auto">
            <a:xfrm>
              <a:off x="3610" y="1114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79" name="Oval 22"/>
            <p:cNvSpPr>
              <a:spLocks noChangeArrowheads="1"/>
            </p:cNvSpPr>
            <p:nvPr/>
          </p:nvSpPr>
          <p:spPr bwMode="auto">
            <a:xfrm>
              <a:off x="3754" y="1117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80" name="Oval 23"/>
            <p:cNvSpPr>
              <a:spLocks noChangeArrowheads="1"/>
            </p:cNvSpPr>
            <p:nvPr/>
          </p:nvSpPr>
          <p:spPr bwMode="auto">
            <a:xfrm>
              <a:off x="3898" y="1117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81" name="Oval 24"/>
            <p:cNvSpPr>
              <a:spLocks noChangeArrowheads="1"/>
            </p:cNvSpPr>
            <p:nvPr/>
          </p:nvSpPr>
          <p:spPr bwMode="auto">
            <a:xfrm>
              <a:off x="4033" y="1120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82" name="Oval 25"/>
            <p:cNvSpPr>
              <a:spLocks noChangeArrowheads="1"/>
            </p:cNvSpPr>
            <p:nvPr/>
          </p:nvSpPr>
          <p:spPr bwMode="auto">
            <a:xfrm>
              <a:off x="4186" y="1120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83" name="Oval 26"/>
            <p:cNvSpPr>
              <a:spLocks noChangeArrowheads="1"/>
            </p:cNvSpPr>
            <p:nvPr/>
          </p:nvSpPr>
          <p:spPr bwMode="auto">
            <a:xfrm>
              <a:off x="4330" y="1123"/>
              <a:ext cx="87" cy="8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84" name="Oval 27"/>
            <p:cNvSpPr>
              <a:spLocks noChangeArrowheads="1"/>
            </p:cNvSpPr>
            <p:nvPr/>
          </p:nvSpPr>
          <p:spPr bwMode="auto">
            <a:xfrm>
              <a:off x="4474" y="112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85" name="Oval 37"/>
            <p:cNvSpPr>
              <a:spLocks noChangeArrowheads="1"/>
            </p:cNvSpPr>
            <p:nvPr/>
          </p:nvSpPr>
          <p:spPr bwMode="auto">
            <a:xfrm>
              <a:off x="4762" y="112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86" name="Oval 38"/>
            <p:cNvSpPr>
              <a:spLocks noChangeArrowheads="1"/>
            </p:cNvSpPr>
            <p:nvPr/>
          </p:nvSpPr>
          <p:spPr bwMode="auto">
            <a:xfrm>
              <a:off x="4906" y="112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87" name="Oval 39"/>
            <p:cNvSpPr>
              <a:spLocks noChangeArrowheads="1"/>
            </p:cNvSpPr>
            <p:nvPr/>
          </p:nvSpPr>
          <p:spPr bwMode="auto">
            <a:xfrm>
              <a:off x="5050" y="1123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288" name="Oval 40"/>
            <p:cNvSpPr>
              <a:spLocks noChangeArrowheads="1"/>
            </p:cNvSpPr>
            <p:nvPr/>
          </p:nvSpPr>
          <p:spPr bwMode="auto">
            <a:xfrm>
              <a:off x="4625" y="1120"/>
              <a:ext cx="87" cy="87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3255" name="Text Box 41"/>
          <p:cNvSpPr txBox="1">
            <a:spLocks noChangeArrowheads="1"/>
          </p:cNvSpPr>
          <p:nvPr/>
        </p:nvSpPr>
        <p:spPr bwMode="auto">
          <a:xfrm>
            <a:off x="5437188" y="196532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z</a:t>
            </a:r>
          </a:p>
        </p:txBody>
      </p:sp>
      <p:grpSp>
        <p:nvGrpSpPr>
          <p:cNvPr id="670769" name="Group 49"/>
          <p:cNvGrpSpPr>
            <a:grpSpLocks/>
          </p:cNvGrpSpPr>
          <p:nvPr/>
        </p:nvGrpSpPr>
        <p:grpSpPr bwMode="auto">
          <a:xfrm>
            <a:off x="1876425" y="1466850"/>
            <a:ext cx="2314575" cy="238125"/>
            <a:chOff x="1182" y="924"/>
            <a:chExt cx="1458" cy="150"/>
          </a:xfrm>
        </p:grpSpPr>
        <p:sp>
          <p:nvSpPr>
            <p:cNvPr id="53257" name="Line 43"/>
            <p:cNvSpPr>
              <a:spLocks noChangeShapeType="1"/>
            </p:cNvSpPr>
            <p:nvPr/>
          </p:nvSpPr>
          <p:spPr bwMode="auto">
            <a:xfrm>
              <a:off x="2214" y="930"/>
              <a:ext cx="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8" name="Line 45"/>
            <p:cNvSpPr>
              <a:spLocks noChangeShapeType="1"/>
            </p:cNvSpPr>
            <p:nvPr/>
          </p:nvSpPr>
          <p:spPr bwMode="auto">
            <a:xfrm>
              <a:off x="2640" y="924"/>
              <a:ext cx="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Line 46"/>
            <p:cNvSpPr>
              <a:spLocks noChangeShapeType="1"/>
            </p:cNvSpPr>
            <p:nvPr/>
          </p:nvSpPr>
          <p:spPr bwMode="auto">
            <a:xfrm>
              <a:off x="1764" y="942"/>
              <a:ext cx="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Line 47"/>
            <p:cNvSpPr>
              <a:spLocks noChangeShapeType="1"/>
            </p:cNvSpPr>
            <p:nvPr/>
          </p:nvSpPr>
          <p:spPr bwMode="auto">
            <a:xfrm>
              <a:off x="1182" y="930"/>
              <a:ext cx="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49" grpId="0"/>
      <p:bldP spid="67075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B1F51-E6A9-48E0-AB4A-CC7C657B0360}" type="slidenum">
              <a:rPr lang="en-US" altLang="en-US"/>
              <a:pPr>
                <a:defRPr/>
              </a:pPr>
              <a:t>39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Thinning out </a:t>
            </a:r>
            <a:r>
              <a:rPr lang="en-US" smtClean="0">
                <a:solidFill>
                  <a:srgbClr val="00B000"/>
                </a:solidFill>
              </a:rPr>
              <a:t>Green*</a:t>
            </a:r>
            <a:r>
              <a:rPr lang="en-US" smtClean="0"/>
              <a:t> (x)</a:t>
            </a:r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B000"/>
                </a:solidFill>
                <a:cs typeface="Arial" charset="0"/>
              </a:rPr>
              <a:t>Green*</a:t>
            </a:r>
            <a:r>
              <a:rPr lang="en-US" smtClean="0">
                <a:cs typeface="Arial" charset="0"/>
              </a:rPr>
              <a:t>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(x)</a:t>
            </a:r>
            <a:r>
              <a:rPr lang="en-US" smtClean="0">
                <a:cs typeface="Arial" charset="0"/>
              </a:rPr>
              <a:t> = {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: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 in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Sample(x)</a:t>
            </a:r>
            <a:r>
              <a:rPr lang="en-US" smtClean="0">
                <a:cs typeface="Arial" charset="0"/>
              </a:rPr>
              <a:t> ,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 </a:t>
            </a:r>
            <a:r>
              <a:rPr lang="en-US" smtClean="0">
                <a:solidFill>
                  <a:srgbClr val="99FF33"/>
                </a:solidFill>
                <a:cs typeface="Arial" charset="0"/>
              </a:rPr>
              <a:t>Green</a:t>
            </a:r>
            <a:r>
              <a:rPr lang="en-US" smtClean="0">
                <a:cs typeface="Arial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		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m*(x)</a:t>
            </a:r>
            <a:r>
              <a:rPr lang="en-US" smtClean="0">
                <a:cs typeface="Arial" charset="0"/>
              </a:rPr>
              <a:t> = max {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 in 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Green*</a:t>
            </a:r>
            <a:r>
              <a:rPr lang="en-US" smtClean="0">
                <a:cs typeface="Arial" charset="0"/>
              </a:rPr>
              <a:t> (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)}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B000"/>
                </a:solidFill>
                <a:cs typeface="Arial" charset="0"/>
              </a:rPr>
              <a:t>Green^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(x)</a:t>
            </a:r>
            <a:r>
              <a:rPr lang="en-US" smtClean="0">
                <a:cs typeface="Arial" charset="0"/>
              </a:rPr>
              <a:t> = {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: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 in 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Green*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(x)</a:t>
            </a:r>
            <a:r>
              <a:rPr lang="en-US" smtClean="0">
                <a:cs typeface="Arial" charset="0"/>
              </a:rPr>
              <a:t> ,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 safe for  x}	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m^(x)</a:t>
            </a:r>
            <a:r>
              <a:rPr lang="en-US" smtClean="0">
                <a:cs typeface="Arial" charset="0"/>
              </a:rPr>
              <a:t> = max {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 in 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Green^</a:t>
            </a:r>
            <a:r>
              <a:rPr lang="en-US" smtClean="0">
                <a:cs typeface="Arial" charset="0"/>
              </a:rPr>
              <a:t> (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)}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(Hiding: Efficient implementation of </a:t>
            </a:r>
            <a:r>
              <a:rPr lang="en-US" smtClean="0">
                <a:solidFill>
                  <a:srgbClr val="00B000"/>
                </a:solidFill>
                <a:cs typeface="Arial" charset="0"/>
              </a:rPr>
              <a:t>Green^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(x)</a:t>
            </a:r>
            <a:r>
              <a:rPr lang="en-US" smtClean="0">
                <a:cs typeface="Arial" charset="0"/>
              </a:rPr>
              <a:t>)</a:t>
            </a:r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F083D-8D5E-4904-BC86-7972D03D3BC5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For</a:t>
            </a:r>
            <a:r>
              <a:rPr lang="en-US" smtClean="0">
                <a:solidFill>
                  <a:srgbClr val="0033CC"/>
                </a:solidFill>
              </a:rPr>
              <a:t> f</a:t>
            </a:r>
            <a:r>
              <a:rPr lang="en-US" smtClean="0"/>
              <a:t>,</a:t>
            </a:r>
            <a:r>
              <a:rPr lang="en-US" smtClean="0">
                <a:solidFill>
                  <a:srgbClr val="0033CC"/>
                </a:solidFill>
              </a:rPr>
              <a:t>g</a:t>
            </a:r>
            <a:r>
              <a:rPr lang="en-US" smtClean="0"/>
              <a:t> with common domain  </a:t>
            </a:r>
            <a:r>
              <a:rPr lang="el-GR" smtClean="0">
                <a:solidFill>
                  <a:srgbClr val="FF3300"/>
                </a:solidFill>
                <a:cs typeface="Arial" charset="0"/>
              </a:rPr>
              <a:t>Γ</a:t>
            </a:r>
            <a:r>
              <a:rPr lang="en-US" smtClean="0">
                <a:cs typeface="Arial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33CC"/>
                </a:solidFill>
                <a:cs typeface="Arial" charset="0"/>
              </a:rPr>
              <a:t>dist(f,g)</a:t>
            </a:r>
            <a:r>
              <a:rPr lang="en-US" smtClean="0">
                <a:cs typeface="Arial" charset="0"/>
              </a:rPr>
              <a:t> =	</a:t>
            </a:r>
            <a:r>
              <a:rPr lang="en-US" smtClean="0">
                <a:solidFill>
                  <a:srgbClr val="CC0099"/>
                </a:solidFill>
                <a:cs typeface="Arial" charset="0"/>
              </a:rPr>
              <a:t>fraction of domain where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f</a:t>
            </a:r>
            <a:r>
              <a:rPr lang="en-US" smtClean="0">
                <a:cs typeface="Arial" charset="0"/>
              </a:rPr>
              <a:t>(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) ≠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g</a:t>
            </a:r>
            <a:r>
              <a:rPr lang="en-US" smtClean="0">
                <a:cs typeface="Arial" charset="0"/>
              </a:rPr>
              <a:t>(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)</a:t>
            </a:r>
            <a:r>
              <a:rPr lang="en-US" smtClean="0">
                <a:solidFill>
                  <a:srgbClr val="CC0099"/>
                </a:solidFill>
                <a:cs typeface="Arial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99"/>
                </a:solidFill>
                <a:cs typeface="Arial" charset="0"/>
              </a:rPr>
              <a:t>		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99"/>
                </a:solidFill>
                <a:cs typeface="Arial" charset="0"/>
              </a:rPr>
              <a:t>		 </a:t>
            </a:r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between two data sets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6172E-CFB3-4D23-9A35-D1D1C25E2CA4}" type="slidenum">
              <a:rPr lang="en-US" altLang="en-US"/>
              <a:pPr>
                <a:defRPr/>
              </a:pPr>
              <a:t>40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Redefining </a:t>
            </a:r>
            <a:r>
              <a:rPr lang="en-US" smtClean="0">
                <a:solidFill>
                  <a:srgbClr val="00B000"/>
                </a:solidFill>
              </a:rPr>
              <a:t>Green^</a:t>
            </a:r>
            <a:r>
              <a:rPr lang="en-US" smtClean="0"/>
              <a:t>(x)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</a:t>
            </a:r>
            <a:r>
              <a:rPr lang="en-US" smtClean="0">
                <a:solidFill>
                  <a:srgbClr val="0033CC"/>
                </a:solidFill>
              </a:rPr>
              <a:t>x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≤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, then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m^(x)</a:t>
            </a:r>
            <a:r>
              <a:rPr lang="en-US" smtClean="0">
                <a:cs typeface="Arial" charset="0"/>
              </a:rPr>
              <a:t> ≤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m^(y)</a:t>
            </a:r>
          </a:p>
          <a:p>
            <a:pPr eaLnBrk="1" hangingPunct="1"/>
            <a:endParaRPr lang="en-US" smtClean="0">
              <a:cs typeface="Arial" charset="0"/>
            </a:endParaRPr>
          </a:p>
          <a:p>
            <a:pPr eaLnBrk="1" hangingPunct="1"/>
            <a:r>
              <a:rPr lang="en-US" smtClean="0">
                <a:cs typeface="Arial" charset="0"/>
              </a:rPr>
              <a:t>{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: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m^(x)</a:t>
            </a:r>
            <a:r>
              <a:rPr lang="en-US" smtClean="0">
                <a:cs typeface="Arial" charset="0"/>
              </a:rPr>
              <a:t> ≠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} is O(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(f)</a:t>
            </a:r>
            <a:r>
              <a:rPr lang="en-US" smtClean="0">
                <a:cs typeface="Arial" charset="0"/>
              </a:rPr>
              <a:t> |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mtClean="0">
                <a:cs typeface="Arial" charset="0"/>
              </a:rPr>
              <a:t>|).</a:t>
            </a:r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9EEFD-522C-4665-8603-D28721BE6AC5}" type="slidenum">
              <a:rPr lang="en-US" altLang="en-US"/>
              <a:pPr>
                <a:defRPr/>
              </a:pPr>
              <a:t>41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1-dimensional case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9675"/>
            <a:ext cx="8229600" cy="4921250"/>
          </a:xfrm>
          <a:ln>
            <a:solidFill>
              <a:srgbClr val="0033CC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Classify points as </a:t>
            </a:r>
            <a:r>
              <a:rPr lang="en-US" smtClean="0">
                <a:solidFill>
                  <a:srgbClr val="00B000"/>
                </a:solidFill>
              </a:rPr>
              <a:t>Green</a:t>
            </a:r>
            <a:r>
              <a:rPr lang="en-US" smtClean="0"/>
              <a:t> and </a:t>
            </a:r>
            <a:r>
              <a:rPr lang="en-US" smtClean="0">
                <a:solidFill>
                  <a:srgbClr val="FF3300"/>
                </a:solidFill>
              </a:rPr>
              <a:t>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Few </a:t>
            </a:r>
            <a:r>
              <a:rPr lang="en-US" smtClean="0">
                <a:solidFill>
                  <a:srgbClr val="FF3300"/>
                </a:solidFill>
              </a:rPr>
              <a:t>Red</a:t>
            </a:r>
            <a:r>
              <a:rPr lang="en-US" smtClean="0"/>
              <a:t> points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33CC"/>
                </a:solidFill>
              </a:rPr>
              <a:t>f</a:t>
            </a:r>
            <a:r>
              <a:rPr lang="en-US" smtClean="0"/>
              <a:t> restricted to </a:t>
            </a:r>
            <a:r>
              <a:rPr lang="en-US" smtClean="0">
                <a:solidFill>
                  <a:srgbClr val="00B000"/>
                </a:solidFill>
              </a:rPr>
              <a:t>Green</a:t>
            </a:r>
            <a:r>
              <a:rPr lang="en-US" smtClean="0"/>
              <a:t> is f-monotone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each </a:t>
            </a:r>
            <a:r>
              <a:rPr lang="en-US" smtClean="0">
                <a:solidFill>
                  <a:srgbClr val="0033CC"/>
                </a:solidFill>
              </a:rPr>
              <a:t>x</a:t>
            </a:r>
            <a:r>
              <a:rPr lang="en-US" smtClean="0"/>
              <a:t>,  choose </a:t>
            </a:r>
            <a:r>
              <a:rPr lang="en-US" smtClean="0">
                <a:solidFill>
                  <a:srgbClr val="0033CC"/>
                </a:solidFill>
              </a:rPr>
              <a:t>Sample(x)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size </a:t>
            </a:r>
            <a:r>
              <a:rPr lang="en-US" smtClean="0">
                <a:solidFill>
                  <a:srgbClr val="0033CC"/>
                </a:solidFill>
              </a:rPr>
              <a:t>polylog(n)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points less than </a:t>
            </a:r>
            <a:r>
              <a:rPr lang="en-US" smtClean="0">
                <a:solidFill>
                  <a:srgbClr val="0033CC"/>
                </a:solidFill>
              </a:rPr>
              <a:t>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Density inversely proportional to distance from </a:t>
            </a:r>
            <a:r>
              <a:rPr lang="en-US" smtClean="0">
                <a:solidFill>
                  <a:srgbClr val="0033CC"/>
                </a:solidFill>
              </a:rPr>
              <a:t>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B000"/>
                </a:solidFill>
              </a:rPr>
              <a:t>Green^</a:t>
            </a:r>
            <a:r>
              <a:rPr lang="en-US" smtClean="0"/>
              <a:t> (x) from </a:t>
            </a:r>
            <a:r>
              <a:rPr lang="en-US" smtClean="0">
                <a:solidFill>
                  <a:srgbClr val="00B000"/>
                </a:solidFill>
              </a:rPr>
              <a:t>Sample(x) </a:t>
            </a:r>
            <a:r>
              <a:rPr lang="en-US" smtClean="0"/>
              <a:t>that are</a:t>
            </a:r>
            <a:r>
              <a:rPr lang="en-US" smtClean="0">
                <a:solidFill>
                  <a:srgbClr val="00B000"/>
                </a:solidFill>
              </a:rPr>
              <a:t> </a:t>
            </a:r>
            <a:r>
              <a:rPr lang="en-US" smtClean="0">
                <a:solidFill>
                  <a:srgbClr val="CC0099"/>
                </a:solidFill>
              </a:rPr>
              <a:t>safe</a:t>
            </a:r>
            <a:r>
              <a:rPr lang="en-US" smtClean="0">
                <a:solidFill>
                  <a:srgbClr val="00B000"/>
                </a:solidFill>
              </a:rPr>
              <a:t> for </a:t>
            </a:r>
            <a:r>
              <a:rPr lang="en-US" smtClean="0">
                <a:solidFill>
                  <a:srgbClr val="0033CC"/>
                </a:solidFill>
              </a:rPr>
              <a:t>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33CC"/>
                </a:solidFill>
              </a:rPr>
              <a:t>m^(x) </a:t>
            </a:r>
            <a:r>
              <a:rPr lang="en-US" smtClean="0"/>
              <a:t>is the maximum of</a:t>
            </a:r>
            <a:r>
              <a:rPr lang="en-US" smtClean="0">
                <a:solidFill>
                  <a:srgbClr val="0033CC"/>
                </a:solidFill>
              </a:rPr>
              <a:t> </a:t>
            </a:r>
            <a:r>
              <a:rPr lang="en-US" smtClean="0">
                <a:solidFill>
                  <a:srgbClr val="00B000"/>
                </a:solidFill>
              </a:rPr>
              <a:t>Green</a:t>
            </a:r>
            <a:r>
              <a:rPr lang="en-US" smtClean="0">
                <a:solidFill>
                  <a:srgbClr val="0033CC"/>
                </a:solidFill>
              </a:rPr>
              <a:t>^(x)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Output </a:t>
            </a:r>
            <a:r>
              <a:rPr lang="en-US" smtClean="0">
                <a:solidFill>
                  <a:srgbClr val="0033CC"/>
                </a:solidFill>
              </a:rPr>
              <a:t>g(x)</a:t>
            </a:r>
            <a:r>
              <a:rPr lang="en-US" smtClean="0"/>
              <a:t>=</a:t>
            </a:r>
            <a:r>
              <a:rPr lang="en-US" smtClean="0">
                <a:solidFill>
                  <a:srgbClr val="0033CC"/>
                </a:solidFill>
              </a:rPr>
              <a:t>f(m^(x))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1DB72-03F8-4B7A-AF7A-8B11BB2D8236}" type="slidenum">
              <a:rPr lang="en-US" altLang="en-US"/>
              <a:pPr>
                <a:defRPr/>
              </a:pPr>
              <a:t>42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sz="3800" smtClean="0"/>
              <a:t>Dimension greater than 1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229600" cy="1635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For </a:t>
            </a:r>
            <a:r>
              <a:rPr lang="en-US" sz="2800" smtClean="0">
                <a:solidFill>
                  <a:srgbClr val="0033CC"/>
                </a:solidFill>
              </a:rPr>
              <a:t>x</a:t>
            </a:r>
            <a:r>
              <a:rPr lang="en-US" sz="2800" smtClean="0"/>
              <a:t> &lt; </a:t>
            </a:r>
            <a:r>
              <a:rPr lang="en-US" sz="2800" smtClean="0">
                <a:solidFill>
                  <a:srgbClr val="0033CC"/>
                </a:solidFill>
              </a:rPr>
              <a:t>y</a:t>
            </a:r>
            <a:r>
              <a:rPr lang="en-US" sz="2800" smtClean="0"/>
              <a:t>, want </a:t>
            </a:r>
            <a:r>
              <a:rPr lang="en-US" sz="2800" smtClean="0">
                <a:solidFill>
                  <a:srgbClr val="0033CC"/>
                </a:solidFill>
              </a:rPr>
              <a:t>g(x)</a:t>
            </a:r>
            <a:r>
              <a:rPr lang="en-US" sz="2800" smtClean="0"/>
              <a:t> &lt; </a:t>
            </a:r>
            <a:r>
              <a:rPr lang="en-US" sz="2800" smtClean="0">
                <a:solidFill>
                  <a:srgbClr val="0033CC"/>
                </a:solidFill>
              </a:rPr>
              <a:t>g(y)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838200" y="1066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838200" y="1447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838200" y="2209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838200" y="1828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8382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838200" y="2971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219200" y="1066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1219200" y="1447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1219200" y="2209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1219200" y="1828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12192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1219200" y="2971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1600200" y="1066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1600200" y="1447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1600200" y="2209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1600200" y="1828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16002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5205" name="Rectangle 21"/>
          <p:cNvSpPr>
            <a:spLocks noChangeArrowheads="1"/>
          </p:cNvSpPr>
          <p:nvPr/>
        </p:nvSpPr>
        <p:spPr bwMode="auto">
          <a:xfrm>
            <a:off x="1600200" y="2971800"/>
            <a:ext cx="381000" cy="3810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1981200" y="1066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1981200" y="1447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1981200" y="2209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1981200" y="1828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>
            <a:off x="19812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1981200" y="2971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2362200" y="1066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73" name="Rectangle 29"/>
          <p:cNvSpPr>
            <a:spLocks noChangeArrowheads="1"/>
          </p:cNvSpPr>
          <p:nvPr/>
        </p:nvSpPr>
        <p:spPr bwMode="auto">
          <a:xfrm>
            <a:off x="2362200" y="1447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2362200" y="2209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75" name="Rectangle 31"/>
          <p:cNvSpPr>
            <a:spLocks noChangeArrowheads="1"/>
          </p:cNvSpPr>
          <p:nvPr/>
        </p:nvSpPr>
        <p:spPr bwMode="auto">
          <a:xfrm>
            <a:off x="2362200" y="1828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23622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2362200" y="2971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2743200" y="1066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79" name="Rectangle 35"/>
          <p:cNvSpPr>
            <a:spLocks noChangeArrowheads="1"/>
          </p:cNvSpPr>
          <p:nvPr/>
        </p:nvSpPr>
        <p:spPr bwMode="auto">
          <a:xfrm>
            <a:off x="2743200" y="1447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2743200" y="2209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81" name="Rectangle 37"/>
          <p:cNvSpPr>
            <a:spLocks noChangeArrowheads="1"/>
          </p:cNvSpPr>
          <p:nvPr/>
        </p:nvSpPr>
        <p:spPr bwMode="auto">
          <a:xfrm>
            <a:off x="2743200" y="1828800"/>
            <a:ext cx="381000" cy="3810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82" name="Rectangle 38"/>
          <p:cNvSpPr>
            <a:spLocks noChangeArrowheads="1"/>
          </p:cNvSpPr>
          <p:nvPr/>
        </p:nvSpPr>
        <p:spPr bwMode="auto">
          <a:xfrm>
            <a:off x="27432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2743200" y="2971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84" name="Rectangle 40"/>
          <p:cNvSpPr>
            <a:spLocks noChangeArrowheads="1"/>
          </p:cNvSpPr>
          <p:nvPr/>
        </p:nvSpPr>
        <p:spPr bwMode="auto">
          <a:xfrm>
            <a:off x="3124200" y="1066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85" name="Rectangle 41"/>
          <p:cNvSpPr>
            <a:spLocks noChangeArrowheads="1"/>
          </p:cNvSpPr>
          <p:nvPr/>
        </p:nvSpPr>
        <p:spPr bwMode="auto">
          <a:xfrm>
            <a:off x="3124200" y="1447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86" name="Rectangle 42"/>
          <p:cNvSpPr>
            <a:spLocks noChangeArrowheads="1"/>
          </p:cNvSpPr>
          <p:nvPr/>
        </p:nvSpPr>
        <p:spPr bwMode="auto">
          <a:xfrm>
            <a:off x="3124200" y="2209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87" name="Rectangle 43"/>
          <p:cNvSpPr>
            <a:spLocks noChangeArrowheads="1"/>
          </p:cNvSpPr>
          <p:nvPr/>
        </p:nvSpPr>
        <p:spPr bwMode="auto">
          <a:xfrm>
            <a:off x="3124200" y="1828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88" name="Rectangle 44"/>
          <p:cNvSpPr>
            <a:spLocks noChangeArrowheads="1"/>
          </p:cNvSpPr>
          <p:nvPr/>
        </p:nvSpPr>
        <p:spPr bwMode="auto">
          <a:xfrm>
            <a:off x="31242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89" name="Rectangle 45"/>
          <p:cNvSpPr>
            <a:spLocks noChangeArrowheads="1"/>
          </p:cNvSpPr>
          <p:nvPr/>
        </p:nvSpPr>
        <p:spPr bwMode="auto">
          <a:xfrm>
            <a:off x="3124200" y="2971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90" name="Rectangle 46"/>
          <p:cNvSpPr>
            <a:spLocks noChangeArrowheads="1"/>
          </p:cNvSpPr>
          <p:nvPr/>
        </p:nvSpPr>
        <p:spPr bwMode="auto">
          <a:xfrm>
            <a:off x="3505200" y="1066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91" name="Rectangle 47"/>
          <p:cNvSpPr>
            <a:spLocks noChangeArrowheads="1"/>
          </p:cNvSpPr>
          <p:nvPr/>
        </p:nvSpPr>
        <p:spPr bwMode="auto">
          <a:xfrm>
            <a:off x="3505200" y="1447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92" name="Rectangle 48"/>
          <p:cNvSpPr>
            <a:spLocks noChangeArrowheads="1"/>
          </p:cNvSpPr>
          <p:nvPr/>
        </p:nvSpPr>
        <p:spPr bwMode="auto">
          <a:xfrm>
            <a:off x="3505200" y="2209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93" name="Rectangle 49"/>
          <p:cNvSpPr>
            <a:spLocks noChangeArrowheads="1"/>
          </p:cNvSpPr>
          <p:nvPr/>
        </p:nvSpPr>
        <p:spPr bwMode="auto">
          <a:xfrm>
            <a:off x="3505200" y="1828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94" name="Rectangle 50"/>
          <p:cNvSpPr>
            <a:spLocks noChangeArrowheads="1"/>
          </p:cNvSpPr>
          <p:nvPr/>
        </p:nvSpPr>
        <p:spPr bwMode="auto">
          <a:xfrm>
            <a:off x="35052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95" name="Rectangle 51"/>
          <p:cNvSpPr>
            <a:spLocks noChangeArrowheads="1"/>
          </p:cNvSpPr>
          <p:nvPr/>
        </p:nvSpPr>
        <p:spPr bwMode="auto">
          <a:xfrm>
            <a:off x="3505200" y="2971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96" name="Rectangle 52"/>
          <p:cNvSpPr>
            <a:spLocks noChangeArrowheads="1"/>
          </p:cNvSpPr>
          <p:nvPr/>
        </p:nvSpPr>
        <p:spPr bwMode="auto">
          <a:xfrm>
            <a:off x="838200" y="3352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97" name="Rectangle 53"/>
          <p:cNvSpPr>
            <a:spLocks noChangeArrowheads="1"/>
          </p:cNvSpPr>
          <p:nvPr/>
        </p:nvSpPr>
        <p:spPr bwMode="auto">
          <a:xfrm>
            <a:off x="8382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98" name="Rectangle 54"/>
          <p:cNvSpPr>
            <a:spLocks noChangeArrowheads="1"/>
          </p:cNvSpPr>
          <p:nvPr/>
        </p:nvSpPr>
        <p:spPr bwMode="auto">
          <a:xfrm>
            <a:off x="1219200" y="3352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99" name="Rectangle 55"/>
          <p:cNvSpPr>
            <a:spLocks noChangeArrowheads="1"/>
          </p:cNvSpPr>
          <p:nvPr/>
        </p:nvSpPr>
        <p:spPr bwMode="auto">
          <a:xfrm>
            <a:off x="12192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00" name="Rectangle 56"/>
          <p:cNvSpPr>
            <a:spLocks noChangeArrowheads="1"/>
          </p:cNvSpPr>
          <p:nvPr/>
        </p:nvSpPr>
        <p:spPr bwMode="auto">
          <a:xfrm>
            <a:off x="1600200" y="3352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01" name="Rectangle 57"/>
          <p:cNvSpPr>
            <a:spLocks noChangeArrowheads="1"/>
          </p:cNvSpPr>
          <p:nvPr/>
        </p:nvSpPr>
        <p:spPr bwMode="auto">
          <a:xfrm>
            <a:off x="16002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02" name="Rectangle 58"/>
          <p:cNvSpPr>
            <a:spLocks noChangeArrowheads="1"/>
          </p:cNvSpPr>
          <p:nvPr/>
        </p:nvSpPr>
        <p:spPr bwMode="auto">
          <a:xfrm>
            <a:off x="1981200" y="3352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03" name="Rectangle 59"/>
          <p:cNvSpPr>
            <a:spLocks noChangeArrowheads="1"/>
          </p:cNvSpPr>
          <p:nvPr/>
        </p:nvSpPr>
        <p:spPr bwMode="auto">
          <a:xfrm>
            <a:off x="19812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04" name="Rectangle 60"/>
          <p:cNvSpPr>
            <a:spLocks noChangeArrowheads="1"/>
          </p:cNvSpPr>
          <p:nvPr/>
        </p:nvSpPr>
        <p:spPr bwMode="auto">
          <a:xfrm>
            <a:off x="2362200" y="3352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05" name="Rectangle 61"/>
          <p:cNvSpPr>
            <a:spLocks noChangeArrowheads="1"/>
          </p:cNvSpPr>
          <p:nvPr/>
        </p:nvSpPr>
        <p:spPr bwMode="auto">
          <a:xfrm>
            <a:off x="23622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06" name="Rectangle 62"/>
          <p:cNvSpPr>
            <a:spLocks noChangeArrowheads="1"/>
          </p:cNvSpPr>
          <p:nvPr/>
        </p:nvSpPr>
        <p:spPr bwMode="auto">
          <a:xfrm>
            <a:off x="2743200" y="3352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07" name="Rectangle 63"/>
          <p:cNvSpPr>
            <a:spLocks noChangeArrowheads="1"/>
          </p:cNvSpPr>
          <p:nvPr/>
        </p:nvSpPr>
        <p:spPr bwMode="auto">
          <a:xfrm>
            <a:off x="27432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08" name="Rectangle 64"/>
          <p:cNvSpPr>
            <a:spLocks noChangeArrowheads="1"/>
          </p:cNvSpPr>
          <p:nvPr/>
        </p:nvSpPr>
        <p:spPr bwMode="auto">
          <a:xfrm>
            <a:off x="3124200" y="3352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09" name="Rectangle 65"/>
          <p:cNvSpPr>
            <a:spLocks noChangeArrowheads="1"/>
          </p:cNvSpPr>
          <p:nvPr/>
        </p:nvSpPr>
        <p:spPr bwMode="auto">
          <a:xfrm>
            <a:off x="31242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10" name="Rectangle 66"/>
          <p:cNvSpPr>
            <a:spLocks noChangeArrowheads="1"/>
          </p:cNvSpPr>
          <p:nvPr/>
        </p:nvSpPr>
        <p:spPr bwMode="auto">
          <a:xfrm>
            <a:off x="3505200" y="3352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11" name="Rectangle 67"/>
          <p:cNvSpPr>
            <a:spLocks noChangeArrowheads="1"/>
          </p:cNvSpPr>
          <p:nvPr/>
        </p:nvSpPr>
        <p:spPr bwMode="auto">
          <a:xfrm>
            <a:off x="35052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412" name="Rectangle 68"/>
          <p:cNvSpPr>
            <a:spLocks noChangeArrowheads="1"/>
          </p:cNvSpPr>
          <p:nvPr/>
        </p:nvSpPr>
        <p:spPr bwMode="auto">
          <a:xfrm>
            <a:off x="4419600" y="1066800"/>
            <a:ext cx="381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200" baseline="30000"/>
          </a:p>
        </p:txBody>
      </p:sp>
      <p:sp>
        <p:nvSpPr>
          <p:cNvPr id="605253" name="Text Box 69"/>
          <p:cNvSpPr txBox="1">
            <a:spLocks noChangeArrowheads="1"/>
          </p:cNvSpPr>
          <p:nvPr/>
        </p:nvSpPr>
        <p:spPr bwMode="auto">
          <a:xfrm>
            <a:off x="1670050" y="2971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05254" name="Text Box 70"/>
          <p:cNvSpPr txBox="1">
            <a:spLocks noChangeArrowheads="1"/>
          </p:cNvSpPr>
          <p:nvPr/>
        </p:nvSpPr>
        <p:spPr bwMode="auto">
          <a:xfrm>
            <a:off x="2813050" y="18383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7" grpId="0" build="p"/>
      <p:bldP spid="605205" grpId="0" animBg="1"/>
      <p:bldP spid="605253" grpId="0"/>
      <p:bldP spid="60525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45AC2-1A45-48D2-A4B8-E6035E96769C}" type="slidenum">
              <a:rPr lang="en-US" altLang="en-US"/>
              <a:pPr>
                <a:defRPr/>
              </a:pPr>
              <a:t>43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Red/Green Classification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 the </a:t>
            </a:r>
            <a:r>
              <a:rPr lang="en-US" smtClean="0">
                <a:solidFill>
                  <a:srgbClr val="FF3300"/>
                </a:solidFill>
              </a:rPr>
              <a:t>Red</a:t>
            </a:r>
            <a:r>
              <a:rPr lang="en-US" smtClean="0"/>
              <a:t>/</a:t>
            </a:r>
            <a:r>
              <a:rPr lang="en-US" smtClean="0">
                <a:solidFill>
                  <a:srgbClr val="00B000"/>
                </a:solidFill>
              </a:rPr>
              <a:t>Green</a:t>
            </a:r>
            <a:r>
              <a:rPr lang="en-US" smtClean="0"/>
              <a:t> classification to higher dimensions:</a:t>
            </a:r>
          </a:p>
          <a:p>
            <a:pPr lvl="1" eaLnBrk="1" hangingPunct="1"/>
            <a:r>
              <a:rPr lang="en-US" smtClean="0">
                <a:solidFill>
                  <a:srgbClr val="0033CC"/>
                </a:solidFill>
              </a:rPr>
              <a:t>f</a:t>
            </a:r>
            <a:r>
              <a:rPr lang="en-US" smtClean="0"/>
              <a:t> restricted to </a:t>
            </a:r>
            <a:r>
              <a:rPr lang="en-US" smtClean="0">
                <a:solidFill>
                  <a:srgbClr val="00B000"/>
                </a:solidFill>
              </a:rPr>
              <a:t>Green</a:t>
            </a:r>
            <a:r>
              <a:rPr lang="en-US" smtClean="0"/>
              <a:t> is Monotone</a:t>
            </a:r>
          </a:p>
          <a:p>
            <a:pPr lvl="1" eaLnBrk="1" hangingPunct="1"/>
            <a:r>
              <a:rPr lang="en-US" smtClean="0">
                <a:solidFill>
                  <a:srgbClr val="FF3300"/>
                </a:solidFill>
              </a:rPr>
              <a:t>Red</a:t>
            </a:r>
            <a:r>
              <a:rPr lang="en-US" smtClean="0"/>
              <a:t> is small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Straightforward (mostly) extension of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	1-dimensional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3F295-6CF2-4AED-9934-412401AF412D}" type="slidenum">
              <a:rPr lang="en-US" altLang="en-US"/>
              <a:pPr>
                <a:defRPr/>
              </a:pPr>
              <a:t>44</a:t>
            </a:fld>
            <a:endParaRPr lang="en-US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Red/Green classification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0033CC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In the one-dimensional case,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00B000"/>
                </a:solidFill>
              </a:rPr>
              <a:t>Green^</a:t>
            </a:r>
            <a:r>
              <a:rPr lang="en-US" smtClean="0"/>
              <a:t> </a:t>
            </a:r>
            <a:r>
              <a:rPr lang="en-US" smtClean="0">
                <a:solidFill>
                  <a:srgbClr val="0033CC"/>
                </a:solidFill>
              </a:rPr>
              <a:t>(x) = </a:t>
            </a:r>
            <a:r>
              <a:rPr lang="en-US" smtClean="0"/>
              <a:t>sampled</a:t>
            </a:r>
            <a:r>
              <a:rPr lang="en-US" smtClean="0">
                <a:solidFill>
                  <a:srgbClr val="0033CC"/>
                </a:solidFill>
              </a:rPr>
              <a:t> </a:t>
            </a:r>
            <a:r>
              <a:rPr lang="en-US" smtClean="0">
                <a:solidFill>
                  <a:srgbClr val="00B000"/>
                </a:solidFill>
              </a:rPr>
              <a:t>Green</a:t>
            </a:r>
            <a:r>
              <a:rPr lang="en-US" smtClean="0">
                <a:solidFill>
                  <a:srgbClr val="0033CC"/>
                </a:solidFill>
              </a:rPr>
              <a:t> </a:t>
            </a:r>
            <a:r>
              <a:rPr lang="en-US" smtClean="0"/>
              <a:t>points safe for</a:t>
            </a:r>
            <a:r>
              <a:rPr lang="en-US" smtClean="0">
                <a:solidFill>
                  <a:srgbClr val="0033CC"/>
                </a:solidFill>
              </a:rPr>
              <a:t> x</a:t>
            </a:r>
            <a:endParaRPr lang="en-US" smtClean="0">
              <a:solidFill>
                <a:srgbClr val="0033CC"/>
              </a:solidFill>
              <a:cs typeface="Arial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smtClean="0">
                <a:solidFill>
                  <a:srgbClr val="0033CC"/>
                </a:solidFill>
              </a:rPr>
              <a:t>g(x)</a:t>
            </a:r>
            <a:r>
              <a:rPr lang="en-US" smtClean="0"/>
              <a:t> = </a:t>
            </a:r>
            <a:r>
              <a:rPr lang="en-US" smtClean="0">
                <a:solidFill>
                  <a:srgbClr val="0033CC"/>
                </a:solidFill>
              </a:rPr>
              <a:t>f</a:t>
            </a:r>
            <a:r>
              <a:rPr lang="en-US" smtClean="0"/>
              <a:t>(max {</a:t>
            </a:r>
            <a:r>
              <a:rPr lang="en-US" smtClean="0">
                <a:solidFill>
                  <a:srgbClr val="0033CC"/>
                </a:solidFill>
              </a:rPr>
              <a:t>y</a:t>
            </a:r>
            <a:r>
              <a:rPr lang="en-US" smtClean="0"/>
              <a:t> : </a:t>
            </a:r>
            <a:r>
              <a:rPr lang="en-US" smtClean="0">
                <a:solidFill>
                  <a:srgbClr val="0033CC"/>
                </a:solidFill>
              </a:rPr>
              <a:t>y</a:t>
            </a:r>
            <a:r>
              <a:rPr lang="en-US" smtClean="0"/>
              <a:t> in </a:t>
            </a:r>
            <a:r>
              <a:rPr lang="en-US" smtClean="0">
                <a:solidFill>
                  <a:srgbClr val="00B000"/>
                </a:solidFill>
              </a:rPr>
              <a:t>Green^</a:t>
            </a:r>
            <a:r>
              <a:rPr lang="en-US" smtClean="0"/>
              <a:t> (x) }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7EEB4-60DE-4696-9C2D-6A58530ACA41}" type="slidenum">
              <a:rPr lang="en-US" altLang="en-US"/>
              <a:pPr>
                <a:defRPr/>
              </a:pPr>
              <a:t>45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998537"/>
          </a:xfrm>
        </p:spPr>
        <p:txBody>
          <a:bodyPr/>
          <a:lstStyle/>
          <a:p>
            <a:pPr eaLnBrk="1" hangingPunct="1"/>
            <a:r>
              <a:rPr lang="en-US" smtClean="0"/>
              <a:t>The Green points below x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229600" cy="163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Set of Green maxima could be very large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Sparse Random Sampling will only roughly capture the frontier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Finding an appropriate definition of unsafe points is much harder than in the one dimensional case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895600" y="1219200"/>
            <a:ext cx="3124200" cy="3124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421" name="Freeform 5"/>
          <p:cNvSpPr>
            <a:spLocks/>
          </p:cNvSpPr>
          <p:nvPr/>
        </p:nvSpPr>
        <p:spPr bwMode="auto">
          <a:xfrm>
            <a:off x="2895600" y="1219200"/>
            <a:ext cx="3124200" cy="3124200"/>
          </a:xfrm>
          <a:custGeom>
            <a:avLst/>
            <a:gdLst>
              <a:gd name="T0" fmla="*/ 0 w 1968"/>
              <a:gd name="T1" fmla="*/ 1968 h 1968"/>
              <a:gd name="T2" fmla="*/ 1968 w 1968"/>
              <a:gd name="T3" fmla="*/ 1968 h 1968"/>
              <a:gd name="T4" fmla="*/ 1872 w 1968"/>
              <a:gd name="T5" fmla="*/ 1104 h 1968"/>
              <a:gd name="T6" fmla="*/ 1536 w 1968"/>
              <a:gd name="T7" fmla="*/ 576 h 1968"/>
              <a:gd name="T8" fmla="*/ 1104 w 1968"/>
              <a:gd name="T9" fmla="*/ 192 h 1968"/>
              <a:gd name="T10" fmla="*/ 528 w 1968"/>
              <a:gd name="T11" fmla="*/ 48 h 1968"/>
              <a:gd name="T12" fmla="*/ 0 w 1968"/>
              <a:gd name="T13" fmla="*/ 0 h 1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68"/>
              <a:gd name="T22" fmla="*/ 0 h 1968"/>
              <a:gd name="T23" fmla="*/ 1968 w 1968"/>
              <a:gd name="T24" fmla="*/ 1968 h 19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68" h="1968">
                <a:moveTo>
                  <a:pt x="0" y="1968"/>
                </a:moveTo>
                <a:lnTo>
                  <a:pt x="1968" y="1968"/>
                </a:lnTo>
                <a:lnTo>
                  <a:pt x="1872" y="1104"/>
                </a:lnTo>
                <a:lnTo>
                  <a:pt x="1536" y="576"/>
                </a:lnTo>
                <a:lnTo>
                  <a:pt x="1104" y="192"/>
                </a:lnTo>
                <a:lnTo>
                  <a:pt x="528" y="48"/>
                </a:lnTo>
                <a:lnTo>
                  <a:pt x="0" y="0"/>
                </a:lnTo>
              </a:path>
            </a:pathLst>
          </a:custGeom>
          <a:solidFill>
            <a:srgbClr val="8DFF8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5953125" y="1171575"/>
            <a:ext cx="123825" cy="1238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423" name="Text Box 19"/>
          <p:cNvSpPr txBox="1">
            <a:spLocks noChangeArrowheads="1"/>
          </p:cNvSpPr>
          <p:nvPr/>
        </p:nvSpPr>
        <p:spPr bwMode="auto">
          <a:xfrm>
            <a:off x="4648200" y="1225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60424" name="Text Box 20"/>
          <p:cNvSpPr txBox="1">
            <a:spLocks noChangeArrowheads="1"/>
          </p:cNvSpPr>
          <p:nvPr/>
        </p:nvSpPr>
        <p:spPr bwMode="auto">
          <a:xfrm>
            <a:off x="3975100" y="1484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0425" name="Text Box 21"/>
          <p:cNvSpPr txBox="1">
            <a:spLocks noChangeArrowheads="1"/>
          </p:cNvSpPr>
          <p:nvPr/>
        </p:nvSpPr>
        <p:spPr bwMode="auto">
          <a:xfrm>
            <a:off x="6146800" y="101758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B397E-BF5F-47D6-8550-C1BB11E32AA6}" type="slidenum">
              <a:rPr lang="en-US" altLang="en-US"/>
              <a:pPr>
                <a:defRPr/>
              </a:pPr>
              <a:t>46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US" smtClean="0"/>
              <a:t>Further work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2025"/>
            <a:ext cx="8229600" cy="5168900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0033CC"/>
                </a:solidFill>
              </a:rPr>
              <a:t>g </a:t>
            </a:r>
            <a:r>
              <a:rPr lang="en-US" smtClean="0"/>
              <a:t>produced by our algorithm has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smtClean="0">
                <a:solidFill>
                  <a:srgbClr val="0033CC"/>
                </a:solidFill>
              </a:rPr>
              <a:t>d(g,f)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≤ </a:t>
            </a:r>
            <a:r>
              <a:rPr lang="en-US" smtClean="0">
                <a:solidFill>
                  <a:srgbClr val="0033CC"/>
                </a:solidFill>
              </a:rPr>
              <a:t>C(d)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(f)|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Γ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|</a:t>
            </a:r>
            <a:r>
              <a:rPr lang="en-US" smtClean="0">
                <a:cs typeface="Arial" charset="0"/>
              </a:rPr>
              <a:t> </a:t>
            </a:r>
          </a:p>
          <a:p>
            <a:pPr lvl="1" eaLnBrk="1" hangingPunct="1"/>
            <a:r>
              <a:rPr lang="en-US" smtClean="0">
                <a:cs typeface="Arial" charset="0"/>
              </a:rPr>
              <a:t>Our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C(d)</a:t>
            </a:r>
            <a:r>
              <a:rPr lang="en-US" smtClean="0">
                <a:cs typeface="Arial" charset="0"/>
              </a:rPr>
              <a:t> is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exp(d</a:t>
            </a:r>
            <a:r>
              <a:rPr lang="en-US" baseline="30000" smtClean="0">
                <a:solidFill>
                  <a:srgbClr val="0033CC"/>
                </a:solidFill>
                <a:cs typeface="Arial" charset="0"/>
              </a:rPr>
              <a:t>2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)</a:t>
            </a:r>
            <a:r>
              <a:rPr lang="en-US" smtClean="0">
                <a:cs typeface="Arial" charset="0"/>
              </a:rPr>
              <a:t> .</a:t>
            </a:r>
          </a:p>
          <a:p>
            <a:pPr lvl="1" eaLnBrk="1" hangingPunct="1"/>
            <a:r>
              <a:rPr lang="en-US" smtClean="0">
                <a:cs typeface="Arial" charset="0"/>
              </a:rPr>
              <a:t>What should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C(d)</a:t>
            </a:r>
            <a:r>
              <a:rPr lang="en-US" smtClean="0">
                <a:cs typeface="Arial" charset="0"/>
              </a:rPr>
              <a:t> be? (Guess: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C(d)</a:t>
            </a:r>
            <a:r>
              <a:rPr lang="en-US" smtClean="0">
                <a:cs typeface="Arial" charset="0"/>
              </a:rPr>
              <a:t> = 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exp(d)</a:t>
            </a:r>
            <a:r>
              <a:rPr lang="en-US" smtClean="0">
                <a:cs typeface="Arial" charset="0"/>
              </a:rPr>
              <a:t> )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Distributed reconstruction for other interesting properties?</a:t>
            </a:r>
          </a:p>
          <a:p>
            <a:pPr lvl="1" eaLnBrk="1" hangingPunct="1"/>
            <a:r>
              <a:rPr lang="en-US" smtClean="0"/>
              <a:t>(Reconstructing expanders, Kale,Peres, Seshadhri, FOCS 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0F72A-215D-4B31-B6F1-E223898E74A6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8512"/>
          </a:xfrm>
        </p:spPr>
        <p:txBody>
          <a:bodyPr/>
          <a:lstStyle/>
          <a:p>
            <a:pPr eaLnBrk="1" hangingPunct="1"/>
            <a:r>
              <a:rPr lang="en-US" smtClean="0"/>
              <a:t>Properties of data sets</a:t>
            </a:r>
            <a:endParaRPr lang="el-GR" smtClean="0">
              <a:solidFill>
                <a:srgbClr val="FF3300"/>
              </a:solidFill>
            </a:endParaRP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228725"/>
            <a:ext cx="8229600" cy="4530725"/>
          </a:xfrm>
          <a:ln>
            <a:solidFill>
              <a:srgbClr val="CC0099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Focus of this talk: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CC0099"/>
              </a:solidFill>
            </a:endParaRPr>
          </a:p>
          <a:p>
            <a:pPr lvl="1" eaLnBrk="1" hangingPunct="1"/>
            <a:r>
              <a:rPr lang="en-US" smtClean="0">
                <a:solidFill>
                  <a:srgbClr val="CC0099"/>
                </a:solidFill>
              </a:rPr>
              <a:t>Monotone</a:t>
            </a:r>
            <a:r>
              <a:rPr lang="en-US" smtClean="0"/>
              <a:t>: nondecreasing along every line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	     (Order preserving)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  		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	When </a:t>
            </a:r>
            <a:r>
              <a:rPr lang="en-US" smtClean="0">
                <a:solidFill>
                  <a:srgbClr val="0033CC"/>
                </a:solidFill>
              </a:rPr>
              <a:t>d</a:t>
            </a:r>
            <a:r>
              <a:rPr lang="en-US" smtClean="0"/>
              <a:t>=1, monotone = sorted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1844-ABBA-4524-B994-A139A881EFB9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Algorithmic problems for </a:t>
            </a:r>
            <a:r>
              <a:rPr lang="en-US" smtClean="0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006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Given data set </a:t>
            </a:r>
            <a:r>
              <a:rPr lang="en-US" smtClean="0">
                <a:solidFill>
                  <a:srgbClr val="0033CC"/>
                </a:solidFill>
              </a:rPr>
              <a:t>f</a:t>
            </a:r>
            <a:r>
              <a:rPr lang="en-US" smtClean="0"/>
              <a:t>  (as input):</a:t>
            </a:r>
          </a:p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Recognition</a:t>
            </a:r>
            <a:r>
              <a:rPr lang="en-US" smtClean="0"/>
              <a:t>: Does </a:t>
            </a:r>
            <a:r>
              <a:rPr lang="en-US" smtClean="0">
                <a:solidFill>
                  <a:srgbClr val="0033CC"/>
                </a:solidFill>
              </a:rPr>
              <a:t>f</a:t>
            </a:r>
            <a:r>
              <a:rPr lang="en-US" smtClean="0"/>
              <a:t> satisfy </a:t>
            </a:r>
            <a:r>
              <a:rPr lang="en-US" smtClean="0">
                <a:solidFill>
                  <a:srgbClr val="0033CC"/>
                </a:solidFill>
              </a:rPr>
              <a:t>P</a:t>
            </a:r>
            <a:r>
              <a:rPr lang="en-US" smtClean="0"/>
              <a:t>?</a:t>
            </a:r>
          </a:p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RobustTesting</a:t>
            </a:r>
            <a:r>
              <a:rPr lang="en-US" smtClean="0"/>
              <a:t>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(Define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(f)</a:t>
            </a:r>
            <a:r>
              <a:rPr lang="en-US" smtClean="0">
                <a:cs typeface="Arial" charset="0"/>
              </a:rPr>
              <a:t> </a:t>
            </a:r>
            <a:r>
              <a:rPr lang="en-US" smtClean="0"/>
              <a:t>= min{ </a:t>
            </a:r>
            <a:r>
              <a:rPr lang="en-US" smtClean="0">
                <a:solidFill>
                  <a:srgbClr val="0033CC"/>
                </a:solidFill>
              </a:rPr>
              <a:t>dist(f,g)</a:t>
            </a:r>
            <a:r>
              <a:rPr lang="en-US" smtClean="0"/>
              <a:t> : </a:t>
            </a:r>
            <a:r>
              <a:rPr lang="en-US" smtClean="0">
                <a:solidFill>
                  <a:srgbClr val="0033CC"/>
                </a:solidFill>
              </a:rPr>
              <a:t>g</a:t>
            </a:r>
            <a:r>
              <a:rPr lang="en-US" smtClean="0"/>
              <a:t> satisfies </a:t>
            </a:r>
            <a:r>
              <a:rPr lang="en-US" smtClean="0">
                <a:solidFill>
                  <a:srgbClr val="0033CC"/>
                </a:solidFill>
              </a:rPr>
              <a:t>P</a:t>
            </a:r>
            <a:r>
              <a:rPr lang="en-US" smtClean="0"/>
              <a:t>})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For some 0 </a:t>
            </a:r>
            <a:r>
              <a:rPr lang="en-US" smtClean="0">
                <a:cs typeface="Arial" charset="0"/>
              </a:rPr>
              <a:t>≤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baseline="-25000" smtClean="0">
                <a:solidFill>
                  <a:srgbClr val="0033CC"/>
                </a:solidFill>
                <a:cs typeface="Arial" charset="0"/>
              </a:rPr>
              <a:t>1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&lt;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baseline="-25000" smtClean="0">
                <a:solidFill>
                  <a:srgbClr val="0033CC"/>
                </a:solidFill>
                <a:cs typeface="Arial" charset="0"/>
              </a:rPr>
              <a:t>2</a:t>
            </a:r>
            <a:r>
              <a:rPr lang="en-US" smtClean="0">
                <a:cs typeface="Arial" charset="0"/>
              </a:rPr>
              <a:t> &lt; 1, output either</a:t>
            </a:r>
            <a:endParaRPr lang="en-US" smtClean="0"/>
          </a:p>
          <a:p>
            <a:pPr lvl="1" eaLnBrk="1" hangingPunct="1"/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(f)</a:t>
            </a:r>
            <a:r>
              <a:rPr lang="en-US" smtClean="0">
                <a:cs typeface="Arial" charset="0"/>
              </a:rPr>
              <a:t> &gt;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 ε</a:t>
            </a:r>
            <a:r>
              <a:rPr lang="en-US" baseline="-25000" smtClean="0">
                <a:solidFill>
                  <a:srgbClr val="0033CC"/>
                </a:solidFill>
                <a:cs typeface="Arial" charset="0"/>
              </a:rPr>
              <a:t>1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 :f</a:t>
            </a:r>
            <a:r>
              <a:rPr lang="en-US" smtClean="0"/>
              <a:t> </a:t>
            </a:r>
            <a:r>
              <a:rPr lang="en-US" smtClean="0">
                <a:solidFill>
                  <a:srgbClr val="CC0099"/>
                </a:solidFill>
              </a:rPr>
              <a:t>is far from</a:t>
            </a:r>
            <a:r>
              <a:rPr lang="en-US" smtClean="0"/>
              <a:t> </a:t>
            </a:r>
            <a:r>
              <a:rPr lang="en-US" smtClean="0">
                <a:solidFill>
                  <a:srgbClr val="0033CC"/>
                </a:solidFill>
              </a:rPr>
              <a:t>P</a:t>
            </a:r>
          </a:p>
          <a:p>
            <a:pPr lvl="1" eaLnBrk="1" hangingPunct="1"/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(f)</a:t>
            </a:r>
            <a:r>
              <a:rPr lang="en-US" smtClean="0">
                <a:cs typeface="Arial" charset="0"/>
              </a:rPr>
              <a:t> &lt;</a:t>
            </a:r>
            <a:r>
              <a:rPr lang="en-US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baseline="-25000" smtClean="0">
                <a:solidFill>
                  <a:srgbClr val="0033CC"/>
                </a:solidFill>
                <a:cs typeface="Arial" charset="0"/>
              </a:rPr>
              <a:t>2</a:t>
            </a:r>
            <a:r>
              <a:rPr lang="en-US" smtClean="0">
                <a:cs typeface="Arial" charset="0"/>
              </a:rPr>
              <a:t>: </a:t>
            </a:r>
            <a:r>
              <a:rPr lang="en-US" smtClean="0"/>
              <a:t>  </a:t>
            </a:r>
            <a:r>
              <a:rPr lang="en-US" smtClean="0">
                <a:solidFill>
                  <a:srgbClr val="0033CC"/>
                </a:solidFill>
              </a:rPr>
              <a:t>f</a:t>
            </a:r>
            <a:r>
              <a:rPr lang="en-US" smtClean="0"/>
              <a:t> </a:t>
            </a:r>
            <a:r>
              <a:rPr lang="en-US" smtClean="0">
                <a:solidFill>
                  <a:srgbClr val="CC0099"/>
                </a:solidFill>
              </a:rPr>
              <a:t>is close to</a:t>
            </a:r>
            <a:r>
              <a:rPr lang="en-US" smtClean="0"/>
              <a:t> </a:t>
            </a:r>
            <a:r>
              <a:rPr lang="en-US" smtClean="0">
                <a:solidFill>
                  <a:srgbClr val="0033CC"/>
                </a:solidFill>
              </a:rPr>
              <a:t>P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33CC"/>
                </a:solidFill>
              </a:rPr>
              <a:t>		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 </a:t>
            </a:r>
            <a:endParaRPr lang="en-US" smtClean="0">
              <a:solidFill>
                <a:srgbClr val="0033CC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(If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baseline="-25000" smtClean="0">
                <a:solidFill>
                  <a:srgbClr val="0033CC"/>
                </a:solidFill>
                <a:cs typeface="Arial" charset="0"/>
              </a:rPr>
              <a:t>1 </a:t>
            </a:r>
            <a:r>
              <a:rPr lang="en-US" smtClean="0">
                <a:cs typeface="Arial" charset="0"/>
              </a:rPr>
              <a:t>&lt;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mtClean="0">
                <a:solidFill>
                  <a:srgbClr val="0033CC"/>
                </a:solidFill>
                <a:cs typeface="Arial" charset="0"/>
              </a:rPr>
              <a:t>(f)</a:t>
            </a:r>
            <a:r>
              <a:rPr lang="en-US" smtClean="0">
                <a:cs typeface="Arial" charset="0"/>
              </a:rPr>
              <a:t> ≤ </a:t>
            </a:r>
            <a:r>
              <a:rPr lang="el-GR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baseline="-25000" smtClean="0">
                <a:solidFill>
                  <a:srgbClr val="0033CC"/>
                </a:solidFill>
                <a:cs typeface="Arial" charset="0"/>
              </a:rPr>
              <a:t>2 </a:t>
            </a:r>
            <a:r>
              <a:rPr lang="en-US" smtClean="0">
                <a:cs typeface="Arial" charset="0"/>
              </a:rPr>
              <a:t>then can decide either)</a:t>
            </a:r>
            <a:endParaRPr lang="el-GR" smtClean="0">
              <a:solidFill>
                <a:srgbClr val="0033CC"/>
              </a:solidFill>
              <a:cs typeface="Arial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Property Reconstruction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6325"/>
            <a:ext cx="8229600" cy="5054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solidFill>
                  <a:srgbClr val="CC0099"/>
                </a:solidFill>
              </a:rPr>
              <a:t>Setting</a:t>
            </a:r>
            <a:r>
              <a:rPr lang="en-US" sz="2600" smtClean="0"/>
              <a:t>: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		Given </a:t>
            </a:r>
            <a:r>
              <a:rPr lang="en-US" sz="2600" smtClean="0">
                <a:solidFill>
                  <a:srgbClr val="0033CC"/>
                </a:solidFill>
              </a:rPr>
              <a:t>f</a:t>
            </a:r>
            <a:r>
              <a:rPr lang="en-US" sz="2600" smtClean="0"/>
              <a:t> </a:t>
            </a:r>
          </a:p>
          <a:p>
            <a:pPr eaLnBrk="1" hangingPunct="1"/>
            <a:r>
              <a:rPr lang="en-US" sz="2600" smtClean="0"/>
              <a:t>We </a:t>
            </a:r>
            <a:r>
              <a:rPr lang="en-US" sz="2600" smtClean="0">
                <a:solidFill>
                  <a:srgbClr val="CC0099"/>
                </a:solidFill>
              </a:rPr>
              <a:t>expect</a:t>
            </a:r>
            <a:r>
              <a:rPr lang="en-US" sz="2600" smtClean="0"/>
              <a:t> </a:t>
            </a:r>
            <a:r>
              <a:rPr lang="en-US" sz="2600" smtClean="0">
                <a:solidFill>
                  <a:srgbClr val="0033CC"/>
                </a:solidFill>
              </a:rPr>
              <a:t>f</a:t>
            </a:r>
            <a:r>
              <a:rPr lang="en-US" sz="2600" smtClean="0"/>
              <a:t> to satisfy </a:t>
            </a:r>
            <a:r>
              <a:rPr lang="en-US" sz="2600" smtClean="0">
                <a:solidFill>
                  <a:srgbClr val="0033CC"/>
                </a:solidFill>
              </a:rPr>
              <a:t>P</a:t>
            </a:r>
            <a:r>
              <a:rPr lang="en-US" sz="26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		(e.g. we run algorithms on </a:t>
            </a:r>
            <a:r>
              <a:rPr lang="en-US" sz="2600" smtClean="0">
                <a:solidFill>
                  <a:srgbClr val="0033CC"/>
                </a:solidFill>
              </a:rPr>
              <a:t>f</a:t>
            </a:r>
            <a:r>
              <a:rPr lang="en-US" sz="2600" smtClean="0"/>
              <a:t> that assume </a:t>
            </a:r>
            <a:r>
              <a:rPr lang="en-US" sz="2600" smtClean="0">
                <a:solidFill>
                  <a:srgbClr val="FF3300"/>
                </a:solidFill>
              </a:rPr>
              <a:t>P</a:t>
            </a:r>
            <a:r>
              <a:rPr lang="en-US" sz="2600" smtClean="0"/>
              <a:t>) </a:t>
            </a:r>
          </a:p>
          <a:p>
            <a:pPr eaLnBrk="1" hangingPunct="1"/>
            <a:r>
              <a:rPr lang="en-US" sz="2600" smtClean="0"/>
              <a:t>but </a:t>
            </a:r>
            <a:r>
              <a:rPr lang="en-US" sz="2600" smtClean="0">
                <a:solidFill>
                  <a:srgbClr val="0033CC"/>
                </a:solidFill>
              </a:rPr>
              <a:t>f </a:t>
            </a:r>
            <a:r>
              <a:rPr lang="en-US" sz="2600" smtClean="0"/>
              <a:t>may not satisfy </a:t>
            </a:r>
            <a:r>
              <a:rPr lang="en-US" sz="2600" smtClean="0">
                <a:solidFill>
                  <a:srgbClr val="0033CC"/>
                </a:solidFill>
              </a:rPr>
              <a:t>P 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solidFill>
                  <a:srgbClr val="CC0099"/>
                </a:solidFill>
              </a:rPr>
              <a:t>Reconstruction problem</a:t>
            </a:r>
            <a:r>
              <a:rPr lang="en-US" sz="2600" smtClean="0">
                <a:solidFill>
                  <a:srgbClr val="0033CC"/>
                </a:solidFill>
              </a:rPr>
              <a:t> for P</a:t>
            </a:r>
            <a:r>
              <a:rPr lang="en-US" sz="2600" smtClean="0"/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	Given data set </a:t>
            </a:r>
            <a:r>
              <a:rPr lang="en-US" sz="2600" smtClean="0">
                <a:solidFill>
                  <a:srgbClr val="0033CC"/>
                </a:solidFill>
              </a:rPr>
              <a:t>f</a:t>
            </a:r>
            <a:r>
              <a:rPr lang="en-US" sz="2600" smtClean="0"/>
              <a:t>, </a:t>
            </a:r>
            <a:r>
              <a:rPr lang="en-US" sz="2600" smtClean="0">
                <a:solidFill>
                  <a:srgbClr val="CC0099"/>
                </a:solidFill>
              </a:rPr>
              <a:t>produce</a:t>
            </a:r>
            <a:r>
              <a:rPr lang="en-US" sz="2600" smtClean="0"/>
              <a:t> data set </a:t>
            </a:r>
            <a:r>
              <a:rPr lang="en-US" sz="2600" smtClean="0">
                <a:solidFill>
                  <a:srgbClr val="0033CC"/>
                </a:solidFill>
              </a:rPr>
              <a:t>g</a:t>
            </a:r>
            <a:r>
              <a:rPr lang="en-US" sz="2600" smtClean="0"/>
              <a:t> that</a:t>
            </a:r>
          </a:p>
          <a:p>
            <a:pPr lvl="1" eaLnBrk="1" hangingPunct="1"/>
            <a:r>
              <a:rPr lang="en-US" sz="2200" smtClean="0"/>
              <a:t> </a:t>
            </a:r>
            <a:r>
              <a:rPr lang="en-US" sz="2200" smtClean="0">
                <a:solidFill>
                  <a:srgbClr val="CC0099"/>
                </a:solidFill>
              </a:rPr>
              <a:t>satisfies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0033CC"/>
                </a:solidFill>
              </a:rPr>
              <a:t>P</a:t>
            </a:r>
          </a:p>
          <a:p>
            <a:pPr lvl="1" eaLnBrk="1" hangingPunct="1"/>
            <a:r>
              <a:rPr lang="en-US" sz="2200" smtClean="0"/>
              <a:t>is </a:t>
            </a:r>
            <a:r>
              <a:rPr lang="en-US" sz="2200" smtClean="0">
                <a:solidFill>
                  <a:srgbClr val="CC0099"/>
                </a:solidFill>
              </a:rPr>
              <a:t>close to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0033CC"/>
                </a:solidFill>
              </a:rPr>
              <a:t>f</a:t>
            </a:r>
            <a:r>
              <a:rPr lang="en-US" sz="2200" smtClean="0"/>
              <a:t>: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200" smtClean="0"/>
              <a:t>         </a:t>
            </a:r>
            <a:r>
              <a:rPr lang="en-US" sz="2200" smtClean="0">
                <a:solidFill>
                  <a:srgbClr val="0033CC"/>
                </a:solidFill>
              </a:rPr>
              <a:t>d(f,g)</a:t>
            </a:r>
            <a:r>
              <a:rPr lang="en-US" sz="2200" smtClean="0"/>
              <a:t> is </a:t>
            </a:r>
            <a:r>
              <a:rPr lang="en-US" sz="2200" smtClean="0">
                <a:solidFill>
                  <a:srgbClr val="CC0099"/>
                </a:solidFill>
              </a:rPr>
              <a:t>not much bigger</a:t>
            </a:r>
            <a:r>
              <a:rPr lang="en-US" sz="2200" smtClean="0"/>
              <a:t> than </a:t>
            </a:r>
            <a:r>
              <a:rPr lang="el-GR" sz="2200" smtClean="0">
                <a:solidFill>
                  <a:srgbClr val="0033CC"/>
                </a:solidFill>
                <a:cs typeface="Arial" charset="0"/>
              </a:rPr>
              <a:t>ε</a:t>
            </a:r>
            <a:r>
              <a:rPr lang="en-US" sz="2200" smtClean="0">
                <a:solidFill>
                  <a:srgbClr val="0033CC"/>
                </a:solidFill>
                <a:cs typeface="Arial" charset="0"/>
              </a:rPr>
              <a:t>(f)</a:t>
            </a:r>
            <a:endParaRPr lang="en-US" sz="2200" smtClean="0">
              <a:solidFill>
                <a:srgbClr val="0033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B5352-6ACB-4382-968B-8ECE7F6C0C2B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What does it mean to </a:t>
            </a:r>
            <a:r>
              <a:rPr lang="en-US" smtClean="0">
                <a:solidFill>
                  <a:srgbClr val="CC0099"/>
                </a:solidFill>
              </a:rPr>
              <a:t>produce</a:t>
            </a:r>
            <a:r>
              <a:rPr lang="en-US" smtClean="0"/>
              <a:t> g?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Offline computation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FF3300"/>
                </a:solidFill>
              </a:rPr>
              <a:t>Input</a:t>
            </a:r>
            <a:r>
              <a:rPr lang="en-US" smtClean="0"/>
              <a:t>: 	</a:t>
            </a:r>
            <a:r>
              <a:rPr lang="en-US" smtClean="0">
                <a:solidFill>
                  <a:srgbClr val="CC0099"/>
                </a:solidFill>
              </a:rPr>
              <a:t>function table</a:t>
            </a:r>
            <a:r>
              <a:rPr lang="en-US" smtClean="0"/>
              <a:t> for </a:t>
            </a:r>
            <a:r>
              <a:rPr lang="en-US" smtClean="0">
                <a:solidFill>
                  <a:srgbClr val="0033CC"/>
                </a:solidFill>
              </a:rPr>
              <a:t>f</a:t>
            </a:r>
            <a:r>
              <a:rPr lang="en-US" smtClean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 </a:t>
            </a:r>
            <a:r>
              <a:rPr lang="en-US" smtClean="0">
                <a:solidFill>
                  <a:srgbClr val="FF3300"/>
                </a:solidFill>
              </a:rPr>
              <a:t>Output</a:t>
            </a:r>
            <a:r>
              <a:rPr lang="en-US" smtClean="0"/>
              <a:t>: </a:t>
            </a:r>
            <a:r>
              <a:rPr lang="en-US" smtClean="0">
                <a:solidFill>
                  <a:srgbClr val="CC0099"/>
                </a:solidFill>
              </a:rPr>
              <a:t>function table</a:t>
            </a:r>
            <a:r>
              <a:rPr lang="en-US" smtClean="0"/>
              <a:t> for </a:t>
            </a:r>
            <a:r>
              <a:rPr lang="en-US" smtClean="0">
                <a:solidFill>
                  <a:srgbClr val="0033CC"/>
                </a:solidFill>
              </a:rPr>
              <a:t>g</a:t>
            </a:r>
            <a:r>
              <a:rPr lang="en-US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33CAC-DD9F-40D6-9397-FE584B02460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Distributed monotonicity reconstruction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8463" y="1152525"/>
            <a:ext cx="8229600" cy="4932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smtClean="0"/>
              <a:t>Want algorithm </a:t>
            </a:r>
            <a:r>
              <a:rPr lang="en-US" sz="3200" smtClean="0">
                <a:solidFill>
                  <a:srgbClr val="0033CC"/>
                </a:solidFill>
              </a:rPr>
              <a:t>A</a:t>
            </a:r>
            <a:r>
              <a:rPr lang="en-US" sz="3200" smtClean="0"/>
              <a:t> that on input </a:t>
            </a:r>
            <a:r>
              <a:rPr lang="en-US" sz="3200" smtClean="0">
                <a:solidFill>
                  <a:srgbClr val="0033CC"/>
                </a:solidFill>
              </a:rPr>
              <a:t>x</a:t>
            </a:r>
            <a:r>
              <a:rPr lang="en-US" sz="3200" smtClean="0"/>
              <a:t>, computes </a:t>
            </a:r>
            <a:r>
              <a:rPr lang="en-US" sz="3200" smtClean="0">
                <a:solidFill>
                  <a:srgbClr val="0033CC"/>
                </a:solidFill>
              </a:rPr>
              <a:t>g(x)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lvl="1" eaLnBrk="1" hangingPunct="1"/>
            <a:r>
              <a:rPr lang="en-US" sz="2400" smtClean="0"/>
              <a:t>may query </a:t>
            </a:r>
            <a:r>
              <a:rPr lang="en-US" sz="2400" smtClean="0">
                <a:solidFill>
                  <a:srgbClr val="0033CC"/>
                </a:solidFill>
              </a:rPr>
              <a:t>f(y) </a:t>
            </a:r>
            <a:r>
              <a:rPr lang="en-US" sz="2400" smtClean="0"/>
              <a:t>for any </a:t>
            </a:r>
            <a:r>
              <a:rPr lang="en-US" sz="2400" smtClean="0">
                <a:solidFill>
                  <a:srgbClr val="0033CC"/>
                </a:solidFill>
              </a:rPr>
              <a:t> y</a:t>
            </a:r>
          </a:p>
          <a:p>
            <a:pPr lvl="1" eaLnBrk="1" hangingPunct="1"/>
            <a:r>
              <a:rPr lang="en-US" sz="2400" smtClean="0"/>
              <a:t>has access to a </a:t>
            </a:r>
            <a:r>
              <a:rPr lang="en-US" sz="2400" smtClean="0">
                <a:solidFill>
                  <a:srgbClr val="CC0099"/>
                </a:solidFill>
              </a:rPr>
              <a:t>short random string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0033CC"/>
                </a:solidFill>
              </a:rPr>
              <a:t>s</a:t>
            </a:r>
            <a:endParaRPr lang="en-US" sz="2400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sz="2400" smtClean="0"/>
              <a:t>and is </a:t>
            </a:r>
            <a:r>
              <a:rPr lang="en-US" sz="2400" smtClean="0">
                <a:solidFill>
                  <a:srgbClr val="CC0099"/>
                </a:solidFill>
              </a:rPr>
              <a:t>otherwise deterministic</a:t>
            </a:r>
            <a:r>
              <a:rPr lang="en-US" sz="2000" smtClean="0"/>
              <a:t>.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SESHA@YVF5K8KQR9NDPC96" val="2625"/>
  <p:tag name="DEFAULTDISPLAYSOURCE" val="\documentclass{article}\pagestyle{empty}&#10;\begin{document}&#10;&#10;\end{document}&#10;"/>
  <p:tag name="EMBEDFONTS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9|1.3|1.1|1.2|4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|0.8|0.9|0.7|2.3|8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7|6.8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8.2|3.5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0.7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6|4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|1.2|0.8|0.4|2.8|0.6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1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|1.2|2.4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33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33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12561</TotalTime>
  <Words>1648</Words>
  <Application>Microsoft PowerPoint</Application>
  <PresentationFormat>On-screen Show (4:3)</PresentationFormat>
  <Paragraphs>437</Paragraphs>
  <Slides>46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Garamond</vt:lpstr>
      <vt:lpstr>Wingdings</vt:lpstr>
      <vt:lpstr>Symbol</vt:lpstr>
      <vt:lpstr>Edge</vt:lpstr>
      <vt:lpstr>Edge</vt:lpstr>
      <vt:lpstr>Distributed (Local) Monotonicity Reconstruction</vt:lpstr>
      <vt:lpstr>Overview</vt:lpstr>
      <vt:lpstr>Data Sets</vt:lpstr>
      <vt:lpstr>Distance between two data sets</vt:lpstr>
      <vt:lpstr>Properties of data sets</vt:lpstr>
      <vt:lpstr>Some Algorithmic problems for P</vt:lpstr>
      <vt:lpstr>Property Reconstruction</vt:lpstr>
      <vt:lpstr> What does it mean to produce g?</vt:lpstr>
      <vt:lpstr>Distributed monotonicity reconstruction</vt:lpstr>
      <vt:lpstr>Distributed Property Reconstruction</vt:lpstr>
      <vt:lpstr>Distributed Property Reconstruction</vt:lpstr>
      <vt:lpstr>Example: Local Decoding of Codes </vt:lpstr>
      <vt:lpstr>Key issue: making answers consistent</vt:lpstr>
      <vt:lpstr>An example</vt:lpstr>
      <vt:lpstr>Monotonicity Reconstruction: d=1 </vt:lpstr>
      <vt:lpstr>Monotonicity Reconstruction: d=1 </vt:lpstr>
      <vt:lpstr>Our results (for general d )</vt:lpstr>
      <vt:lpstr>Which array values should be changed?</vt:lpstr>
      <vt:lpstr>Identifying Preserved</vt:lpstr>
      <vt:lpstr>Classification problem</vt:lpstr>
      <vt:lpstr>A sufficient condition for f-monotonicity</vt:lpstr>
      <vt:lpstr>Classify: 1-dimensional case</vt:lpstr>
      <vt:lpstr>Constructing a large f-monotone set</vt:lpstr>
      <vt:lpstr>Slide 24</vt:lpstr>
      <vt:lpstr>How do we compute Good?</vt:lpstr>
      <vt:lpstr>Speeding up the computation</vt:lpstr>
      <vt:lpstr>Set of test intervals</vt:lpstr>
      <vt:lpstr>The Test Set T</vt:lpstr>
      <vt:lpstr>View T as a DAG</vt:lpstr>
      <vt:lpstr>Subroutine classify</vt:lpstr>
      <vt:lpstr>Where are we?</vt:lpstr>
      <vt:lpstr>Defining g(x) for Red x</vt:lpstr>
      <vt:lpstr>Computing m(x)</vt:lpstr>
      <vt:lpstr>Computing m(x)</vt:lpstr>
      <vt:lpstr> Approximating m(x)?</vt:lpstr>
      <vt:lpstr>Is m*(x) good enough?</vt:lpstr>
      <vt:lpstr>Is m*(x) good enough?</vt:lpstr>
      <vt:lpstr>Thinning out Green* (x)</vt:lpstr>
      <vt:lpstr>Thinning out Green* (x)</vt:lpstr>
      <vt:lpstr>Redefining Green^(x)</vt:lpstr>
      <vt:lpstr>Summary of 1-dimensional case</vt:lpstr>
      <vt:lpstr>Dimension greater than 1</vt:lpstr>
      <vt:lpstr>Red/Green Classification</vt:lpstr>
      <vt:lpstr>Given Red/Green classification</vt:lpstr>
      <vt:lpstr>The Green points below x</vt:lpstr>
      <vt:lpstr>Further work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Improving Algorithms</dc:title>
  <dc:creator>Seshadhri</dc:creator>
  <cp:lastModifiedBy>Linda Casals</cp:lastModifiedBy>
  <cp:revision>1240</cp:revision>
  <dcterms:created xsi:type="dcterms:W3CDTF">2006-01-14T18:33:08Z</dcterms:created>
  <dcterms:modified xsi:type="dcterms:W3CDTF">2009-04-21T13:28:53Z</dcterms:modified>
</cp:coreProperties>
</file>