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9" r:id="rId3"/>
    <p:sldMasterId id="2147483713" r:id="rId4"/>
  </p:sldMasterIdLst>
  <p:notesMasterIdLst>
    <p:notesMasterId r:id="rId14"/>
  </p:notesMasterIdLst>
  <p:sldIdLst>
    <p:sldId id="294" r:id="rId5"/>
    <p:sldId id="286" r:id="rId6"/>
    <p:sldId id="287" r:id="rId7"/>
    <p:sldId id="288" r:id="rId8"/>
    <p:sldId id="289" r:id="rId9"/>
    <p:sldId id="290" r:id="rId10"/>
    <p:sldId id="291" r:id="rId11"/>
    <p:sldId id="293" r:id="rId12"/>
    <p:sldId id="29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2A6"/>
    <a:srgbClr val="1B15FF"/>
    <a:srgbClr val="251750"/>
    <a:srgbClr val="131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67" autoAdjust="0"/>
    <p:restoredTop sz="94629" autoAdjust="0"/>
  </p:normalViewPr>
  <p:slideViewPr>
    <p:cSldViewPr>
      <p:cViewPr>
        <p:scale>
          <a:sx n="65" d="100"/>
          <a:sy n="65" d="100"/>
        </p:scale>
        <p:origin x="-114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E100E-9A3F-4342-90F9-6D2B55F520DA}" type="datetimeFigureOut">
              <a:rPr lang="en-US" smtClean="0"/>
              <a:t>5/20/2015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622F8-4B9D-451E-AE63-229D0E518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23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5E12E-6260-9147-9B56-75F6CD7165E4}" type="slidenum"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356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5E12E-6260-9147-9B56-75F6CD7165E4}" type="slidenum"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356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8392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256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2788" y="723900"/>
            <a:ext cx="1657350" cy="5653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90738" y="723900"/>
            <a:ext cx="4819650" cy="5653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3759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738" y="723900"/>
            <a:ext cx="6629400" cy="298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101850" y="1833563"/>
            <a:ext cx="3025775" cy="4543425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0025" y="1833563"/>
            <a:ext cx="3027363" cy="4543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330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738" y="723900"/>
            <a:ext cx="6629400" cy="298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1850" y="1833563"/>
            <a:ext cx="3025775" cy="4543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0025" y="1833563"/>
            <a:ext cx="3027363" cy="4543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5059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6966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2206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03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1850" y="1833563"/>
            <a:ext cx="3025775" cy="454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0025" y="1833563"/>
            <a:ext cx="3027363" cy="454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441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6156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536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0811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492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8657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540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5016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2788" y="723900"/>
            <a:ext cx="1657350" cy="5653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90738" y="723900"/>
            <a:ext cx="4819650" cy="5653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959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738" y="723900"/>
            <a:ext cx="6629400" cy="298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101850" y="1833563"/>
            <a:ext cx="6205538" cy="4543425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181257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auto">
          <a:xfrm>
            <a:off x="318247" y="1352009"/>
            <a:ext cx="852377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/>
              <a:t>Headline Here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"/>
          </p:nvPr>
        </p:nvSpPr>
        <p:spPr bwMode="auto">
          <a:xfrm>
            <a:off x="318247" y="2125282"/>
            <a:ext cx="8523778" cy="417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dirty="0"/>
              <a:t>Subhead goes here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500813"/>
            <a:ext cx="38687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Professor Name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5488" y="6500813"/>
            <a:ext cx="37750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Presentation Title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138" y="6500813"/>
            <a:ext cx="37623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CD014D-392E-45CE-8381-6F982FF875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57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318247" y="1352009"/>
            <a:ext cx="852377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/>
              <a:t>Headline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318247" y="2125282"/>
            <a:ext cx="8523778" cy="417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dirty="0"/>
              <a:t>Subhead goes here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500813"/>
            <a:ext cx="38687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Professor Name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5488" y="6500813"/>
            <a:ext cx="37750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Presentation Title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138" y="6500813"/>
            <a:ext cx="37623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D10660B-3B26-4903-84EB-79ACD6CCBE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26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318247" y="1352009"/>
            <a:ext cx="852377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/>
              <a:t>Headline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318247" y="2125282"/>
            <a:ext cx="8523778" cy="417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dirty="0"/>
              <a:t>Subhead goes here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500813"/>
            <a:ext cx="38687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Professor Name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5488" y="6500813"/>
            <a:ext cx="37750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Presentation Title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138" y="6500813"/>
            <a:ext cx="37623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329BAEB-2F86-485D-B37E-B0ADDB2D1E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57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318247" y="1352009"/>
            <a:ext cx="852377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/>
              <a:t>Headline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 bwMode="auto">
          <a:xfrm>
            <a:off x="318247" y="2125282"/>
            <a:ext cx="8523778" cy="417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dirty="0"/>
              <a:t>Subhead goes here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500813"/>
            <a:ext cx="38687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Professor Name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5488" y="6500813"/>
            <a:ext cx="37750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Presentation Title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138" y="6500813"/>
            <a:ext cx="37623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DA37F8E-8751-4EF1-8A22-2A40917183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9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9411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auto">
          <a:xfrm>
            <a:off x="318247" y="1352009"/>
            <a:ext cx="852377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/>
              <a:t>Headline Here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 bwMode="auto">
          <a:xfrm>
            <a:off x="318247" y="2125282"/>
            <a:ext cx="8523778" cy="417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dirty="0"/>
              <a:t>Subhead goes here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500813"/>
            <a:ext cx="38687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Professor Name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5488" y="6500813"/>
            <a:ext cx="37750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Presentation Title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138" y="6500813"/>
            <a:ext cx="37623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379AB9-5606-4C34-9B42-BD61DA3589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035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318247" y="1352009"/>
            <a:ext cx="852377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/>
              <a:t>Headline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 bwMode="auto">
          <a:xfrm>
            <a:off x="318247" y="2125282"/>
            <a:ext cx="8523778" cy="417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dirty="0"/>
              <a:t>Subhead goes here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500813"/>
            <a:ext cx="38687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Professor Name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5488" y="6500813"/>
            <a:ext cx="37750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Presentation Title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138" y="6500813"/>
            <a:ext cx="37623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FD28987-35A6-42FB-8822-B454E0ADDC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58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318247" y="1352009"/>
            <a:ext cx="852377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/>
              <a:t>Headline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 bwMode="auto">
          <a:xfrm>
            <a:off x="318247" y="2125282"/>
            <a:ext cx="8523778" cy="417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dirty="0"/>
              <a:t>Subhead goes here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500813"/>
            <a:ext cx="38687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Professor Name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5488" y="6500813"/>
            <a:ext cx="37750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Presentation Title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138" y="6500813"/>
            <a:ext cx="37623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B551781-9CCC-4176-86CE-BB634E3E82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90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18247" y="1352009"/>
            <a:ext cx="852377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/>
              <a:t>Headline Here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318247" y="2125282"/>
            <a:ext cx="8523778" cy="417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dirty="0"/>
              <a:t>Subhead goes here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500813"/>
            <a:ext cx="38687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Professor Name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5488" y="6500813"/>
            <a:ext cx="37750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Presentation Title Goes Here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138" y="6500813"/>
            <a:ext cx="37623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4DFC561-C7E3-4529-BF8D-61BF62C745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73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18247" y="1352009"/>
            <a:ext cx="852377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/>
              <a:t>Headline Here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318247" y="2125282"/>
            <a:ext cx="8523778" cy="417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dirty="0"/>
              <a:t>Subhead goes here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500813"/>
            <a:ext cx="38687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Professor Name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5488" y="6500813"/>
            <a:ext cx="37750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Presentation Title Goes Here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138" y="6500813"/>
            <a:ext cx="37623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DF5EFC8-B693-4552-AEC5-0B803F2E75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03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18247" y="1352009"/>
            <a:ext cx="852377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/>
              <a:t>Headline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 bwMode="auto">
          <a:xfrm>
            <a:off x="318247" y="2125282"/>
            <a:ext cx="8523778" cy="417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dirty="0"/>
              <a:t>Subhead goes here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500813"/>
            <a:ext cx="38687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Professor Name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5488" y="6500813"/>
            <a:ext cx="37750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Presentation Title Goes Here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138" y="6500813"/>
            <a:ext cx="37623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12EEFB9-092C-49F2-8655-0BF4224A0A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624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18247" y="1352009"/>
            <a:ext cx="852377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dirty="0"/>
              <a:t>Headline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 bwMode="auto">
          <a:xfrm>
            <a:off x="318247" y="2125282"/>
            <a:ext cx="8523778" cy="417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noProof="0" dirty="0"/>
              <a:t>Subhead goes here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  <a:p>
            <a:pPr lvl="2"/>
            <a:r>
              <a:rPr lang="en-US" noProof="0" dirty="0" smtClean="0"/>
              <a:t>Bullet 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500813"/>
            <a:ext cx="38687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Professor Name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35488" y="6500813"/>
            <a:ext cx="37750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Presentation Title Goes Here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138" y="6500813"/>
            <a:ext cx="37623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BEB6464-12A5-4EC7-8ED9-B9DF0C462A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36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83921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0811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941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1850" y="1833563"/>
            <a:ext cx="3025775" cy="454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0025" y="1833563"/>
            <a:ext cx="3027363" cy="454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72668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1850" y="1833563"/>
            <a:ext cx="3025775" cy="454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0025" y="1833563"/>
            <a:ext cx="3027363" cy="454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7266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1254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71544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102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248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9808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25659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2788" y="723900"/>
            <a:ext cx="1657350" cy="5653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90738" y="723900"/>
            <a:ext cx="4819650" cy="5653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37592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738" y="723900"/>
            <a:ext cx="6629400" cy="298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101850" y="1833563"/>
            <a:ext cx="3025775" cy="4543425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0025" y="1833563"/>
            <a:ext cx="3027363" cy="4543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330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738" y="723900"/>
            <a:ext cx="6629400" cy="298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1850" y="1833563"/>
            <a:ext cx="3025775" cy="4543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0025" y="1833563"/>
            <a:ext cx="3027363" cy="4543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505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12544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69666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2206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031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1850" y="1833563"/>
            <a:ext cx="3025775" cy="454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0025" y="1833563"/>
            <a:ext cx="3027363" cy="454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4411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61568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53616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4925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86578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5407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501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71544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2788" y="723900"/>
            <a:ext cx="1657350" cy="5653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90738" y="723900"/>
            <a:ext cx="4819650" cy="5653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9590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738" y="723900"/>
            <a:ext cx="6629400" cy="298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101850" y="1833563"/>
            <a:ext cx="6205538" cy="4543425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181257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10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24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980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ChangeArrowheads="1"/>
          </p:cNvSpPr>
          <p:nvPr/>
        </p:nvSpPr>
        <p:spPr bwMode="auto">
          <a:xfrm>
            <a:off x="873125" y="1270000"/>
            <a:ext cx="7434263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6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90738" y="723900"/>
            <a:ext cx="66294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Title</a:t>
            </a:r>
          </a:p>
        </p:txBody>
      </p:sp>
      <p:sp>
        <p:nvSpPr>
          <p:cNvPr id="251908" name="Rectangle 4"/>
          <p:cNvSpPr>
            <a:spLocks noChangeArrowheads="1"/>
          </p:cNvSpPr>
          <p:nvPr/>
        </p:nvSpPr>
        <p:spPr bwMode="auto">
          <a:xfrm>
            <a:off x="2101850" y="207963"/>
            <a:ext cx="7029450" cy="287337"/>
          </a:xfrm>
          <a:prstGeom prst="rect">
            <a:avLst/>
          </a:prstGeom>
          <a:solidFill>
            <a:srgbClr val="0B12A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 pitchFamily="-106" charset="0"/>
              <a:ea typeface="+mn-ea"/>
              <a:cs typeface="+mn-cs"/>
            </a:endParaRPr>
          </a:p>
        </p:txBody>
      </p:sp>
      <p:sp>
        <p:nvSpPr>
          <p:cNvPr id="251909" name="Rectangle 5"/>
          <p:cNvSpPr>
            <a:spLocks noChangeArrowheads="1"/>
          </p:cNvSpPr>
          <p:nvPr/>
        </p:nvSpPr>
        <p:spPr bwMode="auto">
          <a:xfrm>
            <a:off x="4668838" y="6507163"/>
            <a:ext cx="169862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defTabSz="822325" eaLnBrk="0" hangingPunct="0">
              <a:lnSpc>
                <a:spcPct val="97000"/>
              </a:lnSpc>
            </a:pPr>
            <a:fld id="{6238F6B2-7F2C-024A-9D63-2455F05D1758}" type="slidenum">
              <a:rPr lang="en-US" sz="1100">
                <a:latin typeface="Arial" charset="0"/>
              </a:rPr>
              <a:pPr defTabSz="822325" eaLnBrk="0" hangingPunct="0">
                <a:lnSpc>
                  <a:spcPct val="97000"/>
                </a:lnSpc>
              </a:pPr>
              <a:t>‹#›</a:t>
            </a:fld>
            <a:endParaRPr lang="en-US" sz="1100">
              <a:latin typeface="Arial" charset="0"/>
            </a:endParaRPr>
          </a:p>
        </p:txBody>
      </p:sp>
      <p:sp>
        <p:nvSpPr>
          <p:cNvPr id="251910" name="Line 6"/>
          <p:cNvSpPr>
            <a:spLocks noChangeShapeType="1"/>
          </p:cNvSpPr>
          <p:nvPr/>
        </p:nvSpPr>
        <p:spPr bwMode="auto">
          <a:xfrm>
            <a:off x="4763" y="1270000"/>
            <a:ext cx="9132887" cy="0"/>
          </a:xfrm>
          <a:prstGeom prst="line">
            <a:avLst/>
          </a:prstGeom>
          <a:noFill/>
          <a:ln w="12699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6" charset="0"/>
              <a:ea typeface="+mn-ea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1850" y="1833563"/>
            <a:ext cx="6205538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Body Text</a:t>
            </a:r>
          </a:p>
          <a:p>
            <a:pPr lvl="1"/>
            <a:r>
              <a:rPr lang="en-US"/>
              <a:t> Second Level	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</a:t>
            </a:r>
          </a:p>
        </p:txBody>
      </p:sp>
      <p:sp>
        <p:nvSpPr>
          <p:cNvPr id="251912" name="Rectangle 8"/>
          <p:cNvSpPr>
            <a:spLocks noChangeArrowheads="1"/>
          </p:cNvSpPr>
          <p:nvPr/>
        </p:nvSpPr>
        <p:spPr bwMode="auto">
          <a:xfrm>
            <a:off x="2090738" y="1604963"/>
            <a:ext cx="6216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ＭＳ Ｐゴシック" charset="0"/>
          <a:cs typeface="ＭＳ Ｐゴシック" charset="0"/>
        </a:defRPr>
      </a:lvl2pPr>
      <a:lvl3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ＭＳ Ｐゴシック" charset="0"/>
          <a:cs typeface="ＭＳ Ｐゴシック" charset="0"/>
        </a:defRPr>
      </a:lvl3pPr>
      <a:lvl4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ＭＳ Ｐゴシック" charset="0"/>
          <a:cs typeface="ＭＳ Ｐゴシック" charset="0"/>
        </a:defRPr>
      </a:lvl4pPr>
      <a:lvl5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ＭＳ Ｐゴシック" charset="0"/>
          <a:cs typeface="ＭＳ Ｐゴシック" charset="0"/>
        </a:defRPr>
      </a:lvl5pPr>
      <a:lvl6pPr marL="457200"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</a:defRPr>
      </a:lvl6pPr>
      <a:lvl7pPr marL="914400"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</a:defRPr>
      </a:lvl7pPr>
      <a:lvl8pPr marL="1371600"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</a:defRPr>
      </a:lvl8pPr>
      <a:lvl9pPr marL="1828800"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</a:defRPr>
      </a:lvl9pPr>
    </p:titleStyle>
    <p:bodyStyle>
      <a:lvl1pPr marL="173038" indent="-173038" algn="l" defTabSz="822325" rtl="0" eaLnBrk="1" fontAlgn="base" hangingPunct="1">
        <a:spcBef>
          <a:spcPct val="50000"/>
        </a:spcBef>
        <a:spcAft>
          <a:spcPct val="0"/>
        </a:spcAft>
        <a:buClr>
          <a:srgbClr val="CF0E30"/>
        </a:buClr>
        <a:buChar char="•"/>
        <a:defRPr sz="1700" b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20700" indent="-176213" algn="l" defTabSz="822325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lr>
          <a:srgbClr val="CF0E30"/>
        </a:buClr>
        <a:buChar char="–"/>
        <a:defRPr sz="1700">
          <a:solidFill>
            <a:schemeClr val="tx1"/>
          </a:solidFill>
          <a:latin typeface="+mn-lt"/>
          <a:ea typeface="ＭＳ Ｐゴシック" pitchFamily="-106" charset="-128"/>
        </a:defRPr>
      </a:lvl2pPr>
      <a:lvl3pPr marL="793750" indent="-158750" algn="l" defTabSz="822325" rtl="0" eaLnBrk="1" fontAlgn="base" hangingPunct="1">
        <a:lnSpc>
          <a:spcPct val="127000"/>
        </a:lnSpc>
        <a:spcBef>
          <a:spcPct val="0"/>
        </a:spcBef>
        <a:spcAft>
          <a:spcPct val="0"/>
        </a:spcAft>
        <a:buClr>
          <a:srgbClr val="CF0E30"/>
        </a:buClr>
        <a:buFont typeface="Arial" charset="0"/>
        <a:buChar char="–"/>
        <a:defRPr sz="1700">
          <a:solidFill>
            <a:schemeClr val="tx1"/>
          </a:solidFill>
          <a:latin typeface="+mn-lt"/>
          <a:ea typeface="ＭＳ Ｐゴシック" pitchFamily="-106" charset="-128"/>
        </a:defRPr>
      </a:lvl3pPr>
      <a:lvl4pPr marL="1082675" indent="-173038" algn="l" defTabSz="822325" rtl="0" eaLnBrk="1" fontAlgn="base" hangingPunct="1">
        <a:lnSpc>
          <a:spcPct val="127000"/>
        </a:lnSpc>
        <a:spcBef>
          <a:spcPct val="0"/>
        </a:spcBef>
        <a:spcAft>
          <a:spcPct val="0"/>
        </a:spcAft>
        <a:buClr>
          <a:srgbClr val="CF0E30"/>
        </a:buClr>
        <a:buFont typeface="Arial" charset="0"/>
        <a:buChar char="-"/>
        <a:defRPr sz="1700">
          <a:solidFill>
            <a:schemeClr val="tx1"/>
          </a:solidFill>
          <a:latin typeface="+mn-lt"/>
          <a:ea typeface="ＭＳ Ｐゴシック" pitchFamily="-106" charset="-128"/>
        </a:defRPr>
      </a:lvl4pPr>
      <a:lvl5pPr marL="19510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ＭＳ Ｐゴシック" pitchFamily="-106" charset="-128"/>
        </a:defRPr>
      </a:lvl5pPr>
      <a:lvl6pPr marL="24082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ＭＳ Ｐゴシック" pitchFamily="-106" charset="-128"/>
        </a:defRPr>
      </a:lvl6pPr>
      <a:lvl7pPr marL="28654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ＭＳ Ｐゴシック" pitchFamily="-106" charset="-128"/>
        </a:defRPr>
      </a:lvl7pPr>
      <a:lvl8pPr marL="33226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ＭＳ Ｐゴシック" pitchFamily="-106" charset="-128"/>
        </a:defRPr>
      </a:lvl8pPr>
      <a:lvl9pPr marL="37798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873125" y="1270000"/>
            <a:ext cx="7434263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6" charset="0"/>
              <a:ea typeface="+mn-ea"/>
              <a:cs typeface="+mn-cs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90738" y="723900"/>
            <a:ext cx="66294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Title</a:t>
            </a:r>
          </a:p>
        </p:txBody>
      </p:sp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4668838" y="6507163"/>
            <a:ext cx="169862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defTabSz="822325" eaLnBrk="0" hangingPunct="0">
              <a:lnSpc>
                <a:spcPct val="97000"/>
              </a:lnSpc>
            </a:pPr>
            <a:fld id="{6A80016C-B069-7946-9A2A-E2C54DA02142}" type="slidenum">
              <a:rPr lang="en-US" sz="1100">
                <a:latin typeface="Arial" charset="0"/>
                <a:cs typeface="Arial" charset="0"/>
              </a:rPr>
              <a:pPr defTabSz="822325" eaLnBrk="0" hangingPunct="0">
                <a:lnSpc>
                  <a:spcPct val="97000"/>
                </a:lnSpc>
              </a:pPr>
              <a:t>‹#›</a:t>
            </a:fld>
            <a:endParaRPr lang="en-US" sz="1100">
              <a:latin typeface="Arial" charset="0"/>
              <a:cs typeface="Arial" charset="0"/>
            </a:endParaRPr>
          </a:p>
        </p:txBody>
      </p:sp>
      <p:sp>
        <p:nvSpPr>
          <p:cNvPr id="1536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1850" y="1833563"/>
            <a:ext cx="6205538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Body Text</a:t>
            </a:r>
          </a:p>
          <a:p>
            <a:pPr lvl="1"/>
            <a:r>
              <a:rPr lang="en-US"/>
              <a:t> Second Level	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</a:t>
            </a:r>
          </a:p>
        </p:txBody>
      </p:sp>
      <p:sp>
        <p:nvSpPr>
          <p:cNvPr id="257032" name="Rectangle 8"/>
          <p:cNvSpPr>
            <a:spLocks noChangeArrowheads="1"/>
          </p:cNvSpPr>
          <p:nvPr/>
        </p:nvSpPr>
        <p:spPr bwMode="auto">
          <a:xfrm>
            <a:off x="2090738" y="1604963"/>
            <a:ext cx="6216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ＭＳ Ｐゴシック" charset="0"/>
          <a:cs typeface="Arial" pitchFamily="-106" charset="0"/>
        </a:defRPr>
      </a:lvl2pPr>
      <a:lvl3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ＭＳ Ｐゴシック" charset="0"/>
          <a:cs typeface="Arial" pitchFamily="-106" charset="0"/>
        </a:defRPr>
      </a:lvl3pPr>
      <a:lvl4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ＭＳ Ｐゴシック" charset="0"/>
          <a:cs typeface="Arial" pitchFamily="-106" charset="0"/>
        </a:defRPr>
      </a:lvl4pPr>
      <a:lvl5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ＭＳ Ｐゴシック" charset="0"/>
          <a:cs typeface="Arial" pitchFamily="-106" charset="0"/>
        </a:defRPr>
      </a:lvl5pPr>
      <a:lvl6pPr marL="457200"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Arial" pitchFamily="-106" charset="0"/>
          <a:cs typeface="Arial" pitchFamily="-106" charset="0"/>
        </a:defRPr>
      </a:lvl6pPr>
      <a:lvl7pPr marL="914400"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Arial" pitchFamily="-106" charset="0"/>
          <a:cs typeface="Arial" pitchFamily="-106" charset="0"/>
        </a:defRPr>
      </a:lvl7pPr>
      <a:lvl8pPr marL="1371600"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Arial" pitchFamily="-106" charset="0"/>
          <a:cs typeface="Arial" pitchFamily="-106" charset="0"/>
        </a:defRPr>
      </a:lvl8pPr>
      <a:lvl9pPr marL="1828800"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Arial" pitchFamily="-106" charset="0"/>
          <a:cs typeface="Arial" pitchFamily="-106" charset="0"/>
        </a:defRPr>
      </a:lvl9pPr>
    </p:titleStyle>
    <p:bodyStyle>
      <a:lvl1pPr marL="173038" indent="-173038" algn="l" defTabSz="822325" rtl="0" eaLnBrk="1" fontAlgn="base" hangingPunct="1">
        <a:spcBef>
          <a:spcPct val="50000"/>
        </a:spcBef>
        <a:spcAft>
          <a:spcPct val="0"/>
        </a:spcAft>
        <a:buClr>
          <a:srgbClr val="CF0E30"/>
        </a:buClr>
        <a:buChar char="•"/>
        <a:defRPr sz="17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20700" indent="-176213" algn="l" defTabSz="822325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lr>
          <a:srgbClr val="CF0E30"/>
        </a:buClr>
        <a:buChar char="–"/>
        <a:defRPr sz="1700">
          <a:solidFill>
            <a:schemeClr val="tx1"/>
          </a:solidFill>
          <a:latin typeface="+mn-lt"/>
          <a:ea typeface="+mn-ea"/>
          <a:cs typeface="+mn-cs"/>
        </a:defRPr>
      </a:lvl2pPr>
      <a:lvl3pPr marL="793750" indent="-158750" algn="l" defTabSz="822325" rtl="0" eaLnBrk="1" fontAlgn="base" hangingPunct="1">
        <a:lnSpc>
          <a:spcPct val="127000"/>
        </a:lnSpc>
        <a:spcBef>
          <a:spcPct val="0"/>
        </a:spcBef>
        <a:spcAft>
          <a:spcPct val="0"/>
        </a:spcAft>
        <a:buClr>
          <a:srgbClr val="CF0E30"/>
        </a:buClr>
        <a:buFont typeface="Arial" charset="0"/>
        <a:buChar char="–"/>
        <a:defRPr sz="1700">
          <a:solidFill>
            <a:schemeClr val="tx1"/>
          </a:solidFill>
          <a:latin typeface="+mn-lt"/>
          <a:ea typeface="+mn-ea"/>
          <a:cs typeface="+mn-cs"/>
        </a:defRPr>
      </a:lvl3pPr>
      <a:lvl4pPr marL="1082675" indent="-173038" algn="l" defTabSz="822325" rtl="0" eaLnBrk="1" fontAlgn="base" hangingPunct="1">
        <a:lnSpc>
          <a:spcPct val="127000"/>
        </a:lnSpc>
        <a:spcBef>
          <a:spcPct val="0"/>
        </a:spcBef>
        <a:spcAft>
          <a:spcPct val="0"/>
        </a:spcAft>
        <a:buClr>
          <a:srgbClr val="CF0E30"/>
        </a:buClr>
        <a:buFont typeface="Arial" charset="0"/>
        <a:buChar char="-"/>
        <a:defRPr sz="1700">
          <a:solidFill>
            <a:schemeClr val="tx1"/>
          </a:solidFill>
          <a:latin typeface="+mn-lt"/>
          <a:ea typeface="+mn-ea"/>
          <a:cs typeface="+mn-cs"/>
        </a:defRPr>
      </a:lvl4pPr>
      <a:lvl5pPr marL="19510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+mn-ea"/>
          <a:cs typeface="+mn-cs"/>
        </a:defRPr>
      </a:lvl5pPr>
      <a:lvl6pPr marL="24082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+mn-ea"/>
          <a:cs typeface="+mn-cs"/>
        </a:defRPr>
      </a:lvl6pPr>
      <a:lvl7pPr marL="28654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+mn-ea"/>
          <a:cs typeface="+mn-cs"/>
        </a:defRPr>
      </a:lvl7pPr>
      <a:lvl8pPr marL="33226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+mn-ea"/>
          <a:cs typeface="+mn-cs"/>
        </a:defRPr>
      </a:lvl8pPr>
      <a:lvl9pPr marL="37798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ChangeArrowheads="1"/>
          </p:cNvSpPr>
          <p:nvPr/>
        </p:nvSpPr>
        <p:spPr bwMode="auto">
          <a:xfrm>
            <a:off x="873125" y="1270000"/>
            <a:ext cx="7434263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6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90738" y="723900"/>
            <a:ext cx="66294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Title</a:t>
            </a:r>
          </a:p>
        </p:txBody>
      </p:sp>
      <p:sp>
        <p:nvSpPr>
          <p:cNvPr id="251908" name="Rectangle 4"/>
          <p:cNvSpPr>
            <a:spLocks noChangeArrowheads="1"/>
          </p:cNvSpPr>
          <p:nvPr/>
        </p:nvSpPr>
        <p:spPr bwMode="auto">
          <a:xfrm>
            <a:off x="2101850" y="207963"/>
            <a:ext cx="7029450" cy="287337"/>
          </a:xfrm>
          <a:prstGeom prst="rect">
            <a:avLst/>
          </a:prstGeom>
          <a:solidFill>
            <a:srgbClr val="CF0E3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6" charset="0"/>
              <a:ea typeface="+mn-ea"/>
              <a:cs typeface="+mn-cs"/>
            </a:endParaRPr>
          </a:p>
        </p:txBody>
      </p:sp>
      <p:sp>
        <p:nvSpPr>
          <p:cNvPr id="251909" name="Rectangle 5"/>
          <p:cNvSpPr>
            <a:spLocks noChangeArrowheads="1"/>
          </p:cNvSpPr>
          <p:nvPr/>
        </p:nvSpPr>
        <p:spPr bwMode="auto">
          <a:xfrm>
            <a:off x="4668838" y="6507163"/>
            <a:ext cx="169862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defTabSz="822325" eaLnBrk="0" hangingPunct="0">
              <a:lnSpc>
                <a:spcPct val="97000"/>
              </a:lnSpc>
            </a:pPr>
            <a:fld id="{6238F6B2-7F2C-024A-9D63-2455F05D1758}" type="slidenum">
              <a:rPr lang="en-US" sz="1100">
                <a:latin typeface="Arial" charset="0"/>
              </a:rPr>
              <a:pPr defTabSz="822325" eaLnBrk="0" hangingPunct="0">
                <a:lnSpc>
                  <a:spcPct val="97000"/>
                </a:lnSpc>
              </a:pPr>
              <a:t>‹#›</a:t>
            </a:fld>
            <a:endParaRPr lang="en-US" sz="1100">
              <a:latin typeface="Arial" charset="0"/>
            </a:endParaRPr>
          </a:p>
        </p:txBody>
      </p:sp>
      <p:sp>
        <p:nvSpPr>
          <p:cNvPr id="251910" name="Line 6"/>
          <p:cNvSpPr>
            <a:spLocks noChangeShapeType="1"/>
          </p:cNvSpPr>
          <p:nvPr/>
        </p:nvSpPr>
        <p:spPr bwMode="auto">
          <a:xfrm>
            <a:off x="4763" y="1270000"/>
            <a:ext cx="9132887" cy="0"/>
          </a:xfrm>
          <a:prstGeom prst="line">
            <a:avLst/>
          </a:prstGeom>
          <a:noFill/>
          <a:ln w="12699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6" charset="0"/>
              <a:ea typeface="+mn-ea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1850" y="1833563"/>
            <a:ext cx="6205538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Body Text</a:t>
            </a:r>
          </a:p>
          <a:p>
            <a:pPr lvl="1"/>
            <a:r>
              <a:rPr lang="en-US"/>
              <a:t> Second Level	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</a:t>
            </a:r>
          </a:p>
        </p:txBody>
      </p:sp>
      <p:sp>
        <p:nvSpPr>
          <p:cNvPr id="251912" name="Rectangle 8"/>
          <p:cNvSpPr>
            <a:spLocks noChangeArrowheads="1"/>
          </p:cNvSpPr>
          <p:nvPr/>
        </p:nvSpPr>
        <p:spPr bwMode="auto">
          <a:xfrm>
            <a:off x="2090738" y="1604963"/>
            <a:ext cx="6216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hdr="0"/>
  <p:txStyles>
    <p:titleStyle>
      <a:lvl1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ＭＳ Ｐゴシック" charset="0"/>
          <a:cs typeface="ＭＳ Ｐゴシック" charset="0"/>
        </a:defRPr>
      </a:lvl2pPr>
      <a:lvl3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ＭＳ Ｐゴシック" charset="0"/>
          <a:cs typeface="ＭＳ Ｐゴシック" charset="0"/>
        </a:defRPr>
      </a:lvl3pPr>
      <a:lvl4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ＭＳ Ｐゴシック" charset="0"/>
          <a:cs typeface="ＭＳ Ｐゴシック" charset="0"/>
        </a:defRPr>
      </a:lvl4pPr>
      <a:lvl5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ＭＳ Ｐゴシック" charset="0"/>
          <a:cs typeface="ＭＳ Ｐゴシック" charset="0"/>
        </a:defRPr>
      </a:lvl5pPr>
      <a:lvl6pPr marL="457200"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</a:defRPr>
      </a:lvl6pPr>
      <a:lvl7pPr marL="914400"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</a:defRPr>
      </a:lvl7pPr>
      <a:lvl8pPr marL="1371600"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</a:defRPr>
      </a:lvl8pPr>
      <a:lvl9pPr marL="1828800"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</a:defRPr>
      </a:lvl9pPr>
    </p:titleStyle>
    <p:bodyStyle>
      <a:lvl1pPr marL="173038" indent="-173038" algn="l" defTabSz="822325" rtl="0" eaLnBrk="1" fontAlgn="base" hangingPunct="1">
        <a:spcBef>
          <a:spcPct val="50000"/>
        </a:spcBef>
        <a:spcAft>
          <a:spcPct val="0"/>
        </a:spcAft>
        <a:buClr>
          <a:srgbClr val="CF0E30"/>
        </a:buClr>
        <a:buChar char="•"/>
        <a:defRPr sz="1700" b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20700" indent="-176213" algn="l" defTabSz="822325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lr>
          <a:srgbClr val="CF0E30"/>
        </a:buClr>
        <a:buChar char="–"/>
        <a:defRPr sz="1700">
          <a:solidFill>
            <a:schemeClr val="tx1"/>
          </a:solidFill>
          <a:latin typeface="+mn-lt"/>
          <a:ea typeface="ＭＳ Ｐゴシック" pitchFamily="-106" charset="-128"/>
        </a:defRPr>
      </a:lvl2pPr>
      <a:lvl3pPr marL="793750" indent="-158750" algn="l" defTabSz="822325" rtl="0" eaLnBrk="1" fontAlgn="base" hangingPunct="1">
        <a:lnSpc>
          <a:spcPct val="127000"/>
        </a:lnSpc>
        <a:spcBef>
          <a:spcPct val="0"/>
        </a:spcBef>
        <a:spcAft>
          <a:spcPct val="0"/>
        </a:spcAft>
        <a:buClr>
          <a:srgbClr val="CF0E30"/>
        </a:buClr>
        <a:buFont typeface="Arial" charset="0"/>
        <a:buChar char="–"/>
        <a:defRPr sz="1700">
          <a:solidFill>
            <a:schemeClr val="tx1"/>
          </a:solidFill>
          <a:latin typeface="+mn-lt"/>
          <a:ea typeface="ＭＳ Ｐゴシック" pitchFamily="-106" charset="-128"/>
        </a:defRPr>
      </a:lvl3pPr>
      <a:lvl4pPr marL="1082675" indent="-173038" algn="l" defTabSz="822325" rtl="0" eaLnBrk="1" fontAlgn="base" hangingPunct="1">
        <a:lnSpc>
          <a:spcPct val="127000"/>
        </a:lnSpc>
        <a:spcBef>
          <a:spcPct val="0"/>
        </a:spcBef>
        <a:spcAft>
          <a:spcPct val="0"/>
        </a:spcAft>
        <a:buClr>
          <a:srgbClr val="CF0E30"/>
        </a:buClr>
        <a:buFont typeface="Arial" charset="0"/>
        <a:buChar char="-"/>
        <a:defRPr sz="1700">
          <a:solidFill>
            <a:schemeClr val="tx1"/>
          </a:solidFill>
          <a:latin typeface="+mn-lt"/>
          <a:ea typeface="ＭＳ Ｐゴシック" pitchFamily="-106" charset="-128"/>
        </a:defRPr>
      </a:lvl4pPr>
      <a:lvl5pPr marL="19510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ＭＳ Ｐゴシック" pitchFamily="-106" charset="-128"/>
        </a:defRPr>
      </a:lvl5pPr>
      <a:lvl6pPr marL="24082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ＭＳ Ｐゴシック" pitchFamily="-106" charset="-128"/>
        </a:defRPr>
      </a:lvl6pPr>
      <a:lvl7pPr marL="28654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ＭＳ Ｐゴシック" pitchFamily="-106" charset="-128"/>
        </a:defRPr>
      </a:lvl7pPr>
      <a:lvl8pPr marL="33226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ＭＳ Ｐゴシック" pitchFamily="-106" charset="-128"/>
        </a:defRPr>
      </a:lvl8pPr>
      <a:lvl9pPr marL="37798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873125" y="1270000"/>
            <a:ext cx="7434263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6" charset="0"/>
              <a:ea typeface="+mn-ea"/>
              <a:cs typeface="+mn-cs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90738" y="723900"/>
            <a:ext cx="66294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Title</a:t>
            </a:r>
          </a:p>
        </p:txBody>
      </p:sp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4668838" y="6507163"/>
            <a:ext cx="169862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defTabSz="822325" eaLnBrk="0" hangingPunct="0">
              <a:lnSpc>
                <a:spcPct val="97000"/>
              </a:lnSpc>
            </a:pPr>
            <a:fld id="{6A80016C-B069-7946-9A2A-E2C54DA02142}" type="slidenum">
              <a:rPr lang="en-US" sz="1100">
                <a:latin typeface="Arial" charset="0"/>
                <a:cs typeface="Arial" charset="0"/>
              </a:rPr>
              <a:pPr defTabSz="822325" eaLnBrk="0" hangingPunct="0">
                <a:lnSpc>
                  <a:spcPct val="97000"/>
                </a:lnSpc>
              </a:pPr>
              <a:t>‹#›</a:t>
            </a:fld>
            <a:endParaRPr lang="en-US" sz="1100">
              <a:latin typeface="Arial" charset="0"/>
              <a:cs typeface="Arial" charset="0"/>
            </a:endParaRPr>
          </a:p>
        </p:txBody>
      </p:sp>
      <p:sp>
        <p:nvSpPr>
          <p:cNvPr id="1536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1850" y="1833563"/>
            <a:ext cx="6205538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Body Text</a:t>
            </a:r>
          </a:p>
          <a:p>
            <a:pPr lvl="1"/>
            <a:r>
              <a:rPr lang="en-US"/>
              <a:t> Second Level	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</a:t>
            </a:r>
          </a:p>
        </p:txBody>
      </p:sp>
      <p:sp>
        <p:nvSpPr>
          <p:cNvPr id="257032" name="Rectangle 8"/>
          <p:cNvSpPr>
            <a:spLocks noChangeArrowheads="1"/>
          </p:cNvSpPr>
          <p:nvPr/>
        </p:nvSpPr>
        <p:spPr bwMode="auto">
          <a:xfrm>
            <a:off x="2090738" y="1604963"/>
            <a:ext cx="6216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ＭＳ Ｐゴシック" charset="0"/>
          <a:cs typeface="Arial" pitchFamily="-106" charset="0"/>
        </a:defRPr>
      </a:lvl2pPr>
      <a:lvl3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ＭＳ Ｐゴシック" charset="0"/>
          <a:cs typeface="Arial" pitchFamily="-106" charset="0"/>
        </a:defRPr>
      </a:lvl3pPr>
      <a:lvl4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ＭＳ Ｐゴシック" charset="0"/>
          <a:cs typeface="Arial" pitchFamily="-106" charset="0"/>
        </a:defRPr>
      </a:lvl4pPr>
      <a:lvl5pPr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ＭＳ Ｐゴシック" charset="0"/>
          <a:cs typeface="Arial" pitchFamily="-106" charset="0"/>
        </a:defRPr>
      </a:lvl5pPr>
      <a:lvl6pPr marL="457200"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Arial" pitchFamily="-106" charset="0"/>
          <a:cs typeface="Arial" pitchFamily="-106" charset="0"/>
        </a:defRPr>
      </a:lvl6pPr>
      <a:lvl7pPr marL="914400"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Arial" pitchFamily="-106" charset="0"/>
          <a:cs typeface="Arial" pitchFamily="-106" charset="0"/>
        </a:defRPr>
      </a:lvl7pPr>
      <a:lvl8pPr marL="1371600"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Arial" pitchFamily="-106" charset="0"/>
          <a:cs typeface="Arial" pitchFamily="-106" charset="0"/>
        </a:defRPr>
      </a:lvl8pPr>
      <a:lvl9pPr marL="1828800" algn="l" defTabSz="82232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-106" charset="0"/>
          <a:ea typeface="Arial" pitchFamily="-106" charset="0"/>
          <a:cs typeface="Arial" pitchFamily="-106" charset="0"/>
        </a:defRPr>
      </a:lvl9pPr>
    </p:titleStyle>
    <p:bodyStyle>
      <a:lvl1pPr marL="173038" indent="-173038" algn="l" defTabSz="822325" rtl="0" eaLnBrk="1" fontAlgn="base" hangingPunct="1">
        <a:spcBef>
          <a:spcPct val="50000"/>
        </a:spcBef>
        <a:spcAft>
          <a:spcPct val="0"/>
        </a:spcAft>
        <a:buClr>
          <a:srgbClr val="CF0E30"/>
        </a:buClr>
        <a:buChar char="•"/>
        <a:defRPr sz="17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20700" indent="-176213" algn="l" defTabSz="822325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lr>
          <a:srgbClr val="CF0E30"/>
        </a:buClr>
        <a:buChar char="–"/>
        <a:defRPr sz="1700">
          <a:solidFill>
            <a:schemeClr val="tx1"/>
          </a:solidFill>
          <a:latin typeface="+mn-lt"/>
          <a:ea typeface="+mn-ea"/>
          <a:cs typeface="+mn-cs"/>
        </a:defRPr>
      </a:lvl2pPr>
      <a:lvl3pPr marL="793750" indent="-158750" algn="l" defTabSz="822325" rtl="0" eaLnBrk="1" fontAlgn="base" hangingPunct="1">
        <a:lnSpc>
          <a:spcPct val="127000"/>
        </a:lnSpc>
        <a:spcBef>
          <a:spcPct val="0"/>
        </a:spcBef>
        <a:spcAft>
          <a:spcPct val="0"/>
        </a:spcAft>
        <a:buClr>
          <a:srgbClr val="CF0E30"/>
        </a:buClr>
        <a:buFont typeface="Arial" charset="0"/>
        <a:buChar char="–"/>
        <a:defRPr sz="1700">
          <a:solidFill>
            <a:schemeClr val="tx1"/>
          </a:solidFill>
          <a:latin typeface="+mn-lt"/>
          <a:ea typeface="+mn-ea"/>
          <a:cs typeface="+mn-cs"/>
        </a:defRPr>
      </a:lvl3pPr>
      <a:lvl4pPr marL="1082675" indent="-173038" algn="l" defTabSz="822325" rtl="0" eaLnBrk="1" fontAlgn="base" hangingPunct="1">
        <a:lnSpc>
          <a:spcPct val="127000"/>
        </a:lnSpc>
        <a:spcBef>
          <a:spcPct val="0"/>
        </a:spcBef>
        <a:spcAft>
          <a:spcPct val="0"/>
        </a:spcAft>
        <a:buClr>
          <a:srgbClr val="CF0E30"/>
        </a:buClr>
        <a:buFont typeface="Arial" charset="0"/>
        <a:buChar char="-"/>
        <a:defRPr sz="1700">
          <a:solidFill>
            <a:schemeClr val="tx1"/>
          </a:solidFill>
          <a:latin typeface="+mn-lt"/>
          <a:ea typeface="+mn-ea"/>
          <a:cs typeface="+mn-cs"/>
        </a:defRPr>
      </a:lvl4pPr>
      <a:lvl5pPr marL="19510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+mn-ea"/>
          <a:cs typeface="+mn-cs"/>
        </a:defRPr>
      </a:lvl5pPr>
      <a:lvl6pPr marL="24082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+mn-ea"/>
          <a:cs typeface="+mn-cs"/>
        </a:defRPr>
      </a:lvl6pPr>
      <a:lvl7pPr marL="28654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+mn-ea"/>
          <a:cs typeface="+mn-cs"/>
        </a:defRPr>
      </a:lvl7pPr>
      <a:lvl8pPr marL="33226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+mn-ea"/>
          <a:cs typeface="+mn-cs"/>
        </a:defRPr>
      </a:lvl8pPr>
      <a:lvl9pPr marL="3779838" indent="-215900" algn="l" defTabSz="822325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06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077200" cy="4543425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latin typeface="+mj-lt"/>
              </a:rPr>
              <a:t>Sharing Health Expertise and Information</a:t>
            </a: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endParaRPr lang="en-US" sz="2000" dirty="0">
              <a:latin typeface="+mj-lt"/>
            </a:endParaRPr>
          </a:p>
          <a:p>
            <a:pPr marL="0" indent="0" algn="ctr">
              <a:buNone/>
            </a:pPr>
            <a:endParaRPr lang="en-US" sz="2000" dirty="0">
              <a:latin typeface="+mj-lt"/>
            </a:endParaRPr>
          </a:p>
          <a:p>
            <a:pPr marL="0" indent="0" algn="ctr">
              <a:buNone/>
            </a:pPr>
            <a:r>
              <a:rPr lang="en-US" sz="1800" dirty="0">
                <a:latin typeface="+mj-lt"/>
              </a:rPr>
              <a:t>Mark S. Ackerman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SocialWorlds Research Group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University of Michigan, Ann Arbor </a:t>
            </a:r>
          </a:p>
          <a:p>
            <a:pPr marL="0" indent="0" algn="ctr">
              <a:buNone/>
            </a:pPr>
            <a:endParaRPr lang="en-US" sz="1800" dirty="0">
              <a:latin typeface="+mj-lt"/>
            </a:endParaRPr>
          </a:p>
          <a:p>
            <a:pPr marL="0" indent="0" algn="ctr">
              <a:buNone/>
            </a:pPr>
            <a:r>
              <a:rPr lang="en-US" sz="1800" dirty="0">
                <a:latin typeface="+mj-lt"/>
              </a:rPr>
              <a:t>DIMACS Workshop on Social and Collaborative Information Seeking (SCIS)</a:t>
            </a:r>
          </a:p>
          <a:p>
            <a:pPr marL="0" indent="0" algn="ctr">
              <a:buNone/>
            </a:pPr>
            <a:r>
              <a:rPr lang="en-US" sz="1800" dirty="0">
                <a:latin typeface="+mj-lt"/>
              </a:rPr>
              <a:t>May 14 - 15, 2015</a:t>
            </a:r>
            <a:br>
              <a:rPr lang="en-US" sz="1800" dirty="0">
                <a:latin typeface="+mj-lt"/>
              </a:rPr>
            </a:br>
            <a:endParaRPr lang="en-US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00813"/>
            <a:ext cx="38687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Professor Name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368925" y="6500813"/>
            <a:ext cx="37750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Presentation Title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67763" y="6500813"/>
            <a:ext cx="376237" cy="365125"/>
          </a:xfrm>
          <a:prstGeom prst="rect">
            <a:avLst/>
          </a:prstGeom>
        </p:spPr>
        <p:txBody>
          <a:bodyPr/>
          <a:lstStyle/>
          <a:p>
            <a:fld id="{8D10660B-3B26-4903-84EB-79ACD6CCBECF}" type="slidenum">
              <a:rPr lang="en-US"/>
              <a:pPr/>
              <a:t>1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31300" cy="990600"/>
          </a:xfrm>
          <a:prstGeom prst="rect">
            <a:avLst/>
          </a:prstGeom>
          <a:solidFill>
            <a:srgbClr val="0B12A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 pitchFamily="-106" charset="0"/>
              <a:ea typeface="+mn-ea"/>
              <a:cs typeface="+mn-cs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33327" y="6570663"/>
            <a:ext cx="9170808" cy="287337"/>
          </a:xfrm>
          <a:prstGeom prst="rect">
            <a:avLst/>
          </a:prstGeom>
          <a:solidFill>
            <a:srgbClr val="0B12A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313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738" y="723900"/>
            <a:ext cx="6629400" cy="3097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Flint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99995" y="1833563"/>
            <a:ext cx="3351400" cy="4543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Flint, Michigan</a:t>
            </a:r>
          </a:p>
          <a:p>
            <a:r>
              <a:rPr lang="en-US" dirty="0"/>
              <a:t>Poverty rate of 38%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People with diabetes, high blood pressure, and kidney disease</a:t>
            </a:r>
          </a:p>
          <a:p>
            <a:pPr marL="0" indent="0">
              <a:buNone/>
            </a:pPr>
            <a:r>
              <a:rPr lang="en-US" dirty="0"/>
              <a:t>Also diabetes educators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Liz Kaziunas</a:t>
            </a:r>
          </a:p>
          <a:p>
            <a:pPr lvl="1"/>
            <a:r>
              <a:rPr lang="en-US" b="1" dirty="0"/>
              <a:t>With Tiffany Veinot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8" descr="house_picture_CHI draf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3994150" cy="2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822" y="4001788"/>
            <a:ext cx="4016327" cy="2270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4600" y="6248400"/>
            <a:ext cx="2126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photos – Elizabeth Kaziunas</a:t>
            </a:r>
          </a:p>
        </p:txBody>
      </p:sp>
    </p:spTree>
    <p:extLst>
      <p:ext uri="{BB962C8B-B14F-4D97-AF65-F5344CB8AC3E}">
        <p14:creationId xmlns:p14="http://schemas.microsoft.com/office/powerpoint/2010/main" val="26905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738" y="723900"/>
            <a:ext cx="6629400" cy="309700"/>
          </a:xfrm>
        </p:spPr>
        <p:txBody>
          <a:bodyPr/>
          <a:lstStyle/>
          <a:p>
            <a:pPr algn="r"/>
            <a:r>
              <a:rPr lang="en-US" dirty="0"/>
              <a:t>Translations in Information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1850" y="1628151"/>
            <a:ext cx="6205538" cy="4543425"/>
          </a:xfrm>
        </p:spPr>
        <p:txBody>
          <a:bodyPr/>
          <a:lstStyle/>
          <a:p>
            <a:r>
              <a:rPr lang="en-US" sz="1800" dirty="0">
                <a:cs typeface="Courier New"/>
              </a:rPr>
              <a:t>People need translations from medical advice into the local context</a:t>
            </a:r>
          </a:p>
          <a:p>
            <a:pPr lvl="1"/>
            <a:r>
              <a:rPr lang="en-US" sz="1800" dirty="0">
                <a:cs typeface="Courier New"/>
              </a:rPr>
              <a:t>Finding low-cost or free prescription drugs</a:t>
            </a:r>
          </a:p>
          <a:p>
            <a:pPr lvl="1"/>
            <a:r>
              <a:rPr lang="en-US" sz="1800" dirty="0">
                <a:cs typeface="Courier New"/>
              </a:rPr>
              <a:t>Learning how to obtain help in the absence of insurance</a:t>
            </a:r>
          </a:p>
        </p:txBody>
      </p:sp>
    </p:spTree>
    <p:extLst>
      <p:ext uri="{BB962C8B-B14F-4D97-AF65-F5344CB8AC3E}">
        <p14:creationId xmlns:p14="http://schemas.microsoft.com/office/powerpoint/2010/main" val="156029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738" y="723900"/>
            <a:ext cx="6629400" cy="309700"/>
          </a:xfrm>
        </p:spPr>
        <p:txBody>
          <a:bodyPr/>
          <a:lstStyle/>
          <a:p>
            <a:pPr algn="r"/>
            <a:r>
              <a:rPr lang="en-US" dirty="0"/>
              <a:t>Translations in Information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1850" y="1628151"/>
            <a:ext cx="6205538" cy="4543425"/>
          </a:xfrm>
        </p:spPr>
        <p:txBody>
          <a:bodyPr/>
          <a:lstStyle/>
          <a:p>
            <a:r>
              <a:rPr lang="en-US" sz="1800" dirty="0"/>
              <a:t>These translations occur within social worlds</a:t>
            </a:r>
            <a:endParaRPr lang="en-US" sz="1800" dirty="0">
              <a:cs typeface="Courier New"/>
            </a:endParaRPr>
          </a:p>
          <a:p>
            <a:pPr lvl="1"/>
            <a:r>
              <a:rPr lang="en-US" sz="1800" dirty="0">
                <a:cs typeface="Courier New"/>
              </a:rPr>
              <a:t>Participants tried to find solutions that would work within their social contexts</a:t>
            </a:r>
          </a:p>
          <a:p>
            <a:r>
              <a:rPr lang="en-US" sz="1800" dirty="0">
                <a:cs typeface="Courier New"/>
              </a:rPr>
              <a:t>Information seeking and sharing occurs within social contexts (social worlds)</a:t>
            </a:r>
          </a:p>
          <a:p>
            <a:pPr lvl="1"/>
            <a:r>
              <a:rPr lang="en-US" sz="1800" dirty="0">
                <a:cs typeface="Courier New"/>
              </a:rPr>
              <a:t>Medical viewpoint</a:t>
            </a:r>
          </a:p>
          <a:p>
            <a:pPr lvl="2"/>
            <a:r>
              <a:rPr lang="en-US" sz="1800" dirty="0">
                <a:cs typeface="Courier New"/>
              </a:rPr>
              <a:t>Health educators are mediators</a:t>
            </a:r>
          </a:p>
          <a:p>
            <a:pPr lvl="1"/>
            <a:r>
              <a:rPr lang="en-US" sz="1800" dirty="0">
                <a:cs typeface="Courier New"/>
              </a:rPr>
              <a:t>Friends and family</a:t>
            </a:r>
          </a:p>
          <a:p>
            <a:pPr lvl="1"/>
            <a:r>
              <a:rPr lang="en-US" sz="1800" dirty="0">
                <a:cs typeface="Courier New"/>
              </a:rPr>
              <a:t>People in their churches, etc.</a:t>
            </a:r>
          </a:p>
          <a:p>
            <a:r>
              <a:rPr lang="en-US" sz="1800" dirty="0">
                <a:cs typeface="Courier New"/>
              </a:rPr>
              <a:t>Need to understand async sharing within social contexts among networks of people</a:t>
            </a:r>
          </a:p>
          <a:p>
            <a:pPr lvl="1"/>
            <a:endParaRPr lang="en-US" sz="1800" dirty="0">
              <a:cs typeface="Courier New"/>
            </a:endParaRPr>
          </a:p>
          <a:p>
            <a:endParaRPr lang="en-US" sz="1800" dirty="0">
              <a:cs typeface="Courier New"/>
            </a:endParaRPr>
          </a:p>
          <a:p>
            <a:pPr marL="344487" lvl="1" indent="0">
              <a:buNone/>
            </a:pPr>
            <a:r>
              <a:rPr lang="en-US" sz="1800" dirty="0">
                <a:cs typeface="Courier New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8009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738" y="723900"/>
            <a:ext cx="6629400" cy="309700"/>
          </a:xfrm>
        </p:spPr>
        <p:txBody>
          <a:bodyPr/>
          <a:lstStyle/>
          <a:p>
            <a:pPr algn="r"/>
            <a:r>
              <a:rPr lang="en-US" dirty="0"/>
              <a:t>Information in Bone Marrow Transplant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1850" y="1628151"/>
            <a:ext cx="6508750" cy="4543425"/>
          </a:xfrm>
        </p:spPr>
        <p:txBody>
          <a:bodyPr/>
          <a:lstStyle/>
          <a:p>
            <a:r>
              <a:rPr lang="en-US" sz="1800" dirty="0"/>
              <a:t>Studies of adult BMT clinic (Ayse Buyuktur) and pediatric BMT ward (Liz Kaziunas)</a:t>
            </a:r>
          </a:p>
          <a:p>
            <a:r>
              <a:rPr lang="en-US" sz="1800" dirty="0"/>
              <a:t>Focus shift to teams</a:t>
            </a:r>
          </a:p>
          <a:p>
            <a:pPr lvl="1"/>
            <a:r>
              <a:rPr lang="en-US" sz="1800" dirty="0"/>
              <a:t>Not just clinician teams</a:t>
            </a:r>
          </a:p>
          <a:p>
            <a:pPr lvl="1"/>
            <a:r>
              <a:rPr lang="en-US" sz="1800" dirty="0"/>
              <a:t>Also requires teamwork among patients, caregivers, family</a:t>
            </a:r>
          </a:p>
          <a:p>
            <a:pPr lvl="2"/>
            <a:r>
              <a:rPr lang="en-US" sz="1800" dirty="0"/>
              <a:t>And among families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485502"/>
            <a:ext cx="3048000" cy="19152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6488668"/>
            <a:ext cx="19461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/>
              <a:t>http://my.clevelandclinic.org/</a:t>
            </a:r>
          </a:p>
        </p:txBody>
      </p:sp>
    </p:spTree>
    <p:extLst>
      <p:ext uri="{BB962C8B-B14F-4D97-AF65-F5344CB8AC3E}">
        <p14:creationId xmlns:p14="http://schemas.microsoft.com/office/powerpoint/2010/main" val="327710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738" y="723900"/>
            <a:ext cx="6629400" cy="309700"/>
          </a:xfrm>
        </p:spPr>
        <p:txBody>
          <a:bodyPr/>
          <a:lstStyle/>
          <a:p>
            <a:pPr algn="r"/>
            <a:r>
              <a:rPr lang="en-US" dirty="0"/>
              <a:t>Information in Bone Marrow Transplant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600200"/>
            <a:ext cx="6781800" cy="4543425"/>
          </a:xfrm>
        </p:spPr>
        <p:txBody>
          <a:bodyPr/>
          <a:lstStyle/>
          <a:p>
            <a:r>
              <a:rPr lang="en-US" dirty="0">
                <a:cs typeface="Courier New"/>
              </a:rPr>
              <a:t>Finding:  Parents are no longer part of a clear social world</a:t>
            </a:r>
          </a:p>
          <a:p>
            <a:pPr lvl="1"/>
            <a:r>
              <a:rPr lang="en-US" dirty="0">
                <a:cs typeface="Courier New"/>
              </a:rPr>
              <a:t>Parents are between the medical world and their previous social worlds – neither one nor the other</a:t>
            </a:r>
          </a:p>
          <a:p>
            <a:pPr lvl="2"/>
            <a:r>
              <a:rPr lang="en-US" dirty="0">
                <a:cs typeface="Courier New"/>
              </a:rPr>
              <a:t>Very emotionally draining</a:t>
            </a:r>
          </a:p>
          <a:p>
            <a:r>
              <a:rPr lang="en-US" dirty="0">
                <a:cs typeface="Courier New"/>
              </a:rPr>
              <a:t>Finding:  Within BMT, information has emotional meaning</a:t>
            </a:r>
          </a:p>
          <a:p>
            <a:pPr lvl="1"/>
            <a:r>
              <a:rPr lang="en-US" dirty="0">
                <a:cs typeface="Courier New"/>
              </a:rPr>
              <a:t>How is the emotive component understood and shared?</a:t>
            </a:r>
          </a:p>
          <a:p>
            <a:pPr lvl="1"/>
            <a:r>
              <a:rPr lang="en-US" dirty="0">
                <a:cs typeface="Courier New"/>
              </a:rPr>
              <a:t>Example: knowledge about blood work is shared among parents </a:t>
            </a:r>
          </a:p>
          <a:p>
            <a:pPr marL="0" indent="0">
              <a:buNone/>
            </a:pPr>
            <a:endParaRPr lang="en-US" dirty="0">
              <a:cs typeface="Courier New"/>
            </a:endParaRPr>
          </a:p>
        </p:txBody>
      </p:sp>
      <p:pic>
        <p:nvPicPr>
          <p:cNvPr id="4" name="Picture 2" descr="R:\SocialWorlds\BMT Study\Publications\JAMIA journal paper 2014\images\Xan (dad)\blogger-image--1322944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0"/>
            <a:ext cx="2498163" cy="187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R:\SocialWorlds\BMT Study\Publications\JAMIA journal paper 2014\images\Relapse Boy (mom)\blood count ch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4572000"/>
            <a:ext cx="1393881" cy="186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6477000"/>
            <a:ext cx="2126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photos – Elizabeth Kaziunas</a:t>
            </a:r>
          </a:p>
        </p:txBody>
      </p:sp>
    </p:spTree>
    <p:extLst>
      <p:ext uri="{BB962C8B-B14F-4D97-AF65-F5344CB8AC3E}">
        <p14:creationId xmlns:p14="http://schemas.microsoft.com/office/powerpoint/2010/main" val="327710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738" y="723900"/>
            <a:ext cx="6629400" cy="309700"/>
          </a:xfrm>
        </p:spPr>
        <p:txBody>
          <a:bodyPr/>
          <a:lstStyle/>
          <a:p>
            <a:pPr algn="r"/>
            <a:r>
              <a:rPr lang="en-US" dirty="0"/>
              <a:t>FIT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34000" y="1600200"/>
            <a:ext cx="3352800" cy="4543425"/>
          </a:xfrm>
        </p:spPr>
        <p:txBody>
          <a:bodyPr/>
          <a:lstStyle/>
          <a:p>
            <a:r>
              <a:rPr lang="en-US" dirty="0">
                <a:cs typeface="Courier New"/>
              </a:rPr>
              <a:t>Prototype for reconciling discrepant health viewpoints</a:t>
            </a:r>
          </a:p>
          <a:p>
            <a:r>
              <a:rPr lang="en-US" dirty="0">
                <a:cs typeface="Courier New"/>
              </a:rPr>
              <a:t>People can annotate and share video clips about a condition</a:t>
            </a:r>
          </a:p>
          <a:p>
            <a:pPr lvl="1"/>
            <a:r>
              <a:rPr lang="en-US" dirty="0">
                <a:cs typeface="Courier New"/>
              </a:rPr>
              <a:t>Within differing social viewpoints</a:t>
            </a:r>
          </a:p>
          <a:p>
            <a:r>
              <a:rPr lang="en-US" dirty="0">
                <a:cs typeface="Courier New"/>
              </a:rPr>
              <a:t>People leave translations for one another</a:t>
            </a:r>
          </a:p>
          <a:p>
            <a:endParaRPr lang="en-US" dirty="0">
              <a:cs typeface="Courier New"/>
            </a:endParaRPr>
          </a:p>
          <a:p>
            <a:pPr marL="344487" lvl="1" indent="0">
              <a:buNone/>
            </a:pPr>
            <a:r>
              <a:rPr lang="en-US" dirty="0">
                <a:cs typeface="Courier New"/>
              </a:rPr>
              <a:t>Pei-yao Hung and Liz Kaziunas</a:t>
            </a:r>
          </a:p>
          <a:p>
            <a:pPr marL="0" indent="0">
              <a:buNone/>
            </a:pPr>
            <a:endParaRPr lang="en-US" dirty="0">
              <a:cs typeface="Courier New"/>
            </a:endParaRPr>
          </a:p>
        </p:txBody>
      </p:sp>
      <p:pic>
        <p:nvPicPr>
          <p:cNvPr id="4" name="Picture 3" descr="Screen Shot 2015-05-12 at 1.53.08 A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4495800" cy="2508628"/>
          </a:xfrm>
          <a:prstGeom prst="rect">
            <a:avLst/>
          </a:prstGeom>
        </p:spPr>
      </p:pic>
      <p:pic>
        <p:nvPicPr>
          <p:cNvPr id="5" name="Picture 4" descr="Screen Shot 2015-05-12 at 1.53.35 A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62400"/>
            <a:ext cx="4572000" cy="255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0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438400"/>
            <a:ext cx="6205538" cy="2667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/>
              <a:t>For more information</a:t>
            </a:r>
          </a:p>
          <a:p>
            <a:pPr marL="0" indent="0" algn="ctr">
              <a:buNone/>
            </a:pPr>
            <a:r>
              <a:rPr lang="en-US" sz="2000"/>
              <a:t>http://www.socialworldsresearch.org</a:t>
            </a:r>
          </a:p>
          <a:p>
            <a:pPr marL="0" indent="0" algn="ctr">
              <a:buNone/>
            </a:pPr>
            <a:r>
              <a:rPr lang="en-US" sz="2000"/>
              <a:t>ackerm@umich.edu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01850" y="207963"/>
            <a:ext cx="7029450" cy="287337"/>
          </a:xfrm>
          <a:prstGeom prst="rect">
            <a:avLst/>
          </a:prstGeom>
          <a:solidFill>
            <a:srgbClr val="0B12A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069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738" y="723900"/>
            <a:ext cx="6629400" cy="3097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SocialWorlds Research</a:t>
            </a:r>
            <a:r>
              <a:rPr lang="en-US" baseline="0" dirty="0"/>
              <a:t>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1850" y="1497433"/>
            <a:ext cx="6881074" cy="5193299"/>
          </a:xfrm>
        </p:spPr>
        <p:txBody>
          <a:bodyPr>
            <a:normAutofit fontScale="32500" lnSpcReduction="20000"/>
          </a:bodyPr>
          <a:lstStyle/>
          <a:p>
            <a:r>
              <a:rPr lang="en-US" sz="4000" dirty="0"/>
              <a:t>Ongoing</a:t>
            </a:r>
            <a:r>
              <a:rPr lang="en-US" sz="4000" b="0" dirty="0"/>
              <a:t>	</a:t>
            </a:r>
          </a:p>
          <a:p>
            <a:pPr lvl="1"/>
            <a:r>
              <a:rPr lang="en-US" sz="4000" dirty="0"/>
              <a:t>PET application for pediatric BMT (with Sung Choi, MD and David Hanauer, MD)</a:t>
            </a:r>
          </a:p>
          <a:p>
            <a:pPr lvl="1"/>
            <a:r>
              <a:rPr lang="en-US" sz="4000" dirty="0"/>
              <a:t>FIT application</a:t>
            </a:r>
            <a:r>
              <a:rPr lang="en-US" sz="4000" baseline="0" dirty="0"/>
              <a:t> development (Pei-Yao Hung)</a:t>
            </a:r>
          </a:p>
          <a:p>
            <a:pPr lvl="1"/>
            <a:r>
              <a:rPr lang="en-US" sz="4000" baseline="0" dirty="0"/>
              <a:t>JIT information for long-term SCI care (Ayse Buyuktur, with Mark Newman)</a:t>
            </a:r>
          </a:p>
          <a:p>
            <a:pPr lvl="1"/>
            <a:r>
              <a:rPr lang="en-US" sz="4000" dirty="0"/>
              <a:t>Nightscout open source diabetes monitoring (Liz Kaziunas, with Silvia Lindtner and Joyce Lee, MD)</a:t>
            </a:r>
          </a:p>
          <a:p>
            <a:pPr lvl="1"/>
            <a:r>
              <a:rPr lang="en-US" sz="4000" dirty="0"/>
              <a:t>Jackson community behavior healthcare (Liz Kaziunas, with Michael Klinkman, MD)</a:t>
            </a:r>
          </a:p>
          <a:p>
            <a:pPr rtl="0" eaLnBrk="1" fontAlgn="base" hangingPunct="1"/>
            <a:r>
              <a:rPr lang="en-US" sz="4000" dirty="0"/>
              <a:t>Older</a:t>
            </a:r>
            <a:r>
              <a:rPr lang="en-US" sz="4000" b="1">
                <a:solidFill>
                  <a:schemeClr val="tx1"/>
                </a:solidFill>
                <a:effectLst/>
              </a:rPr>
              <a:t> studies</a:t>
            </a:r>
            <a:endParaRPr lang="en-US" sz="4000">
              <a:effectLst/>
            </a:endParaRPr>
          </a:p>
          <a:p>
            <a:pPr lvl="1" rtl="0" eaLnBrk="1" fontAlgn="base" hangingPunct="1"/>
            <a:r>
              <a:rPr lang="en-US" sz="4000" b="0">
                <a:solidFill>
                  <a:schemeClr val="tx1"/>
                </a:solidFill>
                <a:effectLst/>
                <a:ea typeface="ＭＳ Ｐゴシック" charset="0"/>
                <a:cs typeface="ＭＳ Ｐゴシック" charset="0"/>
              </a:rPr>
              <a:t>Home monitoring of depression patients (Barbara Mirel)</a:t>
            </a:r>
            <a:endParaRPr lang="en-US" sz="4000" b="0">
              <a:effectLst/>
            </a:endParaRPr>
          </a:p>
          <a:p>
            <a:pPr lvl="1" rtl="0" eaLnBrk="1" fontAlgn="base" hangingPunct="1"/>
            <a:r>
              <a:rPr lang="en-US" sz="4000" b="0">
                <a:solidFill>
                  <a:schemeClr val="tx1"/>
                </a:solidFill>
                <a:effectLst/>
                <a:ea typeface="ＭＳ Ｐゴシック" charset="0"/>
                <a:cs typeface="ＭＳ Ｐゴシック" charset="0"/>
              </a:rPr>
              <a:t>Diabetes support (Barbara Mirel)</a:t>
            </a:r>
            <a:endParaRPr lang="en-US" sz="4000" b="0">
              <a:effectLst/>
            </a:endParaRPr>
          </a:p>
          <a:p>
            <a:pPr lvl="1" rtl="0" eaLnBrk="1" fontAlgn="base" hangingPunct="1"/>
            <a:r>
              <a:rPr lang="en-US" sz="4000" b="0">
                <a:solidFill>
                  <a:schemeClr val="tx1"/>
                </a:solidFill>
                <a:effectLst/>
                <a:ea typeface="ＭＳ Ｐゴシック" charset="0"/>
                <a:cs typeface="ＭＳ Ｐゴシック" charset="0"/>
              </a:rPr>
              <a:t>Depression support in Flint, Michigan (Barbara Mirel, Mike Klinkman)</a:t>
            </a:r>
            <a:endParaRPr lang="en-US" sz="4000" b="0">
              <a:effectLst/>
            </a:endParaRPr>
          </a:p>
          <a:p>
            <a:pPr lvl="1" rtl="0" eaLnBrk="1" fontAlgn="base" hangingPunct="1"/>
            <a:r>
              <a:rPr lang="en-US" sz="4000" b="0">
                <a:solidFill>
                  <a:schemeClr val="tx1"/>
                </a:solidFill>
                <a:effectLst/>
                <a:ea typeface="ＭＳ Ｐゴシック" charset="0"/>
                <a:cs typeface="ＭＳ Ｐゴシック" charset="0"/>
              </a:rPr>
              <a:t>Psycho-social information in medical care (Xiaomu Zhu)</a:t>
            </a:r>
            <a:endParaRPr lang="en-US" sz="4000" b="0">
              <a:effectLst/>
            </a:endParaRPr>
          </a:p>
          <a:p>
            <a:pPr lvl="1" rtl="0" eaLnBrk="1" fontAlgn="base" hangingPunct="1"/>
            <a:r>
              <a:rPr lang="en-US" sz="4000" b="0">
                <a:solidFill>
                  <a:schemeClr val="tx1"/>
                </a:solidFill>
                <a:effectLst/>
                <a:ea typeface="ＭＳ Ｐゴシック" charset="0"/>
                <a:cs typeface="ＭＳ Ｐゴシック" charset="0"/>
              </a:rPr>
              <a:t>Diabetes support (trajectory matching) (Jina Huh)</a:t>
            </a:r>
          </a:p>
          <a:p>
            <a:pPr lvl="1" rtl="0" eaLnBrk="1" fontAlgn="base" hangingPunct="1"/>
            <a:r>
              <a:rPr lang="en-US" sz="4000">
                <a:ea typeface="ＭＳ Ｐゴシック" charset="0"/>
                <a:cs typeface="ＭＳ Ｐゴシック" charset="0"/>
              </a:rPr>
              <a:t>Flint translation work (Liz Kaziunas, with Tiffany Veinot)</a:t>
            </a:r>
            <a:endParaRPr lang="en-US" sz="4000" b="0">
              <a:effectLst/>
            </a:endParaRPr>
          </a:p>
          <a:p>
            <a:pPr lvl="1"/>
            <a:r>
              <a:rPr lang="en-US" sz="4000" dirty="0"/>
              <a:t>Family health activation in schools (Jasmine Jones)</a:t>
            </a:r>
          </a:p>
          <a:p>
            <a:pPr lvl="1"/>
            <a:r>
              <a:rPr lang="en-US" sz="4000" dirty="0"/>
              <a:t>Information needs in pediatric bone-marrow transplant (Liz Kaziunas and Jasmine Jones)</a:t>
            </a:r>
          </a:p>
          <a:p>
            <a:pPr lvl="1"/>
            <a:r>
              <a:rPr lang="en-US" sz="4000" dirty="0"/>
              <a:t>Information scaffolding in bone-marrow transplant (Ayse Buyuktur)</a:t>
            </a:r>
          </a:p>
        </p:txBody>
      </p:sp>
    </p:spTree>
    <p:extLst>
      <p:ext uri="{BB962C8B-B14F-4D97-AF65-F5344CB8AC3E}">
        <p14:creationId xmlns:p14="http://schemas.microsoft.com/office/powerpoint/2010/main" val="275447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onatha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DADADA"/>
      </a:accent1>
      <a:accent2>
        <a:srgbClr val="DADADA"/>
      </a:accent2>
      <a:accent3>
        <a:srgbClr val="FFFFFF"/>
      </a:accent3>
      <a:accent4>
        <a:srgbClr val="000000"/>
      </a:accent4>
      <a:accent5>
        <a:srgbClr val="EAEAEA"/>
      </a:accent5>
      <a:accent6>
        <a:srgbClr val="C5C5C5"/>
      </a:accent6>
      <a:hlink>
        <a:srgbClr val="DADADA"/>
      </a:hlink>
      <a:folHlink>
        <a:srgbClr val="DADADA"/>
      </a:folHlink>
    </a:clrScheme>
    <a:fontScheme name="grudi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699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699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</a:defRPr>
        </a:defPPr>
      </a:lstStyle>
    </a:lnDef>
  </a:objectDefaults>
  <a:extraClrSchemeLst>
    <a:extraClrScheme>
      <a:clrScheme name="grudi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ud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udi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udi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udi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udi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udi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grudi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DADADA"/>
      </a:accent1>
      <a:accent2>
        <a:srgbClr val="DADADA"/>
      </a:accent2>
      <a:accent3>
        <a:srgbClr val="FFFFFF"/>
      </a:accent3>
      <a:accent4>
        <a:srgbClr val="000000"/>
      </a:accent4>
      <a:accent5>
        <a:srgbClr val="EAEAEA"/>
      </a:accent5>
      <a:accent6>
        <a:srgbClr val="C5C5C5"/>
      </a:accent6>
      <a:hlink>
        <a:srgbClr val="DADADA"/>
      </a:hlink>
      <a:folHlink>
        <a:srgbClr val="DADADA"/>
      </a:folHlink>
    </a:clrScheme>
    <a:fontScheme name="1_grudi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699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699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</a:defRPr>
        </a:defPPr>
      </a:lstStyle>
    </a:lnDef>
  </a:objectDefaults>
  <a:extraClrSchemeLst>
    <a:extraClrScheme>
      <a:clrScheme name="1_grudi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rud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rudi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rudi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rudi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rudi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rudi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jonatha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DADADA"/>
      </a:accent1>
      <a:accent2>
        <a:srgbClr val="DADADA"/>
      </a:accent2>
      <a:accent3>
        <a:srgbClr val="FFFFFF"/>
      </a:accent3>
      <a:accent4>
        <a:srgbClr val="000000"/>
      </a:accent4>
      <a:accent5>
        <a:srgbClr val="EAEAEA"/>
      </a:accent5>
      <a:accent6>
        <a:srgbClr val="C5C5C5"/>
      </a:accent6>
      <a:hlink>
        <a:srgbClr val="DADADA"/>
      </a:hlink>
      <a:folHlink>
        <a:srgbClr val="DADADA"/>
      </a:folHlink>
    </a:clrScheme>
    <a:fontScheme name="grudi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699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699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</a:defRPr>
        </a:defPPr>
      </a:lstStyle>
    </a:lnDef>
  </a:objectDefaults>
  <a:extraClrSchemeLst>
    <a:extraClrScheme>
      <a:clrScheme name="grudi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ud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udi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udi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udi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udi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udi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grudi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DADADA"/>
      </a:accent1>
      <a:accent2>
        <a:srgbClr val="DADADA"/>
      </a:accent2>
      <a:accent3>
        <a:srgbClr val="FFFFFF"/>
      </a:accent3>
      <a:accent4>
        <a:srgbClr val="000000"/>
      </a:accent4>
      <a:accent5>
        <a:srgbClr val="EAEAEA"/>
      </a:accent5>
      <a:accent6>
        <a:srgbClr val="C5C5C5"/>
      </a:accent6>
      <a:hlink>
        <a:srgbClr val="DADADA"/>
      </a:hlink>
      <a:folHlink>
        <a:srgbClr val="DADADA"/>
      </a:folHlink>
    </a:clrScheme>
    <a:fontScheme name="1_grudi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699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699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</a:defRPr>
        </a:defPPr>
      </a:lstStyle>
    </a:lnDef>
  </a:objectDefaults>
  <a:extraClrSchemeLst>
    <a:extraClrScheme>
      <a:clrScheme name="1_grudi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rud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rudi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rudi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rudi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rudi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rudi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5144</TotalTime>
  <Words>297</Words>
  <Application>Microsoft Office PowerPoint</Application>
  <PresentationFormat>On-screen Show (4:3)</PresentationFormat>
  <Paragraphs>81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jonathan</vt:lpstr>
      <vt:lpstr>1_grudin</vt:lpstr>
      <vt:lpstr>1_jonathan</vt:lpstr>
      <vt:lpstr>2_grudin</vt:lpstr>
      <vt:lpstr>PowerPoint Presentation</vt:lpstr>
      <vt:lpstr>Flint</vt:lpstr>
      <vt:lpstr>Translations in Information Work</vt:lpstr>
      <vt:lpstr>Translations in Information Work</vt:lpstr>
      <vt:lpstr>Information in Bone Marrow Transplant</vt:lpstr>
      <vt:lpstr>Information in Bone Marrow Transplant</vt:lpstr>
      <vt:lpstr>FIT</vt:lpstr>
      <vt:lpstr>PowerPoint Presentation</vt:lpstr>
      <vt:lpstr>SocialWorlds Research Group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Kaziunas, Elizabeth</dc:creator>
  <cp:lastModifiedBy>Linda Casals</cp:lastModifiedBy>
  <cp:revision>52</cp:revision>
  <dcterms:created xsi:type="dcterms:W3CDTF">2014-10-22T00:21:44Z</dcterms:created>
  <dcterms:modified xsi:type="dcterms:W3CDTF">2015-05-20T13:39:23Z</dcterms:modified>
</cp:coreProperties>
</file>