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41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60" r:id="rId9"/>
    <p:sldId id="257" r:id="rId10"/>
    <p:sldId id="261" r:id="rId11"/>
    <p:sldId id="295" r:id="rId12"/>
    <p:sldId id="262" r:id="rId13"/>
    <p:sldId id="272" r:id="rId14"/>
    <p:sldId id="273" r:id="rId15"/>
    <p:sldId id="296" r:id="rId16"/>
    <p:sldId id="263" r:id="rId17"/>
    <p:sldId id="264" r:id="rId18"/>
    <p:sldId id="297" r:id="rId19"/>
    <p:sldId id="284" r:id="rId20"/>
    <p:sldId id="290" r:id="rId21"/>
    <p:sldId id="291" r:id="rId22"/>
    <p:sldId id="292" r:id="rId23"/>
    <p:sldId id="283" r:id="rId24"/>
    <p:sldId id="287" r:id="rId25"/>
    <p:sldId id="285" r:id="rId26"/>
    <p:sldId id="286" r:id="rId27"/>
    <p:sldId id="298" r:id="rId28"/>
    <p:sldId id="289" r:id="rId29"/>
    <p:sldId id="274" r:id="rId30"/>
    <p:sldId id="275" r:id="rId31"/>
    <p:sldId id="294" r:id="rId32"/>
    <p:sldId id="276" r:id="rId33"/>
    <p:sldId id="277" r:id="rId34"/>
    <p:sldId id="278" r:id="rId35"/>
    <p:sldId id="279" r:id="rId36"/>
    <p:sldId id="280" r:id="rId37"/>
    <p:sldId id="281" r:id="rId38"/>
    <p:sldId id="293" r:id="rId39"/>
    <p:sldId id="299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9" autoAdjust="0"/>
    <p:restoredTop sz="87657" autoAdjust="0"/>
  </p:normalViewPr>
  <p:slideViewPr>
    <p:cSldViewPr snapToGrid="0" snapToObjects="1">
      <p:cViewPr varScale="1">
        <p:scale>
          <a:sx n="124" d="100"/>
          <a:sy n="124" d="100"/>
        </p:scale>
        <p:origin x="-14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C725-0CFA-B841-BBF2-ACEA4164B443}" type="datetimeFigureOut">
              <a:rPr lang="en-US" smtClean="0"/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FEC4-31FA-474F-95F9-F19F7848C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1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7FEC4-31FA-474F-95F9-F19F7848C2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6/4/13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6/4/13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6/4/13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hyperlink" Target="C:%5C%E6%96%87%E4%BB%B6%5Cvideo%5C06-03-17_39_56.avi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file://localhost/Users/anupradhan/Desktop/demo.mp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u2013-grp064-02.blogspot.com/" TargetMode="External"/><Relationship Id="rId4" Type="http://schemas.openxmlformats.org/officeDocument/2006/relationships/hyperlink" Target="http://du2013-grp064-03.blogspot.com/" TargetMode="External"/><Relationship Id="rId5" Type="http://schemas.openxmlformats.org/officeDocument/2006/relationships/hyperlink" Target="http://du2013-grp064-04.blogspot.com/" TargetMode="External"/><Relationship Id="rId6" Type="http://schemas.openxmlformats.org/officeDocument/2006/relationships/hyperlink" Target="http://du2013-grp064-05.blogspot.com/" TargetMode="External"/><Relationship Id="rId7" Type="http://schemas.openxmlformats.org/officeDocument/2006/relationships/hyperlink" Target="http://du2013-grp064-06.blogspot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u2013-grp064-01.blogspot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microsoft.com/office/2007/relationships/media" Target="../media/media1.wmv"/><Relationship Id="rId2" Type="http://schemas.openxmlformats.org/officeDocument/2006/relationships/video" Target="../media/media1.wmv"/><Relationship Id="rId3" Type="http://schemas.microsoft.com/office/2007/relationships/media" Target="../media/media2.wmv"/><Relationship Id="rId4" Type="http://schemas.openxmlformats.org/officeDocument/2006/relationships/video" Target="../media/media2.wmv"/><Relationship Id="rId5" Type="http://schemas.microsoft.com/office/2007/relationships/media" Target="../media/media3.wmv"/><Relationship Id="rId6" Type="http://schemas.openxmlformats.org/officeDocument/2006/relationships/video" Target="../media/media3.wmv"/><Relationship Id="rId7" Type="http://schemas.microsoft.com/office/2007/relationships/media" Target="../media/media4.wmv"/><Relationship Id="rId8" Type="http://schemas.openxmlformats.org/officeDocument/2006/relationships/video" Target="../media/media4.wmv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/>
              <a:t>RAPID: Aerial Imaging and Ground-based Surveys for Post-Disaster Assessment of Areas Affected by Hurricane </a:t>
            </a:r>
            <a:r>
              <a:rPr lang="en-US" sz="3600" b="1" dirty="0" smtClean="0"/>
              <a:t>Sandy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Anu R. </a:t>
            </a:r>
            <a:r>
              <a:rPr lang="en-US" b="1" dirty="0" smtClean="0"/>
              <a:t>Pradhan, </a:t>
            </a:r>
            <a:r>
              <a:rPr lang="en-US" b="1" dirty="0"/>
              <a:t>Ivan </a:t>
            </a:r>
            <a:r>
              <a:rPr lang="en-US" b="1" dirty="0" err="1" smtClean="0"/>
              <a:t>Bartoli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dirty="0" err="1"/>
              <a:t>Antonios</a:t>
            </a:r>
            <a:r>
              <a:rPr lang="en-US" b="1" dirty="0"/>
              <a:t> </a:t>
            </a:r>
            <a:r>
              <a:rPr lang="en-US" b="1" dirty="0" err="1" smtClean="0"/>
              <a:t>Kontsos</a:t>
            </a:r>
            <a:r>
              <a:rPr lang="en-US" b="1" dirty="0"/>
              <a:t>, S. </a:t>
            </a:r>
            <a:r>
              <a:rPr lang="en-US" b="1" dirty="0" smtClean="0"/>
              <a:t>Ye, </a:t>
            </a:r>
            <a:r>
              <a:rPr lang="en-US" b="1" dirty="0"/>
              <a:t>S. H.H. </a:t>
            </a:r>
            <a:r>
              <a:rPr lang="en-US" b="1" dirty="0" err="1" smtClean="0"/>
              <a:t>Nourzad</a:t>
            </a:r>
            <a:r>
              <a:rPr lang="en-US" b="1" dirty="0" smtClean="0"/>
              <a:t>, </a:t>
            </a:r>
            <a:r>
              <a:rPr lang="en-US" b="1" dirty="0"/>
              <a:t>P.A. </a:t>
            </a:r>
            <a:r>
              <a:rPr lang="en-US" b="1" dirty="0" err="1" smtClean="0"/>
              <a:t>Vanniamparambil</a:t>
            </a:r>
            <a:r>
              <a:rPr lang="en-US" b="1" dirty="0" smtClean="0"/>
              <a:t>, </a:t>
            </a:r>
            <a:r>
              <a:rPr lang="en-US" b="1" dirty="0"/>
              <a:t>F. </a:t>
            </a:r>
            <a:r>
              <a:rPr lang="en-US" b="1" dirty="0" smtClean="0"/>
              <a:t>Khan, </a:t>
            </a:r>
            <a:r>
              <a:rPr lang="en-US" b="1" dirty="0"/>
              <a:t>S. </a:t>
            </a:r>
            <a:r>
              <a:rPr lang="en-US" b="1" dirty="0" err="1" smtClean="0"/>
              <a:t>Rajaram</a:t>
            </a:r>
            <a:endParaRPr lang="en-US" b="1" dirty="0" smtClean="0"/>
          </a:p>
          <a:p>
            <a:r>
              <a:rPr lang="en-US" dirty="0" smtClean="0"/>
              <a:t>Drexel 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45" y="5736829"/>
            <a:ext cx="31750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951" y="5417062"/>
            <a:ext cx="1391131" cy="1401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44" y="22859"/>
            <a:ext cx="1981995" cy="21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5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71"/>
            <a:ext cx="7620000" cy="1143000"/>
          </a:xfrm>
        </p:spPr>
        <p:txBody>
          <a:bodyPr/>
          <a:lstStyle/>
          <a:p>
            <a:r>
              <a:rPr lang="en-US" sz="4000" dirty="0" smtClean="0"/>
              <a:t>Data </a:t>
            </a:r>
            <a:r>
              <a:rPr lang="en-US" sz="4000" dirty="0" smtClean="0"/>
              <a:t>Management and </a:t>
            </a:r>
            <a:r>
              <a:rPr lang="en-US" sz="4000" dirty="0" smtClean="0"/>
              <a:t>Visualization Challenges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sz="2800" dirty="0" smtClean="0"/>
              <a:t>Store and manage thousands of color, infrared and ultraviolet Images.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Visualize correlated color, infrared </a:t>
            </a:r>
            <a:r>
              <a:rPr lang="en-US" sz="2800" dirty="0"/>
              <a:t>and ultraviolet </a:t>
            </a:r>
            <a:r>
              <a:rPr lang="en-US" sz="2800" dirty="0" smtClean="0"/>
              <a:t>images using an integrated visualization tool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Automatically identify objects of interest (e.g., </a:t>
            </a:r>
            <a:r>
              <a:rPr lang="en-US" sz="2800" dirty="0" smtClean="0"/>
              <a:t>damaged powerlines</a:t>
            </a:r>
            <a:r>
              <a:rPr lang="en-US" sz="2800" dirty="0" smtClean="0"/>
              <a:t>) from the images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4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r>
              <a:rPr lang="en-US" sz="4800" dirty="0"/>
              <a:t>Data Management </a:t>
            </a:r>
            <a:r>
              <a:rPr lang="en-US" sz="4800" dirty="0" smtClean="0"/>
              <a:t>Challenge: An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7160"/>
            <a:ext cx="7620000" cy="265684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For each flight:</a:t>
            </a:r>
          </a:p>
          <a:p>
            <a:r>
              <a:rPr lang="en-US" sz="2400" dirty="0" smtClean="0"/>
              <a:t>Approximately 10GB of Color Images, Infrared and Ultraviolet Images.</a:t>
            </a:r>
          </a:p>
          <a:p>
            <a:r>
              <a:rPr lang="en-US" sz="2400" dirty="0" smtClean="0"/>
              <a:t>Around 19,000 images including Color, Infrared and Ultraviolet for each flight</a:t>
            </a:r>
            <a:r>
              <a:rPr lang="en-US" sz="2800" dirty="0" smtClean="0"/>
              <a:t>.	</a:t>
            </a:r>
            <a:r>
              <a:rPr lang="en-US" dirty="0" smtClean="0"/>
              <a:t>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280" y="3855720"/>
            <a:ext cx="381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8"/>
            <a:ext cx="7620000" cy="1143000"/>
          </a:xfrm>
        </p:spPr>
        <p:txBody>
          <a:bodyPr/>
          <a:lstStyle/>
          <a:p>
            <a:r>
              <a:rPr lang="en-US" sz="4000" dirty="0"/>
              <a:t>Data Management &amp; Visualization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0" y="1484225"/>
            <a:ext cx="4053840" cy="48006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Geocoded field </a:t>
            </a:r>
            <a:r>
              <a:rPr lang="en-US" sz="2400" dirty="0" smtClean="0"/>
              <a:t>data (e.g., color and infrared images) are uploaded in Google server.</a:t>
            </a:r>
          </a:p>
          <a:p>
            <a:pPr>
              <a:buFont typeface="Wingdings" charset="2"/>
              <a:buChar char="ü"/>
            </a:pPr>
            <a:endParaRPr lang="en-US" sz="2400" dirty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All geocoded images </a:t>
            </a:r>
            <a:r>
              <a:rPr lang="en-US" sz="2400" dirty="0" smtClean="0"/>
              <a:t>can be easily exported to any GIS software.</a:t>
            </a:r>
          </a:p>
          <a:p>
            <a:pPr>
              <a:buFont typeface="Wingdings" charset="2"/>
              <a:buChar char="ü"/>
            </a:pPr>
            <a:endParaRPr lang="en-US" sz="2400" dirty="0"/>
          </a:p>
          <a:p>
            <a:pPr>
              <a:buFont typeface="Wingdings" charset="2"/>
              <a:buChar char="ü"/>
            </a:pPr>
            <a:r>
              <a:rPr lang="en-US" sz="2400" dirty="0" smtClean="0"/>
              <a:t>The field data is easily accessible.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484225"/>
            <a:ext cx="4063309" cy="47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8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178"/>
            <a:ext cx="7620000" cy="1143000"/>
          </a:xfrm>
        </p:spPr>
        <p:txBody>
          <a:bodyPr/>
          <a:lstStyle/>
          <a:p>
            <a:r>
              <a:rPr lang="en-US" sz="4000" dirty="0"/>
              <a:t>Data </a:t>
            </a:r>
            <a:r>
              <a:rPr lang="en-US" sz="4000" dirty="0" smtClean="0"/>
              <a:t>Management &amp; Visualization</a:t>
            </a:r>
            <a:endParaRPr lang="en-US" sz="4000" dirty="0"/>
          </a:p>
        </p:txBody>
      </p:sp>
      <p:pic>
        <p:nvPicPr>
          <p:cNvPr id="3074" name="Picture 2" descr="GRB IR U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30" y="1024154"/>
            <a:ext cx="7940912" cy="5841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0377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8830"/>
            <a:ext cx="7620000" cy="1143000"/>
          </a:xfrm>
        </p:spPr>
        <p:txBody>
          <a:bodyPr/>
          <a:lstStyle/>
          <a:p>
            <a:r>
              <a:rPr lang="en-US" sz="4000" dirty="0"/>
              <a:t>Data Management &amp; Visualization</a:t>
            </a:r>
          </a:p>
        </p:txBody>
      </p:sp>
      <p:pic>
        <p:nvPicPr>
          <p:cNvPr id="4100" name="Picture 4">
            <a:hlinkClick r:id="rId2" action="ppaction://hlinkfile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r="21041"/>
          <a:stretch>
            <a:fillRect/>
          </a:stretch>
        </p:blipFill>
        <p:spPr>
          <a:noFill/>
          <a:ln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200" y="2170113"/>
            <a:ext cx="2527300" cy="3384550"/>
          </a:xfrm>
          <a:noFill/>
          <a:ln/>
        </p:spPr>
      </p:pic>
      <p:sp>
        <p:nvSpPr>
          <p:cNvPr id="4101" name="AutoShape 5"/>
          <p:cNvSpPr>
            <a:spLocks/>
          </p:cNvSpPr>
          <p:nvPr/>
        </p:nvSpPr>
        <p:spPr bwMode="auto">
          <a:xfrm>
            <a:off x="278774" y="5554663"/>
            <a:ext cx="2105652" cy="611187"/>
          </a:xfrm>
          <a:prstGeom prst="borderCallout1">
            <a:avLst>
              <a:gd name="adj1" fmla="val 18713"/>
              <a:gd name="adj2" fmla="val 103954"/>
              <a:gd name="adj3" fmla="val -49167"/>
              <a:gd name="adj4" fmla="val 140343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1400" dirty="0"/>
              <a:t>Show the coordinates of the location</a:t>
            </a:r>
          </a:p>
        </p:txBody>
      </p:sp>
      <p:sp>
        <p:nvSpPr>
          <p:cNvPr id="4102" name="AutoShape 6"/>
          <p:cNvSpPr>
            <a:spLocks/>
          </p:cNvSpPr>
          <p:nvPr/>
        </p:nvSpPr>
        <p:spPr bwMode="auto">
          <a:xfrm>
            <a:off x="5938575" y="1560513"/>
            <a:ext cx="1728788" cy="500062"/>
          </a:xfrm>
          <a:prstGeom prst="borderCallout2">
            <a:avLst>
              <a:gd name="adj1" fmla="val 22843"/>
              <a:gd name="adj2" fmla="val -4407"/>
              <a:gd name="adj3" fmla="val 22843"/>
              <a:gd name="adj4" fmla="val -8815"/>
              <a:gd name="adj5" fmla="val 137056"/>
              <a:gd name="adj6" fmla="val -24690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1400" dirty="0"/>
              <a:t>Show the number of current image</a:t>
            </a:r>
          </a:p>
        </p:txBody>
      </p:sp>
      <p:sp>
        <p:nvSpPr>
          <p:cNvPr id="4103" name="AutoShape 7"/>
          <p:cNvSpPr>
            <a:spLocks/>
          </p:cNvSpPr>
          <p:nvPr/>
        </p:nvSpPr>
        <p:spPr bwMode="auto">
          <a:xfrm>
            <a:off x="5651238" y="5826125"/>
            <a:ext cx="1584325" cy="609600"/>
          </a:xfrm>
          <a:prstGeom prst="borderCallout2">
            <a:avLst>
              <a:gd name="adj1" fmla="val 18750"/>
              <a:gd name="adj2" fmla="val -4806"/>
              <a:gd name="adj3" fmla="val 18750"/>
              <a:gd name="adj4" fmla="val -9778"/>
              <a:gd name="adj5" fmla="val -91148"/>
              <a:gd name="adj6" fmla="val -27606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1400"/>
              <a:t>Show the time interval</a:t>
            </a:r>
          </a:p>
        </p:txBody>
      </p:sp>
      <p:sp>
        <p:nvSpPr>
          <p:cNvPr id="4104" name="AutoShape 8"/>
          <p:cNvSpPr>
            <a:spLocks/>
          </p:cNvSpPr>
          <p:nvPr/>
        </p:nvSpPr>
        <p:spPr bwMode="auto">
          <a:xfrm>
            <a:off x="7497500" y="3784600"/>
            <a:ext cx="914400" cy="1373188"/>
          </a:xfrm>
          <a:prstGeom prst="borderCallout1">
            <a:avLst>
              <a:gd name="adj1" fmla="val 8324"/>
              <a:gd name="adj2" fmla="val -8333"/>
              <a:gd name="adj3" fmla="val 49954"/>
              <a:gd name="adj4" fmla="val -38333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1400" dirty="0"/>
              <a:t>Show the time when the </a:t>
            </a:r>
            <a:r>
              <a:rPr lang="zh-CN" altLang="en-US" sz="1400" dirty="0" smtClean="0"/>
              <a:t>pi</a:t>
            </a:r>
            <a:r>
              <a:rPr lang="en-US" altLang="zh-CN" sz="1400" dirty="0" smtClean="0"/>
              <a:t>c</a:t>
            </a:r>
            <a:r>
              <a:rPr lang="zh-CN" altLang="en-US" sz="1400" dirty="0" smtClean="0"/>
              <a:t>ture </a:t>
            </a:r>
            <a:r>
              <a:rPr lang="zh-CN" altLang="en-US" sz="1400" dirty="0"/>
              <a:t>was taken</a:t>
            </a:r>
          </a:p>
        </p:txBody>
      </p:sp>
      <p:sp>
        <p:nvSpPr>
          <p:cNvPr id="4105" name="AutoShape 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7497500" y="6021388"/>
            <a:ext cx="914400" cy="604837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/>
              <a:t>Video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3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"/>
            <a:ext cx="7620000" cy="1143000"/>
          </a:xfrm>
        </p:spPr>
        <p:txBody>
          <a:bodyPr/>
          <a:lstStyle/>
          <a:p>
            <a:r>
              <a:rPr lang="en-US" dirty="0" smtClean="0"/>
              <a:t>Visualization Tool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4571"/>
            <a:ext cx="9144000" cy="54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06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dirty="0" smtClean="0"/>
              <a:t>Data Processing &amp;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3200" dirty="0" smtClean="0"/>
              <a:t>Image Mosaic and Wrapping (</a:t>
            </a:r>
            <a:r>
              <a:rPr lang="en-US" sz="3200" dirty="0" smtClean="0">
                <a:solidFill>
                  <a:srgbClr val="FF0000"/>
                </a:solidFill>
              </a:rPr>
              <a:t>Processing</a:t>
            </a:r>
            <a:r>
              <a:rPr lang="en-US" sz="3200" dirty="0" smtClean="0"/>
              <a:t>)</a:t>
            </a:r>
          </a:p>
          <a:p>
            <a:pPr lvl="1"/>
            <a:r>
              <a:rPr lang="en-US" sz="2400" dirty="0" smtClean="0"/>
              <a:t>Leveraging existing computer vision algorithms, such as </a:t>
            </a:r>
            <a:r>
              <a:rPr lang="en-US" sz="2400" dirty="0"/>
              <a:t>feature detection (Speeded Up Robust </a:t>
            </a:r>
            <a:r>
              <a:rPr lang="en-US" sz="2400" dirty="0" smtClean="0"/>
              <a:t>Features)</a:t>
            </a:r>
            <a:r>
              <a:rPr lang="en-US" sz="2400" dirty="0"/>
              <a:t>, </a:t>
            </a:r>
            <a:r>
              <a:rPr lang="en-US" sz="2400" dirty="0" err="1"/>
              <a:t>RANdom</a:t>
            </a:r>
            <a:r>
              <a:rPr lang="en-US" sz="2400" dirty="0"/>
              <a:t> </a:t>
            </a:r>
            <a:r>
              <a:rPr lang="en-US" sz="2400" dirty="0" err="1"/>
              <a:t>SAmple</a:t>
            </a:r>
            <a:r>
              <a:rPr lang="en-US" sz="2400" dirty="0"/>
              <a:t> </a:t>
            </a:r>
            <a:r>
              <a:rPr lang="en-US" sz="2400" dirty="0" smtClean="0"/>
              <a:t>Consensus (RANSAC) and image wrapping </a:t>
            </a:r>
            <a:endParaRPr lang="en-US" sz="2400" dirty="0"/>
          </a:p>
          <a:p>
            <a:pPr lvl="1"/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3200" dirty="0" smtClean="0"/>
              <a:t>Object Recognition (</a:t>
            </a:r>
            <a:r>
              <a:rPr lang="en-US" sz="3200" dirty="0" smtClean="0">
                <a:solidFill>
                  <a:srgbClr val="FF0000"/>
                </a:solidFill>
              </a:rPr>
              <a:t>Analysis</a:t>
            </a:r>
            <a:r>
              <a:rPr lang="en-US" sz="3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Developing new computer vision algorithms for object recognition using a combination of filters and machine learning algorithms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366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dirty="0" smtClean="0"/>
              <a:t>Data Processing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n-US" sz="2800" dirty="0"/>
              <a:t> </a:t>
            </a:r>
            <a:r>
              <a:rPr lang="en-US" sz="2800" dirty="0" smtClean="0"/>
              <a:t>Need to create an accurate mosaic image from hundreds of images.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Image Alignment Issues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Need for computational resources 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Image processing algorithms need to utilize multiple processors.  For instance, Microsoft Image Composite Editor leverages multiple processors to create a mosaic image.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Need to develop customized algorithms 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We are currently developing </a:t>
            </a:r>
            <a:r>
              <a:rPr lang="en-US" sz="2400" dirty="0" err="1" smtClean="0"/>
              <a:t>Kalman</a:t>
            </a:r>
            <a:r>
              <a:rPr lang="en-US" sz="2400" dirty="0" smtClean="0"/>
              <a:t> Filter-based algorithms to compute a transformation matrix.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1" y="49383"/>
            <a:ext cx="7620000" cy="1143000"/>
          </a:xfrm>
        </p:spPr>
        <p:txBody>
          <a:bodyPr/>
          <a:lstStyle/>
          <a:p>
            <a:r>
              <a:rPr lang="en-US" sz="4400" dirty="0" smtClean="0"/>
              <a:t>Image Mosaic: An Example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41" y="1192383"/>
            <a:ext cx="2265680" cy="5665617"/>
          </a:xfrm>
          <a:prstGeom prst="rect">
            <a:avLst/>
          </a:prstGeom>
        </p:spPr>
      </p:pic>
      <p:pic>
        <p:nvPicPr>
          <p:cNvPr id="5" name="Picture 4" descr="201301101737_03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5" y="3308350"/>
            <a:ext cx="1849120" cy="1040130"/>
          </a:xfrm>
          <a:prstGeom prst="rect">
            <a:avLst/>
          </a:prstGeom>
        </p:spPr>
      </p:pic>
      <p:pic>
        <p:nvPicPr>
          <p:cNvPr id="7" name="Picture 6" descr="201301101737_0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8160" y="3308350"/>
            <a:ext cx="1849120" cy="1040130"/>
          </a:xfrm>
          <a:prstGeom prst="rect">
            <a:avLst/>
          </a:prstGeom>
        </p:spPr>
      </p:pic>
      <p:pic>
        <p:nvPicPr>
          <p:cNvPr id="10" name="Picture 9" descr="201301101737_03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6480" y="3308350"/>
            <a:ext cx="1849120" cy="10401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97330" y="3545840"/>
            <a:ext cx="6076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71520" y="3545840"/>
            <a:ext cx="6076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16" name="Right Arrow 15"/>
          <p:cNvSpPr/>
          <p:nvPr/>
        </p:nvSpPr>
        <p:spPr>
          <a:xfrm>
            <a:off x="5283201" y="3545840"/>
            <a:ext cx="701040" cy="584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11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61" y="29162"/>
            <a:ext cx="7731759" cy="1143000"/>
          </a:xfrm>
        </p:spPr>
        <p:txBody>
          <a:bodyPr/>
          <a:lstStyle/>
          <a:p>
            <a:r>
              <a:rPr lang="en-US" sz="4000" dirty="0"/>
              <a:t>Image </a:t>
            </a:r>
            <a:r>
              <a:rPr lang="en-US" sz="4000" dirty="0" smtClean="0"/>
              <a:t>Mosaic Problem: </a:t>
            </a:r>
            <a:r>
              <a:rPr lang="en-US" sz="4000" dirty="0"/>
              <a:t>An Example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40" y="1136602"/>
            <a:ext cx="5322410" cy="56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5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800" dirty="0"/>
              <a:t> </a:t>
            </a:r>
            <a:r>
              <a:rPr lang="en-US" sz="2800" dirty="0" smtClean="0"/>
              <a:t>Introduction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Research Vision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/>
              <a:t> </a:t>
            </a:r>
            <a:r>
              <a:rPr lang="en-US" sz="2800" dirty="0" smtClean="0"/>
              <a:t>Research Questions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Data Management, Analysis and Visualization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/>
              <a:t> </a:t>
            </a:r>
            <a:r>
              <a:rPr lang="en-US" sz="2800" dirty="0" smtClean="0"/>
              <a:t>Field Experiments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902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692"/>
            <a:ext cx="8373502" cy="1143000"/>
          </a:xfrm>
        </p:spPr>
        <p:txBody>
          <a:bodyPr/>
          <a:lstStyle/>
          <a:p>
            <a:r>
              <a:rPr lang="en-US" sz="4000" dirty="0" smtClean="0"/>
              <a:t>Compute Transformation Matrix for Image Rotation: </a:t>
            </a:r>
            <a:r>
              <a:rPr lang="en-US" sz="4000" dirty="0" smtClean="0"/>
              <a:t>An Example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11" y="1828178"/>
            <a:ext cx="3867717" cy="3867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75" y="2377180"/>
            <a:ext cx="4281085" cy="2408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807" y="5738880"/>
            <a:ext cx="260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Image (Pre Sandy)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0309" y="4884821"/>
            <a:ext cx="190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Sandy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692"/>
            <a:ext cx="8373502" cy="1143000"/>
          </a:xfrm>
        </p:spPr>
        <p:txBody>
          <a:bodyPr/>
          <a:lstStyle/>
          <a:p>
            <a:r>
              <a:rPr lang="en-US" sz="4000" dirty="0"/>
              <a:t>Compute Transformation Matrix for Image Rotation: An Example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" y="1872469"/>
            <a:ext cx="3867717" cy="3867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02949">
            <a:off x="4488258" y="2687595"/>
            <a:ext cx="3789375" cy="2131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59" y="5783171"/>
            <a:ext cx="260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 Image (Pre Sandy)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6726" y="5740186"/>
            <a:ext cx="190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Sandy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8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692"/>
            <a:ext cx="8373502" cy="1143000"/>
          </a:xfrm>
        </p:spPr>
        <p:txBody>
          <a:bodyPr/>
          <a:lstStyle/>
          <a:p>
            <a:r>
              <a:rPr lang="en-US" sz="4000" dirty="0" smtClean="0"/>
              <a:t>Finding Corresponding Points</a:t>
            </a:r>
            <a:r>
              <a:rPr lang="en-US" sz="4000" dirty="0" smtClean="0"/>
              <a:t>: </a:t>
            </a:r>
            <a:r>
              <a:rPr lang="en-US" sz="4000" dirty="0" smtClean="0"/>
              <a:t>An Example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9" y="1405491"/>
            <a:ext cx="8344224" cy="46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sz="4000" dirty="0" smtClean="0"/>
              <a:t>Data Analysis: Object Recognition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800" dirty="0" smtClean="0"/>
              <a:t>Develop computer vision algorithms to identify objects of interest (e.g., electric power lines) from both pre and post Sandy Images.  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Extract “useful” features from original images</a:t>
            </a:r>
          </a:p>
          <a:p>
            <a:pPr lvl="1">
              <a:buFont typeface="Arial"/>
              <a:buChar char="•"/>
            </a:pPr>
            <a:r>
              <a:rPr lang="en-US" sz="2400" dirty="0" smtClean="0"/>
              <a:t>Use extracted features as inputs to different types (e.g., supervised </a:t>
            </a:r>
            <a:r>
              <a:rPr lang="en-US" sz="2400" dirty="0"/>
              <a:t>and unsupervised </a:t>
            </a:r>
            <a:r>
              <a:rPr lang="en-US" sz="2400" dirty="0" smtClean="0"/>
              <a:t>) of machine learning algorithms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6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sz="4000" dirty="0" smtClean="0"/>
              <a:t>Object Recognition: An Example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94" y="1199691"/>
            <a:ext cx="2472808" cy="243704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451261" y="2150019"/>
            <a:ext cx="1153651" cy="5471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Color to Lab Space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12" y="1159692"/>
            <a:ext cx="2390210" cy="2435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9315" y="3657361"/>
            <a:ext cx="154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4460" y="3582784"/>
            <a:ext cx="18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Gabor Filter Bank</a:t>
            </a:r>
            <a:endParaRPr lang="en-US" dirty="0"/>
          </a:p>
        </p:txBody>
      </p:sp>
      <p:sp>
        <p:nvSpPr>
          <p:cNvPr id="9" name="Curved Left Arrow 8"/>
          <p:cNvSpPr/>
          <p:nvPr/>
        </p:nvSpPr>
        <p:spPr>
          <a:xfrm>
            <a:off x="7313344" y="3285672"/>
            <a:ext cx="991192" cy="174249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887" y="4194505"/>
            <a:ext cx="2625832" cy="1982047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>
            <a:off x="3523536" y="4852647"/>
            <a:ext cx="1063466" cy="6401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53" y="4196322"/>
            <a:ext cx="2472808" cy="24370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62888" y="4676966"/>
            <a:ext cx="206498" cy="65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50089" y="5851332"/>
            <a:ext cx="206498" cy="65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0161" y="5758564"/>
            <a:ext cx="206498" cy="65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sz="4000" dirty="0" smtClean="0"/>
              <a:t>Undergraduate Research Projects: ENGR 103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74800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dirty="0" smtClean="0"/>
              <a:t>Sample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4007733" cy="5118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387" y="1417638"/>
            <a:ext cx="3212113" cy="546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6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58"/>
            <a:ext cx="7620000" cy="1143000"/>
          </a:xfrm>
        </p:spPr>
        <p:txBody>
          <a:bodyPr/>
          <a:lstStyle/>
          <a:p>
            <a:r>
              <a:rPr lang="en-US" sz="4400" dirty="0" smtClean="0"/>
              <a:t>Undergraduate Students’ </a:t>
            </a:r>
            <a:r>
              <a:rPr lang="en-US" sz="4400" dirty="0"/>
              <a:t>Research </a:t>
            </a:r>
            <a:r>
              <a:rPr lang="en-US" sz="4400" dirty="0" smtClean="0"/>
              <a:t>Blogs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236302"/>
              </p:ext>
            </p:extLst>
          </p:nvPr>
        </p:nvGraphicFramePr>
        <p:xfrm>
          <a:off x="0" y="1741065"/>
          <a:ext cx="8417592" cy="4321824"/>
        </p:xfrm>
        <a:graphic>
          <a:graphicData uri="http://schemas.openxmlformats.org/drawingml/2006/table">
            <a:tbl>
              <a:tblPr/>
              <a:tblGrid>
                <a:gridCol w="653695"/>
                <a:gridCol w="4634253"/>
                <a:gridCol w="3129644"/>
              </a:tblGrid>
              <a:tr h="458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2"/>
                        </a:rPr>
                        <a:t>http://du2013-grp064-01.blogspot.com/</a:t>
                      </a:r>
                      <a:endParaRPr lang="en-US" sz="2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Eddie Tang, Louis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Rogowski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Dongen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Zhou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8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3"/>
                        </a:rPr>
                        <a:t>http://du2013-grp064-02.blogspot.com/</a:t>
                      </a:r>
                      <a:endParaRPr lang="en-US" sz="2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David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Kassie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Andrew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Yaros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Noah Black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8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4"/>
                        </a:rPr>
                        <a:t>http://du2013-grp064-03.blogspot.com/</a:t>
                      </a:r>
                      <a:endParaRPr lang="en-US" sz="2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Jonathan Balsamo, Nick Damraksa, Kenneth Fox, Hashim Hyder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8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5"/>
                        </a:rPr>
                        <a:t>http://du2013-grp064-04.blogspot.com/</a:t>
                      </a:r>
                      <a:endParaRPr lang="en-US" sz="2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Khodzhayev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Benjamin Share, Christophe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Terlizzi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Jingyi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Wei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8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6"/>
                        </a:rPr>
                        <a:t>http://du2013-grp064-05.blogspot.com/</a:t>
                      </a:r>
                      <a:endParaRPr lang="en-US" sz="20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Joshua Cohen, Zachary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Bryceland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85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sng" strike="noStrike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7"/>
                        </a:rPr>
                        <a:t>http://du2013-grp064-06.blogspot.com</a:t>
                      </a:r>
                      <a:endParaRPr lang="en-US" sz="2000" b="0" i="0" u="sng" strike="noStrike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Zach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Reiziss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Dan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Gaughan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Andrew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Hochstetter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57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27714"/>
            <a:ext cx="7543800" cy="1305896"/>
          </a:xfrm>
        </p:spPr>
        <p:txBody>
          <a:bodyPr/>
          <a:lstStyle/>
          <a:p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Field Data Collection </a:t>
            </a:r>
            <a:r>
              <a:rPr lang="en-US" sz="4400" b="1" dirty="0" smtClean="0"/>
              <a:t>Experiments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749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125" y="10732"/>
            <a:ext cx="745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Power Line Monitoring Test Run</a:t>
            </a:r>
          </a:p>
          <a:p>
            <a:pPr algn="ctr"/>
            <a:r>
              <a:rPr lang="en-US" sz="2400" b="1" dirty="0" smtClean="0">
                <a:latin typeface="+mj-lt"/>
              </a:rPr>
              <a:t>Location: Drexel University </a:t>
            </a:r>
            <a:endParaRPr lang="en-US" sz="24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949" y="1056756"/>
            <a:ext cx="31242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Time: 10:50 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93880" y="798731"/>
            <a:ext cx="378317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Adjacent telephone pole </a:t>
            </a:r>
          </a:p>
          <a:p>
            <a:r>
              <a:rPr lang="en-US" dirty="0" smtClean="0"/>
              <a:t>Time:  11:52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475" y="2133600"/>
            <a:ext cx="6096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0850" y="6324600"/>
            <a:ext cx="3124200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Time: 7:19 pm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2510" y="6324600"/>
            <a:ext cx="3210414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Time: 7 :00 pm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5086" y="4522631"/>
            <a:ext cx="68580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pic>
        <p:nvPicPr>
          <p:cNvPr id="1031" name="Picture 7" descr="C:\Users\TAMG\Desktop\UAV_Conference\Power_line_1_p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0" y="1466110"/>
            <a:ext cx="3391547" cy="22336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TAMG\Desktop\UAV_Conference\power_line_1_evenin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0" y="4000701"/>
            <a:ext cx="3391547" cy="22085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TAMG\Desktop\UAV_Conference\power_line_2_evening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71" y="4000701"/>
            <a:ext cx="3534179" cy="22085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TAMG\Desktop\UAV_Conference\power_line_2_morning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71" y="1445062"/>
            <a:ext cx="3534179" cy="22546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3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13"/>
            <a:ext cx="7620000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161"/>
            <a:ext cx="7620000" cy="48006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800" dirty="0"/>
              <a:t>Hurricane Sandy affected millions of people living along the east coast of United States. </a:t>
            </a:r>
            <a:endParaRPr lang="en-US" sz="2800" dirty="0" smtClean="0"/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/>
              <a:t>7.5 million </a:t>
            </a:r>
            <a:r>
              <a:rPr lang="en-US" sz="2800" b="1" u="sng" dirty="0"/>
              <a:t>power outages</a:t>
            </a:r>
            <a:r>
              <a:rPr lang="en-US" sz="2800" dirty="0"/>
              <a:t> were reported and thousands of people </a:t>
            </a:r>
            <a:r>
              <a:rPr lang="en-US" sz="2800" dirty="0" smtClean="0"/>
              <a:t>were without </a:t>
            </a:r>
            <a:r>
              <a:rPr lang="en-US" sz="2800" dirty="0"/>
              <a:t>power two weeks after the hurricane (Anthony 2012</a:t>
            </a:r>
            <a:r>
              <a:rPr lang="en-US" sz="2800" dirty="0" smtClean="0"/>
              <a:t>).</a:t>
            </a:r>
          </a:p>
          <a:p>
            <a:pPr>
              <a:buFont typeface="Wingdings" charset="2"/>
              <a:buChar char="ü"/>
            </a:pPr>
            <a:endParaRPr lang="en-US" sz="2800" dirty="0"/>
          </a:p>
          <a:p>
            <a:pPr>
              <a:buFont typeface="Wingdings" charset="2"/>
              <a:buChar char="ü"/>
            </a:pPr>
            <a:r>
              <a:rPr lang="en-US" sz="2800" dirty="0" smtClean="0"/>
              <a:t> Research Objective: Demonstrate </a:t>
            </a:r>
            <a:r>
              <a:rPr lang="en-US" sz="2800" dirty="0"/>
              <a:t>the effectiveness </a:t>
            </a:r>
            <a:r>
              <a:rPr lang="en-US" sz="2800" b="1" i="1" u="sng" dirty="0" smtClean="0"/>
              <a:t>multi</a:t>
            </a:r>
            <a:r>
              <a:rPr lang="en-US" sz="2800" b="1" i="1" u="sng" dirty="0"/>
              <a:t>-level points of observation and sensing</a:t>
            </a:r>
            <a:r>
              <a:rPr lang="en-US" sz="2800" b="1" i="1" dirty="0"/>
              <a:t> </a:t>
            </a:r>
            <a:r>
              <a:rPr lang="en-US" sz="2800" dirty="0"/>
              <a:t>for rapid post-disaster </a:t>
            </a:r>
            <a:r>
              <a:rPr lang="en-US" sz="2800" dirty="0" smtClean="0"/>
              <a:t>condition </a:t>
            </a:r>
            <a:r>
              <a:rPr lang="en-US" sz="2800" dirty="0"/>
              <a:t>assessment of critical civil </a:t>
            </a:r>
            <a:r>
              <a:rPr lang="en-US" sz="2800" dirty="0" smtClean="0"/>
              <a:t>infrastructures.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451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Power Line Monitoring Test Run</a:t>
            </a:r>
          </a:p>
          <a:p>
            <a:pPr algn="ctr"/>
            <a:r>
              <a:rPr lang="en-US" sz="2400" b="1" dirty="0" smtClean="0">
                <a:latin typeface="+mj-lt"/>
              </a:rPr>
              <a:t>Location: New Jersey     visiting date: 06.01.2013 </a:t>
            </a:r>
            <a:endParaRPr lang="en-US" sz="2400" b="1" dirty="0">
              <a:latin typeface="+mj-lt"/>
            </a:endParaRPr>
          </a:p>
        </p:txBody>
      </p:sp>
      <p:pic>
        <p:nvPicPr>
          <p:cNvPr id="2" name="Rec-000262_gr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704" y="838200"/>
            <a:ext cx="3678496" cy="2375478"/>
          </a:xfrm>
          <a:prstGeom prst="rect">
            <a:avLst/>
          </a:prstGeom>
        </p:spPr>
      </p:pic>
      <p:pic>
        <p:nvPicPr>
          <p:cNvPr id="3" name="Rec-000263_gra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95595" y="838200"/>
            <a:ext cx="3686405" cy="2393386"/>
          </a:xfrm>
          <a:prstGeom prst="rect">
            <a:avLst/>
          </a:prstGeom>
        </p:spPr>
      </p:pic>
      <p:pic>
        <p:nvPicPr>
          <p:cNvPr id="5" name="Rec-000264_gra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704" y="3733800"/>
            <a:ext cx="3678496" cy="2305050"/>
          </a:xfrm>
          <a:prstGeom prst="rect">
            <a:avLst/>
          </a:prstGeom>
        </p:spPr>
      </p:pic>
      <p:pic>
        <p:nvPicPr>
          <p:cNvPr id="6" name="Rec-000266_gray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5595" y="3733800"/>
            <a:ext cx="3686405" cy="2305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763045" y="1841273"/>
            <a:ext cx="19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Ocean club pole 1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5400000">
            <a:off x="7820961" y="1850227"/>
            <a:ext cx="194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Ocean club pole 2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762750" y="4709674"/>
            <a:ext cx="194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Ocean club pole 3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5400000">
            <a:off x="7816152" y="4701659"/>
            <a:ext cx="19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Ocean club pole 4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21971" y="6368534"/>
            <a:ext cx="1661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Images in gray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5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Power Line Monitoring Test Run</a:t>
            </a:r>
          </a:p>
          <a:p>
            <a:pPr algn="ctr"/>
            <a:r>
              <a:rPr lang="en-US" sz="2400" b="1" dirty="0" smtClean="0"/>
              <a:t>Location: </a:t>
            </a:r>
            <a:r>
              <a:rPr lang="en-US" sz="2400" b="1" dirty="0"/>
              <a:t>New </a:t>
            </a:r>
            <a:r>
              <a:rPr lang="en-US" sz="2400" b="1" dirty="0" smtClean="0"/>
              <a:t>Jersey      </a:t>
            </a:r>
            <a:r>
              <a:rPr lang="en-US" sz="2400" b="1" dirty="0"/>
              <a:t>visiting date: 06.01.2013 </a:t>
            </a:r>
          </a:p>
          <a:p>
            <a:pPr algn="ctr"/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730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Temperature differences between wires shows potential areas of damage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388620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39" y="1981200"/>
            <a:ext cx="3886200" cy="23050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0502659">
            <a:off x="1811575" y="3657598"/>
            <a:ext cx="1219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239209">
            <a:off x="6094539" y="3655119"/>
            <a:ext cx="1219200" cy="3360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768348">
            <a:off x="632610" y="2274720"/>
            <a:ext cx="1643508" cy="5258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68348">
            <a:off x="4784047" y="2274722"/>
            <a:ext cx="1643508" cy="5258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6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Power Line Monitoring Test Run</a:t>
            </a:r>
          </a:p>
          <a:p>
            <a:pPr algn="ctr"/>
            <a:r>
              <a:rPr lang="en-US" sz="2400" b="1" dirty="0" smtClean="0"/>
              <a:t>Location: </a:t>
            </a:r>
            <a:r>
              <a:rPr lang="en-US" sz="2400" b="1" dirty="0"/>
              <a:t>New </a:t>
            </a:r>
            <a:r>
              <a:rPr lang="en-US" sz="2400" b="1" dirty="0" smtClean="0"/>
              <a:t>Jersey      </a:t>
            </a:r>
            <a:r>
              <a:rPr lang="en-US" sz="2400" b="1" dirty="0"/>
              <a:t>visiting date: 06.01.2013 </a:t>
            </a:r>
          </a:p>
          <a:p>
            <a:pPr algn="ctr"/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0" y="1981200"/>
            <a:ext cx="3886200" cy="2305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75" y="1981200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7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Power Line Monitoring Test Run</a:t>
            </a:r>
          </a:p>
          <a:p>
            <a:pPr algn="ctr"/>
            <a:r>
              <a:rPr lang="en-US" b="1" dirty="0" smtClean="0"/>
              <a:t>Location: </a:t>
            </a:r>
            <a:r>
              <a:rPr lang="en-US" b="1" dirty="0"/>
              <a:t>New </a:t>
            </a:r>
            <a:r>
              <a:rPr lang="en-US" b="1" dirty="0" smtClean="0"/>
              <a:t>Jersey      </a:t>
            </a:r>
            <a:r>
              <a:rPr lang="en-US" b="1" dirty="0"/>
              <a:t>visiting date: 06.01.2013 </a:t>
            </a:r>
          </a:p>
          <a:p>
            <a:pPr algn="ct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9" y="1981200"/>
            <a:ext cx="388620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79" y="1981200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Power Line Monitoring Test Run</a:t>
            </a:r>
          </a:p>
          <a:p>
            <a:pPr algn="ctr"/>
            <a:r>
              <a:rPr lang="en-US" sz="2400" b="1" dirty="0" smtClean="0"/>
              <a:t>Location: </a:t>
            </a:r>
            <a:r>
              <a:rPr lang="en-US" sz="2400" b="1" dirty="0"/>
              <a:t>New </a:t>
            </a:r>
            <a:r>
              <a:rPr lang="en-US" sz="2400" b="1" dirty="0" smtClean="0"/>
              <a:t>Jersey      </a:t>
            </a:r>
            <a:r>
              <a:rPr lang="en-US" sz="2400" b="1" dirty="0"/>
              <a:t>visiting date: 06.01.2013 </a:t>
            </a:r>
          </a:p>
          <a:p>
            <a:pPr algn="ctr"/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7643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3" y="1828800"/>
            <a:ext cx="3886200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03" y="1828800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Power Line Monitoring Test Run</a:t>
            </a:r>
          </a:p>
          <a:p>
            <a:pPr algn="ctr"/>
            <a:r>
              <a:rPr lang="en-US" sz="2400" b="1" dirty="0" smtClean="0"/>
              <a:t>Location: </a:t>
            </a:r>
            <a:r>
              <a:rPr lang="en-US" sz="2400" b="1" dirty="0"/>
              <a:t>New </a:t>
            </a:r>
            <a:r>
              <a:rPr lang="en-US" sz="2400" b="1" dirty="0" smtClean="0"/>
              <a:t>Jersey      </a:t>
            </a:r>
            <a:r>
              <a:rPr lang="en-US" sz="2400" b="1" dirty="0"/>
              <a:t>visiting date: 06.01.2013 </a:t>
            </a:r>
          </a:p>
          <a:p>
            <a:pPr algn="ctr"/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2" y="1828800"/>
            <a:ext cx="388620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Power Line Monitoring Test Run</a:t>
            </a:r>
          </a:p>
          <a:p>
            <a:pPr algn="ctr"/>
            <a:r>
              <a:rPr lang="en-US" sz="2400" b="1" dirty="0" smtClean="0">
                <a:latin typeface="+mj-lt"/>
              </a:rPr>
              <a:t>Location: </a:t>
            </a:r>
            <a:r>
              <a:rPr lang="en-US" sz="2400" b="1" dirty="0">
                <a:latin typeface="+mj-lt"/>
              </a:rPr>
              <a:t>New </a:t>
            </a:r>
            <a:r>
              <a:rPr lang="en-US" sz="2400" b="1" dirty="0" smtClean="0">
                <a:latin typeface="+mj-lt"/>
              </a:rPr>
              <a:t>Jersey      </a:t>
            </a:r>
            <a:r>
              <a:rPr lang="en-US" sz="2400" b="1" dirty="0">
                <a:latin typeface="+mj-lt"/>
              </a:rPr>
              <a:t>visiting date: 06.01.2013 </a:t>
            </a:r>
          </a:p>
          <a:p>
            <a:pPr algn="ct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1730679"/>
            <a:ext cx="3886200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26" y="1752600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8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7480" y="10732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Power Line Monitoring Test Run</a:t>
            </a:r>
          </a:p>
          <a:p>
            <a:pPr algn="ctr"/>
            <a:r>
              <a:rPr lang="en-US" b="1" dirty="0" smtClean="0"/>
              <a:t>Location: </a:t>
            </a:r>
            <a:r>
              <a:rPr lang="en-US" b="1" dirty="0"/>
              <a:t>New </a:t>
            </a:r>
            <a:r>
              <a:rPr lang="en-US" b="1" dirty="0" smtClean="0"/>
              <a:t>Jersey      </a:t>
            </a:r>
            <a:r>
              <a:rPr lang="en-US" b="1" dirty="0"/>
              <a:t>visiting date: 06.01.2013 </a:t>
            </a:r>
          </a:p>
          <a:p>
            <a:pPr algn="ct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029200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image from moving video 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3886200" cy="230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74521"/>
            <a:ext cx="3886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Findings and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>
              <a:buFont typeface="Wingdings" charset="2"/>
              <a:buChar char="ü"/>
            </a:pPr>
            <a:r>
              <a:rPr lang="en-US" sz="2800" dirty="0" smtClean="0"/>
              <a:t>Major </a:t>
            </a:r>
            <a:r>
              <a:rPr lang="en-US" sz="2800" dirty="0"/>
              <a:t>damages to the distribution lines are caused by debris (e.g., sand and dislocated houses), fire (due to rupture of natural gas power lines), high-wind and scouring</a:t>
            </a:r>
            <a:r>
              <a:rPr lang="en-US" sz="2800" dirty="0" smtClean="0"/>
              <a:t>.</a:t>
            </a:r>
          </a:p>
          <a:p>
            <a:pPr lvl="0" algn="just">
              <a:buFont typeface="Wingdings" charset="2"/>
              <a:buChar char="ü"/>
            </a:pPr>
            <a:endParaRPr lang="en-US" sz="2800" dirty="0"/>
          </a:p>
          <a:p>
            <a:r>
              <a:rPr lang="en-US" sz="2800" dirty="0"/>
              <a:t>Most of the distribution powerlines in the affected island are not currently loaded since the island is still uninhabited. </a:t>
            </a:r>
            <a:r>
              <a:rPr lang="en-US" sz="2800" dirty="0" smtClean="0"/>
              <a:t>We will conduct </a:t>
            </a:r>
            <a:r>
              <a:rPr lang="en-US" sz="2800" dirty="0"/>
              <a:t>the IR and UV imaging of power-lines in the summer time when the load in the distribution lines is expected to be 50-70% of the normal loading prior to the hurricane. 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60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7442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2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71"/>
            <a:ext cx="7620000" cy="1143000"/>
          </a:xfrm>
        </p:spPr>
        <p:txBody>
          <a:bodyPr/>
          <a:lstStyle/>
          <a:p>
            <a:r>
              <a:rPr lang="en-US" dirty="0" smtClean="0"/>
              <a:t>Research Vision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0" b="4711"/>
          <a:stretch/>
        </p:blipFill>
        <p:spPr bwMode="auto">
          <a:xfrm>
            <a:off x="924560" y="955041"/>
            <a:ext cx="6650115" cy="5909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056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92"/>
            <a:ext cx="7620000" cy="1143000"/>
          </a:xfrm>
        </p:spPr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Wingdings" charset="2"/>
              <a:buChar char="ü"/>
            </a:pPr>
            <a:r>
              <a:rPr lang="en-US" sz="2800" dirty="0"/>
              <a:t>What is the effectiveness of high-resolution and multi-spectral aerial images acquired by low altitude aerial systems (e.g., drones) to perform rapid infrastructure condition </a:t>
            </a:r>
            <a:r>
              <a:rPr lang="en-US" sz="2800" dirty="0" smtClean="0"/>
              <a:t>assessment?</a:t>
            </a:r>
            <a:endParaRPr lang="en-US" sz="2800" dirty="0"/>
          </a:p>
          <a:p>
            <a:pPr lvl="0" algn="just">
              <a:buFont typeface="Wingdings" charset="2"/>
              <a:buChar char="ü"/>
            </a:pPr>
            <a:endParaRPr lang="en-US" sz="2800" dirty="0" smtClean="0"/>
          </a:p>
          <a:p>
            <a:pPr lvl="0" algn="just">
              <a:buFont typeface="Wingdings" charset="2"/>
              <a:buChar char="ü"/>
            </a:pPr>
            <a:r>
              <a:rPr lang="en-US" sz="2800" dirty="0" smtClean="0"/>
              <a:t>How </a:t>
            </a:r>
            <a:r>
              <a:rPr lang="en-US" sz="2800" dirty="0"/>
              <a:t>can the above aerial assessment guide rapid and efficient ground-based condition </a:t>
            </a:r>
            <a:r>
              <a:rPr lang="en-US" sz="2800" dirty="0" smtClean="0"/>
              <a:t>assessment?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6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What is a multi-spectral Image?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18" y="1565429"/>
            <a:ext cx="8023301" cy="105623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It captures </a:t>
            </a:r>
            <a:r>
              <a:rPr lang="en-US" sz="2400" dirty="0"/>
              <a:t>image data at specific frequencies across the electromagnetic </a:t>
            </a:r>
            <a:r>
              <a:rPr lang="en-US" sz="2400" dirty="0" smtClean="0"/>
              <a:t>spectrum.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19" y="2621659"/>
            <a:ext cx="5211245" cy="322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61" y="5843620"/>
            <a:ext cx="450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http://</a:t>
            </a:r>
            <a:r>
              <a:rPr lang="en-US" dirty="0" err="1"/>
              <a:t>www.lumiere-technology.com</a:t>
            </a:r>
            <a:r>
              <a:rPr lang="en-US" dirty="0"/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541207" y="2925791"/>
            <a:ext cx="3695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Blue</a:t>
            </a:r>
            <a:r>
              <a:rPr lang="en-US" dirty="0"/>
              <a:t>, 450-515..</a:t>
            </a:r>
            <a:r>
              <a:rPr lang="en-US" dirty="0" smtClean="0"/>
              <a:t>520 nm</a:t>
            </a: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Green</a:t>
            </a:r>
            <a:r>
              <a:rPr lang="en-US" dirty="0"/>
              <a:t>, 515..520-590..600 </a:t>
            </a:r>
            <a:r>
              <a:rPr lang="en-US" dirty="0" smtClean="0"/>
              <a:t> nm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/>
              <a:t>, 600..630-680..690 </a:t>
            </a:r>
            <a:r>
              <a:rPr lang="en-US" dirty="0" smtClean="0"/>
              <a:t>nm</a:t>
            </a:r>
          </a:p>
          <a:p>
            <a:endParaRPr lang="en-US" dirty="0"/>
          </a:p>
          <a:p>
            <a:r>
              <a:rPr lang="en-US" dirty="0" smtClean="0"/>
              <a:t>Near </a:t>
            </a:r>
            <a:r>
              <a:rPr lang="en-US" dirty="0"/>
              <a:t>infrared, 750-900 </a:t>
            </a:r>
            <a:r>
              <a:rPr lang="en-US" dirty="0" smtClean="0"/>
              <a:t>nm</a:t>
            </a:r>
            <a:endParaRPr lang="en-US" dirty="0"/>
          </a:p>
          <a:p>
            <a:r>
              <a:rPr lang="en-US" dirty="0"/>
              <a:t>Mid-infrared, 1550-1750 nm, </a:t>
            </a:r>
          </a:p>
          <a:p>
            <a:r>
              <a:rPr lang="en-US" dirty="0" smtClean="0"/>
              <a:t>Thermal </a:t>
            </a:r>
            <a:r>
              <a:rPr lang="en-US" dirty="0"/>
              <a:t>infrared, 10400-12500 </a:t>
            </a:r>
            <a:r>
              <a:rPr lang="en-US" dirty="0" smtClean="0"/>
              <a:t>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4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Why Multi-spectral Imaging for Powerlines?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69404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        Hot Spot Analysis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79004" y="1600200"/>
            <a:ext cx="3769404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US" sz="2800" dirty="0" smtClean="0"/>
              <a:t>        Corona Discharge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14" y="2786008"/>
            <a:ext cx="3771900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810" y="5784035"/>
            <a:ext cx="336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 smtClean="0"/>
              <a:t>www.osmoseutilities.com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433" y="2786008"/>
            <a:ext cx="3695767" cy="279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7756" y="5784035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www.powerlinepatrol.com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3307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38" y="26613"/>
            <a:ext cx="7620000" cy="1143000"/>
          </a:xfrm>
        </p:spPr>
        <p:txBody>
          <a:bodyPr/>
          <a:lstStyle/>
          <a:p>
            <a:r>
              <a:rPr lang="en-US" dirty="0"/>
              <a:t>Summary of </a:t>
            </a:r>
            <a:r>
              <a:rPr lang="en-US" dirty="0" smtClean="0"/>
              <a:t>Activities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514806"/>
              </p:ext>
            </p:extLst>
          </p:nvPr>
        </p:nvGraphicFramePr>
        <p:xfrm>
          <a:off x="42863" y="1306513"/>
          <a:ext cx="8447087" cy="561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Document" r:id="rId3" imgW="6096000" imgH="4051300" progId="Word.Document.12">
                  <p:embed/>
                </p:oleObj>
              </mc:Choice>
              <mc:Fallback>
                <p:oleObj name="Document" r:id="rId3" imgW="6096000" imgH="405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3" y="1306513"/>
                        <a:ext cx="8447087" cy="5614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535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46" y="26613"/>
            <a:ext cx="8166100" cy="1143000"/>
          </a:xfrm>
        </p:spPr>
        <p:txBody>
          <a:bodyPr/>
          <a:lstStyle/>
          <a:p>
            <a:r>
              <a:rPr lang="en-US" sz="4400" smtClean="0"/>
              <a:t>Study Area and </a:t>
            </a:r>
            <a:r>
              <a:rPr lang="en-US" sz="4400" dirty="0"/>
              <a:t>Data </a:t>
            </a:r>
            <a:r>
              <a:rPr lang="en-US" sz="4400" dirty="0" smtClean="0"/>
              <a:t>Collection</a:t>
            </a:r>
            <a:endParaRPr lang="en-US" sz="4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6" y="1260350"/>
            <a:ext cx="8166100" cy="50340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294438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Figure</a:t>
            </a:r>
            <a:r>
              <a:rPr lang="en-US" dirty="0" smtClean="0"/>
              <a:t> </a:t>
            </a:r>
            <a:r>
              <a:rPr lang="en-US" dirty="0"/>
              <a:t>(a) Study area; (b)-(c) Aerial RGB and IR images; (d)-(e) ground based RGB and IR images </a:t>
            </a:r>
          </a:p>
        </p:txBody>
      </p:sp>
    </p:spTree>
    <p:extLst>
      <p:ext uri="{BB962C8B-B14F-4D97-AF65-F5344CB8AC3E}">
        <p14:creationId xmlns:p14="http://schemas.microsoft.com/office/powerpoint/2010/main" val="113968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1208</Words>
  <Application>Microsoft Macintosh PowerPoint</Application>
  <PresentationFormat>On-screen Show (4:3)</PresentationFormat>
  <Paragraphs>167</Paragraphs>
  <Slides>39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Adjacency</vt:lpstr>
      <vt:lpstr>Microsoft Word Document</vt:lpstr>
      <vt:lpstr>RAPID: Aerial Imaging and Ground-based Surveys for Post-Disaster Assessment of Areas Affected by Hurricane Sandy</vt:lpstr>
      <vt:lpstr>Outline</vt:lpstr>
      <vt:lpstr>Introduction</vt:lpstr>
      <vt:lpstr>Research Vision</vt:lpstr>
      <vt:lpstr>Research Questions</vt:lpstr>
      <vt:lpstr>What is a multi-spectral Image?</vt:lpstr>
      <vt:lpstr>Why Multi-spectral Imaging for Powerlines?</vt:lpstr>
      <vt:lpstr>Summary of Activities</vt:lpstr>
      <vt:lpstr>Study Area and Data Collection</vt:lpstr>
      <vt:lpstr>Data Management and Visualization Challenges</vt:lpstr>
      <vt:lpstr>Data Management Challenge: An Example</vt:lpstr>
      <vt:lpstr>Data Management &amp; Visualization</vt:lpstr>
      <vt:lpstr>Data Management &amp; Visualization</vt:lpstr>
      <vt:lpstr>Data Management &amp; Visualization</vt:lpstr>
      <vt:lpstr>Visualization Tool</vt:lpstr>
      <vt:lpstr>Data Processing &amp; Analysis</vt:lpstr>
      <vt:lpstr>Data Processing Challenges</vt:lpstr>
      <vt:lpstr>Image Mosaic: An Example</vt:lpstr>
      <vt:lpstr>Image Mosaic Problem: An Example</vt:lpstr>
      <vt:lpstr>Compute Transformation Matrix for Image Rotation: An Example</vt:lpstr>
      <vt:lpstr>Compute Transformation Matrix for Image Rotation: An Example</vt:lpstr>
      <vt:lpstr>Finding Corresponding Points: An Example</vt:lpstr>
      <vt:lpstr>Data Analysis: Object Recognition </vt:lpstr>
      <vt:lpstr>Object Recognition: An Example </vt:lpstr>
      <vt:lpstr>Undergraduate Research Projects: ENGR 103</vt:lpstr>
      <vt:lpstr>Sample Results</vt:lpstr>
      <vt:lpstr>Undergraduate Students’ Research Blogs</vt:lpstr>
      <vt:lpstr>              Field Data Collection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Findings and Plans</vt:lpstr>
      <vt:lpstr>Thank You.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RAPID: Aerial Imaging and Ground-based Surveys for Post-Disaster Assessment of Areas Affected by Hurricane Sandy</dc:title>
  <dc:creator>Anu Pradhan</dc:creator>
  <cp:lastModifiedBy>Anu Pradhan</cp:lastModifiedBy>
  <cp:revision>142</cp:revision>
  <dcterms:created xsi:type="dcterms:W3CDTF">2013-06-03T07:25:30Z</dcterms:created>
  <dcterms:modified xsi:type="dcterms:W3CDTF">2013-06-05T00:48:28Z</dcterms:modified>
</cp:coreProperties>
</file>