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32"/>
  </p:notesMasterIdLst>
  <p:handoutMasterIdLst>
    <p:handoutMasterId r:id="rId33"/>
  </p:handoutMasterIdLst>
  <p:sldIdLst>
    <p:sldId id="273" r:id="rId2"/>
    <p:sldId id="257" r:id="rId3"/>
    <p:sldId id="289" r:id="rId4"/>
    <p:sldId id="316" r:id="rId5"/>
    <p:sldId id="336" r:id="rId6"/>
    <p:sldId id="340" r:id="rId7"/>
    <p:sldId id="338" r:id="rId8"/>
    <p:sldId id="339" r:id="rId9"/>
    <p:sldId id="341" r:id="rId10"/>
    <p:sldId id="346" r:id="rId11"/>
    <p:sldId id="342" r:id="rId12"/>
    <p:sldId id="347" r:id="rId13"/>
    <p:sldId id="274" r:id="rId14"/>
    <p:sldId id="259" r:id="rId15"/>
    <p:sldId id="348" r:id="rId16"/>
    <p:sldId id="280" r:id="rId17"/>
    <p:sldId id="278" r:id="rId18"/>
    <p:sldId id="261" r:id="rId19"/>
    <p:sldId id="279" r:id="rId20"/>
    <p:sldId id="357" r:id="rId21"/>
    <p:sldId id="349" r:id="rId22"/>
    <p:sldId id="350" r:id="rId23"/>
    <p:sldId id="351" r:id="rId24"/>
    <p:sldId id="352" r:id="rId25"/>
    <p:sldId id="353" r:id="rId26"/>
    <p:sldId id="354" r:id="rId27"/>
    <p:sldId id="355" r:id="rId28"/>
    <p:sldId id="356" r:id="rId29"/>
    <p:sldId id="358" r:id="rId30"/>
    <p:sldId id="285" r:id="rId31"/>
  </p:sldIdLst>
  <p:sldSz cx="9144000" cy="6858000" type="screen4x3"/>
  <p:notesSz cx="9601200" cy="7315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72" autoAdjust="0"/>
    <p:restoredTop sz="94660"/>
  </p:normalViewPr>
  <p:slideViewPr>
    <p:cSldViewPr snapToObjects="1">
      <p:cViewPr>
        <p:scale>
          <a:sx n="90" d="100"/>
          <a:sy n="90" d="100"/>
        </p:scale>
        <p:origin x="-324"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5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2F905FF8-C767-426C-9C8A-179DC8E84D6A}" type="datetimeFigureOut">
              <a:rPr lang="en-US"/>
              <a:pPr>
                <a:defRPr/>
              </a:pPr>
              <a:t>10/29/2010</a:t>
            </a:fld>
            <a:endParaRPr lang="en-US"/>
          </a:p>
        </p:txBody>
      </p:sp>
      <p:sp>
        <p:nvSpPr>
          <p:cNvPr id="4" name="Footer Placeholder 3"/>
          <p:cNvSpPr>
            <a:spLocks noGrp="1"/>
          </p:cNvSpPr>
          <p:nvPr>
            <p:ph type="ftr" sz="quarter" idx="2"/>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9AB09554-C7CC-49B0-8775-8580B26764F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99CD7E3F-5AAF-4719-9FB2-B7F5015D727D}" type="datetimeFigureOut">
              <a:rPr lang="en-US"/>
              <a:pPr>
                <a:defRPr/>
              </a:pPr>
              <a:t>10/29/2010</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960438" y="3475038"/>
            <a:ext cx="7680325" cy="32908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0B3D2A16-71FC-44FC-B1B3-3838A3C34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50805-01E2-4368-A367-4D4010BFC0CF}" type="slidenum">
              <a:rPr lang="en-US"/>
              <a:pPr fontAlgn="base">
                <a:spcBef>
                  <a:spcPct val="0"/>
                </a:spcBef>
                <a:spcAft>
                  <a:spcPct val="0"/>
                </a:spcAft>
              </a:pPr>
              <a:t>5</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DB43AF-CCF3-4076-B698-941F12241234}" type="slidenum">
              <a:rPr lang="en-US"/>
              <a:pPr fontAlgn="base">
                <a:spcBef>
                  <a:spcPct val="0"/>
                </a:spcBef>
                <a:spcAft>
                  <a:spcPct val="0"/>
                </a:spcAft>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74BD11E9-293C-4A74-A3CB-528FC918B779}" type="datetime1">
              <a:rPr lang="en-US"/>
              <a:pPr>
                <a:defRPr/>
              </a:pPr>
              <a:t>10/29/2010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4F67D1-8920-4485-AF7C-D4B383F83A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pPr>
              <a:defRPr/>
            </a:pPr>
            <a:fld id="{288C7AF7-C75F-4FA7-8647-57004FE39D9D}" type="datetime1">
              <a:rPr lang="en-US"/>
              <a:pPr>
                <a:defRPr/>
              </a:pPr>
              <a:t>10/29/2010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CA79B2-2362-4B51-8BB2-D77DB225C5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4254AA8-E028-4382-A9F9-284C6461F91F}" type="datetime1">
              <a:rPr lang="en-US"/>
              <a:pPr>
                <a:defRPr/>
              </a:pPr>
              <a:t>10/29/2010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901E2-F603-49A5-9BAF-075DE58734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F8916E8-5CF0-408D-9216-83FB72B60A76}" type="datetime1">
              <a:rPr lang="en-US"/>
              <a:pPr>
                <a:defRPr/>
              </a:pPr>
              <a:t>10/29/2010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752EE-4439-41A2-8C04-B5C6CC0954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4FA25DB-4BD0-4D23-A0FC-0EE439BADE70}" type="datetime1">
              <a:rPr lang="en-US"/>
              <a:pPr>
                <a:defRPr/>
              </a:pPr>
              <a:t>10/29/2010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482C82-3EE6-48E0-879B-BAB1BB5276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9230B164-ACC0-45D5-A34F-426A8910D133}" type="datetime1">
              <a:rPr lang="en-US"/>
              <a:pPr>
                <a:defRPr/>
              </a:pPr>
              <a:t>10/29/2010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0AC72A2-6848-43B8-AA4C-B06E22446A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CFFB3E-0F9D-43B3-A46E-ED923671F291}" type="datetime1">
              <a:rPr lang="en-US"/>
              <a:pPr>
                <a:defRPr/>
              </a:pPr>
              <a:t>10/29/2010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E5F41F-F7FA-4BCD-BF8B-15086E3DB3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8DAF610-4E7D-40DB-9E18-F8739D41506A}" type="datetime1">
              <a:rPr lang="en-US"/>
              <a:pPr>
                <a:defRPr/>
              </a:pPr>
              <a:t>10/29/2010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35C55C-2132-4EC8-87A3-3DF57728C3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318F75A3-23A9-47A0-A56F-22DA334E1A24}" type="datetime1">
              <a:rPr lang="en-US"/>
              <a:pPr>
                <a:defRPr/>
              </a:pPr>
              <a:t>10/29/2010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A6E065-FEA5-4877-A500-7B56517CD4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D5F33730-666A-4756-980E-905A5BC2D814}" type="datetime1">
              <a:rPr lang="en-US"/>
              <a:pPr>
                <a:defRPr/>
              </a:pPr>
              <a:t>10/29/2010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5A30C2-7257-4C72-A034-0042E10C70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D9290D-C6A4-4EE7-85DE-AC93BF705C00}" type="datetime1">
              <a:rPr lang="en-US"/>
              <a:pPr>
                <a:defRPr/>
              </a:pPr>
              <a:t>10/29/2010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B38086-BC81-4132-BCCE-7DE698744E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6D79C3-36F1-46DC-A36E-813B70DF054C}" type="datetime1">
              <a:rPr lang="en-US"/>
              <a:pPr>
                <a:defRPr/>
              </a:pPr>
              <a:t>10/29/2010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D1CCEC-5459-4926-9AC8-F53106EA05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0375650A-AFE9-4542-84AB-B1C31866FC82}" type="datetime1">
              <a:rPr lang="en-US"/>
              <a:pPr>
                <a:defRPr/>
              </a:pPr>
              <a:t>10/29/2010</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smtClean="0">
                <a:solidFill>
                  <a:schemeClr val="bg1"/>
                </a:solidFill>
                <a:latin typeface="+mn-lt"/>
              </a:defRPr>
            </a:lvl1pPr>
          </a:lstStyle>
          <a:p>
            <a:pPr>
              <a:defRPr/>
            </a:pPr>
            <a:fld id="{4E56B795-72B1-4BB0-AB9E-76BA22621C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 id="2147483711" r:id="rId12"/>
  </p:sldLayoutIdLst>
  <p:hf hdr="0" ftr="0" dt="0"/>
  <p:txStyles>
    <p:titleStyle>
      <a:lvl1pPr algn="ctr" rtl="0" fontAlgn="base">
        <a:spcBef>
          <a:spcPct val="0"/>
        </a:spcBef>
        <a:spcAft>
          <a:spcPct val="0"/>
        </a:spcAft>
        <a:defRPr sz="4600" kern="1200">
          <a:solidFill>
            <a:schemeClr val="accent1"/>
          </a:solidFill>
          <a:latin typeface="+mj-lt"/>
          <a:ea typeface="+mj-ea"/>
          <a:cs typeface="+mj-cs"/>
        </a:defRPr>
      </a:lvl1pPr>
      <a:lvl2pPr algn="ctr" rtl="0" fontAlgn="base">
        <a:spcBef>
          <a:spcPct val="0"/>
        </a:spcBef>
        <a:spcAft>
          <a:spcPct val="0"/>
        </a:spcAft>
        <a:defRPr sz="4600">
          <a:solidFill>
            <a:schemeClr val="accent1"/>
          </a:solidFill>
          <a:latin typeface="News Gothic MT"/>
        </a:defRPr>
      </a:lvl2pPr>
      <a:lvl3pPr algn="ctr" rtl="0" fontAlgn="base">
        <a:spcBef>
          <a:spcPct val="0"/>
        </a:spcBef>
        <a:spcAft>
          <a:spcPct val="0"/>
        </a:spcAft>
        <a:defRPr sz="4600">
          <a:solidFill>
            <a:schemeClr val="accent1"/>
          </a:solidFill>
          <a:latin typeface="News Gothic MT"/>
        </a:defRPr>
      </a:lvl3pPr>
      <a:lvl4pPr algn="ctr" rtl="0" fontAlgn="base">
        <a:spcBef>
          <a:spcPct val="0"/>
        </a:spcBef>
        <a:spcAft>
          <a:spcPct val="0"/>
        </a:spcAft>
        <a:defRPr sz="4600">
          <a:solidFill>
            <a:schemeClr val="accent1"/>
          </a:solidFill>
          <a:latin typeface="News Gothic MT"/>
        </a:defRPr>
      </a:lvl4pPr>
      <a:lvl5pPr algn="ctr" rtl="0" fontAlgn="base">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fontAlgn="base">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fontAlgn="base">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fontAlgn="base">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fontAlgn="base">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fontAlgn="base">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2.png"/><Relationship Id="rId5" Type="http://schemas.openxmlformats.org/officeDocument/2006/relationships/image" Target="../media/image26.jpeg"/><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oly.edu/power/"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fdeleon@poly.ed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388" y="1371600"/>
            <a:ext cx="6499225" cy="1725613"/>
          </a:xfrm>
        </p:spPr>
        <p:txBody>
          <a:bodyPr/>
          <a:lstStyle/>
          <a:p>
            <a:pPr fontAlgn="auto">
              <a:spcAft>
                <a:spcPts val="0"/>
              </a:spcAft>
              <a:defRPr/>
            </a:pPr>
            <a:r>
              <a:rPr lang="en-US" sz="3600" dirty="0" smtClean="0">
                <a:solidFill>
                  <a:srgbClr val="FF0000"/>
                </a:solidFill>
              </a:rPr>
              <a:t>Smart Grid Applications:</a:t>
            </a:r>
            <a:r>
              <a:rPr lang="en-US" sz="4000" dirty="0" smtClean="0">
                <a:solidFill>
                  <a:srgbClr val="FF0000"/>
                </a:solidFill>
              </a:rPr>
              <a:t/>
            </a:r>
            <a:br>
              <a:rPr lang="en-US" sz="4000" dirty="0" smtClean="0">
                <a:solidFill>
                  <a:srgbClr val="FF0000"/>
                </a:solidFill>
              </a:rPr>
            </a:br>
            <a:r>
              <a:rPr lang="en-US" sz="2400" b="1" dirty="0" smtClean="0"/>
              <a:t>Viewpoint of an Electrical Power Engineer</a:t>
            </a:r>
            <a:br>
              <a:rPr lang="en-US" sz="2400" b="1" dirty="0" smtClean="0"/>
            </a:br>
            <a:r>
              <a:rPr lang="en-US" sz="2400" b="1" dirty="0" smtClean="0"/>
              <a:t/>
            </a:r>
            <a:br>
              <a:rPr lang="en-US" sz="2400" b="1" dirty="0" smtClean="0"/>
            </a:br>
            <a:r>
              <a:rPr lang="en-US" sz="800" b="1" dirty="0" smtClean="0"/>
              <a:t/>
            </a:r>
            <a:br>
              <a:rPr lang="en-US" sz="800" b="1" dirty="0" smtClean="0"/>
            </a:br>
            <a:r>
              <a:rPr lang="en-US" sz="1800" b="1" dirty="0" smtClean="0">
                <a:solidFill>
                  <a:srgbClr val="0000FF"/>
                </a:solidFill>
              </a:rPr>
              <a:t>Francisco de Leon </a:t>
            </a:r>
            <a:endParaRPr lang="en-US" dirty="0">
              <a:solidFill>
                <a:srgbClr val="0000FF"/>
              </a:solidFill>
            </a:endParaRPr>
          </a:p>
        </p:txBody>
      </p:sp>
      <p:sp>
        <p:nvSpPr>
          <p:cNvPr id="3" name="Subtitle 2"/>
          <p:cNvSpPr>
            <a:spLocks noGrp="1"/>
          </p:cNvSpPr>
          <p:nvPr>
            <p:ph type="subTitle" idx="1"/>
          </p:nvPr>
        </p:nvSpPr>
        <p:spPr>
          <a:xfrm>
            <a:off x="1350963" y="4876800"/>
            <a:ext cx="6497637" cy="1425575"/>
          </a:xfrm>
        </p:spPr>
        <p:txBody>
          <a:bodyPr/>
          <a:lstStyle/>
          <a:p>
            <a:pPr fontAlgn="auto">
              <a:spcAft>
                <a:spcPts val="0"/>
              </a:spcAft>
              <a:defRPr/>
            </a:pPr>
            <a:endParaRPr lang="en-US" sz="1600" dirty="0" smtClean="0"/>
          </a:p>
          <a:p>
            <a:pPr fontAlgn="auto">
              <a:spcAft>
                <a:spcPts val="0"/>
              </a:spcAft>
              <a:defRPr/>
            </a:pPr>
            <a:r>
              <a:rPr lang="en-US" sz="2800" dirty="0" smtClean="0"/>
              <a:t>October 2010</a:t>
            </a:r>
            <a:endParaRPr lang="en-US" sz="2800" dirty="0"/>
          </a:p>
        </p:txBody>
      </p:sp>
      <p:pic>
        <p:nvPicPr>
          <p:cNvPr id="16387" name="Picture 1"/>
          <p:cNvPicPr>
            <a:picLocks noChangeAspect="1" noChangeArrowheads="1"/>
          </p:cNvPicPr>
          <p:nvPr/>
        </p:nvPicPr>
        <p:blipFill>
          <a:blip r:embed="rId2"/>
          <a:srcRect/>
          <a:stretch>
            <a:fillRect/>
          </a:stretch>
        </p:blipFill>
        <p:spPr bwMode="auto">
          <a:xfrm>
            <a:off x="3352800" y="3352800"/>
            <a:ext cx="26543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846138" y="228600"/>
            <a:ext cx="8042275" cy="860425"/>
          </a:xfrm>
        </p:spPr>
        <p:txBody>
          <a:bodyPr/>
          <a:lstStyle/>
          <a:p>
            <a:r>
              <a:rPr lang="en-US" sz="3200" b="1" smtClean="0">
                <a:solidFill>
                  <a:srgbClr val="0000FF"/>
                </a:solidFill>
              </a:rPr>
              <a:t>Phase-Angle as an Additional Indicator of Imminent Voltage Collapse</a:t>
            </a:r>
            <a:endParaRPr lang="en-US" sz="3200" smtClean="0">
              <a:solidFill>
                <a:srgbClr val="0000FF"/>
              </a:solidFill>
            </a:endParaRPr>
          </a:p>
        </p:txBody>
      </p:sp>
      <p:sp>
        <p:nvSpPr>
          <p:cNvPr id="2662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623EC-F2D2-44A5-A8C5-D04A434874B3}" type="slidenum">
              <a:rPr lang="en-US"/>
              <a:pPr fontAlgn="base">
                <a:spcBef>
                  <a:spcPct val="0"/>
                </a:spcBef>
                <a:spcAft>
                  <a:spcPct val="0"/>
                </a:spcAft>
              </a:pPr>
              <a:t>10</a:t>
            </a:fld>
            <a:endParaRPr lang="en-US"/>
          </a:p>
        </p:txBody>
      </p:sp>
      <p:pic>
        <p:nvPicPr>
          <p:cNvPr id="26627" name="Picture 11"/>
          <p:cNvPicPr>
            <a:picLocks noChangeAspect="1" noChangeArrowheads="1"/>
          </p:cNvPicPr>
          <p:nvPr/>
        </p:nvPicPr>
        <p:blipFill>
          <a:blip r:embed="rId2"/>
          <a:srcRect/>
          <a:stretch>
            <a:fillRect/>
          </a:stretch>
        </p:blipFill>
        <p:spPr bwMode="auto">
          <a:xfrm>
            <a:off x="0" y="6526213"/>
            <a:ext cx="1801813" cy="331787"/>
          </a:xfrm>
          <a:prstGeom prst="rect">
            <a:avLst/>
          </a:prstGeom>
          <a:noFill/>
          <a:ln w="9525">
            <a:noFill/>
            <a:miter lim="800000"/>
            <a:headEnd/>
            <a:tailEnd/>
          </a:ln>
        </p:spPr>
      </p:pic>
      <p:pic>
        <p:nvPicPr>
          <p:cNvPr id="26628" name="Picture 1"/>
          <p:cNvPicPr>
            <a:picLocks noChangeAspect="1" noChangeArrowheads="1"/>
          </p:cNvPicPr>
          <p:nvPr/>
        </p:nvPicPr>
        <p:blipFill>
          <a:blip r:embed="rId3"/>
          <a:srcRect/>
          <a:stretch>
            <a:fillRect/>
          </a:stretch>
        </p:blipFill>
        <p:spPr bwMode="auto">
          <a:xfrm>
            <a:off x="3962400" y="6340475"/>
            <a:ext cx="1385888" cy="517525"/>
          </a:xfrm>
          <a:prstGeom prst="rect">
            <a:avLst/>
          </a:prstGeom>
          <a:noFill/>
          <a:ln w="9525">
            <a:noFill/>
            <a:miter lim="800000"/>
            <a:headEnd/>
            <a:tailEnd/>
          </a:ln>
        </p:spPr>
      </p:pic>
      <p:pic>
        <p:nvPicPr>
          <p:cNvPr id="26629" name="Picture 4"/>
          <p:cNvPicPr>
            <a:picLocks noChangeAspect="1" noChangeArrowheads="1"/>
          </p:cNvPicPr>
          <p:nvPr/>
        </p:nvPicPr>
        <p:blipFill>
          <a:blip r:embed="rId4"/>
          <a:srcRect/>
          <a:stretch>
            <a:fillRect/>
          </a:stretch>
        </p:blipFill>
        <p:spPr bwMode="auto">
          <a:xfrm>
            <a:off x="609600" y="1295400"/>
            <a:ext cx="3289300" cy="4903788"/>
          </a:xfrm>
          <a:prstGeom prst="rect">
            <a:avLst/>
          </a:prstGeom>
          <a:noFill/>
          <a:ln w="9525">
            <a:noFill/>
            <a:miter lim="800000"/>
            <a:headEnd/>
            <a:tailEnd/>
          </a:ln>
        </p:spPr>
      </p:pic>
      <p:sp>
        <p:nvSpPr>
          <p:cNvPr id="26630" name="TextBox 9"/>
          <p:cNvSpPr txBox="1">
            <a:spLocks noChangeArrowheads="1"/>
          </p:cNvSpPr>
          <p:nvPr/>
        </p:nvSpPr>
        <p:spPr bwMode="auto">
          <a:xfrm>
            <a:off x="4346575" y="1131888"/>
            <a:ext cx="4164013" cy="2678112"/>
          </a:xfrm>
          <a:prstGeom prst="rect">
            <a:avLst/>
          </a:prstGeom>
          <a:noFill/>
          <a:ln w="9525">
            <a:noFill/>
            <a:miter lim="800000"/>
            <a:headEnd/>
            <a:tailEnd/>
          </a:ln>
        </p:spPr>
        <p:txBody>
          <a:bodyPr>
            <a:spAutoFit/>
          </a:bodyPr>
          <a:lstStyle/>
          <a:p>
            <a:r>
              <a:rPr lang="en-US">
                <a:latin typeface="News Gothic MT"/>
              </a:rPr>
              <a:t>Voltage collapse is a phenomenon that occurs due to lack of reactive power.</a:t>
            </a:r>
          </a:p>
          <a:p>
            <a:endParaRPr lang="en-US" sz="1200">
              <a:latin typeface="News Gothic MT"/>
            </a:endParaRPr>
          </a:p>
          <a:p>
            <a:r>
              <a:rPr lang="en-US">
                <a:latin typeface="News Gothic MT"/>
              </a:rPr>
              <a:t>Frequently it is difficult to detect from voltage measurements because the system “controls” the voltage. </a:t>
            </a:r>
          </a:p>
          <a:p>
            <a:endParaRPr lang="en-US" sz="1200">
              <a:latin typeface="News Gothic MT"/>
            </a:endParaRPr>
          </a:p>
          <a:p>
            <a:r>
              <a:rPr lang="en-US">
                <a:latin typeface="News Gothic MT"/>
              </a:rPr>
              <a:t>In today’s (smart grid) terminology this is called Synchrophasor (or AMI). </a:t>
            </a:r>
          </a:p>
          <a:p>
            <a:endParaRPr lang="en-US">
              <a:latin typeface="News Gothic MT"/>
            </a:endParaRPr>
          </a:p>
        </p:txBody>
      </p:sp>
      <p:pic>
        <p:nvPicPr>
          <p:cNvPr id="26631" name="Picture 3"/>
          <p:cNvPicPr>
            <a:picLocks noChangeAspect="1" noChangeArrowheads="1"/>
          </p:cNvPicPr>
          <p:nvPr/>
        </p:nvPicPr>
        <p:blipFill>
          <a:blip r:embed="rId5"/>
          <a:srcRect/>
          <a:stretch>
            <a:fillRect/>
          </a:stretch>
        </p:blipFill>
        <p:spPr bwMode="auto">
          <a:xfrm>
            <a:off x="4471988" y="3733800"/>
            <a:ext cx="4038600" cy="24241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0F9943-ACB2-4AFA-ADD0-6FEDE502A17F}" type="slidenum">
              <a:rPr lang="en-US"/>
              <a:pPr fontAlgn="base">
                <a:spcBef>
                  <a:spcPct val="0"/>
                </a:spcBef>
                <a:spcAft>
                  <a:spcPct val="0"/>
                </a:spcAft>
              </a:pPr>
              <a:t>11</a:t>
            </a:fld>
            <a:endParaRPr lang="en-US"/>
          </a:p>
        </p:txBody>
      </p:sp>
      <p:pic>
        <p:nvPicPr>
          <p:cNvPr id="27650" name="Picture 2"/>
          <p:cNvPicPr>
            <a:picLocks noGrp="1" noChangeAspect="1" noChangeArrowheads="1"/>
          </p:cNvPicPr>
          <p:nvPr>
            <p:ph idx="1"/>
          </p:nvPr>
        </p:nvPicPr>
        <p:blipFill>
          <a:blip r:embed="rId2"/>
          <a:srcRect/>
          <a:stretch>
            <a:fillRect/>
          </a:stretch>
        </p:blipFill>
        <p:spPr>
          <a:xfrm>
            <a:off x="0" y="1524000"/>
            <a:ext cx="3854450" cy="2216150"/>
          </a:xfrm>
        </p:spPr>
      </p:pic>
      <p:pic>
        <p:nvPicPr>
          <p:cNvPr id="27651"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pic>
        <p:nvPicPr>
          <p:cNvPr id="27652" name="Picture 1"/>
          <p:cNvPicPr>
            <a:picLocks noChangeAspect="1" noChangeArrowheads="1"/>
          </p:cNvPicPr>
          <p:nvPr/>
        </p:nvPicPr>
        <p:blipFill>
          <a:blip r:embed="rId4"/>
          <a:srcRect/>
          <a:stretch>
            <a:fillRect/>
          </a:stretch>
        </p:blipFill>
        <p:spPr bwMode="auto">
          <a:xfrm>
            <a:off x="3962400" y="6340475"/>
            <a:ext cx="1385888" cy="517525"/>
          </a:xfrm>
          <a:prstGeom prst="rect">
            <a:avLst/>
          </a:prstGeom>
          <a:noFill/>
          <a:ln w="9525">
            <a:noFill/>
            <a:miter lim="800000"/>
            <a:headEnd/>
            <a:tailEnd/>
          </a:ln>
        </p:spPr>
      </p:pic>
      <p:sp>
        <p:nvSpPr>
          <p:cNvPr id="27653" name="Rectangle 2"/>
          <p:cNvSpPr>
            <a:spLocks noGrp="1" noChangeArrowheads="1"/>
          </p:cNvSpPr>
          <p:nvPr>
            <p:ph type="title"/>
          </p:nvPr>
        </p:nvSpPr>
        <p:spPr>
          <a:xfrm>
            <a:off x="549275" y="107950"/>
            <a:ext cx="8042275" cy="730250"/>
          </a:xfrm>
        </p:spPr>
        <p:txBody>
          <a:bodyPr/>
          <a:lstStyle/>
          <a:p>
            <a:r>
              <a:rPr lang="en-US" smtClean="0"/>
              <a:t>Analysis</a:t>
            </a:r>
          </a:p>
        </p:txBody>
      </p:sp>
      <p:pic>
        <p:nvPicPr>
          <p:cNvPr id="27654" name="Picture 2"/>
          <p:cNvPicPr>
            <a:picLocks noChangeAspect="1" noChangeArrowheads="1"/>
          </p:cNvPicPr>
          <p:nvPr/>
        </p:nvPicPr>
        <p:blipFill>
          <a:blip r:embed="rId5"/>
          <a:srcRect/>
          <a:stretch>
            <a:fillRect/>
          </a:stretch>
        </p:blipFill>
        <p:spPr bwMode="auto">
          <a:xfrm>
            <a:off x="4013200" y="1143000"/>
            <a:ext cx="5130800" cy="2971800"/>
          </a:xfrm>
          <a:prstGeom prst="rect">
            <a:avLst/>
          </a:prstGeom>
          <a:noFill/>
          <a:ln w="9525">
            <a:noFill/>
            <a:miter lim="800000"/>
            <a:headEnd/>
            <a:tailEnd/>
          </a:ln>
        </p:spPr>
      </p:pic>
      <p:sp>
        <p:nvSpPr>
          <p:cNvPr id="27655" name="TextBox 9"/>
          <p:cNvSpPr txBox="1">
            <a:spLocks noChangeArrowheads="1"/>
          </p:cNvSpPr>
          <p:nvPr/>
        </p:nvSpPr>
        <p:spPr bwMode="auto">
          <a:xfrm>
            <a:off x="922338" y="4648200"/>
            <a:ext cx="7669212" cy="830263"/>
          </a:xfrm>
          <a:prstGeom prst="rect">
            <a:avLst/>
          </a:prstGeom>
          <a:noFill/>
          <a:ln w="9525">
            <a:noFill/>
            <a:miter lim="800000"/>
            <a:headEnd/>
            <a:tailEnd/>
          </a:ln>
        </p:spPr>
        <p:txBody>
          <a:bodyPr>
            <a:spAutoFit/>
          </a:bodyPr>
          <a:lstStyle/>
          <a:p>
            <a:r>
              <a:rPr lang="en-US" sz="2400">
                <a:latin typeface="News Gothic MT"/>
              </a:rPr>
              <a:t>The conclusion is that the angle is a very good indicator of how close the system is to voltage collapse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49275" y="107950"/>
            <a:ext cx="8042275" cy="1111250"/>
          </a:xfrm>
        </p:spPr>
        <p:txBody>
          <a:bodyPr/>
          <a:lstStyle/>
          <a:p>
            <a:r>
              <a:rPr lang="en-US" sz="2800" b="1" smtClean="0">
                <a:solidFill>
                  <a:srgbClr val="0000FF"/>
                </a:solidFill>
              </a:rPr>
              <a:t>Universal Controller for Interconnection of Distributed Generators with the Utility Lines </a:t>
            </a:r>
            <a:endParaRPr lang="en-US" sz="2800" smtClean="0">
              <a:solidFill>
                <a:srgbClr val="0000FF"/>
              </a:solidFill>
            </a:endParaRPr>
          </a:p>
        </p:txBody>
      </p:sp>
      <p:sp>
        <p:nvSpPr>
          <p:cNvPr id="28674" name="Content Placeholder 2"/>
          <p:cNvSpPr>
            <a:spLocks noGrp="1"/>
          </p:cNvSpPr>
          <p:nvPr>
            <p:ph idx="1"/>
          </p:nvPr>
        </p:nvSpPr>
        <p:spPr>
          <a:xfrm>
            <a:off x="549275" y="1828800"/>
            <a:ext cx="8042275" cy="3886200"/>
          </a:xfrm>
        </p:spPr>
        <p:txBody>
          <a:bodyPr/>
          <a:lstStyle/>
          <a:p>
            <a:r>
              <a:rPr lang="en-US" smtClean="0"/>
              <a:t>Large amounts of DG bring operating problems to power systems</a:t>
            </a:r>
          </a:p>
          <a:p>
            <a:pPr marL="2981325" lvl="1"/>
            <a:r>
              <a:rPr lang="en-US" smtClean="0"/>
              <a:t>Voltage </a:t>
            </a:r>
          </a:p>
          <a:p>
            <a:pPr marL="2981325" lvl="1"/>
            <a:r>
              <a:rPr lang="en-US" smtClean="0"/>
              <a:t>Frequency </a:t>
            </a:r>
          </a:p>
          <a:p>
            <a:r>
              <a:rPr lang="en-US" smtClean="0"/>
              <a:t>Some systems (networks) do not physically allow for reverse power flow</a:t>
            </a:r>
          </a:p>
          <a:p>
            <a:r>
              <a:rPr lang="en-US" smtClean="0"/>
              <a:t>DG can be random (non-dispatchable) </a:t>
            </a:r>
          </a:p>
        </p:txBody>
      </p:sp>
      <p:sp>
        <p:nvSpPr>
          <p:cNvPr id="286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29D046-5A09-442B-BECC-C4BA5FA65378}" type="slidenum">
              <a:rPr lang="en-US"/>
              <a:pPr fontAlgn="base">
                <a:spcBef>
                  <a:spcPct val="0"/>
                </a:spcBef>
                <a:spcAft>
                  <a:spcPct val="0"/>
                </a:spcAft>
              </a:pPr>
              <a:t>12</a:t>
            </a:fld>
            <a:endParaRPr lang="en-US"/>
          </a:p>
        </p:txBody>
      </p:sp>
      <p:pic>
        <p:nvPicPr>
          <p:cNvPr id="28676" name="Picture 1"/>
          <p:cNvPicPr>
            <a:picLocks noChangeAspect="1" noChangeArrowheads="1"/>
          </p:cNvPicPr>
          <p:nvPr/>
        </p:nvPicPr>
        <p:blipFill>
          <a:blip r:embed="rId2"/>
          <a:srcRect/>
          <a:stretch>
            <a:fillRect/>
          </a:stretch>
        </p:blipFill>
        <p:spPr bwMode="auto">
          <a:xfrm>
            <a:off x="3962400" y="6340475"/>
            <a:ext cx="1385888" cy="517525"/>
          </a:xfrm>
          <a:prstGeom prst="rect">
            <a:avLst/>
          </a:prstGeom>
          <a:noFill/>
          <a:ln w="9525">
            <a:noFill/>
            <a:miter lim="800000"/>
            <a:headEnd/>
            <a:tailEnd/>
          </a:ln>
        </p:spPr>
      </p:pic>
      <p:pic>
        <p:nvPicPr>
          <p:cNvPr id="28677"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04800" y="152400"/>
            <a:ext cx="7010400" cy="990600"/>
          </a:xfrm>
        </p:spPr>
        <p:txBody>
          <a:bodyPr/>
          <a:lstStyle/>
          <a:p>
            <a:pPr algn="l"/>
            <a:r>
              <a:rPr lang="en-US" sz="2400" b="1" smtClean="0">
                <a:solidFill>
                  <a:srgbClr val="FF0000"/>
                </a:solidFill>
              </a:rPr>
              <a:t>Our universal controller defends the utility from bad side effects caused by DG</a:t>
            </a:r>
            <a:endParaRPr lang="en-US" sz="2400" b="1" smtClean="0"/>
          </a:p>
        </p:txBody>
      </p:sp>
      <p:pic>
        <p:nvPicPr>
          <p:cNvPr id="29698" name="Picture 3" descr="b11_power_transformer.jpg"/>
          <p:cNvPicPr>
            <a:picLocks noChangeAspect="1"/>
          </p:cNvPicPr>
          <p:nvPr/>
        </p:nvPicPr>
        <p:blipFill>
          <a:blip r:embed="rId2"/>
          <a:srcRect/>
          <a:stretch>
            <a:fillRect/>
          </a:stretch>
        </p:blipFill>
        <p:spPr bwMode="auto">
          <a:xfrm>
            <a:off x="457200" y="3962400"/>
            <a:ext cx="1219200" cy="1073150"/>
          </a:xfrm>
          <a:prstGeom prst="rect">
            <a:avLst/>
          </a:prstGeom>
          <a:noFill/>
          <a:ln w="9525">
            <a:noFill/>
            <a:miter lim="800000"/>
            <a:headEnd/>
            <a:tailEnd/>
          </a:ln>
        </p:spPr>
      </p:pic>
      <p:pic>
        <p:nvPicPr>
          <p:cNvPr id="29699" name="Picture 5" descr="wind turbine.jpg"/>
          <p:cNvPicPr>
            <a:picLocks noChangeAspect="1"/>
          </p:cNvPicPr>
          <p:nvPr/>
        </p:nvPicPr>
        <p:blipFill>
          <a:blip r:embed="rId3"/>
          <a:srcRect/>
          <a:stretch>
            <a:fillRect/>
          </a:stretch>
        </p:blipFill>
        <p:spPr bwMode="auto">
          <a:xfrm>
            <a:off x="7315200" y="990600"/>
            <a:ext cx="1066800" cy="1422400"/>
          </a:xfrm>
          <a:prstGeom prst="rect">
            <a:avLst/>
          </a:prstGeom>
          <a:noFill/>
          <a:ln w="9525">
            <a:noFill/>
            <a:miter lim="800000"/>
            <a:headEnd/>
            <a:tailEnd/>
          </a:ln>
        </p:spPr>
      </p:pic>
      <p:pic>
        <p:nvPicPr>
          <p:cNvPr id="29700" name="Picture 6" descr="solar.jpg"/>
          <p:cNvPicPr>
            <a:picLocks noChangeAspect="1"/>
          </p:cNvPicPr>
          <p:nvPr/>
        </p:nvPicPr>
        <p:blipFill>
          <a:blip r:embed="rId4"/>
          <a:srcRect/>
          <a:stretch>
            <a:fillRect/>
          </a:stretch>
        </p:blipFill>
        <p:spPr bwMode="auto">
          <a:xfrm>
            <a:off x="7315200" y="2819400"/>
            <a:ext cx="1504950" cy="990600"/>
          </a:xfrm>
          <a:prstGeom prst="rect">
            <a:avLst/>
          </a:prstGeom>
          <a:noFill/>
          <a:ln w="9525">
            <a:noFill/>
            <a:miter lim="800000"/>
            <a:headEnd/>
            <a:tailEnd/>
          </a:ln>
        </p:spPr>
      </p:pic>
      <p:pic>
        <p:nvPicPr>
          <p:cNvPr id="29701" name="Picture 7" descr="Power-Substation-Structures.jpg"/>
          <p:cNvPicPr>
            <a:picLocks noChangeAspect="1"/>
          </p:cNvPicPr>
          <p:nvPr/>
        </p:nvPicPr>
        <p:blipFill>
          <a:blip r:embed="rId5"/>
          <a:srcRect/>
          <a:stretch>
            <a:fillRect/>
          </a:stretch>
        </p:blipFill>
        <p:spPr bwMode="auto">
          <a:xfrm>
            <a:off x="533400" y="1447800"/>
            <a:ext cx="1752600" cy="1752600"/>
          </a:xfrm>
          <a:prstGeom prst="rect">
            <a:avLst/>
          </a:prstGeom>
          <a:noFill/>
          <a:ln w="9525">
            <a:noFill/>
            <a:miter lim="800000"/>
            <a:headEnd/>
            <a:tailEnd/>
          </a:ln>
        </p:spPr>
      </p:pic>
      <p:pic>
        <p:nvPicPr>
          <p:cNvPr id="29702" name="Picture 9" descr="generator.jpg"/>
          <p:cNvPicPr>
            <a:picLocks noChangeAspect="1"/>
          </p:cNvPicPr>
          <p:nvPr/>
        </p:nvPicPr>
        <p:blipFill>
          <a:blip r:embed="rId6"/>
          <a:srcRect/>
          <a:stretch>
            <a:fillRect/>
          </a:stretch>
        </p:blipFill>
        <p:spPr bwMode="auto">
          <a:xfrm>
            <a:off x="7239000" y="4114800"/>
            <a:ext cx="1524000" cy="1143000"/>
          </a:xfrm>
          <a:prstGeom prst="rect">
            <a:avLst/>
          </a:prstGeom>
          <a:noFill/>
          <a:ln w="9525">
            <a:noFill/>
            <a:miter lim="800000"/>
            <a:headEnd/>
            <a:tailEnd/>
          </a:ln>
        </p:spPr>
      </p:pic>
      <p:pic>
        <p:nvPicPr>
          <p:cNvPr id="29703" name="Picture 10" descr="Hybrid car.jpg"/>
          <p:cNvPicPr>
            <a:picLocks noChangeAspect="1"/>
          </p:cNvPicPr>
          <p:nvPr/>
        </p:nvPicPr>
        <p:blipFill>
          <a:blip r:embed="rId7"/>
          <a:srcRect/>
          <a:stretch>
            <a:fillRect/>
          </a:stretch>
        </p:blipFill>
        <p:spPr bwMode="auto">
          <a:xfrm>
            <a:off x="7239000" y="5562600"/>
            <a:ext cx="1212850" cy="914400"/>
          </a:xfrm>
          <a:prstGeom prst="rect">
            <a:avLst/>
          </a:prstGeom>
          <a:noFill/>
          <a:ln w="9525">
            <a:noFill/>
            <a:miter lim="800000"/>
            <a:headEnd/>
            <a:tailEnd/>
          </a:ln>
        </p:spPr>
      </p:pic>
      <p:pic>
        <p:nvPicPr>
          <p:cNvPr id="29704" name="Picture 11" descr="house.jpg"/>
          <p:cNvPicPr>
            <a:picLocks noChangeAspect="1"/>
          </p:cNvPicPr>
          <p:nvPr/>
        </p:nvPicPr>
        <p:blipFill>
          <a:blip r:embed="rId8"/>
          <a:srcRect/>
          <a:stretch>
            <a:fillRect/>
          </a:stretch>
        </p:blipFill>
        <p:spPr bwMode="auto">
          <a:xfrm>
            <a:off x="4343400" y="1752600"/>
            <a:ext cx="1420813" cy="1066800"/>
          </a:xfrm>
          <a:prstGeom prst="rect">
            <a:avLst/>
          </a:prstGeom>
          <a:noFill/>
          <a:ln w="9525">
            <a:noFill/>
            <a:miter lim="800000"/>
            <a:headEnd/>
            <a:tailEnd/>
          </a:ln>
        </p:spPr>
      </p:pic>
      <p:sp>
        <p:nvSpPr>
          <p:cNvPr id="29705" name="Rectangle 12"/>
          <p:cNvSpPr>
            <a:spLocks noChangeArrowheads="1"/>
          </p:cNvSpPr>
          <p:nvPr/>
        </p:nvSpPr>
        <p:spPr bwMode="auto">
          <a:xfrm>
            <a:off x="4495800" y="3276600"/>
            <a:ext cx="1447800" cy="2362200"/>
          </a:xfrm>
          <a:prstGeom prst="rect">
            <a:avLst/>
          </a:prstGeom>
          <a:solidFill>
            <a:schemeClr val="accent1"/>
          </a:solidFill>
          <a:ln w="9525" algn="ctr">
            <a:solidFill>
              <a:schemeClr val="tx1"/>
            </a:solidFill>
            <a:round/>
            <a:headEnd/>
            <a:tailEnd/>
          </a:ln>
        </p:spPr>
        <p:txBody>
          <a:bodyPr/>
          <a:lstStyle/>
          <a:p>
            <a:pPr eaLnBrk="0" hangingPunct="0"/>
            <a:endParaRPr lang="en-US" sz="1400">
              <a:latin typeface="News Gothic MT"/>
            </a:endParaRPr>
          </a:p>
        </p:txBody>
      </p:sp>
      <p:cxnSp>
        <p:nvCxnSpPr>
          <p:cNvPr id="29706" name="Straight Arrow Connector 42"/>
          <p:cNvCxnSpPr>
            <a:cxnSpLocks noChangeShapeType="1"/>
          </p:cNvCxnSpPr>
          <p:nvPr/>
        </p:nvCxnSpPr>
        <p:spPr bwMode="auto">
          <a:xfrm rot="5400000">
            <a:off x="5943600" y="2514600"/>
            <a:ext cx="1219200" cy="1066800"/>
          </a:xfrm>
          <a:prstGeom prst="straightConnector1">
            <a:avLst/>
          </a:prstGeom>
          <a:noFill/>
          <a:ln w="38100" algn="ctr">
            <a:solidFill>
              <a:schemeClr val="tx1"/>
            </a:solidFill>
            <a:round/>
            <a:headEnd/>
            <a:tailEnd type="triangle" w="med" len="med"/>
          </a:ln>
        </p:spPr>
      </p:cxnSp>
      <p:cxnSp>
        <p:nvCxnSpPr>
          <p:cNvPr id="29707" name="Straight Arrow Connector 45"/>
          <p:cNvCxnSpPr>
            <a:cxnSpLocks noChangeShapeType="1"/>
          </p:cNvCxnSpPr>
          <p:nvPr/>
        </p:nvCxnSpPr>
        <p:spPr bwMode="auto">
          <a:xfrm rot="10800000" flipV="1">
            <a:off x="6019800" y="3543300"/>
            <a:ext cx="1066800" cy="533400"/>
          </a:xfrm>
          <a:prstGeom prst="straightConnector1">
            <a:avLst/>
          </a:prstGeom>
          <a:noFill/>
          <a:ln w="38100" algn="ctr">
            <a:solidFill>
              <a:schemeClr val="tx1"/>
            </a:solidFill>
            <a:round/>
            <a:headEnd/>
            <a:tailEnd type="triangle" w="med" len="med"/>
          </a:ln>
        </p:spPr>
      </p:cxnSp>
      <p:cxnSp>
        <p:nvCxnSpPr>
          <p:cNvPr id="29708" name="Straight Arrow Connector 48"/>
          <p:cNvCxnSpPr>
            <a:cxnSpLocks noChangeShapeType="1"/>
          </p:cNvCxnSpPr>
          <p:nvPr/>
        </p:nvCxnSpPr>
        <p:spPr bwMode="auto">
          <a:xfrm rot="10800000">
            <a:off x="6019800" y="4722813"/>
            <a:ext cx="1066800" cy="114300"/>
          </a:xfrm>
          <a:prstGeom prst="straightConnector1">
            <a:avLst/>
          </a:prstGeom>
          <a:noFill/>
          <a:ln w="38100" algn="ctr">
            <a:solidFill>
              <a:schemeClr val="tx1"/>
            </a:solidFill>
            <a:round/>
            <a:headEnd/>
            <a:tailEnd type="triangle" w="med" len="med"/>
          </a:ln>
        </p:spPr>
      </p:cxnSp>
      <p:cxnSp>
        <p:nvCxnSpPr>
          <p:cNvPr id="29709" name="Straight Arrow Connector 52"/>
          <p:cNvCxnSpPr>
            <a:cxnSpLocks noChangeShapeType="1"/>
          </p:cNvCxnSpPr>
          <p:nvPr/>
        </p:nvCxnSpPr>
        <p:spPr bwMode="auto">
          <a:xfrm rot="10800000">
            <a:off x="6019800" y="5334000"/>
            <a:ext cx="1066800" cy="609600"/>
          </a:xfrm>
          <a:prstGeom prst="straightConnector1">
            <a:avLst/>
          </a:prstGeom>
          <a:noFill/>
          <a:ln w="38100" algn="ctr">
            <a:solidFill>
              <a:schemeClr val="tx1"/>
            </a:solidFill>
            <a:round/>
            <a:headEnd type="triangle" w="med" len="med"/>
            <a:tailEnd type="triangle" w="med" len="med"/>
          </a:ln>
        </p:spPr>
      </p:cxnSp>
      <p:cxnSp>
        <p:nvCxnSpPr>
          <p:cNvPr id="29710" name="Straight Arrow Connector 70"/>
          <p:cNvCxnSpPr>
            <a:cxnSpLocks noChangeShapeType="1"/>
          </p:cNvCxnSpPr>
          <p:nvPr/>
        </p:nvCxnSpPr>
        <p:spPr bwMode="auto">
          <a:xfrm rot="10800000">
            <a:off x="1828800" y="4722813"/>
            <a:ext cx="2362200" cy="1587"/>
          </a:xfrm>
          <a:prstGeom prst="straightConnector1">
            <a:avLst/>
          </a:prstGeom>
          <a:noFill/>
          <a:ln w="57150" algn="ctr">
            <a:solidFill>
              <a:schemeClr val="tx1"/>
            </a:solidFill>
            <a:round/>
            <a:headEnd type="triangle" w="med" len="med"/>
            <a:tailEnd type="triangle" w="med" len="med"/>
          </a:ln>
        </p:spPr>
      </p:cxnSp>
      <p:cxnSp>
        <p:nvCxnSpPr>
          <p:cNvPr id="29711" name="Straight Arrow Connector 73"/>
          <p:cNvCxnSpPr>
            <a:cxnSpLocks noChangeShapeType="1"/>
          </p:cNvCxnSpPr>
          <p:nvPr/>
        </p:nvCxnSpPr>
        <p:spPr bwMode="auto">
          <a:xfrm rot="5400000">
            <a:off x="839787" y="3656013"/>
            <a:ext cx="760413" cy="1588"/>
          </a:xfrm>
          <a:prstGeom prst="straightConnector1">
            <a:avLst/>
          </a:prstGeom>
          <a:noFill/>
          <a:ln w="57150" algn="ctr">
            <a:solidFill>
              <a:schemeClr val="tx1"/>
            </a:solidFill>
            <a:round/>
            <a:headEnd type="triangle" w="med" len="med"/>
            <a:tailEnd type="triangle" w="med" len="med"/>
          </a:ln>
        </p:spPr>
      </p:cxnSp>
      <p:cxnSp>
        <p:nvCxnSpPr>
          <p:cNvPr id="29712" name="Straight Arrow Connector 76"/>
          <p:cNvCxnSpPr>
            <a:cxnSpLocks noChangeShapeType="1"/>
          </p:cNvCxnSpPr>
          <p:nvPr/>
        </p:nvCxnSpPr>
        <p:spPr bwMode="auto">
          <a:xfrm rot="5400000" flipH="1" flipV="1">
            <a:off x="4991894" y="3009106"/>
            <a:ext cx="381000" cy="1588"/>
          </a:xfrm>
          <a:prstGeom prst="straightConnector1">
            <a:avLst/>
          </a:prstGeom>
          <a:noFill/>
          <a:ln w="38100" algn="ctr">
            <a:solidFill>
              <a:schemeClr val="tx1"/>
            </a:solidFill>
            <a:round/>
            <a:headEnd/>
            <a:tailEnd type="triangle" w="med" len="med"/>
          </a:ln>
        </p:spPr>
      </p:cxnSp>
      <p:pic>
        <p:nvPicPr>
          <p:cNvPr id="29713" name="Picture 79" descr="CircuitDiagram.gif"/>
          <p:cNvPicPr>
            <a:picLocks noChangeAspect="1"/>
          </p:cNvPicPr>
          <p:nvPr/>
        </p:nvPicPr>
        <p:blipFill>
          <a:blip r:embed="rId9"/>
          <a:srcRect/>
          <a:stretch>
            <a:fillRect/>
          </a:stretch>
        </p:blipFill>
        <p:spPr bwMode="auto">
          <a:xfrm>
            <a:off x="4587875" y="3352800"/>
            <a:ext cx="1279525" cy="2209800"/>
          </a:xfrm>
          <a:prstGeom prst="rect">
            <a:avLst/>
          </a:prstGeom>
          <a:noFill/>
          <a:ln w="9525">
            <a:noFill/>
            <a:miter lim="800000"/>
            <a:headEnd/>
            <a:tailEnd/>
          </a:ln>
        </p:spPr>
      </p:pic>
      <p:sp>
        <p:nvSpPr>
          <p:cNvPr id="29714" name="TextBox 80"/>
          <p:cNvSpPr txBox="1">
            <a:spLocks noChangeArrowheads="1"/>
          </p:cNvSpPr>
          <p:nvPr/>
        </p:nvSpPr>
        <p:spPr bwMode="auto">
          <a:xfrm>
            <a:off x="4572000" y="5638800"/>
            <a:ext cx="1317625" cy="307975"/>
          </a:xfrm>
          <a:prstGeom prst="rect">
            <a:avLst/>
          </a:prstGeom>
          <a:noFill/>
          <a:ln w="9525">
            <a:noFill/>
            <a:miter lim="800000"/>
            <a:headEnd/>
            <a:tailEnd/>
          </a:ln>
        </p:spPr>
        <p:txBody>
          <a:bodyPr wrap="none">
            <a:spAutoFit/>
          </a:bodyPr>
          <a:lstStyle/>
          <a:p>
            <a:r>
              <a:rPr lang="en-US" sz="1400">
                <a:latin typeface="News Gothic MT"/>
              </a:rPr>
              <a:t>The Controller</a:t>
            </a:r>
          </a:p>
        </p:txBody>
      </p:sp>
      <p:sp>
        <p:nvSpPr>
          <p:cNvPr id="29715" name="TextBox 83"/>
          <p:cNvSpPr txBox="1">
            <a:spLocks noChangeArrowheads="1"/>
          </p:cNvSpPr>
          <p:nvPr/>
        </p:nvSpPr>
        <p:spPr bwMode="auto">
          <a:xfrm>
            <a:off x="7696200" y="3810000"/>
            <a:ext cx="603250" cy="307975"/>
          </a:xfrm>
          <a:prstGeom prst="rect">
            <a:avLst/>
          </a:prstGeom>
          <a:noFill/>
          <a:ln w="9525">
            <a:noFill/>
            <a:miter lim="800000"/>
            <a:headEnd/>
            <a:tailEnd/>
          </a:ln>
        </p:spPr>
        <p:txBody>
          <a:bodyPr wrap="none">
            <a:spAutoFit/>
          </a:bodyPr>
          <a:lstStyle/>
          <a:p>
            <a:r>
              <a:rPr lang="en-US" sz="1400">
                <a:latin typeface="News Gothic MT"/>
              </a:rPr>
              <a:t>Solar</a:t>
            </a:r>
          </a:p>
        </p:txBody>
      </p:sp>
      <p:sp>
        <p:nvSpPr>
          <p:cNvPr id="29716" name="TextBox 84"/>
          <p:cNvSpPr txBox="1">
            <a:spLocks noChangeArrowheads="1"/>
          </p:cNvSpPr>
          <p:nvPr/>
        </p:nvSpPr>
        <p:spPr bwMode="auto">
          <a:xfrm>
            <a:off x="7467600" y="2438400"/>
            <a:ext cx="593725" cy="307975"/>
          </a:xfrm>
          <a:prstGeom prst="rect">
            <a:avLst/>
          </a:prstGeom>
          <a:noFill/>
          <a:ln w="9525">
            <a:noFill/>
            <a:miter lim="800000"/>
            <a:headEnd/>
            <a:tailEnd/>
          </a:ln>
        </p:spPr>
        <p:txBody>
          <a:bodyPr wrap="none">
            <a:spAutoFit/>
          </a:bodyPr>
          <a:lstStyle/>
          <a:p>
            <a:r>
              <a:rPr lang="en-US" sz="1400">
                <a:latin typeface="News Gothic MT"/>
              </a:rPr>
              <a:t>Wind</a:t>
            </a:r>
          </a:p>
        </p:txBody>
      </p:sp>
      <p:sp>
        <p:nvSpPr>
          <p:cNvPr id="29717" name="TextBox 85"/>
          <p:cNvSpPr txBox="1">
            <a:spLocks noChangeArrowheads="1"/>
          </p:cNvSpPr>
          <p:nvPr/>
        </p:nvSpPr>
        <p:spPr bwMode="auto">
          <a:xfrm>
            <a:off x="7570788" y="5254625"/>
            <a:ext cx="811212" cy="307975"/>
          </a:xfrm>
          <a:prstGeom prst="rect">
            <a:avLst/>
          </a:prstGeom>
          <a:noFill/>
          <a:ln w="9525">
            <a:noFill/>
            <a:miter lim="800000"/>
            <a:headEnd/>
            <a:tailEnd/>
          </a:ln>
        </p:spPr>
        <p:txBody>
          <a:bodyPr wrap="none">
            <a:spAutoFit/>
          </a:bodyPr>
          <a:lstStyle/>
          <a:p>
            <a:r>
              <a:rPr lang="en-US" sz="1400">
                <a:latin typeface="News Gothic MT"/>
              </a:rPr>
              <a:t>Co-Gen</a:t>
            </a:r>
          </a:p>
        </p:txBody>
      </p:sp>
      <p:sp>
        <p:nvSpPr>
          <p:cNvPr id="29718" name="TextBox 86"/>
          <p:cNvSpPr txBox="1">
            <a:spLocks noChangeArrowheads="1"/>
          </p:cNvSpPr>
          <p:nvPr/>
        </p:nvSpPr>
        <p:spPr bwMode="auto">
          <a:xfrm>
            <a:off x="7467600" y="6477000"/>
            <a:ext cx="784225" cy="307975"/>
          </a:xfrm>
          <a:prstGeom prst="rect">
            <a:avLst/>
          </a:prstGeom>
          <a:noFill/>
          <a:ln w="9525">
            <a:noFill/>
            <a:miter lim="800000"/>
            <a:headEnd/>
            <a:tailEnd/>
          </a:ln>
        </p:spPr>
        <p:txBody>
          <a:bodyPr wrap="none">
            <a:spAutoFit/>
          </a:bodyPr>
          <a:lstStyle/>
          <a:p>
            <a:r>
              <a:rPr lang="en-US" sz="1400">
                <a:latin typeface="News Gothic MT"/>
              </a:rPr>
              <a:t>PI-HEV</a:t>
            </a:r>
          </a:p>
        </p:txBody>
      </p:sp>
      <p:pic>
        <p:nvPicPr>
          <p:cNvPr id="29719" name="Picture 11"/>
          <p:cNvPicPr>
            <a:picLocks noChangeAspect="1" noChangeArrowheads="1"/>
          </p:cNvPicPr>
          <p:nvPr/>
        </p:nvPicPr>
        <p:blipFill>
          <a:blip r:embed="rId10"/>
          <a:srcRect/>
          <a:stretch>
            <a:fillRect/>
          </a:stretch>
        </p:blipFill>
        <p:spPr bwMode="auto">
          <a:xfrm>
            <a:off x="0" y="6526213"/>
            <a:ext cx="1801813" cy="331787"/>
          </a:xfrm>
          <a:prstGeom prst="rect">
            <a:avLst/>
          </a:prstGeom>
          <a:noFill/>
          <a:ln w="9525">
            <a:noFill/>
            <a:miter lim="800000"/>
            <a:headEnd/>
            <a:tailEnd/>
          </a:ln>
        </p:spPr>
      </p:pic>
      <p:pic>
        <p:nvPicPr>
          <p:cNvPr id="29720" name="Picture 1"/>
          <p:cNvPicPr>
            <a:picLocks noChangeAspect="1" noChangeArrowheads="1"/>
          </p:cNvPicPr>
          <p:nvPr/>
        </p:nvPicPr>
        <p:blipFill>
          <a:blip r:embed="rId11"/>
          <a:srcRect/>
          <a:stretch>
            <a:fillRect/>
          </a:stretch>
        </p:blipFill>
        <p:spPr bwMode="auto">
          <a:xfrm>
            <a:off x="3962400" y="6340475"/>
            <a:ext cx="1385888" cy="517525"/>
          </a:xfrm>
          <a:prstGeom prst="rect">
            <a:avLst/>
          </a:prstGeom>
          <a:noFill/>
          <a:ln w="9525">
            <a:noFill/>
            <a:miter lim="800000"/>
            <a:headEnd/>
            <a:tailEnd/>
          </a:ln>
        </p:spPr>
      </p:pic>
      <p:sp>
        <p:nvSpPr>
          <p:cNvPr id="29721" name="Slide Number Placeholder 2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827FD-D1DB-420E-BDCA-06FDE1A8F3C4}" type="slidenum">
              <a:rPr lang="en-US"/>
              <a:pPr fontAlgn="base">
                <a:spcBef>
                  <a:spcPct val="0"/>
                </a:spcBef>
                <a:spcAft>
                  <a:spcPct val="0"/>
                </a:spcAft>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68300" y="228600"/>
            <a:ext cx="8042275" cy="990600"/>
          </a:xfrm>
        </p:spPr>
        <p:txBody>
          <a:bodyPr/>
          <a:lstStyle/>
          <a:p>
            <a:r>
              <a:rPr lang="en-US" sz="2800" b="1" smtClean="0">
                <a:solidFill>
                  <a:srgbClr val="FF0000"/>
                </a:solidFill>
              </a:rPr>
              <a:t>Universal Controller for Interconnection of Distributed Generators with the Utility Lines </a:t>
            </a:r>
            <a:endParaRPr lang="en-US" sz="2800" smtClean="0">
              <a:solidFill>
                <a:srgbClr val="FF0000"/>
              </a:solidFill>
            </a:endParaRPr>
          </a:p>
        </p:txBody>
      </p:sp>
      <p:pic>
        <p:nvPicPr>
          <p:cNvPr id="30722" name="Picture 1"/>
          <p:cNvPicPr>
            <a:picLocks noChangeAspect="1" noChangeArrowheads="1"/>
          </p:cNvPicPr>
          <p:nvPr/>
        </p:nvPicPr>
        <p:blipFill>
          <a:blip r:embed="rId2"/>
          <a:srcRect/>
          <a:stretch>
            <a:fillRect/>
          </a:stretch>
        </p:blipFill>
        <p:spPr bwMode="auto">
          <a:xfrm>
            <a:off x="3962400" y="6340475"/>
            <a:ext cx="1385888" cy="517525"/>
          </a:xfrm>
          <a:prstGeom prst="rect">
            <a:avLst/>
          </a:prstGeom>
          <a:noFill/>
          <a:ln w="9525">
            <a:noFill/>
            <a:miter lim="800000"/>
            <a:headEnd/>
            <a:tailEnd/>
          </a:ln>
        </p:spPr>
      </p:pic>
      <p:pic>
        <p:nvPicPr>
          <p:cNvPr id="30723"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sp>
        <p:nvSpPr>
          <p:cNvPr id="30724" name="Slide Number Placeholder 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EC668A-2267-4A58-AB64-2A9BD7C62CB2}" type="slidenum">
              <a:rPr lang="en-US"/>
              <a:pPr fontAlgn="base">
                <a:spcBef>
                  <a:spcPct val="0"/>
                </a:spcBef>
                <a:spcAft>
                  <a:spcPct val="0"/>
                </a:spcAft>
              </a:pPr>
              <a:t>14</a:t>
            </a:fld>
            <a:endParaRPr lang="en-US"/>
          </a:p>
        </p:txBody>
      </p:sp>
      <p:pic>
        <p:nvPicPr>
          <p:cNvPr id="30725" name="Picture 5"/>
          <p:cNvPicPr>
            <a:picLocks noChangeAspect="1" noChangeArrowheads="1"/>
          </p:cNvPicPr>
          <p:nvPr/>
        </p:nvPicPr>
        <p:blipFill>
          <a:blip r:embed="rId4"/>
          <a:srcRect/>
          <a:stretch>
            <a:fillRect/>
          </a:stretch>
        </p:blipFill>
        <p:spPr bwMode="auto">
          <a:xfrm>
            <a:off x="1447800" y="1447800"/>
            <a:ext cx="6781800" cy="437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49275" y="434975"/>
            <a:ext cx="8042275" cy="654050"/>
          </a:xfrm>
        </p:spPr>
        <p:txBody>
          <a:bodyPr/>
          <a:lstStyle/>
          <a:p>
            <a:r>
              <a:rPr lang="en-US" sz="3600" smtClean="0"/>
              <a:t>No Short Circuit Contribution</a:t>
            </a:r>
          </a:p>
        </p:txBody>
      </p:sp>
      <p:sp>
        <p:nvSpPr>
          <p:cNvPr id="3174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9BA261-CD81-48C0-BB1F-E9F7AAD276EC}" type="slidenum">
              <a:rPr lang="en-US"/>
              <a:pPr fontAlgn="base">
                <a:spcBef>
                  <a:spcPct val="0"/>
                </a:spcBef>
                <a:spcAft>
                  <a:spcPct val="0"/>
                </a:spcAft>
              </a:pPr>
              <a:t>15</a:t>
            </a:fld>
            <a:endParaRPr lang="en-US"/>
          </a:p>
        </p:txBody>
      </p:sp>
      <p:pic>
        <p:nvPicPr>
          <p:cNvPr id="31747" name="Picture 1"/>
          <p:cNvPicPr>
            <a:picLocks noChangeAspect="1" noChangeArrowheads="1"/>
          </p:cNvPicPr>
          <p:nvPr/>
        </p:nvPicPr>
        <p:blipFill>
          <a:blip r:embed="rId2"/>
          <a:srcRect/>
          <a:stretch>
            <a:fillRect/>
          </a:stretch>
        </p:blipFill>
        <p:spPr bwMode="auto">
          <a:xfrm>
            <a:off x="3962400" y="6340475"/>
            <a:ext cx="1385888" cy="517525"/>
          </a:xfrm>
          <a:prstGeom prst="rect">
            <a:avLst/>
          </a:prstGeom>
          <a:noFill/>
          <a:ln w="9525">
            <a:noFill/>
            <a:miter lim="800000"/>
            <a:headEnd/>
            <a:tailEnd/>
          </a:ln>
        </p:spPr>
      </p:pic>
      <p:pic>
        <p:nvPicPr>
          <p:cNvPr id="31748"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pic>
        <p:nvPicPr>
          <p:cNvPr id="31749" name="Picture 29"/>
          <p:cNvPicPr>
            <a:picLocks noChangeAspect="1" noChangeArrowheads="1"/>
          </p:cNvPicPr>
          <p:nvPr/>
        </p:nvPicPr>
        <p:blipFill>
          <a:blip r:embed="rId4"/>
          <a:srcRect/>
          <a:stretch>
            <a:fillRect/>
          </a:stretch>
        </p:blipFill>
        <p:spPr bwMode="auto">
          <a:xfrm>
            <a:off x="685800" y="1600200"/>
            <a:ext cx="6156325" cy="3059113"/>
          </a:xfrm>
          <a:prstGeom prst="rect">
            <a:avLst/>
          </a:prstGeom>
          <a:noFill/>
          <a:ln w="9525">
            <a:noFill/>
            <a:miter lim="800000"/>
            <a:headEnd/>
            <a:tailEnd/>
          </a:ln>
        </p:spPr>
      </p:pic>
      <p:pic>
        <p:nvPicPr>
          <p:cNvPr id="31750" name="Picture 2"/>
          <p:cNvPicPr>
            <a:picLocks noChangeAspect="1" noChangeArrowheads="1"/>
          </p:cNvPicPr>
          <p:nvPr/>
        </p:nvPicPr>
        <p:blipFill>
          <a:blip r:embed="rId5"/>
          <a:srcRect/>
          <a:stretch>
            <a:fillRect/>
          </a:stretch>
        </p:blipFill>
        <p:spPr bwMode="auto">
          <a:xfrm>
            <a:off x="6237288" y="1219200"/>
            <a:ext cx="2651125" cy="5314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49275" y="107950"/>
            <a:ext cx="8042275" cy="958850"/>
          </a:xfrm>
        </p:spPr>
        <p:txBody>
          <a:bodyPr/>
          <a:lstStyle/>
          <a:p>
            <a:r>
              <a:rPr lang="en-US" sz="2800" b="1" smtClean="0">
                <a:solidFill>
                  <a:srgbClr val="0000FF"/>
                </a:solidFill>
              </a:rPr>
              <a:t>Analysis of Secondary Networks having DG</a:t>
            </a:r>
            <a:r>
              <a:rPr lang="en-US" sz="2800" b="1" smtClean="0">
                <a:solidFill>
                  <a:srgbClr val="FF0000"/>
                </a:solidFill>
              </a:rPr>
              <a:t/>
            </a:r>
            <a:br>
              <a:rPr lang="en-US" sz="2800" b="1" smtClean="0">
                <a:solidFill>
                  <a:srgbClr val="FF0000"/>
                </a:solidFill>
              </a:rPr>
            </a:br>
            <a:r>
              <a:rPr lang="en-US" sz="2000" b="1" smtClean="0">
                <a:solidFill>
                  <a:srgbClr val="0000FF"/>
                </a:solidFill>
              </a:rPr>
              <a:t>(What is the maximum amount of DG?)</a:t>
            </a:r>
            <a:endParaRPr lang="en-US" sz="2800" smtClean="0">
              <a:solidFill>
                <a:srgbClr val="0000FF"/>
              </a:solidFill>
            </a:endParaRPr>
          </a:p>
        </p:txBody>
      </p:sp>
      <p:sp>
        <p:nvSpPr>
          <p:cNvPr id="3277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058A61-77E5-422E-88E1-2B55198D4756}" type="slidenum">
              <a:rPr lang="en-US"/>
              <a:pPr fontAlgn="base">
                <a:spcBef>
                  <a:spcPct val="0"/>
                </a:spcBef>
                <a:spcAft>
                  <a:spcPct val="0"/>
                </a:spcAft>
              </a:pPr>
              <a:t>16</a:t>
            </a:fld>
            <a:endParaRPr lang="en-US"/>
          </a:p>
        </p:txBody>
      </p:sp>
      <p:pic>
        <p:nvPicPr>
          <p:cNvPr id="32771" name="Picture 11"/>
          <p:cNvPicPr>
            <a:picLocks noChangeAspect="1" noChangeArrowheads="1"/>
          </p:cNvPicPr>
          <p:nvPr/>
        </p:nvPicPr>
        <p:blipFill>
          <a:blip r:embed="rId2"/>
          <a:srcRect/>
          <a:stretch>
            <a:fillRect/>
          </a:stretch>
        </p:blipFill>
        <p:spPr bwMode="auto">
          <a:xfrm>
            <a:off x="0" y="6526213"/>
            <a:ext cx="1801813" cy="331787"/>
          </a:xfrm>
          <a:prstGeom prst="rect">
            <a:avLst/>
          </a:prstGeom>
          <a:noFill/>
          <a:ln w="9525">
            <a:noFill/>
            <a:miter lim="800000"/>
            <a:headEnd/>
            <a:tailEnd/>
          </a:ln>
        </p:spPr>
      </p:pic>
      <p:pic>
        <p:nvPicPr>
          <p:cNvPr id="32772" name="Picture 1"/>
          <p:cNvPicPr>
            <a:picLocks noChangeAspect="1" noChangeArrowheads="1"/>
          </p:cNvPicPr>
          <p:nvPr/>
        </p:nvPicPr>
        <p:blipFill>
          <a:blip r:embed="rId3"/>
          <a:srcRect/>
          <a:stretch>
            <a:fillRect/>
          </a:stretch>
        </p:blipFill>
        <p:spPr bwMode="auto">
          <a:xfrm>
            <a:off x="3962400" y="6340475"/>
            <a:ext cx="1385888" cy="517525"/>
          </a:xfrm>
          <a:prstGeom prst="rect">
            <a:avLst/>
          </a:prstGeom>
          <a:noFill/>
          <a:ln w="9525">
            <a:noFill/>
            <a:miter lim="800000"/>
            <a:headEnd/>
            <a:tailEnd/>
          </a:ln>
        </p:spPr>
      </p:pic>
      <p:pic>
        <p:nvPicPr>
          <p:cNvPr id="32773" name="Picture 1"/>
          <p:cNvPicPr>
            <a:picLocks noChangeAspect="1" noChangeArrowheads="1"/>
          </p:cNvPicPr>
          <p:nvPr/>
        </p:nvPicPr>
        <p:blipFill>
          <a:blip r:embed="rId4"/>
          <a:srcRect/>
          <a:stretch>
            <a:fillRect/>
          </a:stretch>
        </p:blipFill>
        <p:spPr bwMode="auto">
          <a:xfrm>
            <a:off x="752475" y="1219200"/>
            <a:ext cx="7637463"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49275" y="0"/>
            <a:ext cx="8042275" cy="949325"/>
          </a:xfrm>
        </p:spPr>
        <p:txBody>
          <a:bodyPr/>
          <a:lstStyle/>
          <a:p>
            <a:r>
              <a:rPr lang="en-US" sz="2800" b="1" smtClean="0">
                <a:solidFill>
                  <a:srgbClr val="FF0000"/>
                </a:solidFill>
              </a:rPr>
              <a:t>Analysis of Secondary Networks having DG</a:t>
            </a:r>
          </a:p>
        </p:txBody>
      </p:sp>
      <p:pic>
        <p:nvPicPr>
          <p:cNvPr id="33794" name="Picture 2"/>
          <p:cNvPicPr>
            <a:picLocks noChangeAspect="1" noChangeArrowheads="1"/>
          </p:cNvPicPr>
          <p:nvPr/>
        </p:nvPicPr>
        <p:blipFill>
          <a:blip r:embed="rId2"/>
          <a:srcRect/>
          <a:stretch>
            <a:fillRect/>
          </a:stretch>
        </p:blipFill>
        <p:spPr bwMode="auto">
          <a:xfrm>
            <a:off x="1319213" y="1143000"/>
            <a:ext cx="6503987" cy="4914900"/>
          </a:xfrm>
          <a:prstGeom prst="rect">
            <a:avLst/>
          </a:prstGeom>
          <a:noFill/>
          <a:ln w="9525">
            <a:noFill/>
            <a:miter lim="800000"/>
            <a:headEnd/>
            <a:tailEnd/>
          </a:ln>
        </p:spPr>
      </p:pic>
      <p:pic>
        <p:nvPicPr>
          <p:cNvPr id="33795"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sp>
        <p:nvSpPr>
          <p:cNvPr id="33796"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7C9469-0035-4801-B7ED-6B6085779349}" type="slidenum">
              <a:rPr lang="en-US"/>
              <a:pPr fontAlgn="base">
                <a:spcBef>
                  <a:spcPct val="0"/>
                </a:spcBef>
                <a:spcAft>
                  <a:spcPct val="0"/>
                </a:spcAft>
              </a:pPr>
              <a:t>17</a:t>
            </a:fld>
            <a:endParaRPr lang="en-US"/>
          </a:p>
        </p:txBody>
      </p:sp>
      <p:pic>
        <p:nvPicPr>
          <p:cNvPr id="33797" name="Picture 1"/>
          <p:cNvPicPr>
            <a:picLocks noChangeAspect="1" noChangeArrowheads="1"/>
          </p:cNvPicPr>
          <p:nvPr/>
        </p:nvPicPr>
        <p:blipFill>
          <a:blip r:embed="rId4"/>
          <a:srcRect/>
          <a:stretch>
            <a:fillRect/>
          </a:stretch>
        </p:blipFill>
        <p:spPr bwMode="auto">
          <a:xfrm>
            <a:off x="3962400" y="6340475"/>
            <a:ext cx="1385888" cy="51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49275" y="107950"/>
            <a:ext cx="8042275" cy="806450"/>
          </a:xfrm>
        </p:spPr>
        <p:txBody>
          <a:bodyPr/>
          <a:lstStyle/>
          <a:p>
            <a:r>
              <a:rPr lang="en-US" sz="2800" b="1" smtClean="0">
                <a:solidFill>
                  <a:srgbClr val="FF0000"/>
                </a:solidFill>
              </a:rPr>
              <a:t>Analysis of Secondary Networks with DG</a:t>
            </a:r>
            <a:endParaRPr lang="en-US" sz="2800" smtClean="0">
              <a:solidFill>
                <a:srgbClr val="FF0000"/>
              </a:solidFill>
            </a:endParaRPr>
          </a:p>
        </p:txBody>
      </p:sp>
      <p:pic>
        <p:nvPicPr>
          <p:cNvPr id="34818" name="Picture 4"/>
          <p:cNvPicPr>
            <a:picLocks noChangeAspect="1" noChangeArrowheads="1"/>
          </p:cNvPicPr>
          <p:nvPr/>
        </p:nvPicPr>
        <p:blipFill>
          <a:blip r:embed="rId3"/>
          <a:srcRect/>
          <a:stretch>
            <a:fillRect/>
          </a:stretch>
        </p:blipFill>
        <p:spPr bwMode="auto">
          <a:xfrm>
            <a:off x="1981200" y="1219200"/>
            <a:ext cx="4979988" cy="3276600"/>
          </a:xfrm>
          <a:prstGeom prst="rect">
            <a:avLst/>
          </a:prstGeom>
          <a:noFill/>
          <a:ln w="9525">
            <a:noFill/>
            <a:miter lim="800000"/>
            <a:headEnd/>
            <a:tailEnd/>
          </a:ln>
        </p:spPr>
      </p:pic>
      <p:sp>
        <p:nvSpPr>
          <p:cNvPr id="3481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9A55F8-CBEB-4C48-8CCE-B2F793DACAA6}" type="slidenum">
              <a:rPr lang="en-US"/>
              <a:pPr fontAlgn="base">
                <a:spcBef>
                  <a:spcPct val="0"/>
                </a:spcBef>
                <a:spcAft>
                  <a:spcPct val="0"/>
                </a:spcAft>
              </a:pPr>
              <a:t>18</a:t>
            </a:fld>
            <a:endParaRPr lang="en-US"/>
          </a:p>
        </p:txBody>
      </p:sp>
      <p:pic>
        <p:nvPicPr>
          <p:cNvPr id="34820" name="Picture 11"/>
          <p:cNvPicPr>
            <a:picLocks noChangeAspect="1" noChangeArrowheads="1"/>
          </p:cNvPicPr>
          <p:nvPr/>
        </p:nvPicPr>
        <p:blipFill>
          <a:blip r:embed="rId4"/>
          <a:srcRect/>
          <a:stretch>
            <a:fillRect/>
          </a:stretch>
        </p:blipFill>
        <p:spPr bwMode="auto">
          <a:xfrm>
            <a:off x="0" y="6526213"/>
            <a:ext cx="1801813" cy="331787"/>
          </a:xfrm>
          <a:prstGeom prst="rect">
            <a:avLst/>
          </a:prstGeom>
          <a:noFill/>
          <a:ln w="9525">
            <a:noFill/>
            <a:miter lim="800000"/>
            <a:headEnd/>
            <a:tailEnd/>
          </a:ln>
        </p:spPr>
      </p:pic>
      <p:pic>
        <p:nvPicPr>
          <p:cNvPr id="34821" name="Picture 1"/>
          <p:cNvPicPr>
            <a:picLocks noChangeAspect="1" noChangeArrowheads="1"/>
          </p:cNvPicPr>
          <p:nvPr/>
        </p:nvPicPr>
        <p:blipFill>
          <a:blip r:embed="rId5"/>
          <a:srcRect/>
          <a:stretch>
            <a:fillRect/>
          </a:stretch>
        </p:blipFill>
        <p:spPr bwMode="auto">
          <a:xfrm>
            <a:off x="3962400" y="6340475"/>
            <a:ext cx="1385888" cy="517525"/>
          </a:xfrm>
          <a:prstGeom prst="rect">
            <a:avLst/>
          </a:prstGeom>
          <a:noFill/>
          <a:ln w="9525">
            <a:noFill/>
            <a:miter lim="800000"/>
            <a:headEnd/>
            <a:tailEnd/>
          </a:ln>
        </p:spPr>
      </p:pic>
      <p:sp>
        <p:nvSpPr>
          <p:cNvPr id="34822" name="TextBox 8"/>
          <p:cNvSpPr txBox="1">
            <a:spLocks noChangeArrowheads="1"/>
          </p:cNvSpPr>
          <p:nvPr/>
        </p:nvSpPr>
        <p:spPr bwMode="auto">
          <a:xfrm>
            <a:off x="1447800" y="4800600"/>
            <a:ext cx="6858000" cy="1016000"/>
          </a:xfrm>
          <a:prstGeom prst="rect">
            <a:avLst/>
          </a:prstGeom>
          <a:noFill/>
          <a:ln w="9525">
            <a:noFill/>
            <a:miter lim="800000"/>
            <a:headEnd/>
            <a:tailEnd/>
          </a:ln>
        </p:spPr>
        <p:txBody>
          <a:bodyPr>
            <a:spAutoFit/>
          </a:bodyPr>
          <a:lstStyle/>
          <a:p>
            <a:r>
              <a:rPr lang="en-US" sz="2000">
                <a:latin typeface="News Gothic MT"/>
              </a:rPr>
              <a:t>In conclusion there is a maximum limit, even under ideal conditions, in the amount of DG  that can be connected to a network before voltage regulation problems occur.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49275" y="107950"/>
            <a:ext cx="8042275" cy="1263650"/>
          </a:xfrm>
        </p:spPr>
        <p:txBody>
          <a:bodyPr/>
          <a:lstStyle/>
          <a:p>
            <a:r>
              <a:rPr lang="en-US" smtClean="0">
                <a:solidFill>
                  <a:srgbClr val="0000FF"/>
                </a:solidFill>
              </a:rPr>
              <a:t>3G System of the Future</a:t>
            </a:r>
            <a:r>
              <a:rPr lang="en-US" smtClean="0"/>
              <a:t/>
            </a:r>
            <a:br>
              <a:rPr lang="en-US" smtClean="0"/>
            </a:br>
            <a:r>
              <a:rPr lang="en-US" sz="3200" smtClean="0">
                <a:solidFill>
                  <a:srgbClr val="0000FF"/>
                </a:solidFill>
              </a:rPr>
              <a:t>(Con Edison)</a:t>
            </a:r>
            <a:endParaRPr lang="en-US" sz="3600" smtClean="0">
              <a:solidFill>
                <a:srgbClr val="0000FF"/>
              </a:solidFill>
            </a:endParaRPr>
          </a:p>
        </p:txBody>
      </p:sp>
      <p:sp>
        <p:nvSpPr>
          <p:cNvPr id="3686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41BA80-FB59-4A2A-9845-2DD8B32E4936}" type="slidenum">
              <a:rPr lang="en-US"/>
              <a:pPr fontAlgn="base">
                <a:spcBef>
                  <a:spcPct val="0"/>
                </a:spcBef>
                <a:spcAft>
                  <a:spcPct val="0"/>
                </a:spcAft>
              </a:pPr>
              <a:t>19</a:t>
            </a:fld>
            <a:endParaRPr lang="en-US"/>
          </a:p>
        </p:txBody>
      </p:sp>
      <p:pic>
        <p:nvPicPr>
          <p:cNvPr id="36867" name="Picture 3"/>
          <p:cNvPicPr>
            <a:picLocks noChangeAspect="1" noChangeArrowheads="1"/>
          </p:cNvPicPr>
          <p:nvPr/>
        </p:nvPicPr>
        <p:blipFill>
          <a:blip r:embed="rId2"/>
          <a:srcRect/>
          <a:stretch>
            <a:fillRect/>
          </a:stretch>
        </p:blipFill>
        <p:spPr bwMode="auto">
          <a:xfrm>
            <a:off x="1027113" y="1600200"/>
            <a:ext cx="7564437" cy="3035300"/>
          </a:xfrm>
          <a:prstGeom prst="rect">
            <a:avLst/>
          </a:prstGeom>
          <a:noFill/>
          <a:ln w="9525">
            <a:noFill/>
            <a:miter lim="800000"/>
            <a:headEnd/>
            <a:tailEnd/>
          </a:ln>
        </p:spPr>
      </p:pic>
      <p:sp>
        <p:nvSpPr>
          <p:cNvPr id="36868" name="Rectangle 5"/>
          <p:cNvSpPr>
            <a:spLocks noChangeArrowheads="1"/>
          </p:cNvSpPr>
          <p:nvPr/>
        </p:nvSpPr>
        <p:spPr bwMode="auto">
          <a:xfrm>
            <a:off x="1373188" y="5029200"/>
            <a:ext cx="6524625" cy="830263"/>
          </a:xfrm>
          <a:prstGeom prst="rect">
            <a:avLst/>
          </a:prstGeom>
          <a:noFill/>
          <a:ln w="9525">
            <a:noFill/>
            <a:miter lim="800000"/>
            <a:headEnd/>
            <a:tailEnd/>
          </a:ln>
        </p:spPr>
        <p:txBody>
          <a:bodyPr anchor="ctr">
            <a:spAutoFit/>
          </a:bodyPr>
          <a:lstStyle/>
          <a:p>
            <a:pPr defTabSz="914400"/>
            <a:r>
              <a:rPr lang="en-US" sz="2400" b="1">
                <a:solidFill>
                  <a:srgbClr val="FF0000"/>
                </a:solidFill>
                <a:cs typeface="Times New Roman" pitchFamily="18" charset="0"/>
              </a:rPr>
              <a:t>Transient and steady-state analyses for the </a:t>
            </a:r>
          </a:p>
          <a:p>
            <a:pPr defTabSz="914400"/>
            <a:r>
              <a:rPr lang="en-US" sz="2400" b="1">
                <a:solidFill>
                  <a:srgbClr val="FF0000"/>
                </a:solidFill>
                <a:cs typeface="Times New Roman" pitchFamily="18" charset="0"/>
              </a:rPr>
              <a:t>3G Smart Grid concepts</a:t>
            </a:r>
            <a:endParaRPr lang="en-US" sz="3200" b="1">
              <a:solidFill>
                <a:srgbClr val="FF0000"/>
              </a:solidFill>
              <a:cs typeface="Arial" charset="0"/>
            </a:endParaRPr>
          </a:p>
        </p:txBody>
      </p:sp>
      <p:pic>
        <p:nvPicPr>
          <p:cNvPr id="36869"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pic>
        <p:nvPicPr>
          <p:cNvPr id="36870" name="Picture 1"/>
          <p:cNvPicPr>
            <a:picLocks noChangeAspect="1" noChangeArrowheads="1"/>
          </p:cNvPicPr>
          <p:nvPr/>
        </p:nvPicPr>
        <p:blipFill>
          <a:blip r:embed="rId4"/>
          <a:srcRect/>
          <a:stretch>
            <a:fillRect/>
          </a:stretch>
        </p:blipFill>
        <p:spPr bwMode="auto">
          <a:xfrm>
            <a:off x="3962400" y="6340475"/>
            <a:ext cx="1385888" cy="51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49275" y="107950"/>
            <a:ext cx="8042275" cy="1035050"/>
          </a:xfrm>
        </p:spPr>
        <p:txBody>
          <a:bodyPr/>
          <a:lstStyle/>
          <a:p>
            <a:r>
              <a:rPr lang="en-US" sz="3600" b="1" smtClean="0">
                <a:solidFill>
                  <a:srgbClr val="FF0000"/>
                </a:solidFill>
              </a:rPr>
              <a:t>Electrical Power Group</a:t>
            </a:r>
            <a:r>
              <a:rPr lang="en-US" sz="3200" b="1" smtClean="0">
                <a:solidFill>
                  <a:srgbClr val="FF0000"/>
                </a:solidFill>
              </a:rPr>
              <a:t/>
            </a:r>
            <a:br>
              <a:rPr lang="en-US" sz="3200" b="1" smtClean="0">
                <a:solidFill>
                  <a:srgbClr val="FF0000"/>
                </a:solidFill>
              </a:rPr>
            </a:br>
            <a:r>
              <a:rPr lang="en-US" sz="1800" smtClean="0">
                <a:solidFill>
                  <a:srgbClr val="FF0000"/>
                </a:solidFill>
              </a:rPr>
              <a:t> </a:t>
            </a:r>
            <a:r>
              <a:rPr lang="en-US" sz="1800" smtClean="0">
                <a:solidFill>
                  <a:srgbClr val="FF0000"/>
                </a:solidFill>
                <a:hlinkClick r:id="rId2"/>
              </a:rPr>
              <a:t>http://www.poly.edu/power/</a:t>
            </a:r>
            <a:r>
              <a:rPr lang="en-US" sz="1800" smtClean="0">
                <a:solidFill>
                  <a:srgbClr val="FF0000"/>
                </a:solidFill>
              </a:rPr>
              <a:t> </a:t>
            </a:r>
            <a:endParaRPr lang="en-US" sz="2000" smtClean="0"/>
          </a:p>
        </p:txBody>
      </p:sp>
      <p:sp>
        <p:nvSpPr>
          <p:cNvPr id="17410" name="TextBox 3"/>
          <p:cNvSpPr txBox="1">
            <a:spLocks noChangeArrowheads="1"/>
          </p:cNvSpPr>
          <p:nvPr/>
        </p:nvSpPr>
        <p:spPr bwMode="auto">
          <a:xfrm>
            <a:off x="838200" y="1371600"/>
            <a:ext cx="7848600" cy="4616450"/>
          </a:xfrm>
          <a:prstGeom prst="rect">
            <a:avLst/>
          </a:prstGeom>
          <a:noFill/>
          <a:ln w="9525">
            <a:noFill/>
            <a:miter lim="800000"/>
            <a:headEnd/>
            <a:tailEnd/>
          </a:ln>
        </p:spPr>
        <p:txBody>
          <a:bodyPr>
            <a:spAutoFit/>
          </a:bodyPr>
          <a:lstStyle/>
          <a:p>
            <a:pPr marL="284163" indent="-284163">
              <a:buFont typeface="Arial" charset="0"/>
              <a:buChar char="•"/>
            </a:pPr>
            <a:r>
              <a:rPr lang="en-US">
                <a:latin typeface="News Gothic MT"/>
              </a:rPr>
              <a:t>Poly is the only school in the NYC Metropolitan area that offers a </a:t>
            </a:r>
            <a:r>
              <a:rPr lang="en-US" u="sng">
                <a:latin typeface="News Gothic MT"/>
              </a:rPr>
              <a:t>complete</a:t>
            </a:r>
            <a:r>
              <a:rPr lang="en-US">
                <a:latin typeface="News Gothic MT"/>
              </a:rPr>
              <a:t> program in electric power systems:</a:t>
            </a:r>
          </a:p>
          <a:p>
            <a:pPr marL="741363" lvl="1" indent="-284163">
              <a:buFont typeface="Arial" charset="0"/>
              <a:buChar char="•"/>
            </a:pPr>
            <a:r>
              <a:rPr lang="en-US">
                <a:latin typeface="News Gothic MT"/>
              </a:rPr>
              <a:t>Generation / Transmission / Distribution</a:t>
            </a:r>
          </a:p>
          <a:p>
            <a:pPr marL="741363" lvl="1" indent="-284163">
              <a:buFont typeface="Arial" charset="0"/>
              <a:buChar char="•"/>
            </a:pPr>
            <a:r>
              <a:rPr lang="en-US">
                <a:latin typeface="News Gothic MT"/>
              </a:rPr>
              <a:t>Drives / Power Electronics / Electromagnetic Propulsion &amp; Design</a:t>
            </a:r>
          </a:p>
          <a:p>
            <a:pPr marL="741363" lvl="1" indent="-284163">
              <a:buFont typeface="Arial" charset="0"/>
              <a:buChar char="•"/>
            </a:pPr>
            <a:r>
              <a:rPr lang="en-US">
                <a:latin typeface="News Gothic MT"/>
              </a:rPr>
              <a:t>Distributed Generation / Smart Grid</a:t>
            </a:r>
          </a:p>
          <a:p>
            <a:pPr marL="284163" indent="-284163">
              <a:buFont typeface="Arial" charset="0"/>
              <a:buChar char="•"/>
            </a:pPr>
            <a:endParaRPr lang="en-US" sz="1200">
              <a:latin typeface="News Gothic MT"/>
            </a:endParaRPr>
          </a:p>
          <a:p>
            <a:pPr marL="284163" indent="-284163">
              <a:buFont typeface="Arial" charset="0"/>
              <a:buChar char="•"/>
            </a:pPr>
            <a:r>
              <a:rPr lang="en-US">
                <a:latin typeface="News Gothic MT"/>
              </a:rPr>
              <a:t>Three undergraduate courses</a:t>
            </a:r>
          </a:p>
          <a:p>
            <a:pPr marL="284163" indent="-284163">
              <a:buFont typeface="Arial" charset="0"/>
              <a:buChar char="•"/>
            </a:pPr>
            <a:r>
              <a:rPr lang="en-US">
                <a:latin typeface="News Gothic MT"/>
              </a:rPr>
              <a:t>Fifteen graduate courses</a:t>
            </a:r>
          </a:p>
          <a:p>
            <a:pPr marL="284163" indent="-284163"/>
            <a:endParaRPr lang="en-US">
              <a:latin typeface="News Gothic MT"/>
            </a:endParaRPr>
          </a:p>
          <a:p>
            <a:pPr marL="284163" indent="-284163">
              <a:buFont typeface="Arial" charset="0"/>
              <a:buChar char="•"/>
            </a:pPr>
            <a:r>
              <a:rPr lang="en-US">
                <a:latin typeface="News Gothic MT"/>
              </a:rPr>
              <a:t>Faculty: </a:t>
            </a:r>
          </a:p>
          <a:p>
            <a:pPr marL="741363" lvl="1" indent="-284163">
              <a:buFont typeface="Arial" charset="0"/>
              <a:buChar char="•"/>
            </a:pPr>
            <a:r>
              <a:rPr lang="en-US">
                <a:latin typeface="News Gothic MT"/>
              </a:rPr>
              <a:t>Dariusz Czarkowski (Power Electronics and Systems)</a:t>
            </a:r>
          </a:p>
          <a:p>
            <a:pPr marL="741363" lvl="1" indent="-284163">
              <a:buFont typeface="Arial" charset="0"/>
              <a:buChar char="•"/>
            </a:pPr>
            <a:r>
              <a:rPr lang="en-US">
                <a:latin typeface="News Gothic MT"/>
              </a:rPr>
              <a:t>Francisco de Leon (Power Systems and Machines)</a:t>
            </a:r>
          </a:p>
          <a:p>
            <a:pPr marL="741363" lvl="1" indent="-284163">
              <a:buFont typeface="Arial" charset="0"/>
              <a:buChar char="•"/>
            </a:pPr>
            <a:r>
              <a:rPr lang="en-US">
                <a:latin typeface="News Gothic MT"/>
              </a:rPr>
              <a:t>Zivan Zabar (Power Systems and Drives)</a:t>
            </a:r>
          </a:p>
          <a:p>
            <a:pPr marL="741363" lvl="1" indent="-284163">
              <a:buFont typeface="Arial" charset="0"/>
              <a:buChar char="•"/>
            </a:pPr>
            <a:r>
              <a:rPr lang="en-US">
                <a:latin typeface="News Gothic MT"/>
              </a:rPr>
              <a:t>Leo Birenbaum (emeritus)</a:t>
            </a:r>
          </a:p>
          <a:p>
            <a:pPr marL="284163" indent="-284163">
              <a:buFont typeface="Arial" charset="0"/>
              <a:buChar char="•"/>
            </a:pPr>
            <a:endParaRPr lang="en-US" sz="1200">
              <a:latin typeface="News Gothic MT"/>
            </a:endParaRPr>
          </a:p>
          <a:p>
            <a:pPr marL="284163" indent="-284163">
              <a:buFont typeface="Arial" charset="0"/>
              <a:buChar char="•"/>
            </a:pPr>
            <a:r>
              <a:rPr lang="en-US">
                <a:latin typeface="News Gothic MT"/>
              </a:rPr>
              <a:t>Research support has come from DoE, DoT, NSF, Pentagon, EBASCO, NYSERDA, Con Edison, and National Grid </a:t>
            </a:r>
          </a:p>
        </p:txBody>
      </p:sp>
      <p:pic>
        <p:nvPicPr>
          <p:cNvPr id="17411" name="Picture 1"/>
          <p:cNvPicPr>
            <a:picLocks noChangeAspect="1" noChangeArrowheads="1"/>
          </p:cNvPicPr>
          <p:nvPr/>
        </p:nvPicPr>
        <p:blipFill>
          <a:blip r:embed="rId3"/>
          <a:srcRect/>
          <a:stretch>
            <a:fillRect/>
          </a:stretch>
        </p:blipFill>
        <p:spPr bwMode="auto">
          <a:xfrm>
            <a:off x="3962400" y="6340475"/>
            <a:ext cx="1385888" cy="517525"/>
          </a:xfrm>
          <a:prstGeom prst="rect">
            <a:avLst/>
          </a:prstGeom>
          <a:noFill/>
          <a:ln w="9525">
            <a:noFill/>
            <a:miter lim="800000"/>
            <a:headEnd/>
            <a:tailEnd/>
          </a:ln>
        </p:spPr>
      </p:pic>
      <p:pic>
        <p:nvPicPr>
          <p:cNvPr id="17412" name="Picture 11"/>
          <p:cNvPicPr>
            <a:picLocks noChangeAspect="1" noChangeArrowheads="1"/>
          </p:cNvPicPr>
          <p:nvPr/>
        </p:nvPicPr>
        <p:blipFill>
          <a:blip r:embed="rId4"/>
          <a:srcRect/>
          <a:stretch>
            <a:fillRect/>
          </a:stretch>
        </p:blipFill>
        <p:spPr bwMode="auto">
          <a:xfrm>
            <a:off x="0" y="6526213"/>
            <a:ext cx="1801813" cy="331787"/>
          </a:xfrm>
          <a:prstGeom prst="rect">
            <a:avLst/>
          </a:prstGeom>
          <a:noFill/>
          <a:ln w="9525">
            <a:noFill/>
            <a:miter lim="800000"/>
            <a:headEnd/>
            <a:tailEnd/>
          </a:ln>
        </p:spPr>
      </p:pic>
      <p:sp>
        <p:nvSpPr>
          <p:cNvPr id="17413"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B0A5DD-9ED8-4127-978B-1D65A670AF2D}" type="slidenum">
              <a:rPr lang="en-US"/>
              <a:pPr fontAlgn="base">
                <a:spcBef>
                  <a:spcPct val="0"/>
                </a:spcBef>
                <a:spcAft>
                  <a:spcPct val="0"/>
                </a:spcAft>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85372-248E-4228-82F8-3A64462CB62D}" type="slidenum">
              <a:rPr lang="en-US"/>
              <a:pPr fontAlgn="base">
                <a:spcBef>
                  <a:spcPct val="0"/>
                </a:spcBef>
                <a:spcAft>
                  <a:spcPct val="0"/>
                </a:spcAft>
              </a:pPr>
              <a:t>20</a:t>
            </a:fld>
            <a:endParaRPr lang="en-US"/>
          </a:p>
        </p:txBody>
      </p:sp>
      <p:pic>
        <p:nvPicPr>
          <p:cNvPr id="37890" name="Picture 2"/>
          <p:cNvPicPr>
            <a:picLocks noChangeAspect="1" noChangeArrowheads="1"/>
          </p:cNvPicPr>
          <p:nvPr/>
        </p:nvPicPr>
        <p:blipFill>
          <a:blip r:embed="rId2"/>
          <a:srcRect/>
          <a:stretch>
            <a:fillRect/>
          </a:stretch>
        </p:blipFill>
        <p:spPr bwMode="auto">
          <a:xfrm>
            <a:off x="2971800" y="57150"/>
            <a:ext cx="6038850" cy="4514850"/>
          </a:xfrm>
          <a:prstGeom prst="rect">
            <a:avLst/>
          </a:prstGeom>
          <a:noFill/>
          <a:ln w="9525">
            <a:noFill/>
            <a:miter lim="800000"/>
            <a:headEnd/>
            <a:tailEnd/>
          </a:ln>
        </p:spPr>
      </p:pic>
      <p:pic>
        <p:nvPicPr>
          <p:cNvPr id="37891" name="Picture 2"/>
          <p:cNvPicPr>
            <a:picLocks noGrp="1" noChangeAspect="1" noChangeArrowheads="1"/>
          </p:cNvPicPr>
          <p:nvPr>
            <p:ph idx="1"/>
          </p:nvPr>
        </p:nvPicPr>
        <p:blipFill>
          <a:blip r:embed="rId3"/>
          <a:srcRect/>
          <a:stretch>
            <a:fillRect/>
          </a:stretch>
        </p:blipFill>
        <p:spPr>
          <a:xfrm>
            <a:off x="304800" y="3429000"/>
            <a:ext cx="4006850" cy="2819400"/>
          </a:xfrm>
        </p:spPr>
      </p:pic>
      <p:pic>
        <p:nvPicPr>
          <p:cNvPr id="37892" name="Picture 11"/>
          <p:cNvPicPr>
            <a:picLocks noChangeAspect="1" noChangeArrowheads="1"/>
          </p:cNvPicPr>
          <p:nvPr/>
        </p:nvPicPr>
        <p:blipFill>
          <a:blip r:embed="rId4"/>
          <a:srcRect/>
          <a:stretch>
            <a:fillRect/>
          </a:stretch>
        </p:blipFill>
        <p:spPr bwMode="auto">
          <a:xfrm>
            <a:off x="0" y="6526213"/>
            <a:ext cx="1801813" cy="331787"/>
          </a:xfrm>
          <a:prstGeom prst="rect">
            <a:avLst/>
          </a:prstGeom>
          <a:noFill/>
          <a:ln w="9525">
            <a:noFill/>
            <a:miter lim="800000"/>
            <a:headEnd/>
            <a:tailEnd/>
          </a:ln>
        </p:spPr>
      </p:pic>
      <p:pic>
        <p:nvPicPr>
          <p:cNvPr id="37893" name="Picture 1"/>
          <p:cNvPicPr>
            <a:picLocks noChangeAspect="1" noChangeArrowheads="1"/>
          </p:cNvPicPr>
          <p:nvPr/>
        </p:nvPicPr>
        <p:blipFill>
          <a:blip r:embed="rId5"/>
          <a:srcRect/>
          <a:stretch>
            <a:fillRect/>
          </a:stretch>
        </p:blipFill>
        <p:spPr bwMode="auto">
          <a:xfrm>
            <a:off x="3962400" y="6340475"/>
            <a:ext cx="1385888" cy="5175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49275" y="107950"/>
            <a:ext cx="8042275" cy="654050"/>
          </a:xfrm>
        </p:spPr>
        <p:txBody>
          <a:bodyPr/>
          <a:lstStyle/>
          <a:p>
            <a:r>
              <a:rPr lang="en-US" sz="3200" smtClean="0"/>
              <a:t>Model Validation</a:t>
            </a:r>
          </a:p>
        </p:txBody>
      </p:sp>
      <p:sp>
        <p:nvSpPr>
          <p:cNvPr id="3891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EC671-56C1-43C3-9455-4B4106E959B0}" type="slidenum">
              <a:rPr lang="en-US"/>
              <a:pPr fontAlgn="base">
                <a:spcBef>
                  <a:spcPct val="0"/>
                </a:spcBef>
                <a:spcAft>
                  <a:spcPct val="0"/>
                </a:spcAft>
              </a:pPr>
              <a:t>21</a:t>
            </a:fld>
            <a:endParaRPr lang="en-US"/>
          </a:p>
        </p:txBody>
      </p:sp>
      <p:pic>
        <p:nvPicPr>
          <p:cNvPr id="38915" name="Picture 11"/>
          <p:cNvPicPr>
            <a:picLocks noChangeAspect="1" noChangeArrowheads="1"/>
          </p:cNvPicPr>
          <p:nvPr/>
        </p:nvPicPr>
        <p:blipFill>
          <a:blip r:embed="rId2"/>
          <a:srcRect/>
          <a:stretch>
            <a:fillRect/>
          </a:stretch>
        </p:blipFill>
        <p:spPr bwMode="auto">
          <a:xfrm>
            <a:off x="0" y="6526213"/>
            <a:ext cx="1801813" cy="331787"/>
          </a:xfrm>
          <a:prstGeom prst="rect">
            <a:avLst/>
          </a:prstGeom>
          <a:noFill/>
          <a:ln w="9525">
            <a:noFill/>
            <a:miter lim="800000"/>
            <a:headEnd/>
            <a:tailEnd/>
          </a:ln>
        </p:spPr>
      </p:pic>
      <p:pic>
        <p:nvPicPr>
          <p:cNvPr id="38916" name="Picture 1"/>
          <p:cNvPicPr>
            <a:picLocks noChangeAspect="1" noChangeArrowheads="1"/>
          </p:cNvPicPr>
          <p:nvPr/>
        </p:nvPicPr>
        <p:blipFill>
          <a:blip r:embed="rId3"/>
          <a:srcRect/>
          <a:stretch>
            <a:fillRect/>
          </a:stretch>
        </p:blipFill>
        <p:spPr bwMode="auto">
          <a:xfrm>
            <a:off x="3962400" y="6340475"/>
            <a:ext cx="1385888" cy="517525"/>
          </a:xfrm>
          <a:prstGeom prst="rect">
            <a:avLst/>
          </a:prstGeom>
          <a:noFill/>
          <a:ln w="9525">
            <a:noFill/>
            <a:miter lim="800000"/>
            <a:headEnd/>
            <a:tailEnd/>
          </a:ln>
        </p:spPr>
      </p:pic>
      <p:pic>
        <p:nvPicPr>
          <p:cNvPr id="38917" name="Picture 2"/>
          <p:cNvPicPr>
            <a:picLocks noChangeAspect="1" noChangeArrowheads="1"/>
          </p:cNvPicPr>
          <p:nvPr/>
        </p:nvPicPr>
        <p:blipFill>
          <a:blip r:embed="rId4"/>
          <a:srcRect/>
          <a:stretch>
            <a:fillRect/>
          </a:stretch>
        </p:blipFill>
        <p:spPr bwMode="auto">
          <a:xfrm>
            <a:off x="4160838" y="1066800"/>
            <a:ext cx="4983162" cy="3352800"/>
          </a:xfrm>
          <a:prstGeom prst="rect">
            <a:avLst/>
          </a:prstGeom>
          <a:noFill/>
          <a:ln w="9525">
            <a:noFill/>
            <a:miter lim="800000"/>
            <a:headEnd/>
            <a:tailEnd/>
          </a:ln>
        </p:spPr>
      </p:pic>
      <p:pic>
        <p:nvPicPr>
          <p:cNvPr id="38918" name="Picture 2"/>
          <p:cNvPicPr>
            <a:picLocks noChangeAspect="1" noChangeArrowheads="1"/>
          </p:cNvPicPr>
          <p:nvPr/>
        </p:nvPicPr>
        <p:blipFill>
          <a:blip r:embed="rId5"/>
          <a:srcRect/>
          <a:stretch>
            <a:fillRect/>
          </a:stretch>
        </p:blipFill>
        <p:spPr bwMode="auto">
          <a:xfrm>
            <a:off x="-152400" y="1066800"/>
            <a:ext cx="4846638" cy="3352800"/>
          </a:xfrm>
          <a:prstGeom prst="rect">
            <a:avLst/>
          </a:prstGeom>
          <a:noFill/>
          <a:ln w="9525">
            <a:noFill/>
            <a:miter lim="800000"/>
            <a:headEnd/>
            <a:tailEnd/>
          </a:ln>
        </p:spPr>
      </p:pic>
      <p:sp>
        <p:nvSpPr>
          <p:cNvPr id="38919" name="TextBox 9"/>
          <p:cNvSpPr txBox="1">
            <a:spLocks noChangeArrowheads="1"/>
          </p:cNvSpPr>
          <p:nvPr/>
        </p:nvSpPr>
        <p:spPr bwMode="auto">
          <a:xfrm>
            <a:off x="549275" y="4583113"/>
            <a:ext cx="8042275" cy="369887"/>
          </a:xfrm>
          <a:prstGeom prst="rect">
            <a:avLst/>
          </a:prstGeom>
          <a:noFill/>
          <a:ln w="9525">
            <a:noFill/>
            <a:miter lim="800000"/>
            <a:headEnd/>
            <a:tailEnd/>
          </a:ln>
        </p:spPr>
        <p:txBody>
          <a:bodyPr>
            <a:spAutoFit/>
          </a:bodyPr>
          <a:lstStyle/>
          <a:p>
            <a:r>
              <a:rPr lang="en-US">
                <a:latin typeface="News Gothic MT"/>
              </a:rPr>
              <a:t>Measured vs. simulated voltage and current during a three-phase short circuit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49275" y="339725"/>
            <a:ext cx="8042275" cy="1336675"/>
          </a:xfrm>
        </p:spPr>
        <p:txBody>
          <a:bodyPr/>
          <a:lstStyle/>
          <a:p>
            <a:r>
              <a:rPr lang="en-US" sz="3200" b="1" smtClean="0">
                <a:solidFill>
                  <a:srgbClr val="0000FF"/>
                </a:solidFill>
              </a:rPr>
              <a:t>The Smart Grid Viewpoint of a </a:t>
            </a:r>
            <a:br>
              <a:rPr lang="en-US" sz="3200" b="1" smtClean="0">
                <a:solidFill>
                  <a:srgbClr val="0000FF"/>
                </a:solidFill>
              </a:rPr>
            </a:br>
            <a:r>
              <a:rPr lang="en-US" sz="3200" b="1" smtClean="0">
                <a:solidFill>
                  <a:srgbClr val="0000FF"/>
                </a:solidFill>
              </a:rPr>
              <a:t>Power Systems Engineer  </a:t>
            </a:r>
            <a:r>
              <a:rPr lang="en-US" sz="2800" b="1" smtClean="0">
                <a:solidFill>
                  <a:srgbClr val="0000FF"/>
                </a:solidFill>
              </a:rPr>
              <a:t/>
            </a:r>
            <a:br>
              <a:rPr lang="en-US" sz="2800" b="1" smtClean="0">
                <a:solidFill>
                  <a:srgbClr val="0000FF"/>
                </a:solidFill>
              </a:rPr>
            </a:br>
            <a:r>
              <a:rPr lang="en-US" sz="3600" b="1" smtClean="0">
                <a:solidFill>
                  <a:srgbClr val="FF0000"/>
                </a:solidFill>
              </a:rPr>
              <a:t>Grid Reliability</a:t>
            </a:r>
            <a:endParaRPr lang="en-US" sz="2800" smtClean="0">
              <a:solidFill>
                <a:srgbClr val="FF0000"/>
              </a:solidFill>
            </a:endParaRPr>
          </a:p>
        </p:txBody>
      </p:sp>
      <p:sp>
        <p:nvSpPr>
          <p:cNvPr id="3" name="Content Placeholder 2"/>
          <p:cNvSpPr>
            <a:spLocks noGrp="1"/>
          </p:cNvSpPr>
          <p:nvPr>
            <p:ph idx="1"/>
          </p:nvPr>
        </p:nvSpPr>
        <p:spPr>
          <a:xfrm>
            <a:off x="549275" y="1905000"/>
            <a:ext cx="8042275" cy="4191000"/>
          </a:xfrm>
        </p:spPr>
        <p:txBody>
          <a:bodyPr rtlCol="0">
            <a:normAutofit lnSpcReduction="10000"/>
          </a:bodyPr>
          <a:lstStyle/>
          <a:p>
            <a:pPr fontAlgn="auto">
              <a:spcAft>
                <a:spcPts val="0"/>
              </a:spcAft>
              <a:buClr>
                <a:schemeClr val="accent1">
                  <a:lumMod val="60000"/>
                  <a:lumOff val="40000"/>
                </a:schemeClr>
              </a:buClr>
              <a:defRPr/>
            </a:pPr>
            <a:r>
              <a:rPr lang="en-US" dirty="0" smtClean="0">
                <a:solidFill>
                  <a:schemeClr val="tx1">
                    <a:lumMod val="65000"/>
                    <a:lumOff val="35000"/>
                  </a:schemeClr>
                </a:solidFill>
              </a:rPr>
              <a:t>Long-duration interruptions (longer than a few minutes) in the supply of electric power do not happen often (not even in small sections). </a:t>
            </a:r>
          </a:p>
          <a:p>
            <a:pPr fontAlgn="auto">
              <a:spcAft>
                <a:spcPts val="0"/>
              </a:spcAft>
              <a:buClr>
                <a:schemeClr val="accent1">
                  <a:lumMod val="60000"/>
                  <a:lumOff val="40000"/>
                </a:schemeClr>
              </a:buClr>
              <a:defRPr/>
            </a:pPr>
            <a:r>
              <a:rPr lang="en-US" dirty="0" smtClean="0">
                <a:solidFill>
                  <a:schemeClr val="tx1">
                    <a:lumMod val="65000"/>
                    <a:lumOff val="35000"/>
                  </a:schemeClr>
                </a:solidFill>
              </a:rPr>
              <a:t>When they do, these events are very disruptive to people and the economy. </a:t>
            </a:r>
          </a:p>
          <a:p>
            <a:pPr fontAlgn="auto">
              <a:spcAft>
                <a:spcPts val="0"/>
              </a:spcAft>
              <a:buClr>
                <a:schemeClr val="accent1">
                  <a:lumMod val="60000"/>
                  <a:lumOff val="40000"/>
                </a:schemeClr>
              </a:buClr>
              <a:defRPr/>
            </a:pPr>
            <a:r>
              <a:rPr lang="en-US" dirty="0" smtClean="0">
                <a:solidFill>
                  <a:schemeClr val="tx1">
                    <a:lumMod val="65000"/>
                    <a:lumOff val="35000"/>
                  </a:schemeClr>
                </a:solidFill>
              </a:rPr>
              <a:t>Very short duration disturbances (under a second) can disrupt certain (automatic) industrial processes. </a:t>
            </a:r>
          </a:p>
          <a:p>
            <a:pPr fontAlgn="auto">
              <a:spcAft>
                <a:spcPts val="0"/>
              </a:spcAft>
              <a:buClr>
                <a:schemeClr val="accent1">
                  <a:lumMod val="60000"/>
                  <a:lumOff val="40000"/>
                </a:schemeClr>
              </a:buClr>
              <a:defRPr/>
            </a:pPr>
            <a:r>
              <a:rPr lang="en-US" dirty="0" smtClean="0">
                <a:solidFill>
                  <a:schemeClr val="tx1">
                    <a:lumMod val="65000"/>
                    <a:lumOff val="35000"/>
                  </a:schemeClr>
                </a:solidFill>
              </a:rPr>
              <a:t>(In my opinion) the first and most important function of a smart grid should be to keep or increase the current levels of reliability</a:t>
            </a:r>
            <a:endParaRPr lang="en-US" dirty="0">
              <a:solidFill>
                <a:schemeClr val="tx1">
                  <a:lumMod val="65000"/>
                  <a:lumOff val="35000"/>
                </a:schemeClr>
              </a:solidFill>
            </a:endParaRPr>
          </a:p>
        </p:txBody>
      </p:sp>
      <p:sp>
        <p:nvSpPr>
          <p:cNvPr id="39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34A76-05D1-49B3-AD8E-4B1383162205}" type="slidenum">
              <a:rPr lang="en-US"/>
              <a:pPr fontAlgn="base">
                <a:spcBef>
                  <a:spcPct val="0"/>
                </a:spcBef>
                <a:spcAft>
                  <a:spcPct val="0"/>
                </a:spcAft>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49275" y="304800"/>
            <a:ext cx="8042275" cy="806450"/>
          </a:xfrm>
        </p:spPr>
        <p:txBody>
          <a:bodyPr/>
          <a:lstStyle/>
          <a:p>
            <a:r>
              <a:rPr lang="en-US" sz="4000" smtClean="0"/>
              <a:t>Enhance Reliability</a:t>
            </a:r>
          </a:p>
        </p:txBody>
      </p:sp>
      <p:sp>
        <p:nvSpPr>
          <p:cNvPr id="40962" name="Content Placeholder 2"/>
          <p:cNvSpPr>
            <a:spLocks noGrp="1"/>
          </p:cNvSpPr>
          <p:nvPr>
            <p:ph idx="1"/>
          </p:nvPr>
        </p:nvSpPr>
        <p:spPr>
          <a:xfrm>
            <a:off x="549275" y="1447800"/>
            <a:ext cx="8042275" cy="4495800"/>
          </a:xfrm>
        </p:spPr>
        <p:txBody>
          <a:bodyPr/>
          <a:lstStyle/>
          <a:p>
            <a:r>
              <a:rPr lang="en-US" u="sng" smtClean="0"/>
              <a:t>Steady State Operation:</a:t>
            </a:r>
            <a:r>
              <a:rPr lang="en-US" smtClean="0"/>
              <a:t> </a:t>
            </a:r>
          </a:p>
          <a:p>
            <a:pPr lvl="1"/>
            <a:r>
              <a:rPr lang="en-US" smtClean="0"/>
              <a:t>Any smart grid technology or algorithm needs to respect the fact that the power grid is made of equipment with operating limits. </a:t>
            </a:r>
          </a:p>
          <a:p>
            <a:pPr lvl="1"/>
            <a:r>
              <a:rPr lang="en-US" smtClean="0"/>
              <a:t>There are many limits, but the most important ones are: thermal, voltage drop, and stability margin. </a:t>
            </a:r>
          </a:p>
          <a:p>
            <a:pPr lvl="1"/>
            <a:r>
              <a:rPr lang="en-US" smtClean="0"/>
              <a:t>At present, the thermal status of most power devices is not monitored in real-time. The most detrimental effect to reliability of the system is when equipment is damaged (very long lead times for replacements). </a:t>
            </a:r>
          </a:p>
        </p:txBody>
      </p:sp>
      <p:sp>
        <p:nvSpPr>
          <p:cNvPr id="409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7949E1-5A8E-4729-A44E-8C8C8ED67850}" type="slidenum">
              <a:rPr lang="en-US"/>
              <a:pPr fontAlgn="base">
                <a:spcBef>
                  <a:spcPct val="0"/>
                </a:spcBef>
                <a:spcAft>
                  <a:spcPct val="0"/>
                </a:spcAft>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49275" y="304800"/>
            <a:ext cx="8042275" cy="806450"/>
          </a:xfrm>
        </p:spPr>
        <p:txBody>
          <a:bodyPr/>
          <a:lstStyle/>
          <a:p>
            <a:r>
              <a:rPr lang="en-US" sz="4000" smtClean="0"/>
              <a:t>Enhance Reliability</a:t>
            </a:r>
          </a:p>
        </p:txBody>
      </p:sp>
      <p:sp>
        <p:nvSpPr>
          <p:cNvPr id="41986" name="Content Placeholder 2"/>
          <p:cNvSpPr>
            <a:spLocks noGrp="1"/>
          </p:cNvSpPr>
          <p:nvPr>
            <p:ph idx="1"/>
          </p:nvPr>
        </p:nvSpPr>
        <p:spPr>
          <a:xfrm>
            <a:off x="549275" y="1447800"/>
            <a:ext cx="8042275" cy="4495800"/>
          </a:xfrm>
        </p:spPr>
        <p:txBody>
          <a:bodyPr/>
          <a:lstStyle/>
          <a:p>
            <a:r>
              <a:rPr lang="en-US" u="sng" smtClean="0"/>
              <a:t>Dynamic Operation:</a:t>
            </a:r>
            <a:r>
              <a:rPr lang="en-US" smtClean="0"/>
              <a:t>  </a:t>
            </a:r>
          </a:p>
          <a:p>
            <a:pPr lvl="1"/>
            <a:r>
              <a:rPr lang="en-US" smtClean="0"/>
              <a:t>The technology to perform real-time thermal monitoring already exists. </a:t>
            </a:r>
          </a:p>
          <a:p>
            <a:pPr lvl="1"/>
            <a:r>
              <a:rPr lang="en-US" smtClean="0"/>
              <a:t>Large generators and transformers already use the information for loading purposes, but most transmission lines, cables and small transformers do not. </a:t>
            </a:r>
          </a:p>
          <a:p>
            <a:pPr lvl="1"/>
            <a:r>
              <a:rPr lang="en-US" smtClean="0"/>
              <a:t>Accurate models are only now being developed for some type of installations, but much works remains to be done.</a:t>
            </a:r>
          </a:p>
          <a:p>
            <a:pPr lvl="1"/>
            <a:r>
              <a:rPr lang="en-US" smtClean="0"/>
              <a:t>Synchrophasors are used to monitor possible power oscillations. </a:t>
            </a: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9985A4-ED39-4A33-AB85-60CFF26C73DD}" type="slidenum">
              <a:rPr lang="en-US"/>
              <a:pPr fontAlgn="base">
                <a:spcBef>
                  <a:spcPct val="0"/>
                </a:spcBef>
                <a:spcAft>
                  <a:spcPct val="0"/>
                </a:spcAft>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49275" y="304800"/>
            <a:ext cx="8042275" cy="806450"/>
          </a:xfrm>
        </p:spPr>
        <p:txBody>
          <a:bodyPr/>
          <a:lstStyle/>
          <a:p>
            <a:r>
              <a:rPr lang="en-US" sz="4000" smtClean="0"/>
              <a:t>Enhance Reliability</a:t>
            </a:r>
          </a:p>
        </p:txBody>
      </p:sp>
      <p:sp>
        <p:nvSpPr>
          <p:cNvPr id="43010" name="Content Placeholder 2"/>
          <p:cNvSpPr>
            <a:spLocks noGrp="1"/>
          </p:cNvSpPr>
          <p:nvPr>
            <p:ph idx="1"/>
          </p:nvPr>
        </p:nvSpPr>
        <p:spPr>
          <a:xfrm>
            <a:off x="549275" y="1447800"/>
            <a:ext cx="8042275" cy="4495800"/>
          </a:xfrm>
        </p:spPr>
        <p:txBody>
          <a:bodyPr/>
          <a:lstStyle/>
          <a:p>
            <a:r>
              <a:rPr lang="en-US" u="sng" smtClean="0"/>
              <a:t>Dynamic Operation:</a:t>
            </a:r>
            <a:r>
              <a:rPr lang="en-US" smtClean="0"/>
              <a:t>  </a:t>
            </a:r>
          </a:p>
          <a:p>
            <a:pPr lvl="1"/>
            <a:r>
              <a:rPr lang="en-US" smtClean="0"/>
              <a:t>The technology to perform real-time thermal monitoring already exists. </a:t>
            </a:r>
          </a:p>
          <a:p>
            <a:pPr lvl="1"/>
            <a:r>
              <a:rPr lang="en-US" smtClean="0"/>
              <a:t>Large generators and transformer already use the information for loading purposes, but most transmission lines, cables and small transformers do not. </a:t>
            </a:r>
          </a:p>
          <a:p>
            <a:pPr lvl="1"/>
            <a:r>
              <a:rPr lang="en-US" smtClean="0"/>
              <a:t>Accurate models are only now being developed for some type of installations, but much works remains to be done.</a:t>
            </a:r>
          </a:p>
        </p:txBody>
      </p:sp>
      <p:sp>
        <p:nvSpPr>
          <p:cNvPr id="430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CF98B-0A1D-41C1-B828-6C726C00841A}" type="slidenum">
              <a:rPr lang="en-US"/>
              <a:pPr fontAlgn="base">
                <a:spcBef>
                  <a:spcPct val="0"/>
                </a:spcBef>
                <a:spcAft>
                  <a:spcPct val="0"/>
                </a:spcAft>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49275" y="304800"/>
            <a:ext cx="8042275" cy="806450"/>
          </a:xfrm>
        </p:spPr>
        <p:txBody>
          <a:bodyPr/>
          <a:lstStyle/>
          <a:p>
            <a:r>
              <a:rPr lang="en-US" sz="4000" smtClean="0"/>
              <a:t>Enhance Reliability</a:t>
            </a:r>
          </a:p>
        </p:txBody>
      </p:sp>
      <p:sp>
        <p:nvSpPr>
          <p:cNvPr id="44034" name="Content Placeholder 2"/>
          <p:cNvSpPr>
            <a:spLocks noGrp="1"/>
          </p:cNvSpPr>
          <p:nvPr>
            <p:ph idx="1"/>
          </p:nvPr>
        </p:nvSpPr>
        <p:spPr>
          <a:xfrm>
            <a:off x="549275" y="1447800"/>
            <a:ext cx="8042275" cy="4495800"/>
          </a:xfrm>
        </p:spPr>
        <p:txBody>
          <a:bodyPr/>
          <a:lstStyle/>
          <a:p>
            <a:r>
              <a:rPr lang="en-US" u="sng" smtClean="0"/>
              <a:t>Short-Circuit:</a:t>
            </a:r>
            <a:r>
              <a:rPr lang="en-US" smtClean="0"/>
              <a:t> </a:t>
            </a:r>
          </a:p>
          <a:p>
            <a:pPr lvl="1"/>
            <a:r>
              <a:rPr lang="en-US" smtClean="0"/>
              <a:t>Short-circuits are unavoidable events in a power system.</a:t>
            </a:r>
          </a:p>
          <a:p>
            <a:pPr lvl="1"/>
            <a:r>
              <a:rPr lang="en-US" smtClean="0"/>
              <a:t>The installation of distributed generators in the distribution system is increasing the short-circuit currents.</a:t>
            </a:r>
          </a:p>
          <a:p>
            <a:pPr lvl="1"/>
            <a:r>
              <a:rPr lang="en-US" smtClean="0"/>
              <a:t>Techniques are being developed now to limit the short-circuit currents:</a:t>
            </a:r>
          </a:p>
          <a:p>
            <a:pPr lvl="2"/>
            <a:r>
              <a:rPr lang="en-US" smtClean="0"/>
              <a:t>Fast acting power electronic switches</a:t>
            </a:r>
          </a:p>
          <a:p>
            <a:pPr lvl="2"/>
            <a:r>
              <a:rPr lang="en-US" smtClean="0"/>
              <a:t>Superconductive current limiters</a:t>
            </a:r>
          </a:p>
        </p:txBody>
      </p:sp>
      <p:sp>
        <p:nvSpPr>
          <p:cNvPr id="440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63411-1840-4123-B8EA-1C32A7575C4E}" type="slidenum">
              <a:rPr lang="en-US"/>
              <a:pPr fontAlgn="base">
                <a:spcBef>
                  <a:spcPct val="0"/>
                </a:spcBef>
                <a:spcAft>
                  <a:spcPct val="0"/>
                </a:spcAft>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49275" y="304800"/>
            <a:ext cx="8042275" cy="806450"/>
          </a:xfrm>
        </p:spPr>
        <p:txBody>
          <a:bodyPr/>
          <a:lstStyle/>
          <a:p>
            <a:r>
              <a:rPr lang="en-US" sz="4000" smtClean="0"/>
              <a:t>Enhance Reliability</a:t>
            </a:r>
          </a:p>
        </p:txBody>
      </p:sp>
      <p:sp>
        <p:nvSpPr>
          <p:cNvPr id="45058" name="Content Placeholder 2"/>
          <p:cNvSpPr>
            <a:spLocks noGrp="1"/>
          </p:cNvSpPr>
          <p:nvPr>
            <p:ph idx="1"/>
          </p:nvPr>
        </p:nvSpPr>
        <p:spPr>
          <a:xfrm>
            <a:off x="549275" y="1447800"/>
            <a:ext cx="8042275" cy="4495800"/>
          </a:xfrm>
        </p:spPr>
        <p:txBody>
          <a:bodyPr/>
          <a:lstStyle/>
          <a:p>
            <a:r>
              <a:rPr lang="en-US" u="sng" smtClean="0"/>
              <a:t>Stability:</a:t>
            </a:r>
            <a:r>
              <a:rPr lang="en-US" smtClean="0"/>
              <a:t>  </a:t>
            </a:r>
          </a:p>
          <a:p>
            <a:pPr lvl="1"/>
            <a:r>
              <a:rPr lang="en-US" smtClean="0"/>
              <a:t>Traditional power system stability relies on the spinning generation reserve of large heavy generators. </a:t>
            </a:r>
          </a:p>
          <a:p>
            <a:pPr lvl="1"/>
            <a:r>
              <a:rPr lang="en-US" smtClean="0"/>
              <a:t>A smart grid with substantial non-inertial (and non-dispatchable) distributed generation may present unforeseen stability issues. </a:t>
            </a:r>
          </a:p>
          <a:p>
            <a:pPr lvl="1"/>
            <a:r>
              <a:rPr lang="en-US" smtClean="0"/>
              <a:t>Most DGs are highly controllable with a fast time response. Active damping can be introduced. </a:t>
            </a:r>
          </a:p>
        </p:txBody>
      </p:sp>
      <p:sp>
        <p:nvSpPr>
          <p:cNvPr id="450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D8B967-9351-44D1-A08E-115A57892A72}" type="slidenum">
              <a:rPr lang="en-US"/>
              <a:pPr fontAlgn="base">
                <a:spcBef>
                  <a:spcPct val="0"/>
                </a:spcBef>
                <a:spcAft>
                  <a:spcPct val="0"/>
                </a:spcAft>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49275" y="304800"/>
            <a:ext cx="8042275" cy="806450"/>
          </a:xfrm>
        </p:spPr>
        <p:txBody>
          <a:bodyPr/>
          <a:lstStyle/>
          <a:p>
            <a:r>
              <a:rPr lang="en-US" sz="4000" smtClean="0"/>
              <a:t>Enhance Reliability</a:t>
            </a:r>
          </a:p>
        </p:txBody>
      </p:sp>
      <p:sp>
        <p:nvSpPr>
          <p:cNvPr id="46082" name="Content Placeholder 2"/>
          <p:cNvSpPr>
            <a:spLocks noGrp="1"/>
          </p:cNvSpPr>
          <p:nvPr>
            <p:ph idx="1"/>
          </p:nvPr>
        </p:nvSpPr>
        <p:spPr>
          <a:xfrm>
            <a:off x="549275" y="1447800"/>
            <a:ext cx="8042275" cy="4495800"/>
          </a:xfrm>
        </p:spPr>
        <p:txBody>
          <a:bodyPr/>
          <a:lstStyle/>
          <a:p>
            <a:r>
              <a:rPr lang="en-US" u="sng" smtClean="0"/>
              <a:t>Switching Transients:</a:t>
            </a:r>
            <a:r>
              <a:rPr lang="en-US" smtClean="0"/>
              <a:t> </a:t>
            </a:r>
          </a:p>
          <a:p>
            <a:pPr lvl="1"/>
            <a:r>
              <a:rPr lang="en-US" smtClean="0"/>
              <a:t>With exception of some capacitors, regulators and transformer tap changers, the current operation of the grid does not rely on frequent switching. </a:t>
            </a:r>
          </a:p>
          <a:p>
            <a:pPr lvl="1"/>
            <a:r>
              <a:rPr lang="en-US" smtClean="0"/>
              <a:t>Before implementing smart grid functions that heavily depend on switching and system reconfiguration, attention should be paid to the level and number of stresses (overvoltages and overcurrents) that equipment will be subjected under those conditions.</a:t>
            </a:r>
          </a:p>
          <a:p>
            <a:pPr lvl="1"/>
            <a:r>
              <a:rPr lang="en-US" smtClean="0"/>
              <a:t>Accelerated ageing may be an undesirable side effect.  </a:t>
            </a:r>
          </a:p>
        </p:txBody>
      </p:sp>
      <p:sp>
        <p:nvSpPr>
          <p:cNvPr id="460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10D36-4909-4E4C-9CF9-EEC7F7C4AC8E}" type="slidenum">
              <a:rPr lang="en-US"/>
              <a:pPr fontAlgn="base">
                <a:spcBef>
                  <a:spcPct val="0"/>
                </a:spcBef>
                <a:spcAft>
                  <a:spcPct val="0"/>
                </a:spcAft>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4000" smtClean="0">
                <a:solidFill>
                  <a:srgbClr val="0000FF"/>
                </a:solidFill>
              </a:rPr>
              <a:t>Conclusions &amp;</a:t>
            </a:r>
            <a:br>
              <a:rPr lang="en-US" sz="4000" smtClean="0">
                <a:solidFill>
                  <a:srgbClr val="0000FF"/>
                </a:solidFill>
              </a:rPr>
            </a:br>
            <a:r>
              <a:rPr lang="en-US" sz="4000" smtClean="0">
                <a:solidFill>
                  <a:srgbClr val="0000FF"/>
                </a:solidFill>
              </a:rPr>
              <a:t>Recommendations</a:t>
            </a:r>
          </a:p>
        </p:txBody>
      </p:sp>
      <p:sp>
        <p:nvSpPr>
          <p:cNvPr id="47106" name="Content Placeholder 2"/>
          <p:cNvSpPr>
            <a:spLocks noGrp="1"/>
          </p:cNvSpPr>
          <p:nvPr>
            <p:ph idx="1"/>
          </p:nvPr>
        </p:nvSpPr>
        <p:spPr/>
        <p:txBody>
          <a:bodyPr/>
          <a:lstStyle/>
          <a:p>
            <a:r>
              <a:rPr lang="en-US" smtClean="0"/>
              <a:t>Smart grid technologies and algorithms should not negatively affect reliability:</a:t>
            </a:r>
          </a:p>
          <a:p>
            <a:pPr lvl="1"/>
            <a:r>
              <a:rPr lang="en-US" smtClean="0"/>
              <a:t>Account for the limits on equipments</a:t>
            </a:r>
          </a:p>
          <a:p>
            <a:pPr lvl="1"/>
            <a:r>
              <a:rPr lang="en-US" smtClean="0"/>
              <a:t>I propose the use of local (or short distance) communications only for preventive control</a:t>
            </a:r>
          </a:p>
          <a:p>
            <a:r>
              <a:rPr lang="en-US" smtClean="0"/>
              <a:t> I hope reliability will not be scarified for quick profits</a:t>
            </a:r>
          </a:p>
        </p:txBody>
      </p:sp>
      <p:sp>
        <p:nvSpPr>
          <p:cNvPr id="471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750CFC-1BE1-405E-BC64-A97378DA45E0}" type="slidenum">
              <a:rPr lang="en-US"/>
              <a:pPr fontAlgn="base">
                <a:spcBef>
                  <a:spcPct val="0"/>
                </a:spcBef>
                <a:spcAft>
                  <a:spcPct val="0"/>
                </a:spcAft>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49275" y="320675"/>
            <a:ext cx="8042275" cy="669925"/>
          </a:xfrm>
        </p:spPr>
        <p:txBody>
          <a:bodyPr/>
          <a:lstStyle/>
          <a:p>
            <a:r>
              <a:rPr lang="en-US" sz="4400" smtClean="0">
                <a:solidFill>
                  <a:srgbClr val="FF0000"/>
                </a:solidFill>
              </a:rPr>
              <a:t>Research In Smart Grid</a:t>
            </a:r>
          </a:p>
        </p:txBody>
      </p:sp>
      <p:sp>
        <p:nvSpPr>
          <p:cNvPr id="3" name="Content Placeholder 2"/>
          <p:cNvSpPr>
            <a:spLocks noGrp="1"/>
          </p:cNvSpPr>
          <p:nvPr>
            <p:ph idx="1"/>
          </p:nvPr>
        </p:nvSpPr>
        <p:spPr>
          <a:xfrm>
            <a:off x="549275" y="1203325"/>
            <a:ext cx="8042275" cy="4587875"/>
          </a:xfrm>
        </p:spPr>
        <p:txBody>
          <a:bodyPr rtlCol="0">
            <a:normAutofit lnSpcReduction="10000"/>
          </a:bodyPr>
          <a:lstStyle/>
          <a:p>
            <a:pPr fontAlgn="auto">
              <a:spcBef>
                <a:spcPts val="1200"/>
              </a:spcBef>
              <a:spcAft>
                <a:spcPts val="0"/>
              </a:spcAft>
              <a:buClr>
                <a:schemeClr val="accent1">
                  <a:lumMod val="60000"/>
                  <a:lumOff val="40000"/>
                </a:schemeClr>
              </a:buClr>
              <a:defRPr/>
            </a:pPr>
            <a:r>
              <a:rPr lang="en-US" b="1" dirty="0" smtClean="0">
                <a:solidFill>
                  <a:srgbClr val="0000FF"/>
                </a:solidFill>
              </a:rPr>
              <a:t>Universal Controller for Interconnection of Distributed Generators with the Utility Lines </a:t>
            </a:r>
          </a:p>
          <a:p>
            <a:pPr fontAlgn="auto">
              <a:spcBef>
                <a:spcPts val="1200"/>
              </a:spcBef>
              <a:spcAft>
                <a:spcPts val="0"/>
              </a:spcAft>
              <a:buClr>
                <a:schemeClr val="accent1">
                  <a:lumMod val="60000"/>
                  <a:lumOff val="40000"/>
                </a:schemeClr>
              </a:buClr>
              <a:defRPr/>
            </a:pPr>
            <a:r>
              <a:rPr lang="en-US" b="1" dirty="0" smtClean="0">
                <a:solidFill>
                  <a:srgbClr val="0000FF"/>
                </a:solidFill>
              </a:rPr>
              <a:t>Analysis of Secondary Networks having DG</a:t>
            </a:r>
            <a:br>
              <a:rPr lang="en-US" b="1" dirty="0" smtClean="0">
                <a:solidFill>
                  <a:srgbClr val="0000FF"/>
                </a:solidFill>
              </a:rPr>
            </a:br>
            <a:r>
              <a:rPr lang="en-US" sz="1800" b="1" dirty="0" smtClean="0">
                <a:solidFill>
                  <a:srgbClr val="0000FF"/>
                </a:solidFill>
              </a:rPr>
              <a:t>(What is the maximum amount of DG?)</a:t>
            </a:r>
            <a:endParaRPr lang="en-US" b="1" dirty="0" smtClean="0">
              <a:solidFill>
                <a:srgbClr val="0000FF"/>
              </a:solidFill>
            </a:endParaRPr>
          </a:p>
          <a:p>
            <a:pPr fontAlgn="auto">
              <a:spcBef>
                <a:spcPts val="1200"/>
              </a:spcBef>
              <a:spcAft>
                <a:spcPts val="0"/>
              </a:spcAft>
              <a:buClr>
                <a:schemeClr val="accent1">
                  <a:lumMod val="60000"/>
                  <a:lumOff val="40000"/>
                </a:schemeClr>
              </a:buClr>
              <a:defRPr/>
            </a:pPr>
            <a:r>
              <a:rPr lang="en-US" b="1" dirty="0" smtClean="0">
                <a:solidFill>
                  <a:srgbClr val="0000FF"/>
                </a:solidFill>
              </a:rPr>
              <a:t>3G System of the Future (Smart Grid)</a:t>
            </a:r>
          </a:p>
          <a:p>
            <a:pPr fontAlgn="auto">
              <a:lnSpc>
                <a:spcPct val="90000"/>
              </a:lnSpc>
              <a:spcBef>
                <a:spcPts val="1200"/>
              </a:spcBef>
              <a:spcAft>
                <a:spcPts val="0"/>
              </a:spcAft>
              <a:buClr>
                <a:schemeClr val="accent1">
                  <a:lumMod val="60000"/>
                  <a:lumOff val="40000"/>
                </a:schemeClr>
              </a:buClr>
              <a:defRPr/>
            </a:pPr>
            <a:r>
              <a:rPr lang="en-US" b="1" dirty="0" smtClean="0">
                <a:solidFill>
                  <a:srgbClr val="0000FF"/>
                </a:solidFill>
              </a:rPr>
              <a:t>Fault Analysis on Distribution Networks Having Distribution Generation (DG) Systems</a:t>
            </a:r>
          </a:p>
          <a:p>
            <a:pPr fontAlgn="auto">
              <a:lnSpc>
                <a:spcPct val="90000"/>
              </a:lnSpc>
              <a:spcBef>
                <a:spcPts val="1200"/>
              </a:spcBef>
              <a:spcAft>
                <a:spcPts val="0"/>
              </a:spcAft>
              <a:buClr>
                <a:schemeClr val="accent1">
                  <a:lumMod val="60000"/>
                  <a:lumOff val="40000"/>
                </a:schemeClr>
              </a:buClr>
              <a:defRPr/>
            </a:pPr>
            <a:r>
              <a:rPr lang="en-US" b="1" dirty="0" smtClean="0">
                <a:solidFill>
                  <a:srgbClr val="0000FF"/>
                </a:solidFill>
              </a:rPr>
              <a:t>Phase-Angle as an Additional Indicator of Imminent Voltage Collapse</a:t>
            </a:r>
          </a:p>
          <a:p>
            <a:pPr fontAlgn="auto">
              <a:lnSpc>
                <a:spcPct val="90000"/>
              </a:lnSpc>
              <a:spcBef>
                <a:spcPts val="1200"/>
              </a:spcBef>
              <a:spcAft>
                <a:spcPts val="0"/>
              </a:spcAft>
              <a:buClr>
                <a:schemeClr val="accent1">
                  <a:lumMod val="60000"/>
                  <a:lumOff val="40000"/>
                </a:schemeClr>
              </a:buClr>
              <a:defRPr/>
            </a:pPr>
            <a:r>
              <a:rPr lang="en-US" b="1" dirty="0" smtClean="0">
                <a:solidFill>
                  <a:srgbClr val="0000FF"/>
                </a:solidFill>
              </a:rPr>
              <a:t>Active Damping of Power System Oscillations by Unidirectional Control of Distributed Generation Plants</a:t>
            </a:r>
          </a:p>
        </p:txBody>
      </p:sp>
      <p:sp>
        <p:nvSpPr>
          <p:cNvPr id="184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1C660-9FEA-42DA-AEE3-B67E41D8E381}" type="slidenum">
              <a:rPr lang="en-US"/>
              <a:pPr fontAlgn="base">
                <a:spcBef>
                  <a:spcPct val="0"/>
                </a:spcBef>
                <a:spcAft>
                  <a:spcPct val="0"/>
                </a:spcAft>
              </a:pPr>
              <a:t>3</a:t>
            </a:fld>
            <a:endParaRPr lang="en-US"/>
          </a:p>
        </p:txBody>
      </p:sp>
      <p:pic>
        <p:nvPicPr>
          <p:cNvPr id="18436" name="Picture 1"/>
          <p:cNvPicPr>
            <a:picLocks noChangeAspect="1" noChangeArrowheads="1"/>
          </p:cNvPicPr>
          <p:nvPr/>
        </p:nvPicPr>
        <p:blipFill>
          <a:blip r:embed="rId2"/>
          <a:srcRect/>
          <a:stretch>
            <a:fillRect/>
          </a:stretch>
        </p:blipFill>
        <p:spPr bwMode="auto">
          <a:xfrm>
            <a:off x="3962400" y="6340475"/>
            <a:ext cx="1385888" cy="517525"/>
          </a:xfrm>
          <a:prstGeom prst="rect">
            <a:avLst/>
          </a:prstGeom>
          <a:noFill/>
          <a:ln w="9525">
            <a:noFill/>
            <a:miter lim="800000"/>
            <a:headEnd/>
            <a:tailEnd/>
          </a:ln>
        </p:spPr>
      </p:pic>
      <p:pic>
        <p:nvPicPr>
          <p:cNvPr id="18437"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6"/>
          <p:cNvSpPr>
            <a:spLocks noGrp="1"/>
          </p:cNvSpPr>
          <p:nvPr>
            <p:ph idx="1"/>
          </p:nvPr>
        </p:nvSpPr>
        <p:spPr>
          <a:xfrm>
            <a:off x="549275" y="1066800"/>
            <a:ext cx="8042275" cy="4343400"/>
          </a:xfrm>
        </p:spPr>
        <p:txBody>
          <a:bodyPr/>
          <a:lstStyle/>
          <a:p>
            <a:pPr algn="ctr">
              <a:spcBef>
                <a:spcPct val="0"/>
              </a:spcBef>
              <a:buFont typeface="Wingdings 2" pitchFamily="18" charset="2"/>
              <a:buNone/>
            </a:pPr>
            <a:r>
              <a:rPr lang="es-MX" sz="9600" smtClean="0"/>
              <a:t>Thank You!</a:t>
            </a:r>
          </a:p>
          <a:p>
            <a:pPr algn="ctr">
              <a:spcBef>
                <a:spcPct val="0"/>
              </a:spcBef>
              <a:buFont typeface="Wingdings 2" pitchFamily="18" charset="2"/>
              <a:buNone/>
            </a:pPr>
            <a:endParaRPr lang="es-MX" sz="3200" smtClean="0"/>
          </a:p>
          <a:p>
            <a:pPr algn="ctr">
              <a:spcBef>
                <a:spcPct val="0"/>
              </a:spcBef>
              <a:buFont typeface="Wingdings 2" pitchFamily="18" charset="2"/>
              <a:buNone/>
            </a:pPr>
            <a:r>
              <a:rPr lang="es-MX" sz="2800" smtClean="0"/>
              <a:t>Francisco de Leon (Power Systems)</a:t>
            </a:r>
          </a:p>
          <a:p>
            <a:pPr algn="ctr">
              <a:spcBef>
                <a:spcPct val="0"/>
              </a:spcBef>
              <a:buFont typeface="Wingdings 2" pitchFamily="18" charset="2"/>
              <a:buNone/>
            </a:pPr>
            <a:r>
              <a:rPr lang="en-US" smtClean="0"/>
              <a:t>Department of Electrical and Computer Engineering</a:t>
            </a:r>
          </a:p>
          <a:p>
            <a:pPr algn="ctr">
              <a:spcBef>
                <a:spcPct val="0"/>
              </a:spcBef>
              <a:buFont typeface="Wingdings 2" pitchFamily="18" charset="2"/>
              <a:buNone/>
            </a:pPr>
            <a:r>
              <a:rPr lang="en-US" smtClean="0"/>
              <a:t>Polytechnic Institute of NYU </a:t>
            </a:r>
          </a:p>
          <a:p>
            <a:pPr algn="ctr">
              <a:spcBef>
                <a:spcPct val="0"/>
              </a:spcBef>
              <a:buFont typeface="Wingdings 2" pitchFamily="18" charset="2"/>
              <a:buNone/>
            </a:pPr>
            <a:r>
              <a:rPr lang="en-US" smtClean="0"/>
              <a:t>Brooklyn, NY 11201</a:t>
            </a:r>
          </a:p>
          <a:p>
            <a:pPr algn="ctr">
              <a:spcBef>
                <a:spcPct val="0"/>
              </a:spcBef>
              <a:buFont typeface="Wingdings 2" pitchFamily="18" charset="2"/>
              <a:buNone/>
            </a:pPr>
            <a:r>
              <a:rPr lang="en-US" smtClean="0"/>
              <a:t>(718) 260 3961 - </a:t>
            </a:r>
            <a:r>
              <a:rPr lang="en-US" u="sng" smtClean="0">
                <a:hlinkClick r:id="rId2"/>
              </a:rPr>
              <a:t>fdeleon@poly.edu</a:t>
            </a:r>
            <a:endParaRPr lang="en-US" smtClean="0"/>
          </a:p>
          <a:p>
            <a:pPr algn="ctr">
              <a:spcBef>
                <a:spcPct val="0"/>
              </a:spcBef>
              <a:buFont typeface="Wingdings 2" pitchFamily="18" charset="2"/>
              <a:buNone/>
            </a:pPr>
            <a:endParaRPr lang="en-US" smtClean="0"/>
          </a:p>
        </p:txBody>
      </p:sp>
      <p:sp>
        <p:nvSpPr>
          <p:cNvPr id="4813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C54DE9-1270-485E-ABF6-8F8471138F38}" type="slidenum">
              <a:rPr lang="en-US"/>
              <a:pPr fontAlgn="base">
                <a:spcBef>
                  <a:spcPct val="0"/>
                </a:spcBef>
                <a:spcAft>
                  <a:spcPct val="0"/>
                </a:spcAft>
              </a:pPr>
              <a:t>30</a:t>
            </a:fld>
            <a:endParaRPr lang="en-US"/>
          </a:p>
        </p:txBody>
      </p:sp>
      <p:pic>
        <p:nvPicPr>
          <p:cNvPr id="48131"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pic>
        <p:nvPicPr>
          <p:cNvPr id="48132" name="Picture 1"/>
          <p:cNvPicPr>
            <a:picLocks noChangeAspect="1" noChangeArrowheads="1"/>
          </p:cNvPicPr>
          <p:nvPr/>
        </p:nvPicPr>
        <p:blipFill>
          <a:blip r:embed="rId4"/>
          <a:srcRect/>
          <a:stretch>
            <a:fillRect/>
          </a:stretch>
        </p:blipFill>
        <p:spPr bwMode="auto">
          <a:xfrm>
            <a:off x="3962400" y="6340475"/>
            <a:ext cx="1385888" cy="51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68325" y="3200400"/>
            <a:ext cx="8042275" cy="974725"/>
          </a:xfrm>
        </p:spPr>
        <p:txBody>
          <a:bodyPr/>
          <a:lstStyle/>
          <a:p>
            <a:r>
              <a:rPr lang="en-US" sz="7200" smtClean="0">
                <a:solidFill>
                  <a:srgbClr val="FF0000"/>
                </a:solidFill>
              </a:rPr>
              <a:t>The Grid Before it became Smart</a:t>
            </a:r>
          </a:p>
        </p:txBody>
      </p:sp>
      <p:sp>
        <p:nvSpPr>
          <p:cNvPr id="194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C8D9E-C99C-4B57-BAEE-ED3DD8B962D5}" type="slidenum">
              <a:rPr lang="en-US"/>
              <a:pPr fontAlgn="base">
                <a:spcBef>
                  <a:spcPct val="0"/>
                </a:spcBef>
                <a:spcAft>
                  <a:spcPct val="0"/>
                </a:spcAft>
              </a:pPr>
              <a:t>4</a:t>
            </a:fld>
            <a:endParaRPr lang="en-US"/>
          </a:p>
        </p:txBody>
      </p:sp>
      <p:pic>
        <p:nvPicPr>
          <p:cNvPr id="19459" name="Picture 1"/>
          <p:cNvPicPr>
            <a:picLocks noChangeAspect="1" noChangeArrowheads="1"/>
          </p:cNvPicPr>
          <p:nvPr/>
        </p:nvPicPr>
        <p:blipFill>
          <a:blip r:embed="rId2"/>
          <a:srcRect/>
          <a:stretch>
            <a:fillRect/>
          </a:stretch>
        </p:blipFill>
        <p:spPr bwMode="auto">
          <a:xfrm>
            <a:off x="3962400" y="6340475"/>
            <a:ext cx="1385888" cy="517525"/>
          </a:xfrm>
          <a:prstGeom prst="rect">
            <a:avLst/>
          </a:prstGeom>
          <a:noFill/>
          <a:ln w="9525">
            <a:noFill/>
            <a:miter lim="800000"/>
            <a:headEnd/>
            <a:tailEnd/>
          </a:ln>
        </p:spPr>
      </p:pic>
      <p:pic>
        <p:nvPicPr>
          <p:cNvPr id="19460"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title"/>
          </p:nvPr>
        </p:nvSpPr>
        <p:spPr>
          <a:xfrm>
            <a:off x="549275" y="187325"/>
            <a:ext cx="8042275" cy="1336675"/>
          </a:xfrm>
        </p:spPr>
        <p:txBody>
          <a:bodyPr/>
          <a:lstStyle/>
          <a:p>
            <a:r>
              <a:rPr lang="en-US" sz="2800" b="1" smtClean="0">
                <a:solidFill>
                  <a:srgbClr val="0000FF"/>
                </a:solidFill>
              </a:rPr>
              <a:t>Active Damping of Power System Oscillations by Unidirectional Control of Distributed Generation Plants (1997)</a:t>
            </a:r>
            <a:endParaRPr lang="en-US" sz="4400" smtClean="0"/>
          </a:p>
        </p:txBody>
      </p:sp>
      <p:sp>
        <p:nvSpPr>
          <p:cNvPr id="20482" name="Rectangle 11"/>
          <p:cNvSpPr>
            <a:spLocks noGrp="1" noChangeArrowheads="1"/>
          </p:cNvSpPr>
          <p:nvPr>
            <p:ph type="body" idx="1"/>
          </p:nvPr>
        </p:nvSpPr>
        <p:spPr>
          <a:xfrm>
            <a:off x="838200" y="1639888"/>
            <a:ext cx="7061200" cy="5141912"/>
          </a:xfrm>
        </p:spPr>
        <p:txBody>
          <a:bodyPr/>
          <a:lstStyle/>
          <a:p>
            <a:pPr>
              <a:spcBef>
                <a:spcPct val="15000"/>
              </a:spcBef>
            </a:pPr>
            <a:r>
              <a:rPr lang="en-US" sz="2000" smtClean="0"/>
              <a:t>Power System Oscillations</a:t>
            </a:r>
          </a:p>
          <a:p>
            <a:pPr>
              <a:spcBef>
                <a:spcPct val="15000"/>
              </a:spcBef>
            </a:pPr>
            <a:endParaRPr lang="en-US" sz="2000" smtClean="0"/>
          </a:p>
          <a:p>
            <a:pPr>
              <a:spcBef>
                <a:spcPct val="15000"/>
              </a:spcBef>
            </a:pPr>
            <a:endParaRPr lang="en-US" sz="2000" smtClean="0"/>
          </a:p>
          <a:p>
            <a:pPr>
              <a:spcBef>
                <a:spcPct val="15000"/>
              </a:spcBef>
            </a:pPr>
            <a:endParaRPr lang="en-US" sz="2000" smtClean="0"/>
          </a:p>
          <a:p>
            <a:pPr>
              <a:spcBef>
                <a:spcPct val="15000"/>
              </a:spcBef>
            </a:pPr>
            <a:r>
              <a:rPr lang="en-US" sz="2000" smtClean="0"/>
              <a:t>Distributed Generation</a:t>
            </a:r>
          </a:p>
          <a:p>
            <a:pPr>
              <a:spcBef>
                <a:spcPct val="15000"/>
              </a:spcBef>
            </a:pPr>
            <a:endParaRPr lang="en-US" sz="2000" smtClean="0"/>
          </a:p>
          <a:p>
            <a:pPr>
              <a:spcBef>
                <a:spcPct val="15000"/>
              </a:spcBef>
            </a:pPr>
            <a:endParaRPr lang="en-US" sz="2000" smtClean="0"/>
          </a:p>
          <a:p>
            <a:pPr>
              <a:spcBef>
                <a:spcPct val="15000"/>
              </a:spcBef>
            </a:pPr>
            <a:endParaRPr lang="en-US" sz="2000" smtClean="0"/>
          </a:p>
          <a:p>
            <a:pPr>
              <a:spcBef>
                <a:spcPct val="15000"/>
              </a:spcBef>
            </a:pPr>
            <a:endParaRPr lang="en-US" sz="2000" smtClean="0"/>
          </a:p>
          <a:p>
            <a:pPr>
              <a:spcBef>
                <a:spcPct val="15000"/>
              </a:spcBef>
            </a:pPr>
            <a:endParaRPr lang="en-US" sz="2000" smtClean="0"/>
          </a:p>
          <a:p>
            <a:pPr>
              <a:spcBef>
                <a:spcPct val="15000"/>
              </a:spcBef>
            </a:pPr>
            <a:endParaRPr lang="en-US" sz="2000" smtClean="0"/>
          </a:p>
          <a:p>
            <a:pPr>
              <a:spcBef>
                <a:spcPct val="15000"/>
              </a:spcBef>
            </a:pPr>
            <a:r>
              <a:rPr lang="en-US" sz="2000" smtClean="0"/>
              <a:t>Can DG provide damping?</a:t>
            </a:r>
          </a:p>
          <a:p>
            <a:pPr>
              <a:spcBef>
                <a:spcPct val="15000"/>
              </a:spcBef>
            </a:pPr>
            <a:r>
              <a:rPr lang="en-US" sz="2000" smtClean="0"/>
              <a:t>How much DG do we need? </a:t>
            </a:r>
          </a:p>
        </p:txBody>
      </p:sp>
      <p:pic>
        <p:nvPicPr>
          <p:cNvPr id="20483" name="Picture 5" descr="wind turbine.jpg"/>
          <p:cNvPicPr>
            <a:picLocks noChangeAspect="1"/>
          </p:cNvPicPr>
          <p:nvPr/>
        </p:nvPicPr>
        <p:blipFill>
          <a:blip r:embed="rId3"/>
          <a:srcRect/>
          <a:stretch>
            <a:fillRect/>
          </a:stretch>
        </p:blipFill>
        <p:spPr bwMode="auto">
          <a:xfrm>
            <a:off x="1670050" y="3733800"/>
            <a:ext cx="1066800" cy="1422400"/>
          </a:xfrm>
          <a:prstGeom prst="rect">
            <a:avLst/>
          </a:prstGeom>
          <a:noFill/>
          <a:ln w="9525">
            <a:noFill/>
            <a:miter lim="800000"/>
            <a:headEnd/>
            <a:tailEnd/>
          </a:ln>
        </p:spPr>
      </p:pic>
      <p:pic>
        <p:nvPicPr>
          <p:cNvPr id="20484" name="Picture 6" descr="solar.jpg"/>
          <p:cNvPicPr>
            <a:picLocks noChangeAspect="1"/>
          </p:cNvPicPr>
          <p:nvPr/>
        </p:nvPicPr>
        <p:blipFill>
          <a:blip r:embed="rId4"/>
          <a:srcRect/>
          <a:stretch>
            <a:fillRect/>
          </a:stretch>
        </p:blipFill>
        <p:spPr bwMode="auto">
          <a:xfrm>
            <a:off x="3111500" y="3919538"/>
            <a:ext cx="1504950" cy="990600"/>
          </a:xfrm>
          <a:prstGeom prst="rect">
            <a:avLst/>
          </a:prstGeom>
          <a:noFill/>
          <a:ln w="9525">
            <a:noFill/>
            <a:miter lim="800000"/>
            <a:headEnd/>
            <a:tailEnd/>
          </a:ln>
        </p:spPr>
      </p:pic>
      <p:pic>
        <p:nvPicPr>
          <p:cNvPr id="20485" name="Picture 9" descr="generator.jpg"/>
          <p:cNvPicPr>
            <a:picLocks noChangeAspect="1"/>
          </p:cNvPicPr>
          <p:nvPr/>
        </p:nvPicPr>
        <p:blipFill>
          <a:blip r:embed="rId5"/>
          <a:srcRect/>
          <a:stretch>
            <a:fillRect/>
          </a:stretch>
        </p:blipFill>
        <p:spPr bwMode="auto">
          <a:xfrm>
            <a:off x="4908550" y="3832225"/>
            <a:ext cx="1524000" cy="1143000"/>
          </a:xfrm>
          <a:prstGeom prst="rect">
            <a:avLst/>
          </a:prstGeom>
          <a:noFill/>
          <a:ln w="9525">
            <a:noFill/>
            <a:miter lim="800000"/>
            <a:headEnd/>
            <a:tailEnd/>
          </a:ln>
        </p:spPr>
      </p:pic>
      <p:pic>
        <p:nvPicPr>
          <p:cNvPr id="20486" name="Picture 10" descr="Hybrid car.jpg"/>
          <p:cNvPicPr>
            <a:picLocks noChangeAspect="1"/>
          </p:cNvPicPr>
          <p:nvPr/>
        </p:nvPicPr>
        <p:blipFill>
          <a:blip r:embed="rId6"/>
          <a:srcRect/>
          <a:stretch>
            <a:fillRect/>
          </a:stretch>
        </p:blipFill>
        <p:spPr bwMode="auto">
          <a:xfrm>
            <a:off x="6859588" y="3908425"/>
            <a:ext cx="1212850" cy="914400"/>
          </a:xfrm>
          <a:prstGeom prst="rect">
            <a:avLst/>
          </a:prstGeom>
          <a:noFill/>
          <a:ln w="9525">
            <a:noFill/>
            <a:miter lim="800000"/>
            <a:headEnd/>
            <a:tailEnd/>
          </a:ln>
        </p:spPr>
      </p:pic>
      <p:pic>
        <p:nvPicPr>
          <p:cNvPr id="20487" name="Picture 13"/>
          <p:cNvPicPr>
            <a:picLocks noChangeAspect="1" noChangeArrowheads="1"/>
          </p:cNvPicPr>
          <p:nvPr/>
        </p:nvPicPr>
        <p:blipFill>
          <a:blip r:embed="rId7"/>
          <a:srcRect/>
          <a:stretch>
            <a:fillRect/>
          </a:stretch>
        </p:blipFill>
        <p:spPr bwMode="auto">
          <a:xfrm>
            <a:off x="1211263" y="2074863"/>
            <a:ext cx="3490912" cy="790575"/>
          </a:xfrm>
          <a:prstGeom prst="rect">
            <a:avLst/>
          </a:prstGeom>
          <a:noFill/>
          <a:ln w="9525">
            <a:noFill/>
            <a:miter lim="800000"/>
            <a:headEnd/>
            <a:tailEnd/>
          </a:ln>
        </p:spPr>
      </p:pic>
      <p:pic>
        <p:nvPicPr>
          <p:cNvPr id="20488" name="Picture 14"/>
          <p:cNvPicPr>
            <a:picLocks noChangeAspect="1" noChangeArrowheads="1"/>
          </p:cNvPicPr>
          <p:nvPr/>
        </p:nvPicPr>
        <p:blipFill>
          <a:blip r:embed="rId8"/>
          <a:srcRect/>
          <a:stretch>
            <a:fillRect/>
          </a:stretch>
        </p:blipFill>
        <p:spPr bwMode="auto">
          <a:xfrm>
            <a:off x="5105400" y="2136775"/>
            <a:ext cx="3760788" cy="693738"/>
          </a:xfrm>
          <a:prstGeom prst="rect">
            <a:avLst/>
          </a:prstGeom>
          <a:noFill/>
          <a:ln w="9525">
            <a:noFill/>
            <a:miter lim="800000"/>
            <a:headEnd/>
            <a:tailEnd/>
          </a:ln>
        </p:spPr>
      </p:pic>
      <p:sp>
        <p:nvSpPr>
          <p:cNvPr id="15" name="TextBox 14"/>
          <p:cNvSpPr txBox="1"/>
          <p:nvPr/>
        </p:nvSpPr>
        <p:spPr>
          <a:xfrm>
            <a:off x="5184775" y="1766888"/>
            <a:ext cx="771525" cy="307975"/>
          </a:xfrm>
          <a:prstGeom prst="rect">
            <a:avLst/>
          </a:prstGeom>
          <a:noFill/>
        </p:spPr>
        <p:txBody>
          <a:bodyPr>
            <a:spAutoFit/>
          </a:bodyPr>
          <a:lstStyle/>
          <a:p>
            <a:pPr fontAlgn="auto">
              <a:spcBef>
                <a:spcPts val="0"/>
              </a:spcBef>
              <a:spcAft>
                <a:spcPts val="0"/>
              </a:spcAft>
              <a:defRPr/>
            </a:pPr>
            <a:r>
              <a:rPr lang="en-US" sz="1400" dirty="0">
                <a:latin typeface="+mn-lt"/>
              </a:rPr>
              <a:t>P</a:t>
            </a:r>
            <a:r>
              <a:rPr lang="en-US" sz="1050" dirty="0">
                <a:latin typeface="+mn-lt"/>
              </a:rPr>
              <a:t>12</a:t>
            </a:r>
            <a:endParaRPr lang="en-US" sz="1400" dirty="0">
              <a:latin typeface="+mn-lt"/>
            </a:endParaRPr>
          </a:p>
        </p:txBody>
      </p:sp>
      <p:sp>
        <p:nvSpPr>
          <p:cNvPr id="2049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531A8-B8E6-499B-981A-56CF31177FEB}" type="slidenum">
              <a:rPr lang="en-US"/>
              <a:pPr fontAlgn="base">
                <a:spcBef>
                  <a:spcPct val="0"/>
                </a:spcBef>
                <a:spcAft>
                  <a:spcPct val="0"/>
                </a:spcAft>
              </a:pPr>
              <a:t>5</a:t>
            </a:fld>
            <a:endParaRPr lang="en-US"/>
          </a:p>
        </p:txBody>
      </p:sp>
      <p:pic>
        <p:nvPicPr>
          <p:cNvPr id="20491" name="Picture 1"/>
          <p:cNvPicPr>
            <a:picLocks noChangeAspect="1" noChangeArrowheads="1"/>
          </p:cNvPicPr>
          <p:nvPr/>
        </p:nvPicPr>
        <p:blipFill>
          <a:blip r:embed="rId9"/>
          <a:srcRect/>
          <a:stretch>
            <a:fillRect/>
          </a:stretch>
        </p:blipFill>
        <p:spPr bwMode="auto">
          <a:xfrm>
            <a:off x="3962400" y="6340475"/>
            <a:ext cx="1385888" cy="517525"/>
          </a:xfrm>
          <a:prstGeom prst="rect">
            <a:avLst/>
          </a:prstGeom>
          <a:noFill/>
          <a:ln w="9525">
            <a:noFill/>
            <a:miter lim="800000"/>
            <a:headEnd/>
            <a:tailEnd/>
          </a:ln>
        </p:spPr>
      </p:pic>
      <p:pic>
        <p:nvPicPr>
          <p:cNvPr id="20492" name="Picture 11"/>
          <p:cNvPicPr>
            <a:picLocks noChangeAspect="1" noChangeArrowheads="1"/>
          </p:cNvPicPr>
          <p:nvPr/>
        </p:nvPicPr>
        <p:blipFill>
          <a:blip r:embed="rId10"/>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49275" y="184150"/>
            <a:ext cx="8042275" cy="654050"/>
          </a:xfrm>
        </p:spPr>
        <p:txBody>
          <a:bodyPr/>
          <a:lstStyle/>
          <a:p>
            <a:r>
              <a:rPr lang="en-US" sz="4000" smtClean="0"/>
              <a:t>Unidirectional Damping</a:t>
            </a:r>
          </a:p>
        </p:txBody>
      </p:sp>
      <p:sp>
        <p:nvSpPr>
          <p:cNvPr id="22530" name="Content Placeholder 2"/>
          <p:cNvSpPr>
            <a:spLocks noGrp="1"/>
          </p:cNvSpPr>
          <p:nvPr>
            <p:ph idx="1"/>
          </p:nvPr>
        </p:nvSpPr>
        <p:spPr>
          <a:xfrm>
            <a:off x="635000" y="1109663"/>
            <a:ext cx="8056563" cy="5291137"/>
          </a:xfrm>
        </p:spPr>
        <p:txBody>
          <a:bodyPr/>
          <a:lstStyle/>
          <a:p>
            <a:r>
              <a:rPr lang="en-US" smtClean="0"/>
              <a:t>Most DG’s supply power and cannot absorb power </a:t>
            </a:r>
          </a:p>
          <a:p>
            <a:endParaRPr lang="en-US" smtClean="0"/>
          </a:p>
          <a:p>
            <a:endParaRPr lang="en-US" smtClean="0"/>
          </a:p>
          <a:p>
            <a:pPr lvl="4"/>
            <a:endParaRPr lang="en-US" smtClean="0"/>
          </a:p>
          <a:p>
            <a:r>
              <a:rPr lang="en-US" smtClean="0"/>
              <a:t>Damping can be introduced by:</a:t>
            </a:r>
          </a:p>
          <a:p>
            <a:pPr lvl="1"/>
            <a:r>
              <a:rPr lang="en-US" smtClean="0"/>
              <a:t>Controlling power in inverse proportion to </a:t>
            </a:r>
            <a:r>
              <a:rPr lang="en-US" smtClean="0">
                <a:sym typeface="Symbol" pitchFamily="18" charset="2"/>
              </a:rPr>
              <a:t></a:t>
            </a:r>
            <a:r>
              <a:rPr lang="el-GR" smtClean="0">
                <a:sym typeface="Symbol" pitchFamily="18" charset="2"/>
              </a:rPr>
              <a:t>ω</a:t>
            </a:r>
            <a:endParaRPr lang="en-US" smtClean="0">
              <a:sym typeface="Symbol" pitchFamily="18" charset="2"/>
            </a:endParaRPr>
          </a:p>
          <a:p>
            <a:pPr lvl="1"/>
            <a:r>
              <a:rPr lang="en-US" smtClean="0">
                <a:sym typeface="Symbol" pitchFamily="18" charset="2"/>
              </a:rPr>
              <a:t>Unidirectional control</a:t>
            </a:r>
            <a:endParaRPr lang="en-US" smtClean="0"/>
          </a:p>
        </p:txBody>
      </p:sp>
      <p:sp>
        <p:nvSpPr>
          <p:cNvPr id="22531" name="TextBox 7"/>
          <p:cNvSpPr txBox="1">
            <a:spLocks noChangeArrowheads="1"/>
          </p:cNvSpPr>
          <p:nvPr/>
        </p:nvSpPr>
        <p:spPr bwMode="auto">
          <a:xfrm>
            <a:off x="6445250" y="1927225"/>
            <a:ext cx="2397125" cy="708025"/>
          </a:xfrm>
          <a:prstGeom prst="rect">
            <a:avLst/>
          </a:prstGeom>
          <a:noFill/>
          <a:ln w="9525">
            <a:noFill/>
            <a:miter lim="800000"/>
            <a:headEnd/>
            <a:tailEnd/>
          </a:ln>
        </p:spPr>
        <p:txBody>
          <a:bodyPr>
            <a:spAutoFit/>
          </a:bodyPr>
          <a:lstStyle/>
          <a:p>
            <a:r>
              <a:rPr lang="en-US">
                <a:latin typeface="News Gothic MT"/>
              </a:rPr>
              <a:t>Unidirectional power injections</a:t>
            </a:r>
          </a:p>
        </p:txBody>
      </p:sp>
      <p:pic>
        <p:nvPicPr>
          <p:cNvPr id="22532" name="Picture 11"/>
          <p:cNvPicPr>
            <a:picLocks noChangeAspect="1" noChangeArrowheads="1"/>
          </p:cNvPicPr>
          <p:nvPr/>
        </p:nvPicPr>
        <p:blipFill>
          <a:blip r:embed="rId2"/>
          <a:srcRect/>
          <a:stretch>
            <a:fillRect/>
          </a:stretch>
        </p:blipFill>
        <p:spPr bwMode="auto">
          <a:xfrm>
            <a:off x="2362200" y="1828800"/>
            <a:ext cx="3989388" cy="1038225"/>
          </a:xfrm>
          <a:prstGeom prst="rect">
            <a:avLst/>
          </a:prstGeom>
          <a:noFill/>
          <a:ln w="9525">
            <a:noFill/>
            <a:miter lim="800000"/>
            <a:headEnd/>
            <a:tailEnd/>
          </a:ln>
        </p:spPr>
      </p:pic>
      <p:pic>
        <p:nvPicPr>
          <p:cNvPr id="22533" name="Picture 13"/>
          <p:cNvPicPr>
            <a:picLocks noChangeAspect="1" noChangeArrowheads="1"/>
          </p:cNvPicPr>
          <p:nvPr/>
        </p:nvPicPr>
        <p:blipFill>
          <a:blip r:embed="rId3"/>
          <a:srcRect/>
          <a:stretch>
            <a:fillRect/>
          </a:stretch>
        </p:blipFill>
        <p:spPr bwMode="auto">
          <a:xfrm>
            <a:off x="5130800" y="4225925"/>
            <a:ext cx="3506788" cy="1825625"/>
          </a:xfrm>
          <a:prstGeom prst="rect">
            <a:avLst/>
          </a:prstGeom>
          <a:noFill/>
          <a:ln w="9525">
            <a:noFill/>
            <a:miter lim="800000"/>
            <a:headEnd/>
            <a:tailEnd/>
          </a:ln>
        </p:spPr>
      </p:pic>
      <p:sp>
        <p:nvSpPr>
          <p:cNvPr id="22534" name="Rectangle 13"/>
          <p:cNvSpPr>
            <a:spLocks noChangeArrowheads="1"/>
          </p:cNvSpPr>
          <p:nvPr/>
        </p:nvSpPr>
        <p:spPr bwMode="auto">
          <a:xfrm>
            <a:off x="8097838" y="5368925"/>
            <a:ext cx="530225" cy="400050"/>
          </a:xfrm>
          <a:prstGeom prst="rect">
            <a:avLst/>
          </a:prstGeom>
          <a:solidFill>
            <a:schemeClr val="bg1"/>
          </a:solidFill>
          <a:ln w="9525">
            <a:noFill/>
            <a:miter lim="800000"/>
            <a:headEnd/>
            <a:tailEnd/>
          </a:ln>
        </p:spPr>
        <p:txBody>
          <a:bodyPr wrap="none">
            <a:spAutoFit/>
          </a:bodyPr>
          <a:lstStyle/>
          <a:p>
            <a:r>
              <a:rPr lang="en-US">
                <a:latin typeface="News Gothic MT"/>
                <a:sym typeface="Symbol" pitchFamily="18" charset="2"/>
              </a:rPr>
              <a:t></a:t>
            </a:r>
            <a:r>
              <a:rPr lang="el-GR">
                <a:latin typeface="News Gothic MT"/>
                <a:sym typeface="Symbol" pitchFamily="18" charset="2"/>
              </a:rPr>
              <a:t>ω</a:t>
            </a:r>
            <a:endParaRPr lang="en-US">
              <a:latin typeface="News Gothic MT"/>
            </a:endParaRPr>
          </a:p>
        </p:txBody>
      </p:sp>
      <p:sp>
        <p:nvSpPr>
          <p:cNvPr id="225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C930BE-B076-4409-BB33-D90CAA2D1E87}" type="slidenum">
              <a:rPr lang="en-US"/>
              <a:pPr fontAlgn="base">
                <a:spcBef>
                  <a:spcPct val="0"/>
                </a:spcBef>
                <a:spcAft>
                  <a:spcPct val="0"/>
                </a:spcAft>
              </a:pPr>
              <a:t>6</a:t>
            </a:fld>
            <a:endParaRPr lang="en-US"/>
          </a:p>
        </p:txBody>
      </p:sp>
      <p:pic>
        <p:nvPicPr>
          <p:cNvPr id="22536" name="Picture 1"/>
          <p:cNvPicPr>
            <a:picLocks noChangeAspect="1" noChangeArrowheads="1"/>
          </p:cNvPicPr>
          <p:nvPr/>
        </p:nvPicPr>
        <p:blipFill>
          <a:blip r:embed="rId4"/>
          <a:srcRect/>
          <a:stretch>
            <a:fillRect/>
          </a:stretch>
        </p:blipFill>
        <p:spPr bwMode="auto">
          <a:xfrm>
            <a:off x="3962400" y="6340475"/>
            <a:ext cx="1385888" cy="517525"/>
          </a:xfrm>
          <a:prstGeom prst="rect">
            <a:avLst/>
          </a:prstGeom>
          <a:noFill/>
          <a:ln w="9525">
            <a:noFill/>
            <a:miter lim="800000"/>
            <a:headEnd/>
            <a:tailEnd/>
          </a:ln>
        </p:spPr>
      </p:pic>
      <p:pic>
        <p:nvPicPr>
          <p:cNvPr id="22537" name="Picture 11"/>
          <p:cNvPicPr>
            <a:picLocks noChangeAspect="1" noChangeArrowheads="1"/>
          </p:cNvPicPr>
          <p:nvPr/>
        </p:nvPicPr>
        <p:blipFill>
          <a:blip r:embed="rId5"/>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49275" y="107950"/>
            <a:ext cx="8042275" cy="771525"/>
          </a:xfrm>
        </p:spPr>
        <p:txBody>
          <a:bodyPr/>
          <a:lstStyle/>
          <a:p>
            <a:r>
              <a:rPr lang="en-US" smtClean="0"/>
              <a:t>Equations </a:t>
            </a:r>
          </a:p>
        </p:txBody>
      </p:sp>
      <p:pic>
        <p:nvPicPr>
          <p:cNvPr id="23554" name="Picture 2"/>
          <p:cNvPicPr>
            <a:picLocks noChangeAspect="1" noChangeArrowheads="1"/>
          </p:cNvPicPr>
          <p:nvPr/>
        </p:nvPicPr>
        <p:blipFill>
          <a:blip r:embed="rId2"/>
          <a:srcRect/>
          <a:stretch>
            <a:fillRect/>
          </a:stretch>
        </p:blipFill>
        <p:spPr bwMode="auto">
          <a:xfrm>
            <a:off x="720725" y="1643063"/>
            <a:ext cx="2247900" cy="1069975"/>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3286125" y="2543175"/>
            <a:ext cx="2219325" cy="533400"/>
          </a:xfrm>
          <a:prstGeom prst="rect">
            <a:avLst/>
          </a:prstGeom>
          <a:noFill/>
          <a:ln w="9525">
            <a:noFill/>
            <a:miter lim="800000"/>
            <a:headEnd/>
            <a:tailEnd/>
          </a:ln>
        </p:spPr>
      </p:pic>
      <p:pic>
        <p:nvPicPr>
          <p:cNvPr id="23556" name="Picture 5"/>
          <p:cNvPicPr>
            <a:picLocks noChangeAspect="1" noChangeArrowheads="1"/>
          </p:cNvPicPr>
          <p:nvPr/>
        </p:nvPicPr>
        <p:blipFill>
          <a:blip r:embed="rId4"/>
          <a:srcRect/>
          <a:stretch>
            <a:fillRect/>
          </a:stretch>
        </p:blipFill>
        <p:spPr bwMode="auto">
          <a:xfrm>
            <a:off x="809625" y="4221163"/>
            <a:ext cx="2989263" cy="684212"/>
          </a:xfrm>
          <a:prstGeom prst="rect">
            <a:avLst/>
          </a:prstGeom>
          <a:noFill/>
          <a:ln w="9525">
            <a:noFill/>
            <a:miter lim="800000"/>
            <a:headEnd/>
            <a:tailEnd/>
          </a:ln>
        </p:spPr>
      </p:pic>
      <p:pic>
        <p:nvPicPr>
          <p:cNvPr id="23557" name="Picture 6"/>
          <p:cNvPicPr>
            <a:picLocks noChangeAspect="1" noChangeArrowheads="1"/>
          </p:cNvPicPr>
          <p:nvPr/>
        </p:nvPicPr>
        <p:blipFill>
          <a:blip r:embed="rId5"/>
          <a:srcRect/>
          <a:stretch>
            <a:fillRect/>
          </a:stretch>
        </p:blipFill>
        <p:spPr bwMode="auto">
          <a:xfrm>
            <a:off x="1820863" y="5254625"/>
            <a:ext cx="1358900" cy="401638"/>
          </a:xfrm>
          <a:prstGeom prst="rect">
            <a:avLst/>
          </a:prstGeom>
          <a:noFill/>
          <a:ln w="9525">
            <a:noFill/>
            <a:miter lim="800000"/>
            <a:headEnd/>
            <a:tailEnd/>
          </a:ln>
        </p:spPr>
      </p:pic>
      <p:pic>
        <p:nvPicPr>
          <p:cNvPr id="23558" name="Picture 7"/>
          <p:cNvPicPr>
            <a:picLocks noChangeAspect="1" noChangeArrowheads="1"/>
          </p:cNvPicPr>
          <p:nvPr/>
        </p:nvPicPr>
        <p:blipFill>
          <a:blip r:embed="rId6"/>
          <a:srcRect/>
          <a:stretch>
            <a:fillRect/>
          </a:stretch>
        </p:blipFill>
        <p:spPr bwMode="auto">
          <a:xfrm>
            <a:off x="5843588" y="3001963"/>
            <a:ext cx="2792412" cy="360362"/>
          </a:xfrm>
          <a:prstGeom prst="rect">
            <a:avLst/>
          </a:prstGeom>
          <a:noFill/>
          <a:ln w="9525">
            <a:noFill/>
            <a:miter lim="800000"/>
            <a:headEnd/>
            <a:tailEnd/>
          </a:ln>
        </p:spPr>
      </p:pic>
      <p:pic>
        <p:nvPicPr>
          <p:cNvPr id="23559" name="Picture 8"/>
          <p:cNvPicPr>
            <a:picLocks noChangeAspect="1" noChangeArrowheads="1"/>
          </p:cNvPicPr>
          <p:nvPr/>
        </p:nvPicPr>
        <p:blipFill>
          <a:blip r:embed="rId7"/>
          <a:srcRect/>
          <a:stretch>
            <a:fillRect/>
          </a:stretch>
        </p:blipFill>
        <p:spPr bwMode="auto">
          <a:xfrm>
            <a:off x="5735638" y="1631950"/>
            <a:ext cx="2927350" cy="1119188"/>
          </a:xfrm>
          <a:prstGeom prst="rect">
            <a:avLst/>
          </a:prstGeom>
          <a:noFill/>
          <a:ln w="9525">
            <a:noFill/>
            <a:miter lim="800000"/>
            <a:headEnd/>
            <a:tailEnd/>
          </a:ln>
        </p:spPr>
      </p:pic>
      <p:pic>
        <p:nvPicPr>
          <p:cNvPr id="23560" name="Picture 10"/>
          <p:cNvPicPr>
            <a:picLocks noChangeAspect="1" noChangeArrowheads="1"/>
          </p:cNvPicPr>
          <p:nvPr/>
        </p:nvPicPr>
        <p:blipFill>
          <a:blip r:embed="rId8"/>
          <a:srcRect/>
          <a:stretch>
            <a:fillRect/>
          </a:stretch>
        </p:blipFill>
        <p:spPr bwMode="auto">
          <a:xfrm>
            <a:off x="4484688" y="4298950"/>
            <a:ext cx="4267200" cy="546100"/>
          </a:xfrm>
          <a:prstGeom prst="rect">
            <a:avLst/>
          </a:prstGeom>
          <a:noFill/>
          <a:ln w="9525">
            <a:noFill/>
            <a:miter lim="800000"/>
            <a:headEnd/>
            <a:tailEnd/>
          </a:ln>
        </p:spPr>
      </p:pic>
      <p:pic>
        <p:nvPicPr>
          <p:cNvPr id="23561" name="Picture 11"/>
          <p:cNvPicPr>
            <a:picLocks noChangeAspect="1" noChangeArrowheads="1"/>
          </p:cNvPicPr>
          <p:nvPr/>
        </p:nvPicPr>
        <p:blipFill>
          <a:blip r:embed="rId9"/>
          <a:srcRect/>
          <a:stretch>
            <a:fillRect/>
          </a:stretch>
        </p:blipFill>
        <p:spPr bwMode="auto">
          <a:xfrm>
            <a:off x="5778500" y="5087938"/>
            <a:ext cx="2768600" cy="762000"/>
          </a:xfrm>
          <a:prstGeom prst="rect">
            <a:avLst/>
          </a:prstGeom>
          <a:noFill/>
          <a:ln w="9525">
            <a:noFill/>
            <a:miter lim="800000"/>
            <a:headEnd/>
            <a:tailEnd/>
          </a:ln>
        </p:spPr>
      </p:pic>
      <p:sp>
        <p:nvSpPr>
          <p:cNvPr id="23562" name="TextBox 15"/>
          <p:cNvSpPr txBox="1">
            <a:spLocks noChangeArrowheads="1"/>
          </p:cNvSpPr>
          <p:nvPr/>
        </p:nvSpPr>
        <p:spPr bwMode="auto">
          <a:xfrm>
            <a:off x="720725" y="1135063"/>
            <a:ext cx="2520950" cy="400050"/>
          </a:xfrm>
          <a:prstGeom prst="rect">
            <a:avLst/>
          </a:prstGeom>
          <a:noFill/>
          <a:ln w="9525">
            <a:noFill/>
            <a:miter lim="800000"/>
            <a:headEnd/>
            <a:tailEnd/>
          </a:ln>
        </p:spPr>
        <p:txBody>
          <a:bodyPr>
            <a:spAutoFit/>
          </a:bodyPr>
          <a:lstStyle/>
          <a:p>
            <a:r>
              <a:rPr lang="en-US">
                <a:latin typeface="News Gothic MT"/>
              </a:rPr>
              <a:t>No controlling DG’s</a:t>
            </a:r>
          </a:p>
        </p:txBody>
      </p:sp>
      <p:sp>
        <p:nvSpPr>
          <p:cNvPr id="23563" name="TextBox 16"/>
          <p:cNvSpPr txBox="1">
            <a:spLocks noChangeArrowheads="1"/>
          </p:cNvSpPr>
          <p:nvPr/>
        </p:nvSpPr>
        <p:spPr bwMode="auto">
          <a:xfrm>
            <a:off x="6142038" y="1144588"/>
            <a:ext cx="2520950" cy="400050"/>
          </a:xfrm>
          <a:prstGeom prst="rect">
            <a:avLst/>
          </a:prstGeom>
          <a:noFill/>
          <a:ln w="9525">
            <a:noFill/>
            <a:miter lim="800000"/>
            <a:headEnd/>
            <a:tailEnd/>
          </a:ln>
        </p:spPr>
        <p:txBody>
          <a:bodyPr>
            <a:spAutoFit/>
          </a:bodyPr>
          <a:lstStyle/>
          <a:p>
            <a:r>
              <a:rPr lang="en-US">
                <a:latin typeface="News Gothic MT"/>
              </a:rPr>
              <a:t>Controlling DG’s</a:t>
            </a:r>
          </a:p>
        </p:txBody>
      </p:sp>
      <p:sp>
        <p:nvSpPr>
          <p:cNvPr id="23564" name="TextBox 17"/>
          <p:cNvSpPr txBox="1">
            <a:spLocks noChangeArrowheads="1"/>
          </p:cNvSpPr>
          <p:nvPr/>
        </p:nvSpPr>
        <p:spPr bwMode="auto">
          <a:xfrm>
            <a:off x="3462338" y="1631950"/>
            <a:ext cx="1757362" cy="646113"/>
          </a:xfrm>
          <a:prstGeom prst="rect">
            <a:avLst/>
          </a:prstGeom>
          <a:noFill/>
          <a:ln w="9525">
            <a:noFill/>
            <a:miter lim="800000"/>
            <a:headEnd/>
            <a:tailEnd/>
          </a:ln>
        </p:spPr>
        <p:txBody>
          <a:bodyPr>
            <a:spAutoFit/>
          </a:bodyPr>
          <a:lstStyle/>
          <a:p>
            <a:pPr algn="ctr"/>
            <a:r>
              <a:rPr lang="en-US">
                <a:latin typeface="News Gothic MT"/>
              </a:rPr>
              <a:t>Swing Equation</a:t>
            </a:r>
          </a:p>
        </p:txBody>
      </p:sp>
      <p:sp>
        <p:nvSpPr>
          <p:cNvPr id="23565" name="TextBox 18"/>
          <p:cNvSpPr txBox="1">
            <a:spLocks noChangeArrowheads="1"/>
          </p:cNvSpPr>
          <p:nvPr/>
        </p:nvSpPr>
        <p:spPr bwMode="auto">
          <a:xfrm>
            <a:off x="3319463" y="3052763"/>
            <a:ext cx="2051050" cy="339725"/>
          </a:xfrm>
          <a:prstGeom prst="rect">
            <a:avLst/>
          </a:prstGeom>
          <a:noFill/>
          <a:ln w="9525">
            <a:noFill/>
            <a:miter lim="800000"/>
            <a:headEnd/>
            <a:tailEnd/>
          </a:ln>
        </p:spPr>
        <p:txBody>
          <a:bodyPr>
            <a:spAutoFit/>
          </a:bodyPr>
          <a:lstStyle/>
          <a:p>
            <a:pPr algn="ctr"/>
            <a:r>
              <a:rPr lang="en-US" sz="1600">
                <a:latin typeface="News Gothic MT"/>
              </a:rPr>
              <a:t>Tie Power Flow</a:t>
            </a:r>
          </a:p>
        </p:txBody>
      </p:sp>
      <p:sp>
        <p:nvSpPr>
          <p:cNvPr id="23566" name="TextBox 19"/>
          <p:cNvSpPr txBox="1">
            <a:spLocks noChangeArrowheads="1"/>
          </p:cNvSpPr>
          <p:nvPr/>
        </p:nvSpPr>
        <p:spPr bwMode="auto">
          <a:xfrm>
            <a:off x="6189663" y="3338513"/>
            <a:ext cx="2051050" cy="339725"/>
          </a:xfrm>
          <a:prstGeom prst="rect">
            <a:avLst/>
          </a:prstGeom>
          <a:noFill/>
          <a:ln w="9525">
            <a:noFill/>
            <a:miter lim="800000"/>
            <a:headEnd/>
            <a:tailEnd/>
          </a:ln>
        </p:spPr>
        <p:txBody>
          <a:bodyPr>
            <a:spAutoFit/>
          </a:bodyPr>
          <a:lstStyle/>
          <a:p>
            <a:pPr algn="ctr"/>
            <a:r>
              <a:rPr lang="en-US" sz="1600">
                <a:latin typeface="News Gothic MT"/>
              </a:rPr>
              <a:t>Controlling Law</a:t>
            </a:r>
          </a:p>
        </p:txBody>
      </p:sp>
      <p:sp>
        <p:nvSpPr>
          <p:cNvPr id="23567" name="TextBox 20"/>
          <p:cNvSpPr txBox="1">
            <a:spLocks noChangeArrowheads="1"/>
          </p:cNvSpPr>
          <p:nvPr/>
        </p:nvSpPr>
        <p:spPr bwMode="auto">
          <a:xfrm>
            <a:off x="3667125" y="5300663"/>
            <a:ext cx="1758950" cy="400050"/>
          </a:xfrm>
          <a:prstGeom prst="rect">
            <a:avLst/>
          </a:prstGeom>
          <a:noFill/>
          <a:ln w="9525">
            <a:noFill/>
            <a:miter lim="800000"/>
            <a:headEnd/>
            <a:tailEnd/>
          </a:ln>
        </p:spPr>
        <p:txBody>
          <a:bodyPr>
            <a:spAutoFit/>
          </a:bodyPr>
          <a:lstStyle/>
          <a:p>
            <a:pPr algn="ctr"/>
            <a:r>
              <a:rPr lang="en-US">
                <a:latin typeface="News Gothic MT"/>
              </a:rPr>
              <a:t>Eigenvalues</a:t>
            </a:r>
          </a:p>
        </p:txBody>
      </p:sp>
      <p:sp>
        <p:nvSpPr>
          <p:cNvPr id="23568" name="TextBox 21"/>
          <p:cNvSpPr txBox="1">
            <a:spLocks noChangeArrowheads="1"/>
          </p:cNvSpPr>
          <p:nvPr/>
        </p:nvSpPr>
        <p:spPr bwMode="auto">
          <a:xfrm>
            <a:off x="1644650" y="5692775"/>
            <a:ext cx="1757363" cy="708025"/>
          </a:xfrm>
          <a:prstGeom prst="rect">
            <a:avLst/>
          </a:prstGeom>
          <a:noFill/>
          <a:ln w="9525">
            <a:noFill/>
            <a:miter lim="800000"/>
            <a:headEnd/>
            <a:tailEnd/>
          </a:ln>
        </p:spPr>
        <p:txBody>
          <a:bodyPr>
            <a:spAutoFit/>
          </a:bodyPr>
          <a:lstStyle/>
          <a:p>
            <a:pPr algn="ctr"/>
            <a:r>
              <a:rPr lang="en-US">
                <a:latin typeface="News Gothic MT"/>
              </a:rPr>
              <a:t>Undamped</a:t>
            </a:r>
          </a:p>
          <a:p>
            <a:pPr algn="ctr"/>
            <a:r>
              <a:rPr lang="en-US">
                <a:latin typeface="News Gothic MT"/>
              </a:rPr>
              <a:t>Oscillation</a:t>
            </a:r>
          </a:p>
        </p:txBody>
      </p:sp>
      <p:sp>
        <p:nvSpPr>
          <p:cNvPr id="23569" name="TextBox 22"/>
          <p:cNvSpPr txBox="1">
            <a:spLocks noChangeArrowheads="1"/>
          </p:cNvSpPr>
          <p:nvPr/>
        </p:nvSpPr>
        <p:spPr bwMode="auto">
          <a:xfrm>
            <a:off x="5862638" y="5880100"/>
            <a:ext cx="2589212" cy="400050"/>
          </a:xfrm>
          <a:prstGeom prst="rect">
            <a:avLst/>
          </a:prstGeom>
          <a:noFill/>
          <a:ln w="9525">
            <a:noFill/>
            <a:miter lim="800000"/>
            <a:headEnd/>
            <a:tailEnd/>
          </a:ln>
        </p:spPr>
        <p:txBody>
          <a:bodyPr>
            <a:spAutoFit/>
          </a:bodyPr>
          <a:lstStyle/>
          <a:p>
            <a:pPr algn="ctr"/>
            <a:r>
              <a:rPr lang="en-US">
                <a:latin typeface="News Gothic MT"/>
              </a:rPr>
              <a:t>Damped Oscillation</a:t>
            </a:r>
          </a:p>
        </p:txBody>
      </p:sp>
      <p:sp>
        <p:nvSpPr>
          <p:cNvPr id="23570" name="TextBox 25"/>
          <p:cNvSpPr txBox="1">
            <a:spLocks noChangeArrowheads="1"/>
          </p:cNvSpPr>
          <p:nvPr/>
        </p:nvSpPr>
        <p:spPr bwMode="auto">
          <a:xfrm>
            <a:off x="2379663" y="3678238"/>
            <a:ext cx="3683000" cy="400050"/>
          </a:xfrm>
          <a:prstGeom prst="rect">
            <a:avLst/>
          </a:prstGeom>
          <a:noFill/>
          <a:ln w="9525">
            <a:noFill/>
            <a:miter lim="800000"/>
            <a:headEnd/>
            <a:tailEnd/>
          </a:ln>
        </p:spPr>
        <p:txBody>
          <a:bodyPr>
            <a:spAutoFit/>
          </a:bodyPr>
          <a:lstStyle/>
          <a:p>
            <a:r>
              <a:rPr lang="en-US">
                <a:latin typeface="News Gothic MT"/>
              </a:rPr>
              <a:t>Linearized Dynamic Equations  </a:t>
            </a:r>
          </a:p>
        </p:txBody>
      </p:sp>
      <p:sp>
        <p:nvSpPr>
          <p:cNvPr id="235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305473-55D6-4605-B0E5-575D6233AED3}" type="slidenum">
              <a:rPr lang="en-US"/>
              <a:pPr fontAlgn="base">
                <a:spcBef>
                  <a:spcPct val="0"/>
                </a:spcBef>
                <a:spcAft>
                  <a:spcPct val="0"/>
                </a:spcAft>
              </a:pPr>
              <a:t>7</a:t>
            </a:fld>
            <a:endParaRPr lang="en-US"/>
          </a:p>
        </p:txBody>
      </p:sp>
      <p:pic>
        <p:nvPicPr>
          <p:cNvPr id="23572" name="Picture 1"/>
          <p:cNvPicPr>
            <a:picLocks noChangeAspect="1" noChangeArrowheads="1"/>
          </p:cNvPicPr>
          <p:nvPr/>
        </p:nvPicPr>
        <p:blipFill>
          <a:blip r:embed="rId10"/>
          <a:srcRect/>
          <a:stretch>
            <a:fillRect/>
          </a:stretch>
        </p:blipFill>
        <p:spPr bwMode="auto">
          <a:xfrm>
            <a:off x="3962400" y="6340475"/>
            <a:ext cx="1385888" cy="517525"/>
          </a:xfrm>
          <a:prstGeom prst="rect">
            <a:avLst/>
          </a:prstGeom>
          <a:noFill/>
          <a:ln w="9525">
            <a:noFill/>
            <a:miter lim="800000"/>
            <a:headEnd/>
            <a:tailEnd/>
          </a:ln>
        </p:spPr>
      </p:pic>
      <p:pic>
        <p:nvPicPr>
          <p:cNvPr id="23573" name="Picture 11"/>
          <p:cNvPicPr>
            <a:picLocks noChangeAspect="1" noChangeArrowheads="1"/>
          </p:cNvPicPr>
          <p:nvPr/>
        </p:nvPicPr>
        <p:blipFill>
          <a:blip r:embed="rId11"/>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107950"/>
            <a:ext cx="8042275" cy="717550"/>
          </a:xfrm>
        </p:spPr>
        <p:txBody>
          <a:bodyPr/>
          <a:lstStyle/>
          <a:p>
            <a:r>
              <a:rPr lang="en-US" sz="4000" smtClean="0"/>
              <a:t>39-Bus System (New England)</a:t>
            </a:r>
          </a:p>
        </p:txBody>
      </p:sp>
      <p:pic>
        <p:nvPicPr>
          <p:cNvPr id="24578" name="Picture 2"/>
          <p:cNvPicPr>
            <a:picLocks noChangeAspect="1" noChangeArrowheads="1"/>
          </p:cNvPicPr>
          <p:nvPr/>
        </p:nvPicPr>
        <p:blipFill>
          <a:blip r:embed="rId2"/>
          <a:srcRect/>
          <a:stretch>
            <a:fillRect/>
          </a:stretch>
        </p:blipFill>
        <p:spPr bwMode="auto">
          <a:xfrm>
            <a:off x="269875" y="2362200"/>
            <a:ext cx="4965700" cy="3976688"/>
          </a:xfrm>
          <a:prstGeom prst="rect">
            <a:avLst/>
          </a:prstGeom>
          <a:noFill/>
          <a:ln w="9525">
            <a:noFill/>
            <a:miter lim="800000"/>
            <a:headEnd/>
            <a:tailEnd/>
          </a:ln>
        </p:spPr>
      </p:pic>
      <p:sp>
        <p:nvSpPr>
          <p:cNvPr id="6" name="Rectangle 5"/>
          <p:cNvSpPr/>
          <p:nvPr/>
        </p:nvSpPr>
        <p:spPr>
          <a:xfrm>
            <a:off x="1509713" y="825500"/>
            <a:ext cx="6391275" cy="1323975"/>
          </a:xfrm>
          <a:prstGeom prst="rect">
            <a:avLst/>
          </a:prstGeom>
        </p:spPr>
        <p:txBody>
          <a:bodyPr>
            <a:spAutoFit/>
          </a:bodyPr>
          <a:lstStyle/>
          <a:p>
            <a:pPr algn="ctr" fontAlgn="auto">
              <a:spcBef>
                <a:spcPts val="0"/>
              </a:spcBef>
              <a:spcAft>
                <a:spcPts val="0"/>
              </a:spcAft>
              <a:defRPr/>
            </a:pPr>
            <a:endParaRPr lang="en-US" sz="800" dirty="0">
              <a:solidFill>
                <a:srgbClr val="FF0000"/>
              </a:solidFill>
              <a:latin typeface="+mn-lt"/>
            </a:endParaRPr>
          </a:p>
          <a:p>
            <a:pPr fontAlgn="auto">
              <a:spcBef>
                <a:spcPts val="0"/>
              </a:spcBef>
              <a:spcAft>
                <a:spcPts val="0"/>
              </a:spcAft>
              <a:defRPr/>
            </a:pPr>
            <a:r>
              <a:rPr lang="en-US" dirty="0">
                <a:latin typeface="+mn-lt"/>
              </a:rPr>
              <a:t>39  Busses			</a:t>
            </a:r>
            <a:r>
              <a:rPr lang="en-US" dirty="0">
                <a:latin typeface="+mn-lt"/>
              </a:rPr>
              <a:t>	6.2 </a:t>
            </a:r>
            <a:r>
              <a:rPr lang="en-US" dirty="0" err="1">
                <a:latin typeface="+mn-lt"/>
              </a:rPr>
              <a:t>GW</a:t>
            </a:r>
            <a:r>
              <a:rPr lang="en-US" dirty="0">
                <a:latin typeface="+mn-lt"/>
              </a:rPr>
              <a:t> Generation </a:t>
            </a:r>
          </a:p>
          <a:p>
            <a:pPr fontAlgn="auto">
              <a:spcBef>
                <a:spcPts val="0"/>
              </a:spcBef>
              <a:spcAft>
                <a:spcPts val="0"/>
              </a:spcAft>
              <a:defRPr/>
            </a:pPr>
            <a:r>
              <a:rPr lang="en-US" dirty="0">
                <a:latin typeface="+mn-lt"/>
              </a:rPr>
              <a:t>10  Generators 			1.6 </a:t>
            </a:r>
            <a:r>
              <a:rPr lang="en-US" dirty="0" err="1">
                <a:latin typeface="+mn-lt"/>
              </a:rPr>
              <a:t>Gvar</a:t>
            </a:r>
            <a:r>
              <a:rPr lang="en-US" dirty="0">
                <a:latin typeface="+mn-lt"/>
              </a:rPr>
              <a:t> </a:t>
            </a:r>
          </a:p>
          <a:p>
            <a:pPr marL="457200" indent="-457200" fontAlgn="auto">
              <a:spcBef>
                <a:spcPts val="0"/>
              </a:spcBef>
              <a:spcAft>
                <a:spcPts val="0"/>
              </a:spcAft>
              <a:buFontTx/>
              <a:buAutoNum type="arabicPlain" startAt="19"/>
              <a:defRPr/>
            </a:pPr>
            <a:r>
              <a:rPr lang="en-US" dirty="0">
                <a:latin typeface="+mn-lt"/>
              </a:rPr>
              <a:t>Load busses			10  </a:t>
            </a:r>
            <a:r>
              <a:rPr lang="en-US" dirty="0" err="1">
                <a:latin typeface="+mn-lt"/>
              </a:rPr>
              <a:t>DG’s</a:t>
            </a:r>
            <a:r>
              <a:rPr lang="en-US" dirty="0">
                <a:latin typeface="+mn-lt"/>
              </a:rPr>
              <a:t>  </a:t>
            </a:r>
          </a:p>
          <a:p>
            <a:pPr marL="457200" indent="-457200" fontAlgn="auto">
              <a:spcBef>
                <a:spcPts val="0"/>
              </a:spcBef>
              <a:spcAft>
                <a:spcPts val="0"/>
              </a:spcAft>
              <a:defRPr/>
            </a:pPr>
            <a:r>
              <a:rPr lang="en-US" dirty="0">
                <a:latin typeface="+mn-lt"/>
              </a:rPr>
              <a:t>46  Transmission lines and transformers</a:t>
            </a:r>
          </a:p>
        </p:txBody>
      </p:sp>
      <p:sp>
        <p:nvSpPr>
          <p:cNvPr id="24580" name="Rectangle 7"/>
          <p:cNvSpPr>
            <a:spLocks noChangeArrowheads="1"/>
          </p:cNvSpPr>
          <p:nvPr/>
        </p:nvSpPr>
        <p:spPr bwMode="auto">
          <a:xfrm>
            <a:off x="5248275" y="5013325"/>
            <a:ext cx="3833813" cy="401638"/>
          </a:xfrm>
          <a:prstGeom prst="rect">
            <a:avLst/>
          </a:prstGeom>
          <a:noFill/>
          <a:ln w="9525">
            <a:noFill/>
            <a:miter lim="800000"/>
            <a:headEnd/>
            <a:tailEnd/>
          </a:ln>
        </p:spPr>
        <p:txBody>
          <a:bodyPr>
            <a:spAutoFit/>
          </a:bodyPr>
          <a:lstStyle/>
          <a:p>
            <a:r>
              <a:rPr lang="en-US">
                <a:latin typeface="News Gothic MT"/>
              </a:rPr>
              <a:t>40 MW at 10 busses (total 6.4%)</a:t>
            </a:r>
          </a:p>
        </p:txBody>
      </p:sp>
      <p:sp>
        <p:nvSpPr>
          <p:cNvPr id="24581" name="Rectangle 8"/>
          <p:cNvSpPr>
            <a:spLocks noChangeArrowheads="1"/>
          </p:cNvSpPr>
          <p:nvPr/>
        </p:nvSpPr>
        <p:spPr bwMode="auto">
          <a:xfrm>
            <a:off x="5243513" y="2751138"/>
            <a:ext cx="947737" cy="400050"/>
          </a:xfrm>
          <a:prstGeom prst="rect">
            <a:avLst/>
          </a:prstGeom>
          <a:noFill/>
          <a:ln w="9525">
            <a:noFill/>
            <a:miter lim="800000"/>
            <a:headEnd/>
            <a:tailEnd/>
          </a:ln>
        </p:spPr>
        <p:txBody>
          <a:bodyPr wrap="none">
            <a:spAutoFit/>
          </a:bodyPr>
          <a:lstStyle/>
          <a:p>
            <a:r>
              <a:rPr lang="en-US">
                <a:latin typeface="News Gothic MT"/>
              </a:rPr>
              <a:t>No DG</a:t>
            </a:r>
          </a:p>
        </p:txBody>
      </p:sp>
      <p:sp>
        <p:nvSpPr>
          <p:cNvPr id="24582" name="Rectangle 9"/>
          <p:cNvSpPr>
            <a:spLocks noChangeArrowheads="1"/>
          </p:cNvSpPr>
          <p:nvPr/>
        </p:nvSpPr>
        <p:spPr bwMode="auto">
          <a:xfrm>
            <a:off x="5259388" y="3522663"/>
            <a:ext cx="3632200" cy="400050"/>
          </a:xfrm>
          <a:prstGeom prst="rect">
            <a:avLst/>
          </a:prstGeom>
          <a:noFill/>
          <a:ln w="9525">
            <a:noFill/>
            <a:miter lim="800000"/>
            <a:headEnd/>
            <a:tailEnd/>
          </a:ln>
        </p:spPr>
        <p:txBody>
          <a:bodyPr wrap="none">
            <a:spAutoFit/>
          </a:bodyPr>
          <a:lstStyle/>
          <a:p>
            <a:r>
              <a:rPr lang="en-US">
                <a:latin typeface="News Gothic MT"/>
              </a:rPr>
              <a:t>4 MW at 10 buses (total 0.64%)</a:t>
            </a:r>
          </a:p>
        </p:txBody>
      </p:sp>
      <p:sp>
        <p:nvSpPr>
          <p:cNvPr id="24583" name="Rectangle 10"/>
          <p:cNvSpPr>
            <a:spLocks noChangeArrowheads="1"/>
          </p:cNvSpPr>
          <p:nvPr/>
        </p:nvSpPr>
        <p:spPr bwMode="auto">
          <a:xfrm>
            <a:off x="5249863" y="4268788"/>
            <a:ext cx="3667125" cy="400050"/>
          </a:xfrm>
          <a:prstGeom prst="rect">
            <a:avLst/>
          </a:prstGeom>
          <a:noFill/>
          <a:ln w="9525">
            <a:noFill/>
            <a:miter lim="800000"/>
            <a:headEnd/>
            <a:tailEnd/>
          </a:ln>
        </p:spPr>
        <p:txBody>
          <a:bodyPr wrap="none">
            <a:spAutoFit/>
          </a:bodyPr>
          <a:lstStyle/>
          <a:p>
            <a:r>
              <a:rPr lang="en-US">
                <a:latin typeface="News Gothic MT"/>
              </a:rPr>
              <a:t>10MW at 10 busses (total 1.6%)</a:t>
            </a:r>
          </a:p>
        </p:txBody>
      </p:sp>
      <p:sp>
        <p:nvSpPr>
          <p:cNvPr id="245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72367D-3C7D-49A7-BEEE-572F60498EFC}" type="slidenum">
              <a:rPr lang="en-US"/>
              <a:pPr fontAlgn="base">
                <a:spcBef>
                  <a:spcPct val="0"/>
                </a:spcBef>
                <a:spcAft>
                  <a:spcPct val="0"/>
                </a:spcAft>
              </a:pPr>
              <a:t>8</a:t>
            </a:fld>
            <a:endParaRPr lang="en-US"/>
          </a:p>
        </p:txBody>
      </p:sp>
      <p:pic>
        <p:nvPicPr>
          <p:cNvPr id="24585" name="Picture 1"/>
          <p:cNvPicPr>
            <a:picLocks noChangeAspect="1" noChangeArrowheads="1"/>
          </p:cNvPicPr>
          <p:nvPr/>
        </p:nvPicPr>
        <p:blipFill>
          <a:blip r:embed="rId3"/>
          <a:srcRect/>
          <a:stretch>
            <a:fillRect/>
          </a:stretch>
        </p:blipFill>
        <p:spPr bwMode="auto">
          <a:xfrm>
            <a:off x="3962400" y="6340475"/>
            <a:ext cx="1385888" cy="517525"/>
          </a:xfrm>
          <a:prstGeom prst="rect">
            <a:avLst/>
          </a:prstGeom>
          <a:noFill/>
          <a:ln w="9525">
            <a:noFill/>
            <a:miter lim="800000"/>
            <a:headEnd/>
            <a:tailEnd/>
          </a:ln>
        </p:spPr>
      </p:pic>
      <p:pic>
        <p:nvPicPr>
          <p:cNvPr id="24586" name="Picture 11"/>
          <p:cNvPicPr>
            <a:picLocks noChangeAspect="1" noChangeArrowheads="1"/>
          </p:cNvPicPr>
          <p:nvPr/>
        </p:nvPicPr>
        <p:blipFill>
          <a:blip r:embed="rId4"/>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Conclusions</a:t>
            </a:r>
          </a:p>
        </p:txBody>
      </p:sp>
      <p:sp>
        <p:nvSpPr>
          <p:cNvPr id="25602" name="Rectangle 3"/>
          <p:cNvSpPr>
            <a:spLocks noGrp="1" noChangeArrowheads="1"/>
          </p:cNvSpPr>
          <p:nvPr>
            <p:ph type="body" idx="1"/>
          </p:nvPr>
        </p:nvSpPr>
        <p:spPr>
          <a:xfrm>
            <a:off x="549275" y="1600200"/>
            <a:ext cx="8042275" cy="4114800"/>
          </a:xfrm>
        </p:spPr>
        <p:txBody>
          <a:bodyPr/>
          <a:lstStyle/>
          <a:p>
            <a:pPr>
              <a:spcBef>
                <a:spcPts val="1200"/>
              </a:spcBef>
            </a:pPr>
            <a:r>
              <a:rPr lang="en-US" sz="2000" smtClean="0">
                <a:solidFill>
                  <a:srgbClr val="0000CC"/>
                </a:solidFill>
              </a:rPr>
              <a:t>DG’s can provide damping to electro-mechanic oscillations</a:t>
            </a:r>
          </a:p>
          <a:p>
            <a:pPr>
              <a:spcBef>
                <a:spcPts val="1200"/>
              </a:spcBef>
            </a:pPr>
            <a:r>
              <a:rPr lang="en-US" sz="2000" smtClean="0">
                <a:solidFill>
                  <a:srgbClr val="0000CC"/>
                </a:solidFill>
              </a:rPr>
              <a:t>Controlling about 2% of total power can provide meaningful damping</a:t>
            </a:r>
          </a:p>
          <a:p>
            <a:pPr>
              <a:spcBef>
                <a:spcPts val="1200"/>
              </a:spcBef>
            </a:pPr>
            <a:r>
              <a:rPr lang="en-US" sz="2000" smtClean="0">
                <a:solidFill>
                  <a:srgbClr val="0000CC"/>
                </a:solidFill>
              </a:rPr>
              <a:t>Only local signals are needed (frequency)</a:t>
            </a:r>
          </a:p>
          <a:p>
            <a:pPr>
              <a:spcBef>
                <a:spcPts val="1200"/>
              </a:spcBef>
            </a:pPr>
            <a:r>
              <a:rPr lang="en-US" sz="2000" smtClean="0">
                <a:solidFill>
                  <a:srgbClr val="0000CC"/>
                </a:solidFill>
              </a:rPr>
              <a:t>Damping is more effective when DG’s are near the generation stations (the above 2% is at the load)</a:t>
            </a:r>
          </a:p>
          <a:p>
            <a:pPr>
              <a:spcBef>
                <a:spcPts val="1200"/>
              </a:spcBef>
            </a:pPr>
            <a:r>
              <a:rPr lang="en-US" sz="2000" smtClean="0">
                <a:solidFill>
                  <a:srgbClr val="0000CC"/>
                </a:solidFill>
              </a:rPr>
              <a:t>The control can be unidirectional (reduced generation reserve)</a:t>
            </a: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1F7F9-5642-432E-B1EC-CEE70FAD5F42}" type="slidenum">
              <a:rPr lang="en-US"/>
              <a:pPr fontAlgn="base">
                <a:spcBef>
                  <a:spcPct val="0"/>
                </a:spcBef>
                <a:spcAft>
                  <a:spcPct val="0"/>
                </a:spcAft>
              </a:pPr>
              <a:t>9</a:t>
            </a:fld>
            <a:endParaRPr lang="en-US"/>
          </a:p>
        </p:txBody>
      </p:sp>
      <p:pic>
        <p:nvPicPr>
          <p:cNvPr id="25604" name="Picture 1"/>
          <p:cNvPicPr>
            <a:picLocks noChangeAspect="1" noChangeArrowheads="1"/>
          </p:cNvPicPr>
          <p:nvPr/>
        </p:nvPicPr>
        <p:blipFill>
          <a:blip r:embed="rId2"/>
          <a:srcRect/>
          <a:stretch>
            <a:fillRect/>
          </a:stretch>
        </p:blipFill>
        <p:spPr bwMode="auto">
          <a:xfrm>
            <a:off x="3962400" y="6340475"/>
            <a:ext cx="1385888" cy="517525"/>
          </a:xfrm>
          <a:prstGeom prst="rect">
            <a:avLst/>
          </a:prstGeom>
          <a:noFill/>
          <a:ln w="9525">
            <a:noFill/>
            <a:miter lim="800000"/>
            <a:headEnd/>
            <a:tailEnd/>
          </a:ln>
        </p:spPr>
      </p:pic>
      <p:pic>
        <p:nvPicPr>
          <p:cNvPr id="25605" name="Picture 11"/>
          <p:cNvPicPr>
            <a:picLocks noChangeAspect="1" noChangeArrowheads="1"/>
          </p:cNvPicPr>
          <p:nvPr/>
        </p:nvPicPr>
        <p:blipFill>
          <a:blip r:embed="rId3"/>
          <a:srcRect/>
          <a:stretch>
            <a:fillRect/>
          </a:stretch>
        </p:blipFill>
        <p:spPr bwMode="auto">
          <a:xfrm>
            <a:off x="0" y="6526213"/>
            <a:ext cx="1801813" cy="33178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4301</TotalTime>
  <Words>1097</Words>
  <Application>Microsoft Office PowerPoint</Application>
  <PresentationFormat>On-screen Show (4:3)</PresentationFormat>
  <Paragraphs>191</Paragraphs>
  <Slides>30</Slides>
  <Notes>2</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30</vt:i4>
      </vt:variant>
    </vt:vector>
  </HeadingPairs>
  <TitlesOfParts>
    <vt:vector size="38" baseType="lpstr">
      <vt:lpstr>News Gothic MT</vt:lpstr>
      <vt:lpstr>Arial</vt:lpstr>
      <vt:lpstr>Wingdings 2</vt:lpstr>
      <vt:lpstr>Calibri</vt:lpstr>
      <vt:lpstr>Symbol</vt:lpstr>
      <vt:lpstr>Times New Roman</vt:lpstr>
      <vt:lpstr>Breeze</vt:lpstr>
      <vt:lpstr>Breeze</vt:lpstr>
      <vt:lpstr>Smart Grid Applications: Viewpoint of an Electrical Power Engineer   Francisco de Leon </vt:lpstr>
      <vt:lpstr>Electrical Power Group  http://www.poly.edu/power/ </vt:lpstr>
      <vt:lpstr>Research In Smart Grid</vt:lpstr>
      <vt:lpstr>The Grid Before it became Smart</vt:lpstr>
      <vt:lpstr>Active Damping of Power System Oscillations by Unidirectional Control of Distributed Generation Plants (1997)</vt:lpstr>
      <vt:lpstr>Unidirectional Damping</vt:lpstr>
      <vt:lpstr>Equations </vt:lpstr>
      <vt:lpstr>39-Bus System (New England)</vt:lpstr>
      <vt:lpstr>Conclusions</vt:lpstr>
      <vt:lpstr>Phase-Angle as an Additional Indicator of Imminent Voltage Collapse</vt:lpstr>
      <vt:lpstr>Analysis</vt:lpstr>
      <vt:lpstr>Universal Controller for Interconnection of Distributed Generators with the Utility Lines </vt:lpstr>
      <vt:lpstr>Our universal controller defends the utility from bad side effects caused by DG</vt:lpstr>
      <vt:lpstr>Universal Controller for Interconnection of Distributed Generators with the Utility Lines </vt:lpstr>
      <vt:lpstr>No Short Circuit Contribution</vt:lpstr>
      <vt:lpstr>Analysis of Secondary Networks having DG (What is the maximum amount of DG?)</vt:lpstr>
      <vt:lpstr>Analysis of Secondary Networks having DG</vt:lpstr>
      <vt:lpstr>Analysis of Secondary Networks with DG</vt:lpstr>
      <vt:lpstr>3G System of the Future (Con Edison)</vt:lpstr>
      <vt:lpstr>Slide 20</vt:lpstr>
      <vt:lpstr>Model Validation</vt:lpstr>
      <vt:lpstr>The Smart Grid Viewpoint of a  Power Systems Engineer   Grid Reliability</vt:lpstr>
      <vt:lpstr>Enhance Reliability</vt:lpstr>
      <vt:lpstr>Enhance Reliability</vt:lpstr>
      <vt:lpstr>Enhance Reliability</vt:lpstr>
      <vt:lpstr>Enhance Reliability</vt:lpstr>
      <vt:lpstr>Enhance Reliability</vt:lpstr>
      <vt:lpstr>Enhance Reliability</vt:lpstr>
      <vt:lpstr>Conclusions &amp; Recommendations</vt:lpstr>
      <vt:lpstr>Slide 30</vt:lpstr>
    </vt:vector>
  </TitlesOfParts>
  <Company>Polytechnic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Polytechnic Institute of NYU</dc:title>
  <dc:creator>Zivan Zabar</dc:creator>
  <cp:lastModifiedBy>Linda Casals</cp:lastModifiedBy>
  <cp:revision>139</cp:revision>
  <dcterms:created xsi:type="dcterms:W3CDTF">2009-06-01T21:38:58Z</dcterms:created>
  <dcterms:modified xsi:type="dcterms:W3CDTF">2010-10-29T15:15:12Z</dcterms:modified>
</cp:coreProperties>
</file>