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28"/>
  </p:notesMasterIdLst>
  <p:handoutMasterIdLst>
    <p:handoutMasterId r:id="rId29"/>
  </p:handoutMasterIdLst>
  <p:sldIdLst>
    <p:sldId id="266" r:id="rId2"/>
    <p:sldId id="289" r:id="rId3"/>
    <p:sldId id="499" r:id="rId4"/>
    <p:sldId id="501" r:id="rId5"/>
    <p:sldId id="517" r:id="rId6"/>
    <p:sldId id="525" r:id="rId7"/>
    <p:sldId id="504" r:id="rId8"/>
    <p:sldId id="505" r:id="rId9"/>
    <p:sldId id="507" r:id="rId10"/>
    <p:sldId id="518" r:id="rId11"/>
    <p:sldId id="509" r:id="rId12"/>
    <p:sldId id="515" r:id="rId13"/>
    <p:sldId id="510" r:id="rId14"/>
    <p:sldId id="531" r:id="rId15"/>
    <p:sldId id="495" r:id="rId16"/>
    <p:sldId id="532" r:id="rId17"/>
    <p:sldId id="524" r:id="rId18"/>
    <p:sldId id="534" r:id="rId19"/>
    <p:sldId id="511" r:id="rId20"/>
    <p:sldId id="528" r:id="rId21"/>
    <p:sldId id="523" r:id="rId22"/>
    <p:sldId id="530" r:id="rId23"/>
    <p:sldId id="506" r:id="rId24"/>
    <p:sldId id="502" r:id="rId25"/>
    <p:sldId id="503" r:id="rId26"/>
    <p:sldId id="52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31849"/>
    <a:srgbClr val="218F3B"/>
    <a:srgbClr val="2AC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211" autoAdjust="0"/>
    <p:restoredTop sz="88912" autoAdjust="0"/>
  </p:normalViewPr>
  <p:slideViewPr>
    <p:cSldViewPr snapToGrid="0" snapToObjects="1">
      <p:cViewPr>
        <p:scale>
          <a:sx n="90" d="100"/>
          <a:sy n="90" d="100"/>
        </p:scale>
        <p:origin x="-120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38BD9-4917-8D4E-AD7F-00C87105B56D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FD0A5-12A9-F248-9FA1-261E5D5F2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973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761A9-F6AF-514E-AB09-9B183D711432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D974D-8C01-4845-B68A-3955301DB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9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 to guru’s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57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.. Sequence</a:t>
            </a:r>
            <a:r>
              <a:rPr lang="en-US" baseline="0" dirty="0" smtClean="0"/>
              <a:t> not just composition and spatial, not just single box/</a:t>
            </a:r>
            <a:r>
              <a:rPr lang="en-US" baseline="0" dirty="0" err="1" smtClean="0"/>
              <a:t>signle</a:t>
            </a:r>
            <a:r>
              <a:rPr lang="en-US" baseline="0" dirty="0" smtClean="0"/>
              <a:t> controller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45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45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Something like the conditional composition 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92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Analogous to the virtual</a:t>
            </a:r>
            <a:r>
              <a:rPr lang="en-US" baseline="0" dirty="0" smtClean="0"/>
              <a:t> packet idea from </a:t>
            </a:r>
            <a:r>
              <a:rPr lang="en-US" baseline="0" dirty="0" err="1" smtClean="0"/>
              <a:t>jen</a:t>
            </a:r>
            <a:r>
              <a:rPr lang="en-US" baseline="0" dirty="0" smtClean="0"/>
              <a:t> -- @ controller, realization is via “VLAN” – packet carries its logical state somehow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45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55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4FAE71A-17FB-EC48-B5E7-81F10371F94A}" type="datetime1">
              <a:rPr lang="en-US" smtClean="0"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C273E97-3AEC-4A48-A585-99E939FCD215}" type="datetime1">
              <a:rPr lang="en-US" smtClean="0"/>
              <a:t>12/4/12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C8CB328-DFAE-B946-9655-2DB3B12220B6}" type="datetime1">
              <a:rPr lang="en-US" smtClean="0"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312D3F7-49C9-484B-BA53-AD783148C537}" type="datetime1">
              <a:rPr lang="en-US" smtClean="0"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CA0850E-2A4E-284B-8B3D-D0DE6CC6C61C}" type="datetime1">
              <a:rPr lang="en-US" smtClean="0"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164FF0-DAF2-0946-8196-32A5A804D63E}" type="datetime1">
              <a:rPr lang="en-US" smtClean="0"/>
              <a:t>12/4/12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5F8D615-826C-CD44-8F79-2224CFC038B8}" type="datetime1">
              <a:rPr lang="en-US" smtClean="0"/>
              <a:t>12/4/12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FC738A2-1A44-FD4F-A6C2-48A115334D31}" type="datetime1">
              <a:rPr lang="en-US" smtClean="0"/>
              <a:t>12/4/12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EAC84FB-AE69-EF42-8F79-D41329403453}" type="datetime1">
              <a:rPr lang="en-US" smtClean="0"/>
              <a:t>12/4/12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9312BE7-7BCF-074B-B8CC-EDB2F9012B2A}" type="datetime1">
              <a:rPr lang="en-US" smtClean="0"/>
              <a:t>12/4/12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AAE4F3C-481C-644F-A6B2-6FE8BE6301F9}" type="datetime1">
              <a:rPr lang="en-US" smtClean="0"/>
              <a:t>12/4/12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68C254FF-DA37-9945-9607-0AC07C7D0FDA}" type="datetime1">
              <a:rPr lang="en-US" smtClean="0"/>
              <a:t>12/4/12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7467" y="6492875"/>
            <a:ext cx="626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57AF-53C0-420B-9C2D-77DB1416566C}" type="slidenum">
              <a:rPr lang="en-US" smtClean="0"/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7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7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7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7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98778" y="465667"/>
            <a:ext cx="9144000" cy="2361437"/>
          </a:xfrm>
        </p:spPr>
        <p:txBody>
          <a:bodyPr>
            <a:noAutofit/>
          </a:bodyPr>
          <a:lstStyle/>
          <a:p>
            <a:r>
              <a:rPr lang="en-US" sz="5200" dirty="0" smtClean="0"/>
              <a:t> Toward </a:t>
            </a:r>
            <a:r>
              <a:rPr lang="en-US" sz="5200" dirty="0"/>
              <a:t>Practical Integration of SDN and </a:t>
            </a:r>
            <a:r>
              <a:rPr lang="en-US" sz="5200" dirty="0" err="1" smtClean="0"/>
              <a:t>Middleboxes</a:t>
            </a:r>
            <a:endParaRPr lang="en-US" sz="3200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-338666" y="4220071"/>
            <a:ext cx="5827889" cy="1769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>
                <a:solidFill>
                  <a:schemeClr val="tx1"/>
                </a:solidFill>
              </a:rPr>
              <a:t>Zafar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Qazi</a:t>
            </a:r>
            <a:r>
              <a:rPr lang="en-US" sz="3200" dirty="0" smtClean="0">
                <a:solidFill>
                  <a:schemeClr val="tx1"/>
                </a:solidFill>
              </a:rPr>
              <a:t>, William </a:t>
            </a:r>
            <a:r>
              <a:rPr lang="en-US" sz="3200" dirty="0" err="1" smtClean="0">
                <a:solidFill>
                  <a:schemeClr val="tx1"/>
                </a:solidFill>
              </a:rPr>
              <a:t>Tu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Luis Chiang,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Stony Brook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73272" y="4252710"/>
            <a:ext cx="186000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/>
              <a:t>Rui</a:t>
            </a:r>
            <a:r>
              <a:rPr lang="en-US" sz="3200" dirty="0"/>
              <a:t> Miao,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Minlan</a:t>
            </a:r>
            <a:r>
              <a:rPr lang="en-US" sz="3200" dirty="0" smtClean="0"/>
              <a:t> Yu</a:t>
            </a:r>
          </a:p>
          <a:p>
            <a:pPr algn="ctr"/>
            <a:r>
              <a:rPr lang="en-US" sz="3200" dirty="0" smtClean="0"/>
              <a:t> </a:t>
            </a:r>
            <a:r>
              <a:rPr lang="en-US" sz="3200" dirty="0"/>
              <a:t>USC</a:t>
            </a:r>
          </a:p>
          <a:p>
            <a:pPr algn="ctr"/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3265" y="2708245"/>
            <a:ext cx="39831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Vyas </a:t>
            </a:r>
            <a:r>
              <a:rPr lang="en-US" sz="3200" dirty="0" smtClean="0"/>
              <a:t>Sekar</a:t>
            </a:r>
          </a:p>
          <a:p>
            <a:pPr algn="ctr"/>
            <a:r>
              <a:rPr lang="en-US" sz="3200" dirty="0" smtClean="0"/>
              <a:t>Stony Brook University </a:t>
            </a:r>
          </a:p>
          <a:p>
            <a:pPr algn="ctr"/>
            <a:r>
              <a:rPr lang="en-US" sz="3200" smtClean="0"/>
              <a:t>Joint work </a:t>
            </a:r>
            <a:r>
              <a:rPr lang="en-US" sz="3200" dirty="0" smtClean="0"/>
              <a:t>with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532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0"/>
    </mc:Choice>
    <mc:Fallback xmlns:mv="urn:schemas-microsoft-com:mac:vml" xmlns="">
      <p:transition spd="slow" advTm="14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Middlebox</a:t>
            </a:r>
            <a:r>
              <a:rPr lang="en-US" dirty="0" smtClean="0"/>
              <a:t> load balancing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10</a:t>
            </a:fld>
            <a:endParaRPr kumimoji="0" lang="en-US"/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9169" y="3004777"/>
            <a:ext cx="667375" cy="42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9392" y="3229909"/>
            <a:ext cx="667375" cy="42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6793" y="3225635"/>
            <a:ext cx="667375" cy="42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559" y="3480985"/>
            <a:ext cx="667375" cy="42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>
            <a:stCxn id="9" idx="3"/>
            <a:endCxn id="5" idx="1"/>
          </p:cNvCxnSpPr>
          <p:nvPr/>
        </p:nvCxnSpPr>
        <p:spPr>
          <a:xfrm flipV="1">
            <a:off x="1541934" y="3215218"/>
            <a:ext cx="867235" cy="4762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3"/>
            <a:endCxn id="7" idx="1"/>
          </p:cNvCxnSpPr>
          <p:nvPr/>
        </p:nvCxnSpPr>
        <p:spPr>
          <a:xfrm>
            <a:off x="3076544" y="3215218"/>
            <a:ext cx="2472848" cy="2251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210357" y="3436076"/>
            <a:ext cx="1490026" cy="42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7" idx="1"/>
          </p:cNvCxnSpPr>
          <p:nvPr/>
        </p:nvCxnSpPr>
        <p:spPr>
          <a:xfrm flipV="1">
            <a:off x="3141052" y="3440350"/>
            <a:ext cx="2408340" cy="6511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74559" y="3065872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S1</a:t>
            </a:r>
            <a:endParaRPr lang="en-US" sz="20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7892095" y="2835039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S5</a:t>
            </a:r>
            <a:endParaRPr lang="en-US" sz="20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2002635" y="2765242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S2</a:t>
            </a:r>
            <a:endParaRPr lang="en-US" sz="20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2550503" y="3523263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S3</a:t>
            </a:r>
            <a:endParaRPr lang="en-US" sz="20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5686756" y="2829799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S4</a:t>
            </a:r>
            <a:endParaRPr lang="en-US" sz="2000" baseline="-25000" dirty="0"/>
          </a:p>
        </p:txBody>
      </p:sp>
      <p:pic>
        <p:nvPicPr>
          <p:cNvPr id="29" name="Picture 57" descr="icon_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7257" y="4433320"/>
            <a:ext cx="437542" cy="500821"/>
          </a:xfrm>
          <a:prstGeom prst="rect">
            <a:avLst/>
          </a:prstGeom>
          <a:noFill/>
        </p:spPr>
      </p:pic>
      <p:pic>
        <p:nvPicPr>
          <p:cNvPr id="30" name="Picture 11" descr="IOSfirew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8324" y="1795166"/>
            <a:ext cx="324630" cy="602782"/>
          </a:xfrm>
          <a:prstGeom prst="rect">
            <a:avLst/>
          </a:prstGeom>
          <a:noFill/>
        </p:spPr>
      </p:pic>
      <p:pic>
        <p:nvPicPr>
          <p:cNvPr id="31" name="Picture 11" descr="IOSfirew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71044" y="4632750"/>
            <a:ext cx="324630" cy="602782"/>
          </a:xfrm>
          <a:prstGeom prst="rect">
            <a:avLst/>
          </a:prstGeom>
          <a:noFill/>
        </p:spPr>
      </p:pic>
      <p:cxnSp>
        <p:nvCxnSpPr>
          <p:cNvPr id="37" name="Straight Connector 36"/>
          <p:cNvCxnSpPr>
            <a:stCxn id="30" idx="2"/>
            <a:endCxn id="5" idx="0"/>
          </p:cNvCxnSpPr>
          <p:nvPr/>
        </p:nvCxnSpPr>
        <p:spPr>
          <a:xfrm>
            <a:off x="2230639" y="2397948"/>
            <a:ext cx="512218" cy="6068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2"/>
            <a:endCxn id="29" idx="0"/>
          </p:cNvCxnSpPr>
          <p:nvPr/>
        </p:nvCxnSpPr>
        <p:spPr>
          <a:xfrm flipH="1">
            <a:off x="5776028" y="3650791"/>
            <a:ext cx="107052" cy="7825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0" name="Picture 57" descr="icon_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6520" y="1760061"/>
            <a:ext cx="437542" cy="500821"/>
          </a:xfrm>
          <a:prstGeom prst="rect">
            <a:avLst/>
          </a:prstGeom>
          <a:noFill/>
        </p:spPr>
      </p:pic>
      <p:cxnSp>
        <p:nvCxnSpPr>
          <p:cNvPr id="42" name="Straight Connector 41"/>
          <p:cNvCxnSpPr>
            <a:stCxn id="40" idx="2"/>
            <a:endCxn id="5" idx="0"/>
          </p:cNvCxnSpPr>
          <p:nvPr/>
        </p:nvCxnSpPr>
        <p:spPr>
          <a:xfrm flipH="1">
            <a:off x="2742857" y="2260882"/>
            <a:ext cx="182434" cy="7438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6" idx="2"/>
            <a:endCxn id="31" idx="0"/>
          </p:cNvCxnSpPr>
          <p:nvPr/>
        </p:nvCxnSpPr>
        <p:spPr>
          <a:xfrm>
            <a:off x="2807365" y="4301977"/>
            <a:ext cx="25994" cy="3307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9" idx="1"/>
          </p:cNvCxnSpPr>
          <p:nvPr/>
        </p:nvCxnSpPr>
        <p:spPr>
          <a:xfrm>
            <a:off x="195471" y="3691426"/>
            <a:ext cx="6790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8" idx="3"/>
          </p:cNvCxnSpPr>
          <p:nvPr/>
        </p:nvCxnSpPr>
        <p:spPr>
          <a:xfrm>
            <a:off x="8374168" y="3436076"/>
            <a:ext cx="7744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3853" y="2699646"/>
            <a:ext cx="1771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Src</a:t>
            </a:r>
            <a:r>
              <a:rPr lang="en-US" dirty="0" smtClean="0"/>
              <a:t> = 10.1.0.0/16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73822" y="1301961"/>
            <a:ext cx="5882405" cy="4337788"/>
            <a:chOff x="773822" y="1301961"/>
            <a:chExt cx="5882405" cy="4337788"/>
          </a:xfrm>
        </p:grpSpPr>
        <p:sp>
          <p:nvSpPr>
            <p:cNvPr id="86" name="TextBox 85"/>
            <p:cNvSpPr txBox="1"/>
            <p:nvPr/>
          </p:nvSpPr>
          <p:spPr>
            <a:xfrm>
              <a:off x="773822" y="1301961"/>
              <a:ext cx="13942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/>
                <a:t>F</a:t>
              </a:r>
              <a:r>
                <a:rPr lang="en-US" sz="2800" i="1" dirty="0" smtClean="0"/>
                <a:t>1 = 0.5</a:t>
              </a:r>
              <a:endParaRPr lang="en-US" sz="2800" i="1" baseline="-250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409169" y="1301961"/>
              <a:ext cx="15016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/>
                <a:t>I</a:t>
              </a:r>
              <a:r>
                <a:rPr lang="en-US" sz="2800" i="1" dirty="0"/>
                <a:t>1</a:t>
              </a:r>
              <a:r>
                <a:rPr lang="en-US" sz="2800" i="1" dirty="0" smtClean="0"/>
                <a:t> = 0.25</a:t>
              </a:r>
              <a:endParaRPr lang="en-US" sz="2800" i="1" baseline="-25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230639" y="5116529"/>
              <a:ext cx="13130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/>
                <a:t>F</a:t>
              </a:r>
              <a:r>
                <a:rPr lang="en-US" sz="2800" i="1" dirty="0"/>
                <a:t>2</a:t>
              </a:r>
              <a:r>
                <a:rPr lang="en-US" sz="2800" i="1" dirty="0" smtClean="0"/>
                <a:t> =0.5</a:t>
              </a:r>
              <a:endParaRPr lang="en-US" sz="2800" i="1" baseline="-25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154544" y="5015956"/>
              <a:ext cx="15016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/>
                <a:t>I2 = 0.75</a:t>
              </a:r>
              <a:endParaRPr lang="en-US" sz="2800" i="1" baseline="-25000" dirty="0"/>
            </a:p>
          </p:txBody>
        </p:sp>
      </p:grpSp>
      <p:pic>
        <p:nvPicPr>
          <p:cNvPr id="90" name="Picture 11" descr="IOSfirew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5355" y="2283211"/>
            <a:ext cx="324630" cy="602782"/>
          </a:xfrm>
          <a:prstGeom prst="rect">
            <a:avLst/>
          </a:prstGeom>
          <a:noFill/>
        </p:spPr>
      </p:pic>
      <p:pic>
        <p:nvPicPr>
          <p:cNvPr id="91" name="Picture 57" descr="icon_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2200" y="2334191"/>
            <a:ext cx="437542" cy="500821"/>
          </a:xfrm>
          <a:prstGeom prst="rect">
            <a:avLst/>
          </a:prstGeom>
          <a:noFill/>
        </p:spPr>
      </p:pic>
      <p:cxnSp>
        <p:nvCxnSpPr>
          <p:cNvPr id="93" name="Straight Arrow Connector 92"/>
          <p:cNvCxnSpPr>
            <a:stCxn id="90" idx="3"/>
            <a:endCxn id="91" idx="1"/>
          </p:cNvCxnSpPr>
          <p:nvPr/>
        </p:nvCxnSpPr>
        <p:spPr>
          <a:xfrm>
            <a:off x="7419985" y="2584602"/>
            <a:ext cx="73221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Rounded Rectangle 94"/>
          <p:cNvSpPr/>
          <p:nvPr/>
        </p:nvSpPr>
        <p:spPr>
          <a:xfrm>
            <a:off x="5994799" y="1533934"/>
            <a:ext cx="3073346" cy="1453896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Arrow Connector 97"/>
          <p:cNvCxnSpPr>
            <a:endCxn id="90" idx="1"/>
          </p:cNvCxnSpPr>
          <p:nvPr/>
        </p:nvCxnSpPr>
        <p:spPr>
          <a:xfrm>
            <a:off x="6608872" y="2584602"/>
            <a:ext cx="48648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8598508" y="2584602"/>
            <a:ext cx="48648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5994799" y="2031816"/>
            <a:ext cx="9170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10.1/16 </a:t>
            </a:r>
          </a:p>
          <a:p>
            <a:r>
              <a:rPr lang="en-US" dirty="0" smtClean="0">
                <a:sym typeface="Wingdings"/>
              </a:rPr>
              <a:t></a:t>
            </a:r>
          </a:p>
          <a:p>
            <a:r>
              <a:rPr lang="en-US" dirty="0" smtClean="0">
                <a:sym typeface="Wingdings"/>
              </a:rPr>
              <a:t> *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4122" y="1911710"/>
            <a:ext cx="8591877" cy="3175097"/>
            <a:chOff x="34122" y="1911710"/>
            <a:chExt cx="8591877" cy="3175097"/>
          </a:xfrm>
        </p:grpSpPr>
        <p:sp>
          <p:nvSpPr>
            <p:cNvPr id="67" name="TextBox 66"/>
            <p:cNvSpPr txBox="1"/>
            <p:nvPr/>
          </p:nvSpPr>
          <p:spPr>
            <a:xfrm>
              <a:off x="34122" y="4191382"/>
              <a:ext cx="2401018" cy="83099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Src</a:t>
              </a:r>
              <a:r>
                <a:rPr lang="en-US" sz="1600" dirty="0" smtClean="0"/>
                <a:t>, </a:t>
              </a:r>
              <a:r>
                <a:rPr lang="en-US" sz="1600" dirty="0" err="1" smtClean="0"/>
                <a:t>Dst</a:t>
              </a:r>
              <a:r>
                <a:rPr lang="en-US" sz="1600" dirty="0" smtClean="0"/>
                <a:t>, </a:t>
              </a:r>
              <a:r>
                <a:rPr lang="en-US" sz="1600" dirty="0" err="1" smtClean="0"/>
                <a:t>Input,NextHop</a:t>
              </a:r>
              <a:endParaRPr lang="en-US" sz="1600" dirty="0" smtClean="0"/>
            </a:p>
            <a:p>
              <a:r>
                <a:rPr lang="en-US" sz="1600" dirty="0" smtClean="0">
                  <a:latin typeface="Courier"/>
                  <a:cs typeface="Courier"/>
                </a:rPr>
                <a:t>10.1.0/17,*,*,S2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10.1.128/</a:t>
              </a:r>
              <a:r>
                <a:rPr lang="en-US" sz="1600" dirty="0">
                  <a:latin typeface="Courier"/>
                  <a:cs typeface="Courier"/>
                </a:rPr>
                <a:t>17,*,*,</a:t>
              </a:r>
              <a:r>
                <a:rPr lang="en-US" sz="1600" dirty="0" smtClean="0">
                  <a:latin typeface="Courier"/>
                  <a:cs typeface="Courier"/>
                </a:rPr>
                <a:t>S3</a:t>
              </a:r>
              <a:endParaRPr lang="en-US" sz="1600" dirty="0">
                <a:latin typeface="Courier"/>
                <a:cs typeface="Courier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033109" y="4017821"/>
              <a:ext cx="2524148" cy="83099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Src</a:t>
              </a:r>
              <a:r>
                <a:rPr lang="en-US" sz="1600" dirty="0" smtClean="0"/>
                <a:t>, </a:t>
              </a:r>
              <a:r>
                <a:rPr lang="en-US" sz="1600" dirty="0" err="1" smtClean="0"/>
                <a:t>Dst</a:t>
              </a:r>
              <a:r>
                <a:rPr lang="en-US" sz="1600" dirty="0" smtClean="0"/>
                <a:t>, </a:t>
              </a:r>
              <a:r>
                <a:rPr lang="en-US" sz="1600" dirty="0" err="1" smtClean="0"/>
                <a:t>Input,NextHop</a:t>
              </a:r>
              <a:endParaRPr lang="en-US" sz="1600" dirty="0" smtClean="0"/>
            </a:p>
            <a:p>
              <a:r>
                <a:rPr lang="en-US" sz="1600" dirty="0" smtClean="0">
                  <a:latin typeface="Courier"/>
                  <a:cs typeface="Courier"/>
                </a:rPr>
                <a:t>10.1.128/17,*,S1,M3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10.1.128/</a:t>
              </a:r>
              <a:r>
                <a:rPr lang="en-US" sz="1600" dirty="0">
                  <a:latin typeface="Courier"/>
                  <a:cs typeface="Courier"/>
                </a:rPr>
                <a:t>17,*</a:t>
              </a:r>
              <a:r>
                <a:rPr lang="en-US" sz="1600" dirty="0" smtClean="0">
                  <a:latin typeface="Courier"/>
                  <a:cs typeface="Courier"/>
                </a:rPr>
                <a:t>,M3,S4</a:t>
              </a:r>
              <a:endParaRPr lang="en-US" sz="1600" dirty="0">
                <a:latin typeface="Courier"/>
                <a:cs typeface="Courier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099228" y="1911710"/>
              <a:ext cx="2401018" cy="132343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Src</a:t>
              </a:r>
              <a:r>
                <a:rPr lang="en-US" sz="1600" dirty="0" smtClean="0"/>
                <a:t>, </a:t>
              </a:r>
              <a:r>
                <a:rPr lang="en-US" sz="1600" dirty="0" err="1" smtClean="0"/>
                <a:t>Dst</a:t>
              </a:r>
              <a:r>
                <a:rPr lang="en-US" sz="1600" dirty="0" smtClean="0"/>
                <a:t>, </a:t>
              </a:r>
              <a:r>
                <a:rPr lang="en-US" sz="1600" dirty="0" err="1" smtClean="0"/>
                <a:t>Input,NextHop</a:t>
              </a:r>
              <a:endParaRPr lang="en-US" sz="1600" dirty="0" smtClean="0"/>
            </a:p>
            <a:p>
              <a:r>
                <a:rPr lang="en-US" sz="1600" dirty="0" smtClean="0">
                  <a:latin typeface="Courier"/>
                  <a:cs typeface="Courier"/>
                </a:rPr>
                <a:t>10.1.0/17,*,S1,M1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10.1.0/18,</a:t>
              </a:r>
              <a:r>
                <a:rPr lang="en-US" sz="1600" dirty="0">
                  <a:latin typeface="Courier"/>
                  <a:cs typeface="Courier"/>
                </a:rPr>
                <a:t>*</a:t>
              </a:r>
              <a:r>
                <a:rPr lang="en-US" sz="1600" dirty="0" smtClean="0">
                  <a:latin typeface="Courier"/>
                  <a:cs typeface="Courier"/>
                </a:rPr>
                <a:t>,M1</a:t>
              </a:r>
              <a:r>
                <a:rPr lang="en-US" sz="1600" dirty="0">
                  <a:latin typeface="Courier"/>
                  <a:cs typeface="Courier"/>
                </a:rPr>
                <a:t>,</a:t>
              </a:r>
              <a:r>
                <a:rPr lang="en-US" sz="1600" dirty="0" smtClean="0">
                  <a:latin typeface="Courier"/>
                  <a:cs typeface="Courier"/>
                </a:rPr>
                <a:t>M2</a:t>
              </a:r>
              <a:endParaRPr lang="en-US" sz="1600" dirty="0">
                <a:latin typeface="Courier"/>
                <a:cs typeface="Courier"/>
              </a:endParaRPr>
            </a:p>
            <a:p>
              <a:r>
                <a:rPr lang="en-US" sz="1600" dirty="0" smtClean="0">
                  <a:latin typeface="Courier"/>
                  <a:cs typeface="Courier"/>
                </a:rPr>
                <a:t>10.1.64/18,</a:t>
              </a:r>
              <a:r>
                <a:rPr lang="en-US" sz="1600" dirty="0">
                  <a:latin typeface="Courier"/>
                  <a:cs typeface="Courier"/>
                </a:rPr>
                <a:t>*</a:t>
              </a:r>
              <a:r>
                <a:rPr lang="en-US" sz="1600" dirty="0" smtClean="0">
                  <a:latin typeface="Courier"/>
                  <a:cs typeface="Courier"/>
                </a:rPr>
                <a:t>,M1,S4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10.1.0/18,*,M2,S4</a:t>
              </a:r>
              <a:endParaRPr lang="en-US" sz="1600" dirty="0">
                <a:latin typeface="Courier"/>
                <a:cs typeface="Courier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101851" y="3517147"/>
              <a:ext cx="2524148" cy="156966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Src</a:t>
              </a:r>
              <a:r>
                <a:rPr lang="en-US" sz="1600" dirty="0" smtClean="0"/>
                <a:t>, </a:t>
              </a:r>
              <a:r>
                <a:rPr lang="en-US" sz="1600" dirty="0" err="1" smtClean="0"/>
                <a:t>Dst</a:t>
              </a:r>
              <a:r>
                <a:rPr lang="en-US" sz="1600" dirty="0" smtClean="0"/>
                <a:t>, </a:t>
              </a:r>
              <a:r>
                <a:rPr lang="en-US" sz="1600" dirty="0" err="1" smtClean="0"/>
                <a:t>Input,NextHop</a:t>
              </a:r>
              <a:endParaRPr lang="en-US" sz="1600" dirty="0" smtClean="0"/>
            </a:p>
            <a:p>
              <a:r>
                <a:rPr lang="en-US" sz="1600" dirty="0" smtClean="0">
                  <a:latin typeface="Courier"/>
                  <a:cs typeface="Courier"/>
                </a:rPr>
                <a:t>10.1.0/18,*,S2,S5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10.1.64/</a:t>
              </a:r>
              <a:r>
                <a:rPr lang="en-US" sz="1600" dirty="0">
                  <a:latin typeface="Courier"/>
                  <a:cs typeface="Courier"/>
                </a:rPr>
                <a:t>18,*,S2</a:t>
              </a:r>
              <a:r>
                <a:rPr lang="en-US" sz="1600" dirty="0" smtClean="0">
                  <a:latin typeface="Courier"/>
                  <a:cs typeface="Courier"/>
                </a:rPr>
                <a:t>,M4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10.1.128/17,</a:t>
              </a:r>
              <a:r>
                <a:rPr lang="en-US" sz="1600" dirty="0">
                  <a:latin typeface="Courier"/>
                  <a:cs typeface="Courier"/>
                </a:rPr>
                <a:t>*,</a:t>
              </a:r>
              <a:r>
                <a:rPr lang="en-US" sz="1600" dirty="0" smtClean="0">
                  <a:latin typeface="Courier"/>
                  <a:cs typeface="Courier"/>
                </a:rPr>
                <a:t>S3,</a:t>
              </a:r>
              <a:r>
                <a:rPr lang="en-US" sz="1600" dirty="0">
                  <a:latin typeface="Courier"/>
                  <a:cs typeface="Courier"/>
                </a:rPr>
                <a:t>M4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10.1.64/18,</a:t>
              </a:r>
              <a:r>
                <a:rPr lang="en-US" sz="1600" dirty="0">
                  <a:latin typeface="Courier"/>
                  <a:cs typeface="Courier"/>
                </a:rPr>
                <a:t>*</a:t>
              </a:r>
              <a:r>
                <a:rPr lang="en-US" sz="1600" dirty="0" smtClean="0">
                  <a:latin typeface="Courier"/>
                  <a:cs typeface="Courier"/>
                </a:rPr>
                <a:t>,M4,S5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10.1.128/17,</a:t>
              </a:r>
              <a:r>
                <a:rPr lang="en-US" sz="1600" dirty="0">
                  <a:latin typeface="Courier"/>
                  <a:cs typeface="Courier"/>
                </a:rPr>
                <a:t>*,M4,</a:t>
              </a:r>
              <a:r>
                <a:rPr lang="en-US" sz="1600" dirty="0" smtClean="0">
                  <a:latin typeface="Courier"/>
                  <a:cs typeface="Courier"/>
                </a:rPr>
                <a:t>S5</a:t>
              </a:r>
              <a:endParaRPr lang="en-US" sz="1600" dirty="0">
                <a:latin typeface="Courier"/>
                <a:cs typeface="Courier"/>
              </a:endParaRP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6897955" y="1909695"/>
            <a:ext cx="920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Firewall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8049112" y="1909695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IDS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7050355" y="156357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Policy</a:t>
            </a:r>
            <a:endParaRPr lang="en-US" b="1" dirty="0"/>
          </a:p>
        </p:txBody>
      </p:sp>
      <p:pic>
        <p:nvPicPr>
          <p:cNvPr id="6" name="Picture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3677" y="3881095"/>
            <a:ext cx="667375" cy="42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Connector 12"/>
          <p:cNvCxnSpPr>
            <a:stCxn id="9" idx="3"/>
            <a:endCxn id="6" idx="1"/>
          </p:cNvCxnSpPr>
          <p:nvPr/>
        </p:nvCxnSpPr>
        <p:spPr>
          <a:xfrm>
            <a:off x="1541934" y="3691426"/>
            <a:ext cx="931743" cy="4001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6399" y="5908099"/>
            <a:ext cx="9036047" cy="5847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Implication: Unified view of MB and switch resources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6233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Middlebox</a:t>
            </a:r>
            <a:r>
              <a:rPr lang="en-US" dirty="0" smtClean="0"/>
              <a:t> introduce packet mods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 rewrites headers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Proxy, </a:t>
            </a:r>
            <a:r>
              <a:rPr lang="en-US" dirty="0" err="1" smtClean="0"/>
              <a:t>WanOPT</a:t>
            </a:r>
            <a:r>
              <a:rPr lang="en-US" dirty="0" smtClean="0"/>
              <a:t> coalesces sessions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Dynamic invocation</a:t>
            </a:r>
            <a:r>
              <a:rPr lang="en-US" dirty="0"/>
              <a:t>?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5254885"/>
            <a:ext cx="7956625" cy="5847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Implication: Visibility and scalability challenges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6344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5400000">
            <a:off x="4358101" y="2774830"/>
            <a:ext cx="461665" cy="2595547"/>
            <a:chOff x="900224" y="2372134"/>
            <a:chExt cx="1075455" cy="3712212"/>
          </a:xfrm>
        </p:grpSpPr>
        <p:sp>
          <p:nvSpPr>
            <p:cNvPr id="8" name="Rounded Rectangle 7"/>
            <p:cNvSpPr/>
            <p:nvPr/>
          </p:nvSpPr>
          <p:spPr>
            <a:xfrm rot="16200000">
              <a:off x="-281925" y="3699594"/>
              <a:ext cx="3439753" cy="1075455"/>
            </a:xfrm>
            <a:prstGeom prst="roundRect">
              <a:avLst/>
            </a:prstGeom>
            <a:noFill/>
            <a:ln w="25400">
              <a:solidFill>
                <a:srgbClr val="00009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418154" y="3690512"/>
              <a:ext cx="3712212" cy="1075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Network OS</a:t>
              </a: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3481661" y="5480518"/>
            <a:ext cx="2405046" cy="461666"/>
          </a:xfrm>
          <a:prstGeom prst="roundRect">
            <a:avLst/>
          </a:prstGeom>
          <a:noFill/>
          <a:ln w="25400">
            <a:solidFill>
              <a:srgbClr val="00009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44190" y="5480519"/>
            <a:ext cx="2595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Data Plane</a:t>
            </a:r>
          </a:p>
        </p:txBody>
      </p:sp>
      <p:grpSp>
        <p:nvGrpSpPr>
          <p:cNvPr id="44" name="Group 43"/>
          <p:cNvGrpSpPr/>
          <p:nvPr/>
        </p:nvGrpSpPr>
        <p:grpSpPr>
          <a:xfrm rot="5400000">
            <a:off x="4245739" y="1219412"/>
            <a:ext cx="461665" cy="2595547"/>
            <a:chOff x="900224" y="2372134"/>
            <a:chExt cx="1075455" cy="3712212"/>
          </a:xfrm>
        </p:grpSpPr>
        <p:sp>
          <p:nvSpPr>
            <p:cNvPr id="45" name="Rounded Rectangle 44"/>
            <p:cNvSpPr/>
            <p:nvPr/>
          </p:nvSpPr>
          <p:spPr>
            <a:xfrm rot="16200000">
              <a:off x="-281925" y="3699594"/>
              <a:ext cx="3439753" cy="1075455"/>
            </a:xfrm>
            <a:prstGeom prst="roundRect">
              <a:avLst/>
            </a:prstGeom>
            <a:noFill/>
            <a:ln w="25400">
              <a:solidFill>
                <a:srgbClr val="00009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-418154" y="3690512"/>
              <a:ext cx="3712212" cy="1075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Control Apps</a:t>
              </a:r>
            </a:p>
          </p:txBody>
        </p:sp>
      </p:grpSp>
      <p:sp>
        <p:nvSpPr>
          <p:cNvPr id="4" name="Up-Down Arrow 3"/>
          <p:cNvSpPr/>
          <p:nvPr/>
        </p:nvSpPr>
        <p:spPr>
          <a:xfrm>
            <a:off x="4340659" y="2748019"/>
            <a:ext cx="366889" cy="1055385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Up-Down Arrow 46"/>
          <p:cNvSpPr/>
          <p:nvPr/>
        </p:nvSpPr>
        <p:spPr>
          <a:xfrm>
            <a:off x="4351421" y="4303436"/>
            <a:ext cx="366889" cy="1115231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879061"/>
              </p:ext>
            </p:extLst>
          </p:nvPr>
        </p:nvGraphicFramePr>
        <p:xfrm>
          <a:off x="6086846" y="5649652"/>
          <a:ext cx="2667000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1219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“Flow”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Action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4921003" y="2919743"/>
            <a:ext cx="1405036" cy="785848"/>
            <a:chOff x="1339709" y="2236620"/>
            <a:chExt cx="6228103" cy="3230473"/>
          </a:xfrm>
        </p:grpSpPr>
        <p:sp>
          <p:nvSpPr>
            <p:cNvPr id="52" name="Cloud 51"/>
            <p:cNvSpPr/>
            <p:nvPr/>
          </p:nvSpPr>
          <p:spPr>
            <a:xfrm rot="169972">
              <a:off x="2410245" y="2815336"/>
              <a:ext cx="3735344" cy="2337760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pic>
          <p:nvPicPr>
            <p:cNvPr id="53" name="Picture 52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69400" y="3049179"/>
              <a:ext cx="667375" cy="420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4" name="Picture 5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91560" y="4612649"/>
              <a:ext cx="667375" cy="420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5" name="Picture 5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18162" y="2947579"/>
              <a:ext cx="667375" cy="420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" name="Picture 5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96275" y="4612649"/>
              <a:ext cx="667375" cy="420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" name="Picture 230" descr="UCS5108BladeServerChass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39709" y="2947579"/>
              <a:ext cx="1298123" cy="223120"/>
            </a:xfrm>
            <a:prstGeom prst="rect">
              <a:avLst/>
            </a:prstGeom>
            <a:noFill/>
          </p:spPr>
        </p:pic>
        <p:pic>
          <p:nvPicPr>
            <p:cNvPr id="58" name="Picture 230" descr="UCS5108BladeServerChass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69689" y="2839402"/>
              <a:ext cx="1298123" cy="223120"/>
            </a:xfrm>
            <a:prstGeom prst="rect">
              <a:avLst/>
            </a:prstGeom>
            <a:noFill/>
          </p:spPr>
        </p:pic>
        <p:pic>
          <p:nvPicPr>
            <p:cNvPr id="59" name="Picture 230" descr="UCS5108BladeServerChass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39709" y="5243973"/>
              <a:ext cx="1298123" cy="223120"/>
            </a:xfrm>
            <a:prstGeom prst="rect">
              <a:avLst/>
            </a:prstGeom>
            <a:noFill/>
          </p:spPr>
        </p:pic>
        <p:pic>
          <p:nvPicPr>
            <p:cNvPr id="60" name="Picture 230" descr="UCS5108BladeServerChass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54162" y="5186775"/>
              <a:ext cx="1298123" cy="223120"/>
            </a:xfrm>
            <a:prstGeom prst="rect">
              <a:avLst/>
            </a:prstGeom>
            <a:noFill/>
          </p:spPr>
        </p:pic>
        <p:pic>
          <p:nvPicPr>
            <p:cNvPr id="61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6812" y="4857318"/>
              <a:ext cx="523418" cy="329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" name="Picture 57" descr="icon_colo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17216" y="2480078"/>
              <a:ext cx="437542" cy="500821"/>
            </a:xfrm>
            <a:prstGeom prst="rect">
              <a:avLst/>
            </a:prstGeom>
            <a:noFill/>
          </p:spPr>
        </p:pic>
        <p:pic>
          <p:nvPicPr>
            <p:cNvPr id="63" name="Picture 11" descr="IOSfirewal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35612" y="2344797"/>
              <a:ext cx="324630" cy="602782"/>
            </a:xfrm>
            <a:prstGeom prst="rect">
              <a:avLst/>
            </a:prstGeom>
            <a:noFill/>
          </p:spPr>
        </p:pic>
        <p:pic>
          <p:nvPicPr>
            <p:cNvPr id="64" name="Picture 57" descr="icon_colo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63107" y="2338581"/>
              <a:ext cx="437542" cy="500821"/>
            </a:xfrm>
            <a:prstGeom prst="rect">
              <a:avLst/>
            </a:prstGeom>
            <a:noFill/>
          </p:spPr>
        </p:pic>
        <p:pic>
          <p:nvPicPr>
            <p:cNvPr id="65" name="Picture 11" descr="IOSfirewal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35712" y="2236620"/>
              <a:ext cx="324630" cy="602782"/>
            </a:xfrm>
            <a:prstGeom prst="rect">
              <a:avLst/>
            </a:prstGeom>
            <a:noFill/>
          </p:spPr>
        </p:pic>
        <p:pic>
          <p:nvPicPr>
            <p:cNvPr id="66" name="Picture 11" descr="IOSfirewal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85537" y="4567231"/>
              <a:ext cx="324630" cy="602782"/>
            </a:xfrm>
            <a:prstGeom prst="rect">
              <a:avLst/>
            </a:prstGeom>
            <a:noFill/>
          </p:spPr>
        </p:pic>
        <p:pic>
          <p:nvPicPr>
            <p:cNvPr id="67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23408" y="4840556"/>
              <a:ext cx="523418" cy="329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8" name="TextBox 67"/>
          <p:cNvSpPr txBox="1"/>
          <p:nvPr/>
        </p:nvSpPr>
        <p:spPr>
          <a:xfrm>
            <a:off x="6544369" y="3122292"/>
            <a:ext cx="19569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Physical View</a:t>
            </a:r>
          </a:p>
        </p:txBody>
      </p:sp>
      <p:pic>
        <p:nvPicPr>
          <p:cNvPr id="70" name="Picture 69" descr="MC9004316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220" y="956827"/>
            <a:ext cx="985329" cy="985329"/>
          </a:xfrm>
          <a:prstGeom prst="rect">
            <a:avLst/>
          </a:prstGeom>
        </p:spPr>
      </p:pic>
      <p:sp>
        <p:nvSpPr>
          <p:cNvPr id="71" name="Up-Down Arrow 70"/>
          <p:cNvSpPr/>
          <p:nvPr/>
        </p:nvSpPr>
        <p:spPr>
          <a:xfrm>
            <a:off x="4309614" y="1707443"/>
            <a:ext cx="366889" cy="578909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129229" y="1101413"/>
            <a:ext cx="23936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Logical view</a:t>
            </a:r>
          </a:p>
          <a:p>
            <a:r>
              <a:rPr lang="en-US" sz="2200" dirty="0" smtClean="0"/>
              <a:t>Specify policy goals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189796" y="1276556"/>
            <a:ext cx="9344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Admin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Middlebox</a:t>
            </a:r>
            <a:r>
              <a:rPr lang="en-US" dirty="0" smtClean="0"/>
              <a:t> implications for SDN view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2109763"/>
            <a:ext cx="299898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MB + </a:t>
            </a:r>
            <a:r>
              <a:rPr lang="en-US" sz="2400" dirty="0"/>
              <a:t>s</a:t>
            </a:r>
            <a:r>
              <a:rPr lang="en-US" sz="2400" dirty="0" smtClean="0"/>
              <a:t>witch resources</a:t>
            </a:r>
          </a:p>
          <a:p>
            <a:r>
              <a:rPr lang="en-US" sz="2400" dirty="0" smtClean="0"/>
              <a:t>Verification </a:t>
            </a:r>
          </a:p>
          <a:p>
            <a:r>
              <a:rPr lang="en-US" sz="2400" dirty="0" smtClean="0"/>
              <a:t>Handle dynamics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5396882"/>
            <a:ext cx="24309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expressive </a:t>
            </a:r>
          </a:p>
          <a:p>
            <a:r>
              <a:rPr lang="en-US" sz="2400" dirty="0" smtClean="0"/>
              <a:t>data plane </a:t>
            </a:r>
            <a:r>
              <a:rPr lang="en-US" sz="2400" dirty="0" err="1" smtClean="0"/>
              <a:t>fwding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9883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for this talk</a:t>
            </a:r>
          </a:p>
          <a:p>
            <a:endParaRPr lang="en-US" dirty="0"/>
          </a:p>
          <a:p>
            <a:r>
              <a:rPr lang="en-US" dirty="0" smtClean="0"/>
              <a:t>Challenges with SDN-MB integration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Promising starts</a:t>
            </a:r>
          </a:p>
          <a:p>
            <a:endParaRPr lang="en-US" dirty="0"/>
          </a:p>
          <a:p>
            <a:r>
              <a:rPr lang="en-US" dirty="0" smtClean="0"/>
              <a:t>Reflections..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4331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5400000">
            <a:off x="4358101" y="2774830"/>
            <a:ext cx="461665" cy="2595547"/>
            <a:chOff x="900224" y="2372134"/>
            <a:chExt cx="1075455" cy="3712212"/>
          </a:xfrm>
        </p:grpSpPr>
        <p:sp>
          <p:nvSpPr>
            <p:cNvPr id="8" name="Rounded Rectangle 7"/>
            <p:cNvSpPr/>
            <p:nvPr/>
          </p:nvSpPr>
          <p:spPr>
            <a:xfrm rot="16200000">
              <a:off x="-281925" y="3699594"/>
              <a:ext cx="3439753" cy="1075455"/>
            </a:xfrm>
            <a:prstGeom prst="roundRect">
              <a:avLst/>
            </a:prstGeom>
            <a:noFill/>
            <a:ln w="25400">
              <a:solidFill>
                <a:srgbClr val="00009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418154" y="3690512"/>
              <a:ext cx="3712212" cy="1075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Network OS</a:t>
              </a: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3481661" y="5480518"/>
            <a:ext cx="2405046" cy="461666"/>
          </a:xfrm>
          <a:prstGeom prst="roundRect">
            <a:avLst/>
          </a:prstGeom>
          <a:noFill/>
          <a:ln w="25400">
            <a:solidFill>
              <a:srgbClr val="00009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44190" y="5480519"/>
            <a:ext cx="2595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Data Plane</a:t>
            </a:r>
          </a:p>
        </p:txBody>
      </p:sp>
      <p:grpSp>
        <p:nvGrpSpPr>
          <p:cNvPr id="44" name="Group 43"/>
          <p:cNvGrpSpPr/>
          <p:nvPr/>
        </p:nvGrpSpPr>
        <p:grpSpPr>
          <a:xfrm rot="5400000">
            <a:off x="4245739" y="1219412"/>
            <a:ext cx="461665" cy="2595547"/>
            <a:chOff x="900224" y="2372134"/>
            <a:chExt cx="1075455" cy="3712212"/>
          </a:xfrm>
        </p:grpSpPr>
        <p:sp>
          <p:nvSpPr>
            <p:cNvPr id="45" name="Rounded Rectangle 44"/>
            <p:cNvSpPr/>
            <p:nvPr/>
          </p:nvSpPr>
          <p:spPr>
            <a:xfrm rot="16200000">
              <a:off x="-281925" y="3699594"/>
              <a:ext cx="3439753" cy="1075455"/>
            </a:xfrm>
            <a:prstGeom prst="roundRect">
              <a:avLst/>
            </a:prstGeom>
            <a:noFill/>
            <a:ln w="25400">
              <a:solidFill>
                <a:srgbClr val="00009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-418154" y="3690512"/>
              <a:ext cx="3712212" cy="1075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Control Apps</a:t>
              </a:r>
            </a:p>
          </p:txBody>
        </p:sp>
      </p:grpSp>
      <p:sp>
        <p:nvSpPr>
          <p:cNvPr id="4" name="Up-Down Arrow 3"/>
          <p:cNvSpPr/>
          <p:nvPr/>
        </p:nvSpPr>
        <p:spPr>
          <a:xfrm>
            <a:off x="4340659" y="2748019"/>
            <a:ext cx="366889" cy="1055385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Up-Down Arrow 46"/>
          <p:cNvSpPr/>
          <p:nvPr/>
        </p:nvSpPr>
        <p:spPr>
          <a:xfrm>
            <a:off x="4351421" y="4303436"/>
            <a:ext cx="366889" cy="1115231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153030"/>
              </p:ext>
            </p:extLst>
          </p:nvPr>
        </p:nvGraphicFramePr>
        <p:xfrm>
          <a:off x="6086846" y="5649652"/>
          <a:ext cx="2667000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1219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“Flow”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Action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4921003" y="2919743"/>
            <a:ext cx="1405036" cy="785848"/>
            <a:chOff x="1339709" y="2236620"/>
            <a:chExt cx="6228103" cy="3230473"/>
          </a:xfrm>
        </p:grpSpPr>
        <p:sp>
          <p:nvSpPr>
            <p:cNvPr id="52" name="Cloud 51"/>
            <p:cNvSpPr/>
            <p:nvPr/>
          </p:nvSpPr>
          <p:spPr>
            <a:xfrm rot="169972">
              <a:off x="2410245" y="2815336"/>
              <a:ext cx="3735344" cy="2337760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pic>
          <p:nvPicPr>
            <p:cNvPr id="53" name="Picture 52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69400" y="3049179"/>
              <a:ext cx="667375" cy="420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4" name="Picture 5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91560" y="4612649"/>
              <a:ext cx="667375" cy="420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5" name="Picture 5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18162" y="2947579"/>
              <a:ext cx="667375" cy="420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" name="Picture 5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96275" y="4612649"/>
              <a:ext cx="667375" cy="420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" name="Picture 230" descr="UCS5108BladeServerChass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39709" y="2947579"/>
              <a:ext cx="1298123" cy="223120"/>
            </a:xfrm>
            <a:prstGeom prst="rect">
              <a:avLst/>
            </a:prstGeom>
            <a:noFill/>
          </p:spPr>
        </p:pic>
        <p:pic>
          <p:nvPicPr>
            <p:cNvPr id="58" name="Picture 230" descr="UCS5108BladeServerChass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69689" y="2839402"/>
              <a:ext cx="1298123" cy="223120"/>
            </a:xfrm>
            <a:prstGeom prst="rect">
              <a:avLst/>
            </a:prstGeom>
            <a:noFill/>
          </p:spPr>
        </p:pic>
        <p:pic>
          <p:nvPicPr>
            <p:cNvPr id="59" name="Picture 230" descr="UCS5108BladeServerChass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39709" y="5243973"/>
              <a:ext cx="1298123" cy="223120"/>
            </a:xfrm>
            <a:prstGeom prst="rect">
              <a:avLst/>
            </a:prstGeom>
            <a:noFill/>
          </p:spPr>
        </p:pic>
        <p:pic>
          <p:nvPicPr>
            <p:cNvPr id="60" name="Picture 230" descr="UCS5108BladeServerChass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54162" y="5186775"/>
              <a:ext cx="1298123" cy="223120"/>
            </a:xfrm>
            <a:prstGeom prst="rect">
              <a:avLst/>
            </a:prstGeom>
            <a:noFill/>
          </p:spPr>
        </p:pic>
        <p:pic>
          <p:nvPicPr>
            <p:cNvPr id="61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6812" y="4857318"/>
              <a:ext cx="523418" cy="329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" name="Picture 57" descr="icon_colo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17216" y="2480078"/>
              <a:ext cx="437542" cy="500821"/>
            </a:xfrm>
            <a:prstGeom prst="rect">
              <a:avLst/>
            </a:prstGeom>
            <a:noFill/>
          </p:spPr>
        </p:pic>
        <p:pic>
          <p:nvPicPr>
            <p:cNvPr id="63" name="Picture 11" descr="IOSfirewal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35612" y="2344797"/>
              <a:ext cx="324630" cy="602782"/>
            </a:xfrm>
            <a:prstGeom prst="rect">
              <a:avLst/>
            </a:prstGeom>
            <a:noFill/>
          </p:spPr>
        </p:pic>
        <p:pic>
          <p:nvPicPr>
            <p:cNvPr id="64" name="Picture 57" descr="icon_colo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63107" y="2338581"/>
              <a:ext cx="437542" cy="500821"/>
            </a:xfrm>
            <a:prstGeom prst="rect">
              <a:avLst/>
            </a:prstGeom>
            <a:noFill/>
          </p:spPr>
        </p:pic>
        <p:pic>
          <p:nvPicPr>
            <p:cNvPr id="65" name="Picture 11" descr="IOSfirewal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35712" y="2236620"/>
              <a:ext cx="324630" cy="602782"/>
            </a:xfrm>
            <a:prstGeom prst="rect">
              <a:avLst/>
            </a:prstGeom>
            <a:noFill/>
          </p:spPr>
        </p:pic>
        <p:pic>
          <p:nvPicPr>
            <p:cNvPr id="66" name="Picture 11" descr="IOSfirewal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85537" y="4567231"/>
              <a:ext cx="324630" cy="602782"/>
            </a:xfrm>
            <a:prstGeom prst="rect">
              <a:avLst/>
            </a:prstGeom>
            <a:noFill/>
          </p:spPr>
        </p:pic>
        <p:pic>
          <p:nvPicPr>
            <p:cNvPr id="67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23408" y="4840556"/>
              <a:ext cx="523418" cy="329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8" name="TextBox 67"/>
          <p:cNvSpPr txBox="1"/>
          <p:nvPr/>
        </p:nvSpPr>
        <p:spPr>
          <a:xfrm>
            <a:off x="6544369" y="3122292"/>
            <a:ext cx="19569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Physical View</a:t>
            </a:r>
          </a:p>
        </p:txBody>
      </p:sp>
      <p:pic>
        <p:nvPicPr>
          <p:cNvPr id="70" name="Picture 69" descr="MC9004316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220" y="956827"/>
            <a:ext cx="985329" cy="985329"/>
          </a:xfrm>
          <a:prstGeom prst="rect">
            <a:avLst/>
          </a:prstGeom>
        </p:spPr>
      </p:pic>
      <p:sp>
        <p:nvSpPr>
          <p:cNvPr id="71" name="Up-Down Arrow 70"/>
          <p:cNvSpPr/>
          <p:nvPr/>
        </p:nvSpPr>
        <p:spPr>
          <a:xfrm>
            <a:off x="4309614" y="1707443"/>
            <a:ext cx="366889" cy="578909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129229" y="1101413"/>
            <a:ext cx="23936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Logical view</a:t>
            </a:r>
          </a:p>
          <a:p>
            <a:r>
              <a:rPr lang="en-US" sz="2200" dirty="0" smtClean="0"/>
              <a:t>Specify policy goals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189796" y="1276556"/>
            <a:ext cx="9344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Admin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Middlebox</a:t>
            </a:r>
            <a:r>
              <a:rPr lang="en-US" dirty="0" smtClean="0"/>
              <a:t> implications for SDN view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2109763"/>
            <a:ext cx="299898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MB + </a:t>
            </a:r>
            <a:r>
              <a:rPr lang="en-US" sz="2400" dirty="0"/>
              <a:t>s</a:t>
            </a:r>
            <a:r>
              <a:rPr lang="en-US" sz="2400" dirty="0" smtClean="0"/>
              <a:t>witch resources</a:t>
            </a:r>
          </a:p>
          <a:p>
            <a:r>
              <a:rPr lang="en-US" sz="2400" dirty="0" smtClean="0"/>
              <a:t>Verification </a:t>
            </a:r>
          </a:p>
          <a:p>
            <a:r>
              <a:rPr lang="en-US" sz="2400" dirty="0" smtClean="0"/>
              <a:t>Handle dynamics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5396882"/>
            <a:ext cx="24309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expressive </a:t>
            </a:r>
          </a:p>
          <a:p>
            <a:r>
              <a:rPr lang="en-US" sz="2400" dirty="0" smtClean="0"/>
              <a:t>data plane </a:t>
            </a:r>
            <a:r>
              <a:rPr lang="en-US" sz="2400" dirty="0" err="1" smtClean="0"/>
              <a:t>fwding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14</a:t>
            </a:fld>
            <a:endParaRPr kumimoji="0" lang="en-US"/>
          </a:p>
        </p:txBody>
      </p:sp>
      <p:sp>
        <p:nvSpPr>
          <p:cNvPr id="40" name="Rounded Rectangle 39"/>
          <p:cNvSpPr/>
          <p:nvPr/>
        </p:nvSpPr>
        <p:spPr>
          <a:xfrm>
            <a:off x="-40710" y="914400"/>
            <a:ext cx="8904111" cy="1027756"/>
          </a:xfrm>
          <a:prstGeom prst="roundRect">
            <a:avLst/>
          </a:prstGeom>
          <a:noFill/>
          <a:ln w="571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Logical view: “</a:t>
            </a:r>
            <a:r>
              <a:rPr lang="en-US" dirty="0" err="1" smtClean="0"/>
              <a:t>DataFlow</a:t>
            </a:r>
            <a:r>
              <a:rPr lang="en-US" dirty="0" smtClean="0"/>
              <a:t>” Abstraction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15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>
          <a:xfrm>
            <a:off x="4641412" y="4011163"/>
            <a:ext cx="1206500" cy="4605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Firewall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1983841" y="4041011"/>
            <a:ext cx="1152620" cy="400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 smtClean="0"/>
              <a:t>WanOpt</a:t>
            </a:r>
            <a:endParaRPr lang="en-US" sz="2200" dirty="0"/>
          </a:p>
        </p:txBody>
      </p:sp>
      <p:sp>
        <p:nvSpPr>
          <p:cNvPr id="8" name="Rectangle 7"/>
          <p:cNvSpPr/>
          <p:nvPr/>
        </p:nvSpPr>
        <p:spPr>
          <a:xfrm>
            <a:off x="3277284" y="4017513"/>
            <a:ext cx="1206500" cy="4478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Firewall</a:t>
            </a:r>
            <a:endParaRPr lang="en-US" sz="2200" dirty="0"/>
          </a:p>
        </p:txBody>
      </p:sp>
      <p:sp>
        <p:nvSpPr>
          <p:cNvPr id="10" name="Rectangle 9"/>
          <p:cNvSpPr/>
          <p:nvPr/>
        </p:nvSpPr>
        <p:spPr>
          <a:xfrm>
            <a:off x="3326014" y="4938263"/>
            <a:ext cx="1206500" cy="4478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Proxy</a:t>
            </a:r>
            <a:endParaRPr lang="en-US" sz="2200" dirty="0"/>
          </a:p>
        </p:txBody>
      </p:sp>
      <p:grpSp>
        <p:nvGrpSpPr>
          <p:cNvPr id="29" name="Group 28"/>
          <p:cNvGrpSpPr/>
          <p:nvPr/>
        </p:nvGrpSpPr>
        <p:grpSpPr>
          <a:xfrm rot="5400000">
            <a:off x="3505704" y="1373820"/>
            <a:ext cx="709315" cy="2768600"/>
            <a:chOff x="1143000" y="2451100"/>
            <a:chExt cx="1447800" cy="2768600"/>
          </a:xfrm>
        </p:grpSpPr>
        <p:sp>
          <p:nvSpPr>
            <p:cNvPr id="5" name="Extract 4"/>
            <p:cNvSpPr/>
            <p:nvPr/>
          </p:nvSpPr>
          <p:spPr>
            <a:xfrm rot="16200000">
              <a:off x="482600" y="3111500"/>
              <a:ext cx="2768600" cy="1447800"/>
            </a:xfrm>
            <a:prstGeom prst="flowChartExtra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1289244" y="3677689"/>
              <a:ext cx="1301558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Classifier</a:t>
              </a:r>
              <a:endParaRPr lang="en-US" sz="2400" dirty="0"/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3883326" y="1884648"/>
            <a:ext cx="0" cy="5188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0"/>
          </p:cNvCxnSpPr>
          <p:nvPr/>
        </p:nvCxnSpPr>
        <p:spPr>
          <a:xfrm>
            <a:off x="4779252" y="3142644"/>
            <a:ext cx="465410" cy="8685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47" idx="0"/>
          </p:cNvCxnSpPr>
          <p:nvPr/>
        </p:nvCxnSpPr>
        <p:spPr>
          <a:xfrm>
            <a:off x="5244662" y="4471677"/>
            <a:ext cx="12315" cy="4665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476062" y="3112778"/>
            <a:ext cx="429480" cy="9282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864997" y="3142644"/>
            <a:ext cx="0" cy="881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863090" y="4471677"/>
            <a:ext cx="0" cy="4097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96587" y="3168045"/>
            <a:ext cx="8768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Public,</a:t>
            </a:r>
          </a:p>
          <a:p>
            <a:r>
              <a:rPr lang="en-US" sz="2000" dirty="0" smtClean="0"/>
              <a:t>Web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687835" y="3168045"/>
            <a:ext cx="1276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Intranet,</a:t>
            </a:r>
          </a:p>
          <a:p>
            <a:r>
              <a:rPr lang="en-US" sz="2000" dirty="0" smtClean="0"/>
              <a:t>NFS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4983389" y="3112778"/>
            <a:ext cx="8768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Public,</a:t>
            </a:r>
          </a:p>
          <a:p>
            <a:r>
              <a:rPr lang="en-US" sz="2000" dirty="0" smtClean="0"/>
              <a:t>Rest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474198" y="1176762"/>
            <a:ext cx="8447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“Raw”</a:t>
            </a:r>
          </a:p>
          <a:p>
            <a:r>
              <a:rPr lang="en-US" sz="2000" dirty="0" smtClean="0"/>
              <a:t>Traffic</a:t>
            </a:r>
            <a:endParaRPr lang="en-US" sz="2000" dirty="0"/>
          </a:p>
        </p:txBody>
      </p:sp>
      <p:sp>
        <p:nvSpPr>
          <p:cNvPr id="47" name="Rectangle 46"/>
          <p:cNvSpPr/>
          <p:nvPr/>
        </p:nvSpPr>
        <p:spPr>
          <a:xfrm>
            <a:off x="4653727" y="4938263"/>
            <a:ext cx="1206500" cy="4478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IDS</a:t>
            </a: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1037707" y="5757333"/>
            <a:ext cx="6989614" cy="5847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Specify “what” processing, not “where”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4102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5400000">
            <a:off x="4358101" y="2774830"/>
            <a:ext cx="461665" cy="2595547"/>
            <a:chOff x="900224" y="2372134"/>
            <a:chExt cx="1075455" cy="3712212"/>
          </a:xfrm>
        </p:grpSpPr>
        <p:sp>
          <p:nvSpPr>
            <p:cNvPr id="8" name="Rounded Rectangle 7"/>
            <p:cNvSpPr/>
            <p:nvPr/>
          </p:nvSpPr>
          <p:spPr>
            <a:xfrm rot="16200000">
              <a:off x="-281925" y="3699594"/>
              <a:ext cx="3439753" cy="1075455"/>
            </a:xfrm>
            <a:prstGeom prst="roundRect">
              <a:avLst/>
            </a:prstGeom>
            <a:noFill/>
            <a:ln w="25400">
              <a:solidFill>
                <a:srgbClr val="00009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418154" y="3690512"/>
              <a:ext cx="3712212" cy="1075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Network OS</a:t>
              </a: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3481661" y="5480518"/>
            <a:ext cx="2405046" cy="461666"/>
          </a:xfrm>
          <a:prstGeom prst="roundRect">
            <a:avLst/>
          </a:prstGeom>
          <a:noFill/>
          <a:ln w="25400">
            <a:solidFill>
              <a:srgbClr val="00009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44190" y="5480519"/>
            <a:ext cx="2595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Data Plane</a:t>
            </a:r>
          </a:p>
        </p:txBody>
      </p:sp>
      <p:grpSp>
        <p:nvGrpSpPr>
          <p:cNvPr id="44" name="Group 43"/>
          <p:cNvGrpSpPr/>
          <p:nvPr/>
        </p:nvGrpSpPr>
        <p:grpSpPr>
          <a:xfrm rot="5400000">
            <a:off x="4245739" y="1219412"/>
            <a:ext cx="461665" cy="2595547"/>
            <a:chOff x="900224" y="2372134"/>
            <a:chExt cx="1075455" cy="3712212"/>
          </a:xfrm>
        </p:grpSpPr>
        <p:sp>
          <p:nvSpPr>
            <p:cNvPr id="45" name="Rounded Rectangle 44"/>
            <p:cNvSpPr/>
            <p:nvPr/>
          </p:nvSpPr>
          <p:spPr>
            <a:xfrm rot="16200000">
              <a:off x="-281925" y="3699594"/>
              <a:ext cx="3439753" cy="1075455"/>
            </a:xfrm>
            <a:prstGeom prst="roundRect">
              <a:avLst/>
            </a:prstGeom>
            <a:noFill/>
            <a:ln w="25400">
              <a:solidFill>
                <a:srgbClr val="00009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-418154" y="3690512"/>
              <a:ext cx="3712212" cy="1075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Control Apps</a:t>
              </a:r>
            </a:p>
          </p:txBody>
        </p:sp>
      </p:grpSp>
      <p:sp>
        <p:nvSpPr>
          <p:cNvPr id="4" name="Up-Down Arrow 3"/>
          <p:cNvSpPr/>
          <p:nvPr/>
        </p:nvSpPr>
        <p:spPr>
          <a:xfrm>
            <a:off x="4340659" y="2748019"/>
            <a:ext cx="366889" cy="1055385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Up-Down Arrow 46"/>
          <p:cNvSpPr/>
          <p:nvPr/>
        </p:nvSpPr>
        <p:spPr>
          <a:xfrm>
            <a:off x="4351421" y="4303436"/>
            <a:ext cx="366889" cy="1115231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959560"/>
              </p:ext>
            </p:extLst>
          </p:nvPr>
        </p:nvGraphicFramePr>
        <p:xfrm>
          <a:off x="6086846" y="5649652"/>
          <a:ext cx="2667000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1219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“Flow”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Action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4921003" y="2919743"/>
            <a:ext cx="1405036" cy="785848"/>
            <a:chOff x="1339709" y="2236620"/>
            <a:chExt cx="6228103" cy="3230473"/>
          </a:xfrm>
        </p:grpSpPr>
        <p:sp>
          <p:nvSpPr>
            <p:cNvPr id="52" name="Cloud 51"/>
            <p:cNvSpPr/>
            <p:nvPr/>
          </p:nvSpPr>
          <p:spPr>
            <a:xfrm rot="169972">
              <a:off x="2410245" y="2815336"/>
              <a:ext cx="3735344" cy="2337760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pic>
          <p:nvPicPr>
            <p:cNvPr id="53" name="Picture 52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69400" y="3049179"/>
              <a:ext cx="667375" cy="420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4" name="Picture 5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91560" y="4612649"/>
              <a:ext cx="667375" cy="420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5" name="Picture 5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18162" y="2947579"/>
              <a:ext cx="667375" cy="420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" name="Picture 5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96275" y="4612649"/>
              <a:ext cx="667375" cy="420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" name="Picture 230" descr="UCS5108BladeServerChass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39709" y="2947579"/>
              <a:ext cx="1298123" cy="223120"/>
            </a:xfrm>
            <a:prstGeom prst="rect">
              <a:avLst/>
            </a:prstGeom>
            <a:noFill/>
          </p:spPr>
        </p:pic>
        <p:pic>
          <p:nvPicPr>
            <p:cNvPr id="58" name="Picture 230" descr="UCS5108BladeServerChass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69689" y="2839402"/>
              <a:ext cx="1298123" cy="223120"/>
            </a:xfrm>
            <a:prstGeom prst="rect">
              <a:avLst/>
            </a:prstGeom>
            <a:noFill/>
          </p:spPr>
        </p:pic>
        <p:pic>
          <p:nvPicPr>
            <p:cNvPr id="59" name="Picture 230" descr="UCS5108BladeServerChass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39709" y="5243973"/>
              <a:ext cx="1298123" cy="223120"/>
            </a:xfrm>
            <a:prstGeom prst="rect">
              <a:avLst/>
            </a:prstGeom>
            <a:noFill/>
          </p:spPr>
        </p:pic>
        <p:pic>
          <p:nvPicPr>
            <p:cNvPr id="60" name="Picture 230" descr="UCS5108BladeServerChass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54162" y="5186775"/>
              <a:ext cx="1298123" cy="223120"/>
            </a:xfrm>
            <a:prstGeom prst="rect">
              <a:avLst/>
            </a:prstGeom>
            <a:noFill/>
          </p:spPr>
        </p:pic>
        <p:pic>
          <p:nvPicPr>
            <p:cNvPr id="61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6812" y="4857318"/>
              <a:ext cx="523418" cy="329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" name="Picture 57" descr="icon_colo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17216" y="2480078"/>
              <a:ext cx="437542" cy="500821"/>
            </a:xfrm>
            <a:prstGeom prst="rect">
              <a:avLst/>
            </a:prstGeom>
            <a:noFill/>
          </p:spPr>
        </p:pic>
        <p:pic>
          <p:nvPicPr>
            <p:cNvPr id="63" name="Picture 11" descr="IOSfirewal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35612" y="2344797"/>
              <a:ext cx="324630" cy="602782"/>
            </a:xfrm>
            <a:prstGeom prst="rect">
              <a:avLst/>
            </a:prstGeom>
            <a:noFill/>
          </p:spPr>
        </p:pic>
        <p:pic>
          <p:nvPicPr>
            <p:cNvPr id="64" name="Picture 57" descr="icon_colo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63107" y="2338581"/>
              <a:ext cx="437542" cy="500821"/>
            </a:xfrm>
            <a:prstGeom prst="rect">
              <a:avLst/>
            </a:prstGeom>
            <a:noFill/>
          </p:spPr>
        </p:pic>
        <p:pic>
          <p:nvPicPr>
            <p:cNvPr id="65" name="Picture 11" descr="IOSfirewal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35712" y="2236620"/>
              <a:ext cx="324630" cy="602782"/>
            </a:xfrm>
            <a:prstGeom prst="rect">
              <a:avLst/>
            </a:prstGeom>
            <a:noFill/>
          </p:spPr>
        </p:pic>
        <p:pic>
          <p:nvPicPr>
            <p:cNvPr id="66" name="Picture 11" descr="IOSfirewal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85537" y="4567231"/>
              <a:ext cx="324630" cy="602782"/>
            </a:xfrm>
            <a:prstGeom prst="rect">
              <a:avLst/>
            </a:prstGeom>
            <a:noFill/>
          </p:spPr>
        </p:pic>
        <p:pic>
          <p:nvPicPr>
            <p:cNvPr id="67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23408" y="4840556"/>
              <a:ext cx="523418" cy="329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8" name="TextBox 67"/>
          <p:cNvSpPr txBox="1"/>
          <p:nvPr/>
        </p:nvSpPr>
        <p:spPr>
          <a:xfrm>
            <a:off x="6544369" y="3122292"/>
            <a:ext cx="19569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Physical View</a:t>
            </a:r>
          </a:p>
        </p:txBody>
      </p:sp>
      <p:pic>
        <p:nvPicPr>
          <p:cNvPr id="70" name="Picture 69" descr="MC9004316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220" y="956827"/>
            <a:ext cx="985329" cy="985329"/>
          </a:xfrm>
          <a:prstGeom prst="rect">
            <a:avLst/>
          </a:prstGeom>
        </p:spPr>
      </p:pic>
      <p:sp>
        <p:nvSpPr>
          <p:cNvPr id="71" name="Up-Down Arrow 70"/>
          <p:cNvSpPr/>
          <p:nvPr/>
        </p:nvSpPr>
        <p:spPr>
          <a:xfrm>
            <a:off x="4309614" y="1707443"/>
            <a:ext cx="366889" cy="578909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129229" y="1101413"/>
            <a:ext cx="23936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Logical view</a:t>
            </a:r>
          </a:p>
          <a:p>
            <a:r>
              <a:rPr lang="en-US" sz="2200" dirty="0" smtClean="0"/>
              <a:t>Specify policy goals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189796" y="1276556"/>
            <a:ext cx="9344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Admin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Middlebox</a:t>
            </a:r>
            <a:r>
              <a:rPr lang="en-US" dirty="0" smtClean="0"/>
              <a:t> implications for SDN view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2109763"/>
            <a:ext cx="299898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MB + </a:t>
            </a:r>
            <a:r>
              <a:rPr lang="en-US" sz="2400" dirty="0"/>
              <a:t>s</a:t>
            </a:r>
            <a:r>
              <a:rPr lang="en-US" sz="2400" dirty="0" smtClean="0"/>
              <a:t>witch resources</a:t>
            </a:r>
          </a:p>
          <a:p>
            <a:r>
              <a:rPr lang="en-US" sz="2400" dirty="0" smtClean="0"/>
              <a:t>Verification </a:t>
            </a:r>
          </a:p>
          <a:p>
            <a:r>
              <a:rPr lang="en-US" sz="2400" dirty="0" smtClean="0"/>
              <a:t>Handle dynamics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5396882"/>
            <a:ext cx="24309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expressive </a:t>
            </a:r>
          </a:p>
          <a:p>
            <a:r>
              <a:rPr lang="en-US" sz="2400" dirty="0" smtClean="0"/>
              <a:t>data plane </a:t>
            </a:r>
            <a:r>
              <a:rPr lang="en-US" sz="2400" dirty="0" err="1" smtClean="0"/>
              <a:t>fwding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16</a:t>
            </a:fld>
            <a:endParaRPr kumimoji="0" lang="en-US"/>
          </a:p>
        </p:txBody>
      </p:sp>
      <p:sp>
        <p:nvSpPr>
          <p:cNvPr id="5" name="Rounded Rectangle 4"/>
          <p:cNvSpPr/>
          <p:nvPr/>
        </p:nvSpPr>
        <p:spPr>
          <a:xfrm>
            <a:off x="239889" y="4783667"/>
            <a:ext cx="8904111" cy="1961444"/>
          </a:xfrm>
          <a:prstGeom prst="roundRect">
            <a:avLst/>
          </a:prstGeom>
          <a:noFill/>
          <a:ln w="571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plane: Virtual Packet State</a:t>
            </a:r>
            <a:endParaRPr lang="en-US" dirty="0"/>
          </a:p>
        </p:txBody>
      </p:sp>
      <p:cxnSp>
        <p:nvCxnSpPr>
          <p:cNvPr id="8" name="Straight Connector 7"/>
          <p:cNvCxnSpPr>
            <a:stCxn id="36" idx="3"/>
          </p:cNvCxnSpPr>
          <p:nvPr/>
        </p:nvCxnSpPr>
        <p:spPr>
          <a:xfrm flipV="1">
            <a:off x="3146218" y="3691194"/>
            <a:ext cx="2535102" cy="251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81660" y="2548754"/>
            <a:ext cx="1206500" cy="4605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Firewall</a:t>
            </a:r>
            <a:endParaRPr lang="en-US" sz="2200" dirty="0"/>
          </a:p>
        </p:txBody>
      </p:sp>
      <p:sp>
        <p:nvSpPr>
          <p:cNvPr id="10" name="Rectangle 9"/>
          <p:cNvSpPr/>
          <p:nvPr/>
        </p:nvSpPr>
        <p:spPr>
          <a:xfrm>
            <a:off x="2641743" y="2564838"/>
            <a:ext cx="1206500" cy="4478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Proxy</a:t>
            </a:r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5566171" y="2574435"/>
            <a:ext cx="1206500" cy="4478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IDS</a:t>
            </a:r>
            <a:endParaRPr lang="en-US" sz="2200" dirty="0"/>
          </a:p>
        </p:txBody>
      </p:sp>
      <p:cxnSp>
        <p:nvCxnSpPr>
          <p:cNvPr id="13" name="Straight Connector 12"/>
          <p:cNvCxnSpPr>
            <a:endCxn id="36" idx="1"/>
          </p:cNvCxnSpPr>
          <p:nvPr/>
        </p:nvCxnSpPr>
        <p:spPr>
          <a:xfrm>
            <a:off x="213827" y="3691194"/>
            <a:ext cx="1757016" cy="251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3"/>
          </p:cNvCxnSpPr>
          <p:nvPr/>
        </p:nvCxnSpPr>
        <p:spPr>
          <a:xfrm>
            <a:off x="6910419" y="3700039"/>
            <a:ext cx="1882964" cy="16347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1195398" y="3009268"/>
            <a:ext cx="1306589" cy="1452244"/>
            <a:chOff x="981571" y="3009268"/>
            <a:chExt cx="1306589" cy="1452244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981571" y="4340957"/>
              <a:ext cx="1306589" cy="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9" idx="2"/>
            </p:cNvCxnSpPr>
            <p:nvPr/>
          </p:nvCxnSpPr>
          <p:spPr>
            <a:xfrm>
              <a:off x="1684910" y="3009268"/>
              <a:ext cx="603250" cy="1359287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138204" y="3999847"/>
              <a:ext cx="340658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447532" y="3051159"/>
            <a:ext cx="3000583" cy="1937308"/>
            <a:chOff x="3233705" y="3051159"/>
            <a:chExt cx="3000583" cy="1937308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6234288" y="3051159"/>
              <a:ext cx="0" cy="1707473"/>
            </a:xfrm>
            <a:prstGeom prst="straightConnector1">
              <a:avLst/>
            </a:prstGeom>
            <a:ln>
              <a:solidFill>
                <a:srgbClr val="0D0D0D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3233705" y="4758632"/>
              <a:ext cx="3000583" cy="39146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3244993" y="3067967"/>
              <a:ext cx="0" cy="1729812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4346607" y="4526802"/>
              <a:ext cx="340658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939531" y="3112638"/>
            <a:ext cx="3751296" cy="2244537"/>
            <a:chOff x="2725704" y="3112638"/>
            <a:chExt cx="3751296" cy="2244537"/>
          </a:xfrm>
        </p:grpSpPr>
        <p:cxnSp>
          <p:nvCxnSpPr>
            <p:cNvPr id="43" name="Straight Arrow Connector 42"/>
            <p:cNvCxnSpPr/>
            <p:nvPr/>
          </p:nvCxnSpPr>
          <p:spPr>
            <a:xfrm>
              <a:off x="2725704" y="3112638"/>
              <a:ext cx="0" cy="2009695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2725704" y="5122333"/>
              <a:ext cx="3751296" cy="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6477000" y="3959470"/>
              <a:ext cx="0" cy="1162864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158429" y="4895510"/>
              <a:ext cx="340658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7730589" y="3485553"/>
            <a:ext cx="3406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765031" y="3112638"/>
            <a:ext cx="482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S1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5205143" y="3112638"/>
            <a:ext cx="482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213827" y="4131691"/>
            <a:ext cx="981571" cy="39511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HTTP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6" name="Picture 3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0843" y="3456955"/>
            <a:ext cx="1175375" cy="51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5044" y="3440608"/>
            <a:ext cx="1175375" cy="51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Rounded Rectangle 38"/>
          <p:cNvSpPr/>
          <p:nvPr/>
        </p:nvSpPr>
        <p:spPr>
          <a:xfrm>
            <a:off x="2344704" y="1033113"/>
            <a:ext cx="4132296" cy="589665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427916" y="1075445"/>
            <a:ext cx="3959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HTTP: Firewall </a:t>
            </a:r>
            <a:r>
              <a:rPr lang="en-US" sz="2400" dirty="0" smtClean="0">
                <a:sym typeface="Wingdings"/>
              </a:rPr>
              <a:t> IDS  Proxy</a:t>
            </a:r>
            <a:endParaRPr lang="en-US" sz="24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2038493" y="3052164"/>
            <a:ext cx="4214890" cy="1468747"/>
            <a:chOff x="1824666" y="3052164"/>
            <a:chExt cx="4214890" cy="1468747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2427916" y="4411451"/>
              <a:ext cx="3611640" cy="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6039556" y="3057971"/>
              <a:ext cx="0" cy="135348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793321" y="4059246"/>
              <a:ext cx="340658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>
              <a:off x="1824666" y="3052164"/>
              <a:ext cx="603250" cy="1359287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17</a:t>
            </a:fld>
            <a:endParaRPr kumimoji="0" lang="en-US"/>
          </a:p>
        </p:txBody>
      </p:sp>
      <p:sp>
        <p:nvSpPr>
          <p:cNvPr id="42" name="TextBox 41"/>
          <p:cNvSpPr txBox="1"/>
          <p:nvPr/>
        </p:nvSpPr>
        <p:spPr>
          <a:xfrm>
            <a:off x="1154376" y="5606992"/>
            <a:ext cx="7445868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Each segment gets a logical tag </a:t>
            </a:r>
          </a:p>
          <a:p>
            <a:r>
              <a:rPr lang="en-US" sz="3200" dirty="0" smtClean="0"/>
              <a:t>Can implement this with VLAN tags</a:t>
            </a:r>
            <a:r>
              <a:rPr lang="en-US" sz="3200" smtClean="0"/>
              <a:t>/tunnels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0741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5400000">
            <a:off x="4358101" y="2774830"/>
            <a:ext cx="461665" cy="2595547"/>
            <a:chOff x="900224" y="2372134"/>
            <a:chExt cx="1075455" cy="3712212"/>
          </a:xfrm>
        </p:grpSpPr>
        <p:sp>
          <p:nvSpPr>
            <p:cNvPr id="8" name="Rounded Rectangle 7"/>
            <p:cNvSpPr/>
            <p:nvPr/>
          </p:nvSpPr>
          <p:spPr>
            <a:xfrm rot="16200000">
              <a:off x="-281925" y="3699594"/>
              <a:ext cx="3439753" cy="1075455"/>
            </a:xfrm>
            <a:prstGeom prst="roundRect">
              <a:avLst/>
            </a:prstGeom>
            <a:noFill/>
            <a:ln w="25400">
              <a:solidFill>
                <a:srgbClr val="00009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418154" y="3690512"/>
              <a:ext cx="3712212" cy="1075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Network OS</a:t>
              </a: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3481661" y="5480518"/>
            <a:ext cx="2405046" cy="461666"/>
          </a:xfrm>
          <a:prstGeom prst="roundRect">
            <a:avLst/>
          </a:prstGeom>
          <a:noFill/>
          <a:ln w="25400">
            <a:solidFill>
              <a:srgbClr val="00009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44190" y="5480519"/>
            <a:ext cx="2595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Data Plane</a:t>
            </a:r>
          </a:p>
        </p:txBody>
      </p:sp>
      <p:grpSp>
        <p:nvGrpSpPr>
          <p:cNvPr id="44" name="Group 43"/>
          <p:cNvGrpSpPr/>
          <p:nvPr/>
        </p:nvGrpSpPr>
        <p:grpSpPr>
          <a:xfrm rot="5400000">
            <a:off x="4245739" y="1219412"/>
            <a:ext cx="461665" cy="2595547"/>
            <a:chOff x="900224" y="2372134"/>
            <a:chExt cx="1075455" cy="3712212"/>
          </a:xfrm>
        </p:grpSpPr>
        <p:sp>
          <p:nvSpPr>
            <p:cNvPr id="45" name="Rounded Rectangle 44"/>
            <p:cNvSpPr/>
            <p:nvPr/>
          </p:nvSpPr>
          <p:spPr>
            <a:xfrm rot="16200000">
              <a:off x="-281925" y="3699594"/>
              <a:ext cx="3439753" cy="1075455"/>
            </a:xfrm>
            <a:prstGeom prst="roundRect">
              <a:avLst/>
            </a:prstGeom>
            <a:noFill/>
            <a:ln w="25400">
              <a:solidFill>
                <a:srgbClr val="00009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-418154" y="3690512"/>
              <a:ext cx="3712212" cy="1075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Control Apps</a:t>
              </a:r>
            </a:p>
          </p:txBody>
        </p:sp>
      </p:grpSp>
      <p:sp>
        <p:nvSpPr>
          <p:cNvPr id="4" name="Up-Down Arrow 3"/>
          <p:cNvSpPr/>
          <p:nvPr/>
        </p:nvSpPr>
        <p:spPr>
          <a:xfrm>
            <a:off x="4340659" y="2748019"/>
            <a:ext cx="366889" cy="1055385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Up-Down Arrow 46"/>
          <p:cNvSpPr/>
          <p:nvPr/>
        </p:nvSpPr>
        <p:spPr>
          <a:xfrm>
            <a:off x="4351421" y="4303436"/>
            <a:ext cx="366889" cy="1115231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022967"/>
              </p:ext>
            </p:extLst>
          </p:nvPr>
        </p:nvGraphicFramePr>
        <p:xfrm>
          <a:off x="6086846" y="5649652"/>
          <a:ext cx="2667000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1219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“Flow”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Action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4921003" y="2919743"/>
            <a:ext cx="1405036" cy="785848"/>
            <a:chOff x="1339709" y="2236620"/>
            <a:chExt cx="6228103" cy="3230473"/>
          </a:xfrm>
        </p:grpSpPr>
        <p:sp>
          <p:nvSpPr>
            <p:cNvPr id="52" name="Cloud 51"/>
            <p:cNvSpPr/>
            <p:nvPr/>
          </p:nvSpPr>
          <p:spPr>
            <a:xfrm rot="169972">
              <a:off x="2410245" y="2815336"/>
              <a:ext cx="3735344" cy="2337760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pic>
          <p:nvPicPr>
            <p:cNvPr id="53" name="Picture 52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69400" y="3049179"/>
              <a:ext cx="667375" cy="420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4" name="Picture 5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91560" y="4612649"/>
              <a:ext cx="667375" cy="420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5" name="Picture 5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18162" y="2947579"/>
              <a:ext cx="667375" cy="420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" name="Picture 5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96275" y="4612649"/>
              <a:ext cx="667375" cy="420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" name="Picture 230" descr="UCS5108BladeServerChass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39709" y="2947579"/>
              <a:ext cx="1298123" cy="223120"/>
            </a:xfrm>
            <a:prstGeom prst="rect">
              <a:avLst/>
            </a:prstGeom>
            <a:noFill/>
          </p:spPr>
        </p:pic>
        <p:pic>
          <p:nvPicPr>
            <p:cNvPr id="58" name="Picture 230" descr="UCS5108BladeServerChass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69689" y="2839402"/>
              <a:ext cx="1298123" cy="223120"/>
            </a:xfrm>
            <a:prstGeom prst="rect">
              <a:avLst/>
            </a:prstGeom>
            <a:noFill/>
          </p:spPr>
        </p:pic>
        <p:pic>
          <p:nvPicPr>
            <p:cNvPr id="59" name="Picture 230" descr="UCS5108BladeServerChass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39709" y="5243973"/>
              <a:ext cx="1298123" cy="223120"/>
            </a:xfrm>
            <a:prstGeom prst="rect">
              <a:avLst/>
            </a:prstGeom>
            <a:noFill/>
          </p:spPr>
        </p:pic>
        <p:pic>
          <p:nvPicPr>
            <p:cNvPr id="60" name="Picture 230" descr="UCS5108BladeServerChass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54162" y="5186775"/>
              <a:ext cx="1298123" cy="223120"/>
            </a:xfrm>
            <a:prstGeom prst="rect">
              <a:avLst/>
            </a:prstGeom>
            <a:noFill/>
          </p:spPr>
        </p:pic>
        <p:pic>
          <p:nvPicPr>
            <p:cNvPr id="61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6812" y="4857318"/>
              <a:ext cx="523418" cy="329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" name="Picture 57" descr="icon_colo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17216" y="2480078"/>
              <a:ext cx="437542" cy="500821"/>
            </a:xfrm>
            <a:prstGeom prst="rect">
              <a:avLst/>
            </a:prstGeom>
            <a:noFill/>
          </p:spPr>
        </p:pic>
        <p:pic>
          <p:nvPicPr>
            <p:cNvPr id="63" name="Picture 11" descr="IOSfirewal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35612" y="2344797"/>
              <a:ext cx="324630" cy="602782"/>
            </a:xfrm>
            <a:prstGeom prst="rect">
              <a:avLst/>
            </a:prstGeom>
            <a:noFill/>
          </p:spPr>
        </p:pic>
        <p:pic>
          <p:nvPicPr>
            <p:cNvPr id="64" name="Picture 57" descr="icon_colo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63107" y="2338581"/>
              <a:ext cx="437542" cy="500821"/>
            </a:xfrm>
            <a:prstGeom prst="rect">
              <a:avLst/>
            </a:prstGeom>
            <a:noFill/>
          </p:spPr>
        </p:pic>
        <p:pic>
          <p:nvPicPr>
            <p:cNvPr id="65" name="Picture 11" descr="IOSfirewal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35712" y="2236620"/>
              <a:ext cx="324630" cy="602782"/>
            </a:xfrm>
            <a:prstGeom prst="rect">
              <a:avLst/>
            </a:prstGeom>
            <a:noFill/>
          </p:spPr>
        </p:pic>
        <p:pic>
          <p:nvPicPr>
            <p:cNvPr id="66" name="Picture 11" descr="IOSfirewal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85537" y="4567231"/>
              <a:ext cx="324630" cy="602782"/>
            </a:xfrm>
            <a:prstGeom prst="rect">
              <a:avLst/>
            </a:prstGeom>
            <a:noFill/>
          </p:spPr>
        </p:pic>
        <p:pic>
          <p:nvPicPr>
            <p:cNvPr id="67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23408" y="4840556"/>
              <a:ext cx="523418" cy="329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8" name="TextBox 67"/>
          <p:cNvSpPr txBox="1"/>
          <p:nvPr/>
        </p:nvSpPr>
        <p:spPr>
          <a:xfrm>
            <a:off x="6544369" y="3122292"/>
            <a:ext cx="19569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Physical View</a:t>
            </a:r>
          </a:p>
        </p:txBody>
      </p:sp>
      <p:pic>
        <p:nvPicPr>
          <p:cNvPr id="70" name="Picture 69" descr="MC9004316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220" y="956827"/>
            <a:ext cx="985329" cy="985329"/>
          </a:xfrm>
          <a:prstGeom prst="rect">
            <a:avLst/>
          </a:prstGeom>
        </p:spPr>
      </p:pic>
      <p:sp>
        <p:nvSpPr>
          <p:cNvPr id="71" name="Up-Down Arrow 70"/>
          <p:cNvSpPr/>
          <p:nvPr/>
        </p:nvSpPr>
        <p:spPr>
          <a:xfrm>
            <a:off x="4309614" y="1707443"/>
            <a:ext cx="366889" cy="578909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129229" y="1101413"/>
            <a:ext cx="23936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Logical view</a:t>
            </a:r>
          </a:p>
          <a:p>
            <a:r>
              <a:rPr lang="en-US" sz="2200" dirty="0" smtClean="0"/>
              <a:t>Specify policy goals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189796" y="1276556"/>
            <a:ext cx="9344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Admin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Middlebox</a:t>
            </a:r>
            <a:r>
              <a:rPr lang="en-US" dirty="0" smtClean="0"/>
              <a:t> implications for SDN view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73" y="2019463"/>
            <a:ext cx="299898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MB + </a:t>
            </a:r>
            <a:r>
              <a:rPr lang="en-US" sz="2400" dirty="0"/>
              <a:t>s</a:t>
            </a:r>
            <a:r>
              <a:rPr lang="en-US" sz="2400" dirty="0" smtClean="0"/>
              <a:t>witch resources</a:t>
            </a:r>
          </a:p>
          <a:p>
            <a:r>
              <a:rPr lang="en-US" sz="2400" dirty="0" smtClean="0"/>
              <a:t>Verification </a:t>
            </a:r>
          </a:p>
          <a:p>
            <a:r>
              <a:rPr lang="en-US" sz="2400" dirty="0" smtClean="0"/>
              <a:t>Handle dynamics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5396882"/>
            <a:ext cx="24309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expressive </a:t>
            </a:r>
          </a:p>
          <a:p>
            <a:r>
              <a:rPr lang="en-US" sz="2400" dirty="0" smtClean="0"/>
              <a:t>data plane </a:t>
            </a:r>
            <a:r>
              <a:rPr lang="en-US" sz="2400" dirty="0" err="1" smtClean="0"/>
              <a:t>fwding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18</a:t>
            </a:fld>
            <a:endParaRPr kumimoji="0" lang="en-US"/>
          </a:p>
        </p:txBody>
      </p:sp>
      <p:sp>
        <p:nvSpPr>
          <p:cNvPr id="40" name="Rounded Rectangle 39"/>
          <p:cNvSpPr/>
          <p:nvPr/>
        </p:nvSpPr>
        <p:spPr>
          <a:xfrm>
            <a:off x="1" y="1942157"/>
            <a:ext cx="9128558" cy="1367934"/>
          </a:xfrm>
          <a:prstGeom prst="roundRect">
            <a:avLst/>
          </a:prstGeom>
          <a:noFill/>
          <a:ln w="571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7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configuration of MB + Switch</a:t>
            </a:r>
            <a:endParaRPr lang="en-US" dirty="0"/>
          </a:p>
        </p:txBody>
      </p:sp>
      <p:grpSp>
        <p:nvGrpSpPr>
          <p:cNvPr id="4" name="Group 5"/>
          <p:cNvGrpSpPr/>
          <p:nvPr/>
        </p:nvGrpSpPr>
        <p:grpSpPr>
          <a:xfrm rot="5400000">
            <a:off x="3881196" y="2301624"/>
            <a:ext cx="873743" cy="2057693"/>
            <a:chOff x="388833" y="3014237"/>
            <a:chExt cx="2035397" cy="2942961"/>
          </a:xfrm>
        </p:grpSpPr>
        <p:sp>
          <p:nvSpPr>
            <p:cNvPr id="5" name="Rounded Rectangle 4"/>
            <p:cNvSpPr/>
            <p:nvPr/>
          </p:nvSpPr>
          <p:spPr>
            <a:xfrm rot="16200000">
              <a:off x="-49969" y="3482998"/>
              <a:ext cx="2913002" cy="2035397"/>
            </a:xfrm>
            <a:prstGeom prst="roundRect">
              <a:avLst/>
            </a:prstGeom>
            <a:noFill/>
            <a:ln w="25400">
              <a:solidFill>
                <a:srgbClr val="00009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-76702" y="3517807"/>
              <a:ext cx="2942959" cy="1935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SDN-MB</a:t>
              </a:r>
            </a:p>
            <a:p>
              <a:pPr algn="ctr"/>
              <a:r>
                <a:rPr lang="en-US" sz="2400" dirty="0" smtClean="0"/>
                <a:t>Controller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761367" y="4207953"/>
            <a:ext cx="1643466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i="1" dirty="0" smtClean="0"/>
              <a:t>Processing</a:t>
            </a:r>
          </a:p>
          <a:p>
            <a:r>
              <a:rPr lang="en-US" sz="2200" i="1" dirty="0" smtClean="0"/>
              <a:t>Distribution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493646" y="3777573"/>
            <a:ext cx="163819" cy="440611"/>
          </a:xfrm>
          <a:prstGeom prst="straightConnector1">
            <a:avLst/>
          </a:prstGeom>
          <a:ln>
            <a:solidFill>
              <a:srgbClr val="0D0D0D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198246" y="2063596"/>
            <a:ext cx="1295400" cy="84649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837861" y="1293835"/>
            <a:ext cx="4973581" cy="782577"/>
            <a:chOff x="1468453" y="1876133"/>
            <a:chExt cx="4973581" cy="782577"/>
          </a:xfrm>
        </p:grpSpPr>
        <p:sp>
          <p:nvSpPr>
            <p:cNvPr id="11" name="TextBox 10"/>
            <p:cNvSpPr txBox="1"/>
            <p:nvPr/>
          </p:nvSpPr>
          <p:spPr>
            <a:xfrm>
              <a:off x="1468453" y="1876133"/>
              <a:ext cx="13589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Topology,</a:t>
              </a:r>
            </a:p>
            <a:p>
              <a:r>
                <a:rPr lang="en-US" sz="2200" dirty="0" smtClean="0"/>
                <a:t>Traffic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729341" y="1876133"/>
              <a:ext cx="85568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Policy</a:t>
              </a:r>
            </a:p>
            <a:p>
              <a:r>
                <a:rPr lang="en-US" sz="2200" dirty="0" smtClean="0"/>
                <a:t>Spec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15687" y="1889269"/>
              <a:ext cx="175254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Resource</a:t>
              </a:r>
            </a:p>
            <a:p>
              <a:r>
                <a:rPr lang="en-US" sz="2200" dirty="0" smtClean="0"/>
                <a:t>Constraints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77506" y="1876133"/>
              <a:ext cx="146452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err="1" smtClean="0"/>
                <a:t>Middlebox</a:t>
              </a:r>
              <a:endParaRPr lang="en-US" sz="2200" dirty="0" smtClean="0"/>
            </a:p>
            <a:p>
              <a:r>
                <a:rPr lang="en-US" sz="2200" dirty="0" smtClean="0"/>
                <a:t>behavior</a:t>
              </a: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5137018" y="2063276"/>
            <a:ext cx="776748" cy="84681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98235" y="2063436"/>
            <a:ext cx="673712" cy="84665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2"/>
          </p:cNvCxnSpPr>
          <p:nvPr/>
        </p:nvCxnSpPr>
        <p:spPr>
          <a:xfrm flipH="1">
            <a:off x="4494639" y="2076412"/>
            <a:ext cx="266728" cy="8264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137017" y="3777573"/>
            <a:ext cx="231698" cy="430380"/>
          </a:xfrm>
          <a:prstGeom prst="straightConnector1">
            <a:avLst/>
          </a:prstGeom>
          <a:ln>
            <a:solidFill>
              <a:srgbClr val="0D0D0D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28481" y="4207953"/>
            <a:ext cx="1643466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i="1" dirty="0" smtClean="0"/>
              <a:t>Forwarding</a:t>
            </a:r>
          </a:p>
          <a:p>
            <a:r>
              <a:rPr lang="en-US" sz="2200" i="1" dirty="0" smtClean="0"/>
              <a:t>Rules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25967" y="2889856"/>
            <a:ext cx="1367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Joint </a:t>
            </a:r>
          </a:p>
          <a:p>
            <a:r>
              <a:rPr lang="en-US" dirty="0" smtClean="0"/>
              <a:t>optimization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19</a:t>
            </a:fld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316090" y="5461823"/>
            <a:ext cx="882791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000" dirty="0" smtClean="0"/>
              <a:t>Challenge: Impact </a:t>
            </a:r>
            <a:r>
              <a:rPr lang="en-US" sz="3000" dirty="0"/>
              <a:t>of MB load balancing on switches?</a:t>
            </a:r>
          </a:p>
          <a:p>
            <a:pPr lvl="1"/>
            <a:r>
              <a:rPr lang="en-US" sz="3000" dirty="0"/>
              <a:t>i.e., is a given load balancing strategy feasible?</a:t>
            </a:r>
          </a:p>
        </p:txBody>
      </p:sp>
    </p:spTree>
    <p:extLst>
      <p:ext uri="{BB962C8B-B14F-4D97-AF65-F5344CB8AC3E}">
        <p14:creationId xmlns:p14="http://schemas.microsoft.com/office/powerpoint/2010/main" val="144219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347779"/>
              </p:ext>
            </p:extLst>
          </p:nvPr>
        </p:nvGraphicFramePr>
        <p:xfrm>
          <a:off x="457200" y="1798554"/>
          <a:ext cx="3032126" cy="37371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9423"/>
                <a:gridCol w="1072703"/>
              </a:tblGrid>
              <a:tr h="339743">
                <a:tc>
                  <a:txBody>
                    <a:bodyPr/>
                    <a:lstStyle/>
                    <a:p>
                      <a:r>
                        <a:rPr lang="en-US" sz="1600" b="0" i="1" dirty="0" smtClean="0"/>
                        <a:t>Type</a:t>
                      </a:r>
                      <a:r>
                        <a:rPr lang="en-US" sz="1600" b="0" i="1" baseline="0" dirty="0" smtClean="0"/>
                        <a:t> of appliance </a:t>
                      </a:r>
                      <a:endParaRPr lang="en-US" sz="1600" b="0" i="1" dirty="0"/>
                    </a:p>
                  </a:txBody>
                  <a:tcPr>
                    <a:lnR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1" dirty="0" smtClean="0"/>
                        <a:t>Number</a:t>
                      </a:r>
                      <a:endParaRPr lang="en-US" sz="1600" b="0" i="1" dirty="0"/>
                    </a:p>
                  </a:txBody>
                  <a:tcPr>
                    <a:lnL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7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Firewalls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166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97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NIDS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97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</a:t>
                      </a:r>
                      <a:r>
                        <a:rPr lang="en-US" sz="1600" baseline="0" dirty="0" smtClean="0"/>
                        <a:t> gateways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97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Load balancers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97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Proxies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97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VPN</a:t>
                      </a:r>
                      <a:r>
                        <a:rPr lang="en-US" sz="1600" baseline="0" dirty="0" smtClean="0"/>
                        <a:t> gateways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97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WAN Optimizers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97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Voice gateways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743"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solidFill>
                            <a:srgbClr val="FF0000"/>
                          </a:solidFill>
                        </a:rPr>
                        <a:t>Total </a:t>
                      </a:r>
                      <a:r>
                        <a:rPr lang="en-US" sz="1600" b="1" i="1" dirty="0" err="1" smtClean="0">
                          <a:solidFill>
                            <a:srgbClr val="FF0000"/>
                          </a:solidFill>
                        </a:rPr>
                        <a:t>Middleboxes</a:t>
                      </a:r>
                      <a:endParaRPr lang="en-US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</a:rPr>
                        <a:t>636</a:t>
                      </a:r>
                      <a:endParaRPr lang="en-US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9743"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solidFill>
                            <a:srgbClr val="FF0000"/>
                          </a:solidFill>
                        </a:rPr>
                        <a:t>Total routers</a:t>
                      </a:r>
                      <a:endParaRPr lang="en-US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1" dirty="0" smtClean="0">
                          <a:solidFill>
                            <a:srgbClr val="FF0000"/>
                          </a:solidFill>
                        </a:rPr>
                        <a:t>~900</a:t>
                      </a:r>
                      <a:endParaRPr lang="en-US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57200" y="16088"/>
            <a:ext cx="84176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 smtClean="0"/>
              <a:t>Middleboxes</a:t>
            </a:r>
            <a:r>
              <a:rPr lang="en-US" sz="4000" dirty="0" smtClean="0"/>
              <a:t> Galore!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41111" y="1067725"/>
            <a:ext cx="414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 from a large enterprise</a:t>
            </a:r>
          </a:p>
        </p:txBody>
      </p:sp>
      <p:pic>
        <p:nvPicPr>
          <p:cNvPr id="10" name="Picture 9" descr="vyascoun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284" y="1775179"/>
            <a:ext cx="5372211" cy="37605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75759" y="1067725"/>
            <a:ext cx="5006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Survey across 57 network operators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1" y="5535727"/>
            <a:ext cx="7809514" cy="10772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90"/>
                </a:solidFill>
              </a:rPr>
              <a:t>High capital and  </a:t>
            </a:r>
            <a:r>
              <a:rPr lang="en-US" sz="3200" dirty="0">
                <a:solidFill>
                  <a:srgbClr val="000090"/>
                </a:solidFill>
              </a:rPr>
              <a:t>m</a:t>
            </a:r>
            <a:r>
              <a:rPr lang="en-US" sz="3200" dirty="0" smtClean="0">
                <a:solidFill>
                  <a:srgbClr val="000090"/>
                </a:solidFill>
              </a:rPr>
              <a:t>anagement costs</a:t>
            </a:r>
            <a:br>
              <a:rPr lang="en-US" sz="3200" dirty="0" smtClean="0">
                <a:solidFill>
                  <a:srgbClr val="000090"/>
                </a:solidFill>
              </a:rPr>
            </a:br>
            <a:r>
              <a:rPr lang="en-US" sz="3200" dirty="0" smtClean="0">
                <a:solidFill>
                  <a:srgbClr val="000090"/>
                </a:solidFill>
              </a:rPr>
              <a:t> Little flexibility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1441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981"/>
    </mc:Choice>
    <mc:Fallback xmlns:mv="urn:schemas-microsoft-com:mac:vml" xmlns="">
      <p:transition spd="slow" advTm="5598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Idea: Enumerate physical sequences!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20</a:t>
            </a:fld>
            <a:endParaRPr kumimoji="0" lang="en-US"/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6526" y="2043798"/>
            <a:ext cx="667375" cy="42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749" y="2268930"/>
            <a:ext cx="667375" cy="42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4150" y="2264656"/>
            <a:ext cx="667375" cy="42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16" y="2520006"/>
            <a:ext cx="667375" cy="42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>
            <a:stCxn id="9" idx="3"/>
            <a:endCxn id="5" idx="1"/>
          </p:cNvCxnSpPr>
          <p:nvPr/>
        </p:nvCxnSpPr>
        <p:spPr>
          <a:xfrm flipV="1">
            <a:off x="1279291" y="2254239"/>
            <a:ext cx="867235" cy="4762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3"/>
            <a:endCxn id="7" idx="1"/>
          </p:cNvCxnSpPr>
          <p:nvPr/>
        </p:nvCxnSpPr>
        <p:spPr>
          <a:xfrm>
            <a:off x="2813901" y="2254239"/>
            <a:ext cx="2472848" cy="2251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947714" y="2475097"/>
            <a:ext cx="1490026" cy="42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7" idx="1"/>
          </p:cNvCxnSpPr>
          <p:nvPr/>
        </p:nvCxnSpPr>
        <p:spPr>
          <a:xfrm flipV="1">
            <a:off x="2878409" y="2479371"/>
            <a:ext cx="2408340" cy="6511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11916" y="2104893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S1</a:t>
            </a:r>
            <a:endParaRPr lang="en-US" sz="20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7629452" y="1874060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S5</a:t>
            </a:r>
            <a:endParaRPr lang="en-US" sz="20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1739992" y="1804263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S2</a:t>
            </a:r>
            <a:endParaRPr lang="en-US" sz="20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2287860" y="2562284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S3</a:t>
            </a:r>
            <a:endParaRPr lang="en-US" sz="20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5424113" y="1868820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S4</a:t>
            </a:r>
            <a:endParaRPr lang="en-US" sz="2000" baseline="-25000" dirty="0"/>
          </a:p>
        </p:txBody>
      </p:sp>
      <p:pic>
        <p:nvPicPr>
          <p:cNvPr id="29" name="Picture 57" descr="icon_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4614" y="3091108"/>
            <a:ext cx="437542" cy="500821"/>
          </a:xfrm>
          <a:prstGeom prst="rect">
            <a:avLst/>
          </a:prstGeom>
          <a:noFill/>
        </p:spPr>
      </p:pic>
      <p:pic>
        <p:nvPicPr>
          <p:cNvPr id="30" name="Picture 11" descr="IOSfirew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5681" y="1062329"/>
            <a:ext cx="324630" cy="602782"/>
          </a:xfrm>
          <a:prstGeom prst="rect">
            <a:avLst/>
          </a:prstGeom>
          <a:noFill/>
        </p:spPr>
      </p:pic>
      <p:pic>
        <p:nvPicPr>
          <p:cNvPr id="31" name="Picture 11" descr="IOSfirew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69802" y="3440938"/>
            <a:ext cx="324630" cy="602782"/>
          </a:xfrm>
          <a:prstGeom prst="rect">
            <a:avLst/>
          </a:prstGeom>
          <a:noFill/>
        </p:spPr>
      </p:pic>
      <p:cxnSp>
        <p:nvCxnSpPr>
          <p:cNvPr id="37" name="Straight Connector 36"/>
          <p:cNvCxnSpPr>
            <a:stCxn id="30" idx="2"/>
            <a:endCxn id="5" idx="0"/>
          </p:cNvCxnSpPr>
          <p:nvPr/>
        </p:nvCxnSpPr>
        <p:spPr>
          <a:xfrm>
            <a:off x="1967996" y="1665111"/>
            <a:ext cx="512218" cy="3786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2"/>
            <a:endCxn id="29" idx="0"/>
          </p:cNvCxnSpPr>
          <p:nvPr/>
        </p:nvCxnSpPr>
        <p:spPr>
          <a:xfrm flipH="1">
            <a:off x="5513385" y="2689812"/>
            <a:ext cx="107052" cy="4012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0" name="Picture 57" descr="icon_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3877" y="1099214"/>
            <a:ext cx="437542" cy="500821"/>
          </a:xfrm>
          <a:prstGeom prst="rect">
            <a:avLst/>
          </a:prstGeom>
          <a:noFill/>
        </p:spPr>
      </p:pic>
      <p:cxnSp>
        <p:nvCxnSpPr>
          <p:cNvPr id="42" name="Straight Connector 41"/>
          <p:cNvCxnSpPr>
            <a:stCxn id="40" idx="2"/>
            <a:endCxn id="5" idx="0"/>
          </p:cNvCxnSpPr>
          <p:nvPr/>
        </p:nvCxnSpPr>
        <p:spPr>
          <a:xfrm flipH="1">
            <a:off x="2480214" y="1600035"/>
            <a:ext cx="182434" cy="4437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6" idx="2"/>
            <a:endCxn id="31" idx="0"/>
          </p:cNvCxnSpPr>
          <p:nvPr/>
        </p:nvCxnSpPr>
        <p:spPr>
          <a:xfrm>
            <a:off x="2544722" y="3340998"/>
            <a:ext cx="487395" cy="999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9" idx="1"/>
          </p:cNvCxnSpPr>
          <p:nvPr/>
        </p:nvCxnSpPr>
        <p:spPr>
          <a:xfrm>
            <a:off x="-67172" y="2730447"/>
            <a:ext cx="6790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8" idx="3"/>
          </p:cNvCxnSpPr>
          <p:nvPr/>
        </p:nvCxnSpPr>
        <p:spPr>
          <a:xfrm>
            <a:off x="8111525" y="2475097"/>
            <a:ext cx="7744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0" name="Picture 11" descr="IOSfirew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84438" y="919004"/>
            <a:ext cx="324630" cy="602782"/>
          </a:xfrm>
          <a:prstGeom prst="rect">
            <a:avLst/>
          </a:prstGeom>
          <a:noFill/>
        </p:spPr>
      </p:pic>
      <p:pic>
        <p:nvPicPr>
          <p:cNvPr id="91" name="Picture 57" descr="icon_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1283" y="969984"/>
            <a:ext cx="437542" cy="500821"/>
          </a:xfrm>
          <a:prstGeom prst="rect">
            <a:avLst/>
          </a:prstGeom>
          <a:noFill/>
        </p:spPr>
      </p:pic>
      <p:cxnSp>
        <p:nvCxnSpPr>
          <p:cNvPr id="93" name="Straight Arrow Connector 92"/>
          <p:cNvCxnSpPr>
            <a:stCxn id="90" idx="3"/>
            <a:endCxn id="91" idx="1"/>
          </p:cNvCxnSpPr>
          <p:nvPr/>
        </p:nvCxnSpPr>
        <p:spPr>
          <a:xfrm>
            <a:off x="7009068" y="1220395"/>
            <a:ext cx="73221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90" idx="1"/>
          </p:cNvCxnSpPr>
          <p:nvPr/>
        </p:nvCxnSpPr>
        <p:spPr>
          <a:xfrm>
            <a:off x="6197955" y="1220395"/>
            <a:ext cx="48648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8187591" y="1220395"/>
            <a:ext cx="48648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4858690" y="104185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Policy</a:t>
            </a:r>
            <a:endParaRPr lang="en-US" b="1" dirty="0"/>
          </a:p>
        </p:txBody>
      </p:sp>
      <p:pic>
        <p:nvPicPr>
          <p:cNvPr id="6" name="Picture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1034" y="2920116"/>
            <a:ext cx="667375" cy="42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Connector 12"/>
          <p:cNvCxnSpPr>
            <a:stCxn id="9" idx="3"/>
            <a:endCxn id="6" idx="1"/>
          </p:cNvCxnSpPr>
          <p:nvPr/>
        </p:nvCxnSpPr>
        <p:spPr>
          <a:xfrm>
            <a:off x="1279291" y="2730447"/>
            <a:ext cx="931743" cy="4001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00803" y="911998"/>
            <a:ext cx="482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</a:t>
            </a:r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2147942" y="3511496"/>
            <a:ext cx="482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</a:t>
            </a:r>
            <a:r>
              <a:rPr lang="en-US" sz="2400" dirty="0"/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01894" y="3440938"/>
            <a:ext cx="418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</a:t>
            </a:r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 flipH="1">
            <a:off x="2909486" y="887960"/>
            <a:ext cx="437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</a:t>
            </a:r>
            <a:r>
              <a:rPr lang="en-US" sz="2400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5667" y="3950124"/>
            <a:ext cx="81212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F1</a:t>
            </a:r>
            <a:r>
              <a:rPr lang="en-US" sz="2000" dirty="0">
                <a:sym typeface="Wingdings"/>
              </a:rPr>
              <a:t>-</a:t>
            </a:r>
            <a:r>
              <a:rPr lang="en-US" sz="2000" dirty="0" smtClean="0">
                <a:sym typeface="Wingdings"/>
              </a:rPr>
              <a:t>I1 : </a:t>
            </a:r>
            <a:r>
              <a:rPr lang="en-US" sz="2000" dirty="0" smtClean="0"/>
              <a:t>S1 </a:t>
            </a:r>
            <a:r>
              <a:rPr lang="en-US" sz="2000" dirty="0" smtClean="0">
                <a:sym typeface="Wingdings"/>
              </a:rPr>
              <a:t> S2  F1 S2  I1  S2  S4  S5    3 rules on S2, 1 on rest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125667" y="4402854"/>
            <a:ext cx="8603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F1-I2: S1 </a:t>
            </a:r>
            <a:r>
              <a:rPr lang="en-US" sz="2000" dirty="0" smtClean="0">
                <a:sym typeface="Wingdings"/>
              </a:rPr>
              <a:t> S2  F1   S2  S4  I2  S4  S5  2 rules on S2 &amp; S4,  1 on rest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125667" y="5308315"/>
            <a:ext cx="8138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F2-I2: S1 </a:t>
            </a:r>
            <a:r>
              <a:rPr lang="en-US" sz="2000" dirty="0" smtClean="0">
                <a:sym typeface="Wingdings"/>
              </a:rPr>
              <a:t> S3  F2 S3  S4  I2  S4  S5  2 rules on S3, S4; 1 on rest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125667" y="4855584"/>
            <a:ext cx="8925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F2: I1: S1 </a:t>
            </a:r>
            <a:r>
              <a:rPr lang="en-US" sz="2000" dirty="0" smtClean="0">
                <a:sym typeface="Wingdings"/>
              </a:rPr>
              <a:t> S3  F2   S3  S1  S2  I1  S2 S4  S5  2 rules on S1, S2, S3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4858690" y="799082"/>
            <a:ext cx="4027272" cy="86602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044421" y="5742356"/>
            <a:ext cx="6419095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000" dirty="0"/>
              <a:t>N</a:t>
            </a:r>
            <a:r>
              <a:rPr lang="en-US" sz="3000" dirty="0" smtClean="0"/>
              <a:t>ot yet tractable (discrete optimization)</a:t>
            </a:r>
          </a:p>
        </p:txBody>
      </p:sp>
    </p:spTree>
    <p:extLst>
      <p:ext uri="{BB962C8B-B14F-4D97-AF65-F5344CB8AC3E}">
        <p14:creationId xmlns:p14="http://schemas.microsoft.com/office/powerpoint/2010/main" val="860027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1" grpId="0"/>
      <p:bldP spid="62" grpId="0"/>
      <p:bldP spid="63" grpId="0"/>
      <p:bldP spid="4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8890"/>
            <a:ext cx="8229600" cy="5545666"/>
          </a:xfrm>
        </p:spPr>
        <p:txBody>
          <a:bodyPr>
            <a:normAutofit/>
          </a:bodyPr>
          <a:lstStyle/>
          <a:p>
            <a:r>
              <a:rPr lang="en-US" u="sng" dirty="0" smtClean="0"/>
              <a:t>Policy compliance</a:t>
            </a:r>
            <a:r>
              <a:rPr lang="en-US" i="1" dirty="0" smtClean="0"/>
              <a:t>: </a:t>
            </a:r>
            <a:br>
              <a:rPr lang="en-US" i="1" dirty="0" smtClean="0"/>
            </a:br>
            <a:r>
              <a:rPr lang="en-US" i="1" dirty="0" smtClean="0"/>
              <a:t>Every </a:t>
            </a:r>
            <a:r>
              <a:rPr lang="en-US" i="1" dirty="0"/>
              <a:t>packet goes </a:t>
            </a:r>
            <a:r>
              <a:rPr lang="en-US" i="1" dirty="0" smtClean="0"/>
              <a:t>through correct policy</a:t>
            </a:r>
            <a:endParaRPr lang="en-US" i="1" dirty="0"/>
          </a:p>
          <a:p>
            <a:r>
              <a:rPr lang="en-US" u="sng" dirty="0"/>
              <a:t>No extra processing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A </a:t>
            </a:r>
            <a:r>
              <a:rPr lang="en-US" i="1" dirty="0"/>
              <a:t>packet should not traverse a </a:t>
            </a:r>
            <a:r>
              <a:rPr lang="en-US" i="1" dirty="0" err="1"/>
              <a:t>middlebox</a:t>
            </a:r>
            <a:r>
              <a:rPr lang="en-US" i="1" dirty="0"/>
              <a:t>, if the policy does not dictate </a:t>
            </a:r>
            <a:r>
              <a:rPr lang="en-US" i="1" dirty="0" smtClean="0"/>
              <a:t>it. </a:t>
            </a:r>
            <a:endParaRPr lang="en-US" dirty="0"/>
          </a:p>
          <a:p>
            <a:r>
              <a:rPr lang="en-US" u="sng" dirty="0"/>
              <a:t>No spurious </a:t>
            </a:r>
            <a:r>
              <a:rPr lang="en-US" u="sng" dirty="0" smtClean="0"/>
              <a:t>traffic</a:t>
            </a:r>
            <a:r>
              <a:rPr lang="en-US" i="1" u="sng" dirty="0" smtClean="0"/>
              <a:t>:</a:t>
            </a:r>
          </a:p>
          <a:p>
            <a:pPr marL="0" indent="0">
              <a:buNone/>
            </a:pPr>
            <a:r>
              <a:rPr lang="en-US" i="1" dirty="0" smtClean="0"/>
              <a:t>	Packets </a:t>
            </a:r>
            <a:r>
              <a:rPr lang="en-US" i="1" dirty="0"/>
              <a:t>that would be dropped otherwise, </a:t>
            </a:r>
            <a:r>
              <a:rPr lang="en-US" i="1" dirty="0" smtClean="0"/>
              <a:t>	should </a:t>
            </a:r>
            <a:r>
              <a:rPr lang="en-US" i="1" dirty="0"/>
              <a:t>not be allowed</a:t>
            </a:r>
            <a:br>
              <a:rPr lang="en-US" i="1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21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1044421" y="5742356"/>
            <a:ext cx="6215088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000" dirty="0" smtClean="0"/>
              <a:t>Have needs, don</a:t>
            </a:r>
            <a:r>
              <a:rPr lang="fr-FR" sz="3000" dirty="0" smtClean="0"/>
              <a:t>’</a:t>
            </a:r>
            <a:r>
              <a:rPr lang="en-US" sz="3000" dirty="0" smtClean="0"/>
              <a:t>t yet have solutions ..</a:t>
            </a:r>
          </a:p>
        </p:txBody>
      </p:sp>
    </p:spTree>
    <p:extLst>
      <p:ext uri="{BB962C8B-B14F-4D97-AF65-F5344CB8AC3E}">
        <p14:creationId xmlns:p14="http://schemas.microsoft.com/office/powerpoint/2010/main" val="294418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middlebox</a:t>
            </a:r>
            <a:r>
              <a:rPr lang="en-US" dirty="0" smtClean="0"/>
              <a:t> transformations?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do know how to do</a:t>
            </a:r>
          </a:p>
          <a:p>
            <a:pPr lvl="1"/>
            <a:r>
              <a:rPr lang="en-US" dirty="0" smtClean="0"/>
              <a:t>Taxonomy of existing </a:t>
            </a:r>
            <a:r>
              <a:rPr lang="en-US" dirty="0" err="1" smtClean="0"/>
              <a:t>middleboxes</a:t>
            </a:r>
            <a:endParaRPr lang="en-US" dirty="0" smtClean="0"/>
          </a:p>
          <a:p>
            <a:pPr lvl="1"/>
            <a:r>
              <a:rPr lang="en-US" dirty="0" smtClean="0"/>
              <a:t>Capture typical packet transformations</a:t>
            </a:r>
          </a:p>
          <a:p>
            <a:pPr lvl="1"/>
            <a:endParaRPr lang="en-US" dirty="0"/>
          </a:p>
          <a:p>
            <a:r>
              <a:rPr lang="en-US" dirty="0"/>
              <a:t>No </a:t>
            </a:r>
            <a:r>
              <a:rPr lang="en-US" dirty="0" smtClean="0"/>
              <a:t>comprehensive solution </a:t>
            </a:r>
            <a:r>
              <a:rPr lang="en-US" dirty="0"/>
              <a:t>yet …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88463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for this talk</a:t>
            </a:r>
          </a:p>
          <a:p>
            <a:endParaRPr lang="en-US" dirty="0"/>
          </a:p>
          <a:p>
            <a:r>
              <a:rPr lang="en-US" dirty="0" smtClean="0"/>
              <a:t>Challenges with SDN-MB integration</a:t>
            </a:r>
          </a:p>
          <a:p>
            <a:endParaRPr lang="en-US" dirty="0"/>
          </a:p>
          <a:p>
            <a:r>
              <a:rPr lang="en-US" dirty="0" smtClean="0"/>
              <a:t>Promising starts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Reflections..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67524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reflections on SDN-MB synergy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2847"/>
            <a:ext cx="8229600" cy="2369488"/>
          </a:xfrm>
        </p:spPr>
        <p:txBody>
          <a:bodyPr>
            <a:normAutofit/>
          </a:bodyPr>
          <a:lstStyle/>
          <a:p>
            <a:r>
              <a:rPr lang="en-US" dirty="0" smtClean="0"/>
              <a:t>Aug. </a:t>
            </a:r>
            <a:r>
              <a:rPr lang="en-US" dirty="0"/>
              <a:t>2012 </a:t>
            </a:r>
            <a:r>
              <a:rPr lang="en-US" dirty="0" smtClean="0"/>
              <a:t>ONF report on new initiatives</a:t>
            </a:r>
          </a:p>
          <a:p>
            <a:pPr lvl="1"/>
            <a:r>
              <a:rPr lang="en-US" dirty="0" smtClean="0"/>
              <a:t>integrate </a:t>
            </a:r>
            <a:r>
              <a:rPr lang="en-US" dirty="0"/>
              <a:t>an SDN into </a:t>
            </a:r>
            <a:r>
              <a:rPr lang="en-US" dirty="0" smtClean="0"/>
              <a:t>production networks</a:t>
            </a:r>
          </a:p>
          <a:p>
            <a:pPr lvl="1"/>
            <a:r>
              <a:rPr lang="en-US" dirty="0" smtClean="0"/>
              <a:t>APIs for functions </a:t>
            </a:r>
            <a:r>
              <a:rPr lang="en-US" dirty="0"/>
              <a:t>the market views as important </a:t>
            </a:r>
            <a:endParaRPr lang="en-US" dirty="0" smtClean="0"/>
          </a:p>
          <a:p>
            <a:pPr lvl="1"/>
            <a:r>
              <a:rPr lang="en-US" dirty="0" smtClean="0"/>
              <a:t>Development </a:t>
            </a:r>
            <a:r>
              <a:rPr lang="en-US" dirty="0"/>
              <a:t>of next generation forwarding </a:t>
            </a:r>
            <a:r>
              <a:rPr lang="en-US" dirty="0" smtClean="0"/>
              <a:t>plane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13428" y="4989482"/>
            <a:ext cx="580239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err="1"/>
              <a:t>Middlebox</a:t>
            </a:r>
            <a:r>
              <a:rPr lang="en-US" sz="3200" dirty="0"/>
              <a:t> as a concrete use-case</a:t>
            </a:r>
            <a:br>
              <a:rPr lang="en-US" sz="3200" dirty="0"/>
            </a:br>
            <a:r>
              <a:rPr lang="en-US" sz="3200" dirty="0"/>
              <a:t> can inform these initiatives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18833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reflections on SDN-MB synergy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957"/>
            <a:ext cx="8229600" cy="3996265"/>
          </a:xfrm>
        </p:spPr>
        <p:txBody>
          <a:bodyPr>
            <a:noAutofit/>
          </a:bodyPr>
          <a:lstStyle/>
          <a:p>
            <a:r>
              <a:rPr lang="en-US" sz="2400" dirty="0" smtClean="0"/>
              <a:t>Survey reports on key factors on SDN </a:t>
            </a:r>
            <a:r>
              <a:rPr lang="en-US" sz="2400" dirty="0"/>
              <a:t>adoption [Metzler 2012</a:t>
            </a:r>
            <a:r>
              <a:rPr lang="en-US" sz="2400" dirty="0" smtClean="0"/>
              <a:t>]</a:t>
            </a:r>
          </a:p>
          <a:p>
            <a:pPr lvl="1"/>
            <a:r>
              <a:rPr lang="en-US" sz="2400" dirty="0" smtClean="0"/>
              <a:t>use cases that justify deployment ..  </a:t>
            </a:r>
          </a:p>
          <a:p>
            <a:pPr lvl="1"/>
            <a:r>
              <a:rPr lang="en-US" sz="2400" dirty="0" smtClean="0"/>
              <a:t>fits in with both the existing infrastructure..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“ SDN tended </a:t>
            </a:r>
            <a:r>
              <a:rPr lang="en-US" sz="2400" dirty="0"/>
              <a:t>to focus on the physical </a:t>
            </a:r>
            <a:r>
              <a:rPr lang="en-US" sz="2400" dirty="0" smtClean="0"/>
              <a:t>network elements </a:t>
            </a:r>
            <a:r>
              <a:rPr lang="en-US" sz="2400" dirty="0"/>
              <a:t>that comprised the network layers (e.g., Layer 2 and Layer 3) </a:t>
            </a:r>
            <a:r>
              <a:rPr lang="en-US" sz="2400" dirty="0" smtClean="0"/>
              <a:t>…add a focus </a:t>
            </a:r>
            <a:r>
              <a:rPr lang="en-US" sz="2400" dirty="0"/>
              <a:t>on Layer 4 through Layer 7 functionality </a:t>
            </a:r>
            <a:r>
              <a:rPr lang="en-US" sz="2400" dirty="0" smtClean="0"/>
              <a:t>… it </a:t>
            </a:r>
            <a:r>
              <a:rPr lang="en-US" sz="2400" dirty="0"/>
              <a:t>shows a change in </a:t>
            </a:r>
            <a:r>
              <a:rPr lang="en-US" sz="2400" dirty="0" smtClean="0"/>
              <a:t>the perceived </a:t>
            </a:r>
            <a:r>
              <a:rPr lang="en-US" sz="2400" dirty="0"/>
              <a:t>value of SDN</a:t>
            </a:r>
            <a:r>
              <a:rPr lang="en-US" sz="2400" dirty="0" smtClean="0"/>
              <a:t>.”</a:t>
            </a:r>
          </a:p>
          <a:p>
            <a:pPr lvl="1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345836"/>
            <a:ext cx="8352367" cy="5847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err="1"/>
              <a:t>Middleboxes</a:t>
            </a:r>
            <a:r>
              <a:rPr lang="en-US" sz="3200" dirty="0"/>
              <a:t> are a</a:t>
            </a:r>
            <a:r>
              <a:rPr lang="en-US" sz="3200" dirty="0" smtClean="0"/>
              <a:t> necessity </a:t>
            </a:r>
            <a:r>
              <a:rPr lang="en-US" sz="3200" dirty="0"/>
              <a:t>and an opportunity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17563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422" y="996245"/>
            <a:ext cx="8229600" cy="5496630"/>
          </a:xfrm>
        </p:spPr>
        <p:txBody>
          <a:bodyPr>
            <a:noAutofit/>
          </a:bodyPr>
          <a:lstStyle/>
          <a:p>
            <a:r>
              <a:rPr lang="en-US" sz="2500" dirty="0" smtClean="0"/>
              <a:t>Can we achieve “incremental” SDN-</a:t>
            </a:r>
            <a:r>
              <a:rPr lang="en-US" sz="2500" smtClean="0"/>
              <a:t>MB integration?</a:t>
            </a:r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Several challenges, but promising starts</a:t>
            </a:r>
          </a:p>
          <a:p>
            <a:pPr lvl="1"/>
            <a:r>
              <a:rPr lang="en-US" sz="2500" dirty="0" smtClean="0"/>
              <a:t>Composition, </a:t>
            </a:r>
            <a:r>
              <a:rPr lang="en-US" sz="2500" dirty="0"/>
              <a:t>resource management, </a:t>
            </a:r>
            <a:r>
              <a:rPr lang="en-US" sz="2500" dirty="0" smtClean="0"/>
              <a:t>dynamics</a:t>
            </a:r>
          </a:p>
          <a:p>
            <a:pPr lvl="1"/>
            <a:r>
              <a:rPr lang="en-US" sz="2500" dirty="0" smtClean="0"/>
              <a:t>Implications for data, control plane, and control apps</a:t>
            </a:r>
          </a:p>
          <a:p>
            <a:endParaRPr lang="en-US" sz="2500" dirty="0"/>
          </a:p>
          <a:p>
            <a:r>
              <a:rPr lang="en-US" sz="2500" dirty="0" smtClean="0"/>
              <a:t>MB can be </a:t>
            </a:r>
            <a:r>
              <a:rPr lang="en-US" sz="2500" dirty="0"/>
              <a:t>an informative </a:t>
            </a:r>
            <a:r>
              <a:rPr lang="en-US" sz="2500" dirty="0" smtClean="0"/>
              <a:t>and concrete use-case</a:t>
            </a:r>
            <a:endParaRPr lang="en-US" sz="2500" dirty="0"/>
          </a:p>
          <a:p>
            <a:endParaRPr lang="en-US" sz="2500" dirty="0"/>
          </a:p>
          <a:p>
            <a:r>
              <a:rPr lang="en-US" sz="2500" dirty="0" smtClean="0"/>
              <a:t>Longer-term evolution?</a:t>
            </a:r>
          </a:p>
          <a:p>
            <a:pPr lvl="1"/>
            <a:r>
              <a:rPr lang="en-US" sz="2500" dirty="0"/>
              <a:t>SDN gets rid of </a:t>
            </a:r>
            <a:r>
              <a:rPr lang="en-US" sz="2500" dirty="0" smtClean="0"/>
              <a:t>MBs?</a:t>
            </a:r>
          </a:p>
          <a:p>
            <a:pPr lvl="1"/>
            <a:r>
              <a:rPr lang="en-US" sz="2500" dirty="0" smtClean="0"/>
              <a:t>MB </a:t>
            </a:r>
            <a:r>
              <a:rPr lang="en-US" sz="2500" dirty="0"/>
              <a:t>becomes integrated into </a:t>
            </a:r>
            <a:r>
              <a:rPr lang="en-US" sz="2500" dirty="0" err="1" smtClean="0"/>
              <a:t>dataplane</a:t>
            </a:r>
            <a:r>
              <a:rPr lang="en-US" sz="2500" dirty="0" smtClean="0"/>
              <a:t>?</a:t>
            </a:r>
            <a:endParaRPr lang="en-US" sz="2500" dirty="0"/>
          </a:p>
          <a:p>
            <a:pPr marL="457200" lvl="1" indent="0">
              <a:buNone/>
            </a:pPr>
            <a:endParaRPr lang="en-US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39897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past work in MB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112"/>
            <a:ext cx="8229600" cy="484205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CoMb</a:t>
            </a:r>
            <a:r>
              <a:rPr lang="en-US" dirty="0" smtClean="0"/>
              <a:t> [NSD1 ‘12]</a:t>
            </a:r>
            <a:endParaRPr lang="en-US" dirty="0"/>
          </a:p>
          <a:p>
            <a:pPr lvl="1"/>
            <a:r>
              <a:rPr lang="en-US" dirty="0" smtClean="0"/>
              <a:t>Consolidate hardware-software</a:t>
            </a:r>
          </a:p>
          <a:p>
            <a:pPr lvl="1"/>
            <a:r>
              <a:rPr lang="en-US" dirty="0" smtClean="0"/>
              <a:t>Consolidate management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Aplomb [SIGCOMM ‘12]</a:t>
            </a:r>
          </a:p>
          <a:p>
            <a:pPr lvl="1"/>
            <a:r>
              <a:rPr lang="en-US" dirty="0" smtClean="0"/>
              <a:t>Outsource </a:t>
            </a:r>
            <a:r>
              <a:rPr lang="en-US" dirty="0" err="1" smtClean="0"/>
              <a:t>middleboxes</a:t>
            </a:r>
            <a:r>
              <a:rPr lang="en-US" dirty="0" smtClean="0"/>
              <a:t> to the cloud</a:t>
            </a:r>
          </a:p>
          <a:p>
            <a:pPr lvl="1"/>
            <a:endParaRPr lang="en-US" dirty="0"/>
          </a:p>
          <a:p>
            <a:r>
              <a:rPr lang="en-US" dirty="0"/>
              <a:t>NIDS/NIPS Load Balancing [</a:t>
            </a:r>
            <a:r>
              <a:rPr lang="en-US" dirty="0" err="1"/>
              <a:t>CoNext</a:t>
            </a:r>
            <a:r>
              <a:rPr lang="en-US" dirty="0"/>
              <a:t> </a:t>
            </a:r>
            <a:r>
              <a:rPr lang="en-US" dirty="0" smtClean="0"/>
              <a:t>‘10 ‘12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Network-wide load balancing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19931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crucial missing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5333"/>
            <a:ext cx="8686800" cy="306211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/>
              </a:rPr>
              <a:t>Can we deal with </a:t>
            </a:r>
            <a:r>
              <a:rPr lang="en-US" dirty="0" smtClean="0"/>
              <a:t>existing </a:t>
            </a:r>
            <a:r>
              <a:rPr lang="en-US" dirty="0" err="1" smtClean="0"/>
              <a:t>middleboxes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Legitimate technical and business reasons</a:t>
            </a:r>
          </a:p>
          <a:p>
            <a:pPr lvl="1"/>
            <a:r>
              <a:rPr lang="en-US" dirty="0"/>
              <a:t>(Over)</a:t>
            </a:r>
            <a:r>
              <a:rPr lang="en-US" dirty="0" smtClean="0"/>
              <a:t>simplified or assumed away </a:t>
            </a:r>
            <a:r>
              <a:rPr lang="en-US" dirty="0"/>
              <a:t>the problem</a:t>
            </a:r>
            <a:r>
              <a:rPr lang="en-US" dirty="0" smtClean="0"/>
              <a:t>?</a:t>
            </a:r>
          </a:p>
          <a:p>
            <a:pPr>
              <a:buFont typeface="Wingdings" charset="0"/>
              <a:buChar char="à"/>
            </a:pPr>
            <a:endParaRPr lang="en-US" dirty="0" smtClean="0"/>
          </a:p>
          <a:p>
            <a:r>
              <a:rPr lang="en-US" dirty="0" smtClean="0">
                <a:sym typeface="Wingdings"/>
              </a:rPr>
              <a:t>Use custom API, not SDN interfaces</a:t>
            </a:r>
          </a:p>
          <a:p>
            <a:pPr lvl="1"/>
            <a:r>
              <a:rPr lang="en-US" dirty="0" smtClean="0">
                <a:sym typeface="Wingdings"/>
              </a:rPr>
              <a:t>In spite of the obvious parallels </a:t>
            </a:r>
            <a:br>
              <a:rPr lang="en-US" dirty="0" smtClean="0">
                <a:sym typeface="Wingdings"/>
              </a:rPr>
            </a:br>
            <a:endParaRPr lang="en-US" sz="18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4</a:t>
            </a:fld>
            <a:endParaRPr kumimoji="0"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4247444"/>
            <a:ext cx="7805342" cy="2132072"/>
            <a:chOff x="457200" y="4247444"/>
            <a:chExt cx="7805342" cy="2132072"/>
          </a:xfrm>
        </p:grpSpPr>
        <p:sp>
          <p:nvSpPr>
            <p:cNvPr id="4" name="TextBox 3"/>
            <p:cNvSpPr txBox="1"/>
            <p:nvPr/>
          </p:nvSpPr>
          <p:spPr>
            <a:xfrm>
              <a:off x="457200" y="5302298"/>
              <a:ext cx="7805342" cy="107721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3200" dirty="0" smtClean="0"/>
                <a:t>Why haven’t we seen a practical integration</a:t>
              </a:r>
            </a:p>
            <a:p>
              <a:r>
                <a:rPr lang="en-US" sz="3200" dirty="0"/>
                <a:t>b</a:t>
              </a:r>
              <a:r>
                <a:rPr lang="en-US" sz="3200" dirty="0" smtClean="0"/>
                <a:t>etween SDN and existing </a:t>
              </a:r>
              <a:r>
                <a:rPr lang="en-US" sz="3200" dirty="0" err="1" smtClean="0"/>
                <a:t>middlebox</a:t>
              </a:r>
              <a:r>
                <a:rPr lang="en-US" sz="3200" dirty="0" err="1"/>
                <a:t>e</a:t>
              </a:r>
              <a:r>
                <a:rPr lang="en-US" sz="3200" dirty="0" err="1" smtClean="0"/>
                <a:t>s</a:t>
              </a:r>
              <a:r>
                <a:rPr lang="en-US" sz="3200" dirty="0" smtClean="0"/>
                <a:t>?</a:t>
              </a:r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354668" y="4247444"/>
              <a:ext cx="680155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>
                  <a:sym typeface="Wingdings"/>
                </a:rPr>
                <a:t>“…policy might require packets to pass through an intermediate </a:t>
              </a:r>
              <a:r>
                <a:rPr lang="en-US" i="1" dirty="0" err="1">
                  <a:sym typeface="Wingdings"/>
                </a:rPr>
                <a:t>middlebox</a:t>
              </a:r>
              <a:r>
                <a:rPr lang="en-US" i="1" dirty="0">
                  <a:sym typeface="Wingdings"/>
                </a:rPr>
                <a:t>….”  </a:t>
              </a:r>
              <a:r>
                <a:rPr lang="en-US" i="1" dirty="0" err="1">
                  <a:sym typeface="Wingdings"/>
                </a:rPr>
                <a:t>Casado</a:t>
              </a:r>
              <a:r>
                <a:rPr lang="en-US" i="1" dirty="0">
                  <a:sym typeface="Wingdings"/>
                </a:rPr>
                <a:t> et al, SIGCOMM ‘07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73905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52005"/>
            <a:ext cx="925490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Goal of this work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83966" y="935651"/>
            <a:ext cx="9338872" cy="5719456"/>
            <a:chOff x="1" y="935651"/>
            <a:chExt cx="9338872" cy="5719456"/>
          </a:xfrm>
        </p:grpSpPr>
        <p:sp>
          <p:nvSpPr>
            <p:cNvPr id="6" name="TextBox 5"/>
            <p:cNvSpPr txBox="1"/>
            <p:nvPr/>
          </p:nvSpPr>
          <p:spPr>
            <a:xfrm>
              <a:off x="1282560" y="1295474"/>
              <a:ext cx="20650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Middleboxes</a:t>
              </a:r>
              <a:endParaRPr lang="en-US" sz="2800" dirty="0" smtClean="0"/>
            </a:p>
          </p:txBody>
        </p:sp>
        <p:pic>
          <p:nvPicPr>
            <p:cNvPr id="7" name="Picture 1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37" y="2735060"/>
              <a:ext cx="4397244" cy="2813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8" name="Group 7"/>
            <p:cNvGrpSpPr/>
            <p:nvPr/>
          </p:nvGrpSpPr>
          <p:grpSpPr>
            <a:xfrm>
              <a:off x="39538" y="2675268"/>
              <a:ext cx="4397244" cy="2873191"/>
              <a:chOff x="39537" y="2675268"/>
              <a:chExt cx="4624293" cy="2873191"/>
            </a:xfrm>
          </p:grpSpPr>
          <p:pic>
            <p:nvPicPr>
              <p:cNvPr id="9" name="Picture 8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9537" y="3873184"/>
                <a:ext cx="906462" cy="533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002409" y="2675268"/>
                <a:ext cx="906462" cy="533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" name="Picture 10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57368" y="3941113"/>
                <a:ext cx="906462" cy="533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937338" y="5015059"/>
                <a:ext cx="906462" cy="533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14" name="Group 13"/>
            <p:cNvGrpSpPr/>
            <p:nvPr/>
          </p:nvGrpSpPr>
          <p:grpSpPr>
            <a:xfrm>
              <a:off x="1" y="2735061"/>
              <a:ext cx="4436780" cy="2753663"/>
              <a:chOff x="123423" y="2623475"/>
              <a:chExt cx="4799727" cy="2796319"/>
            </a:xfrm>
          </p:grpSpPr>
          <p:pic>
            <p:nvPicPr>
              <p:cNvPr id="15" name="Picture 230" descr="UCS5108BladeServerChassis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23423" y="3800020"/>
                <a:ext cx="1178256" cy="329986"/>
              </a:xfrm>
              <a:prstGeom prst="rect">
                <a:avLst/>
              </a:prstGeom>
              <a:noFill/>
            </p:spPr>
          </p:pic>
          <p:pic>
            <p:nvPicPr>
              <p:cNvPr id="16" name="Picture 230" descr="UCS5108BladeServerChassis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62445" y="2623475"/>
                <a:ext cx="1178256" cy="329986"/>
              </a:xfrm>
              <a:prstGeom prst="rect">
                <a:avLst/>
              </a:prstGeom>
              <a:noFill/>
            </p:spPr>
          </p:pic>
          <p:pic>
            <p:nvPicPr>
              <p:cNvPr id="17" name="Picture 230" descr="UCS5108BladeServerChassis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744894" y="3965013"/>
                <a:ext cx="1178256" cy="329986"/>
              </a:xfrm>
              <a:prstGeom prst="rect">
                <a:avLst/>
              </a:prstGeom>
              <a:noFill/>
            </p:spPr>
          </p:pic>
          <p:pic>
            <p:nvPicPr>
              <p:cNvPr id="18" name="Picture 230" descr="UCS5108BladeServerChassis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10132" y="5089808"/>
                <a:ext cx="1178256" cy="329986"/>
              </a:xfrm>
              <a:prstGeom prst="rect">
                <a:avLst/>
              </a:prstGeom>
              <a:noFill/>
            </p:spPr>
          </p:pic>
        </p:grpSp>
        <p:sp>
          <p:nvSpPr>
            <p:cNvPr id="19" name="TextBox 18"/>
            <p:cNvSpPr txBox="1"/>
            <p:nvPr/>
          </p:nvSpPr>
          <p:spPr>
            <a:xfrm>
              <a:off x="229131" y="5753653"/>
              <a:ext cx="395290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IDS, Firewall, Load balancer, VPN</a:t>
              </a:r>
            </a:p>
            <a:p>
              <a:r>
                <a:rPr lang="en-US" sz="2200" dirty="0" smtClean="0"/>
                <a:t>WAN optimizer, Proxy, </a:t>
              </a:r>
              <a:r>
                <a:rPr lang="en-US" sz="2200" dirty="0" err="1" smtClean="0"/>
                <a:t>etc</a:t>
              </a:r>
              <a:endParaRPr lang="en-US" sz="2200" dirty="0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4740685" y="935651"/>
              <a:ext cx="4598188" cy="5719456"/>
              <a:chOff x="4616440" y="935651"/>
              <a:chExt cx="4598188" cy="5719456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4616440" y="935651"/>
                <a:ext cx="4598188" cy="5719456"/>
                <a:chOff x="4507906" y="1138544"/>
                <a:chExt cx="4689065" cy="5719456"/>
              </a:xfrm>
            </p:grpSpPr>
            <p:pic>
              <p:nvPicPr>
                <p:cNvPr id="42" name="Picture 14"/>
                <p:cNvPicPr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799727" y="2940254"/>
                  <a:ext cx="4397244" cy="28133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507906" y="1138544"/>
                  <a:ext cx="0" cy="5719456"/>
                </a:xfrm>
                <a:prstGeom prst="line">
                  <a:avLst/>
                </a:prstGeom>
                <a:ln w="34925"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23"/>
                <p:cNvSpPr txBox="1"/>
                <p:nvPr/>
              </p:nvSpPr>
              <p:spPr>
                <a:xfrm>
                  <a:off x="5045777" y="1436241"/>
                  <a:ext cx="3845699" cy="9541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/>
                    <a:t>C</a:t>
                  </a:r>
                  <a:r>
                    <a:rPr lang="en-US" sz="2800" i="1" dirty="0" smtClean="0"/>
                    <a:t>entralized</a:t>
                  </a:r>
                  <a:r>
                    <a:rPr lang="en-US" sz="2800" dirty="0" smtClean="0"/>
                    <a:t> management </a:t>
                  </a:r>
                </a:p>
                <a:p>
                  <a:r>
                    <a:rPr lang="en-US" sz="2800" dirty="0" smtClean="0"/>
                    <a:t>with </a:t>
                  </a:r>
                  <a:r>
                    <a:rPr lang="en-US" sz="2800" i="1" dirty="0" smtClean="0"/>
                    <a:t>open interfaces</a:t>
                  </a:r>
                  <a:endParaRPr lang="en-US" sz="2800" i="1" dirty="0"/>
                </a:p>
              </p:txBody>
            </p:sp>
            <p:pic>
              <p:nvPicPr>
                <p:cNvPr id="26" name="Picture 25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8523517" y="4296012"/>
                  <a:ext cx="588233" cy="4243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7" name="TextBox 26"/>
                <p:cNvSpPr txBox="1"/>
                <p:nvPr/>
              </p:nvSpPr>
              <p:spPr>
                <a:xfrm>
                  <a:off x="5674629" y="2428766"/>
                  <a:ext cx="2794359" cy="461665"/>
                </a:xfrm>
                <a:prstGeom prst="rect">
                  <a:avLst/>
                </a:prstGeom>
                <a:ln w="38100" cmpd="sng"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e.g., NOX/</a:t>
                  </a:r>
                  <a:r>
                    <a:rPr lang="en-US" sz="2400" dirty="0" err="1" smtClean="0"/>
                    <a:t>OpenFlow</a:t>
                  </a:r>
                  <a:endParaRPr lang="en-US" sz="2400" dirty="0"/>
                </a:p>
              </p:txBody>
            </p:sp>
            <p:cxnSp>
              <p:nvCxnSpPr>
                <p:cNvPr id="32" name="Straight Arrow Connector 31"/>
                <p:cNvCxnSpPr>
                  <a:stCxn id="42" idx="0"/>
                  <a:endCxn id="38" idx="0"/>
                </p:cNvCxnSpPr>
                <p:nvPr/>
              </p:nvCxnSpPr>
              <p:spPr>
                <a:xfrm flipH="1">
                  <a:off x="5735299" y="2940254"/>
                  <a:ext cx="1263051" cy="1167009"/>
                </a:xfrm>
                <a:prstGeom prst="straightConnector1">
                  <a:avLst/>
                </a:prstGeom>
                <a:ln>
                  <a:solidFill>
                    <a:srgbClr val="0D0D0D"/>
                  </a:solidFill>
                  <a:headEnd type="none" w="lg" len="lg"/>
                  <a:tailEnd type="arrow" w="lg" len="lg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>
                  <a:stCxn id="42" idx="0"/>
                  <a:endCxn id="37" idx="0"/>
                </p:cNvCxnSpPr>
                <p:nvPr/>
              </p:nvCxnSpPr>
              <p:spPr>
                <a:xfrm flipH="1">
                  <a:off x="6747944" y="2940254"/>
                  <a:ext cx="250405" cy="2221510"/>
                </a:xfrm>
                <a:prstGeom prst="straightConnector1">
                  <a:avLst/>
                </a:prstGeom>
                <a:ln>
                  <a:solidFill>
                    <a:srgbClr val="0D0D0D"/>
                  </a:solidFill>
                  <a:headEnd type="none" w="lg" len="lg"/>
                  <a:tailEnd type="arrow" w="lg" len="lg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>
                  <a:endCxn id="39" idx="0"/>
                </p:cNvCxnSpPr>
                <p:nvPr/>
              </p:nvCxnSpPr>
              <p:spPr>
                <a:xfrm>
                  <a:off x="6979139" y="2940254"/>
                  <a:ext cx="1222545" cy="1089758"/>
                </a:xfrm>
                <a:prstGeom prst="straightConnector1">
                  <a:avLst/>
                </a:prstGeom>
                <a:ln>
                  <a:solidFill>
                    <a:srgbClr val="0D0D0D"/>
                  </a:solidFill>
                  <a:headEnd type="none" w="lg" len="lg"/>
                  <a:tailEnd type="arrow" w="lg" len="lg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Vertical Scroll 36"/>
                <p:cNvSpPr/>
                <p:nvPr/>
              </p:nvSpPr>
              <p:spPr>
                <a:xfrm>
                  <a:off x="6426110" y="5161764"/>
                  <a:ext cx="643668" cy="589588"/>
                </a:xfrm>
                <a:prstGeom prst="verticalScroll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Vertical Scroll 37"/>
                <p:cNvSpPr/>
                <p:nvPr/>
              </p:nvSpPr>
              <p:spPr>
                <a:xfrm>
                  <a:off x="5413464" y="4107263"/>
                  <a:ext cx="643668" cy="613065"/>
                </a:xfrm>
                <a:prstGeom prst="verticalScroll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Vertical Scroll 38"/>
                <p:cNvSpPr/>
                <p:nvPr/>
              </p:nvSpPr>
              <p:spPr>
                <a:xfrm>
                  <a:off x="7879849" y="4030012"/>
                  <a:ext cx="643668" cy="690316"/>
                </a:xfrm>
                <a:prstGeom prst="verticalScroll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47" name="Picture 46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128661" y="5163772"/>
                <a:ext cx="576833" cy="424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8" name="Picture 47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015611" y="4060142"/>
                <a:ext cx="576833" cy="424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3" name="Group 12"/>
          <p:cNvGrpSpPr/>
          <p:nvPr/>
        </p:nvGrpSpPr>
        <p:grpSpPr>
          <a:xfrm>
            <a:off x="1005192" y="935651"/>
            <a:ext cx="7049364" cy="5233500"/>
            <a:chOff x="1005192" y="935651"/>
            <a:chExt cx="7049364" cy="5233500"/>
          </a:xfrm>
        </p:grpSpPr>
        <p:grpSp>
          <p:nvGrpSpPr>
            <p:cNvPr id="3" name="Group 2"/>
            <p:cNvGrpSpPr/>
            <p:nvPr/>
          </p:nvGrpSpPr>
          <p:grpSpPr>
            <a:xfrm>
              <a:off x="1005192" y="935651"/>
              <a:ext cx="7049364" cy="5233500"/>
              <a:chOff x="1005192" y="935651"/>
              <a:chExt cx="7049364" cy="52335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005192" y="935651"/>
                <a:ext cx="7049364" cy="4219409"/>
                <a:chOff x="3914215" y="1368679"/>
                <a:chExt cx="7049364" cy="4219409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3914215" y="1368679"/>
                  <a:ext cx="7049364" cy="4182081"/>
                  <a:chOff x="3791802" y="1571572"/>
                  <a:chExt cx="7188684" cy="4182081"/>
                </a:xfrm>
              </p:grpSpPr>
              <p:pic>
                <p:nvPicPr>
                  <p:cNvPr id="43" name="Picture 14"/>
                  <p:cNvPicPr>
                    <a:picLocks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4799727" y="2940254"/>
                    <a:ext cx="4397244" cy="28133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3791802" y="1571572"/>
                    <a:ext cx="7188684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800" dirty="0"/>
                      <a:t>C</a:t>
                    </a:r>
                    <a:r>
                      <a:rPr lang="en-US" sz="2800" i="1" dirty="0" smtClean="0"/>
                      <a:t>entralized</a:t>
                    </a:r>
                    <a:r>
                      <a:rPr lang="en-US" sz="2800" dirty="0" smtClean="0"/>
                      <a:t> management with </a:t>
                    </a:r>
                    <a:r>
                      <a:rPr lang="en-US" sz="2800" i="1" dirty="0" smtClean="0"/>
                      <a:t>open interfaces</a:t>
                    </a:r>
                    <a:endParaRPr lang="en-US" sz="2800" i="1" dirty="0"/>
                  </a:p>
                </p:txBody>
              </p:sp>
              <p:pic>
                <p:nvPicPr>
                  <p:cNvPr id="50" name="Picture 49"/>
                  <p:cNvPicPr>
                    <a:picLocks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8523517" y="4296012"/>
                    <a:ext cx="588233" cy="4243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5476044" y="2459264"/>
                    <a:ext cx="2872671" cy="461665"/>
                  </a:xfrm>
                  <a:prstGeom prst="rect">
                    <a:avLst/>
                  </a:prstGeom>
                  <a:ln w="38100" cmpd="sng"/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/>
                      <a:t>e.g., NOX/</a:t>
                    </a:r>
                    <a:r>
                      <a:rPr lang="en-US" sz="2400" dirty="0" err="1" smtClean="0"/>
                      <a:t>OpenFlow</a:t>
                    </a:r>
                    <a:endParaRPr lang="en-US" sz="2400" dirty="0"/>
                  </a:p>
                </p:txBody>
              </p:sp>
              <p:cxnSp>
                <p:nvCxnSpPr>
                  <p:cNvPr id="52" name="Straight Arrow Connector 51"/>
                  <p:cNvCxnSpPr>
                    <a:stCxn id="43" idx="0"/>
                    <a:endCxn id="56" idx="0"/>
                  </p:cNvCxnSpPr>
                  <p:nvPr/>
                </p:nvCxnSpPr>
                <p:spPr>
                  <a:xfrm flipH="1">
                    <a:off x="5735299" y="2940254"/>
                    <a:ext cx="1263051" cy="1167009"/>
                  </a:xfrm>
                  <a:prstGeom prst="straightConnector1">
                    <a:avLst/>
                  </a:prstGeom>
                  <a:ln>
                    <a:solidFill>
                      <a:srgbClr val="0D0D0D"/>
                    </a:solidFill>
                    <a:headEnd type="none" w="lg" len="lg"/>
                    <a:tailEnd type="arrow" w="lg" len="lg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Arrow Connector 52"/>
                  <p:cNvCxnSpPr>
                    <a:stCxn id="43" idx="0"/>
                    <a:endCxn id="55" idx="0"/>
                  </p:cNvCxnSpPr>
                  <p:nvPr/>
                </p:nvCxnSpPr>
                <p:spPr>
                  <a:xfrm flipH="1">
                    <a:off x="6747944" y="2940254"/>
                    <a:ext cx="250405" cy="2221510"/>
                  </a:xfrm>
                  <a:prstGeom prst="straightConnector1">
                    <a:avLst/>
                  </a:prstGeom>
                  <a:ln>
                    <a:solidFill>
                      <a:srgbClr val="0D0D0D"/>
                    </a:solidFill>
                    <a:headEnd type="none" w="lg" len="lg"/>
                    <a:tailEnd type="arrow" w="lg" len="lg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Arrow Connector 53"/>
                  <p:cNvCxnSpPr>
                    <a:endCxn id="57" idx="0"/>
                  </p:cNvCxnSpPr>
                  <p:nvPr/>
                </p:nvCxnSpPr>
                <p:spPr>
                  <a:xfrm>
                    <a:off x="6979139" y="2940254"/>
                    <a:ext cx="1222545" cy="1089758"/>
                  </a:xfrm>
                  <a:prstGeom prst="straightConnector1">
                    <a:avLst/>
                  </a:prstGeom>
                  <a:ln>
                    <a:solidFill>
                      <a:srgbClr val="0D0D0D"/>
                    </a:solidFill>
                    <a:headEnd type="none" w="lg" len="lg"/>
                    <a:tailEnd type="arrow" w="lg" len="lg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5" name="Vertical Scroll 54"/>
                  <p:cNvSpPr/>
                  <p:nvPr/>
                </p:nvSpPr>
                <p:spPr>
                  <a:xfrm>
                    <a:off x="6426110" y="5161764"/>
                    <a:ext cx="643668" cy="589588"/>
                  </a:xfrm>
                  <a:prstGeom prst="verticalScroll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Vertical Scroll 55"/>
                  <p:cNvSpPr/>
                  <p:nvPr/>
                </p:nvSpPr>
                <p:spPr>
                  <a:xfrm>
                    <a:off x="5413464" y="4107263"/>
                    <a:ext cx="643668" cy="613065"/>
                  </a:xfrm>
                  <a:prstGeom prst="verticalScroll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Vertical Scroll 56"/>
                  <p:cNvSpPr/>
                  <p:nvPr/>
                </p:nvSpPr>
                <p:spPr>
                  <a:xfrm>
                    <a:off x="7879849" y="4030012"/>
                    <a:ext cx="643668" cy="690316"/>
                  </a:xfrm>
                  <a:prstGeom prst="verticalScroll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pic>
              <p:nvPicPr>
                <p:cNvPr id="40" name="Picture 39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128661" y="5163772"/>
                  <a:ext cx="576833" cy="4243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" name="Picture 40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15611" y="4060142"/>
                  <a:ext cx="576833" cy="4243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60" name="TextBox 59"/>
              <p:cNvSpPr txBox="1"/>
              <p:nvPr/>
            </p:nvSpPr>
            <p:spPr>
              <a:xfrm>
                <a:off x="2074982" y="5338154"/>
                <a:ext cx="429546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IDS, Firewall, Load balancer, VPN</a:t>
                </a:r>
              </a:p>
              <a:p>
                <a:r>
                  <a:rPr lang="en-US" sz="2400" dirty="0" smtClean="0"/>
                  <a:t>WAN optimizer, Proxy, </a:t>
                </a:r>
                <a:r>
                  <a:rPr lang="en-US" sz="2400" dirty="0" err="1" smtClean="0"/>
                  <a:t>etc</a:t>
                </a:r>
                <a:endParaRPr lang="en-US" sz="2400" dirty="0"/>
              </a:p>
            </p:txBody>
          </p:sp>
        </p:grpSp>
        <p:pic>
          <p:nvPicPr>
            <p:cNvPr id="58" name="Picture 230" descr="UCS5108BladeServerChassis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23351" y="3944121"/>
              <a:ext cx="1089158" cy="324952"/>
            </a:xfrm>
            <a:prstGeom prst="rect">
              <a:avLst/>
            </a:prstGeom>
            <a:noFill/>
          </p:spPr>
        </p:pic>
        <p:pic>
          <p:nvPicPr>
            <p:cNvPr id="59" name="Picture 230" descr="UCS5108BladeServerChassis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99711" y="4021233"/>
              <a:ext cx="1089158" cy="324952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0134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work is </a:t>
            </a:r>
            <a:r>
              <a:rPr lang="en-US" i="1" dirty="0" smtClean="0"/>
              <a:t>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6335"/>
            <a:ext cx="8229600" cy="2596444"/>
          </a:xfrm>
        </p:spPr>
        <p:txBody>
          <a:bodyPr/>
          <a:lstStyle/>
          <a:p>
            <a:r>
              <a:rPr lang="en-US" dirty="0" smtClean="0"/>
              <a:t>New vision for SDN</a:t>
            </a:r>
          </a:p>
          <a:p>
            <a:r>
              <a:rPr lang="en-US" dirty="0"/>
              <a:t>N</a:t>
            </a:r>
            <a:r>
              <a:rPr lang="en-US" dirty="0" smtClean="0"/>
              <a:t>ew vision for </a:t>
            </a:r>
            <a:r>
              <a:rPr lang="en-US" dirty="0" err="1" smtClean="0"/>
              <a:t>middlebox</a:t>
            </a:r>
            <a:endParaRPr lang="en-US" dirty="0" smtClean="0"/>
          </a:p>
          <a:p>
            <a:r>
              <a:rPr lang="en-US" dirty="0" smtClean="0"/>
              <a:t>A new L4-L7 programmable data plane</a:t>
            </a:r>
          </a:p>
          <a:p>
            <a:r>
              <a:rPr lang="en-US" dirty="0" smtClean="0"/>
              <a:t>New northbound APIs for </a:t>
            </a:r>
            <a:r>
              <a:rPr lang="en-US" dirty="0" err="1" smtClean="0"/>
              <a:t>middleboxes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5555" y="5141643"/>
            <a:ext cx="7491554" cy="5847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L</a:t>
            </a:r>
            <a:r>
              <a:rPr lang="en-US" sz="3200" dirty="0" smtClean="0"/>
              <a:t>ook for practical, incremental convergence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8727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+ Context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Challenges with SDN-MB integration</a:t>
            </a:r>
          </a:p>
          <a:p>
            <a:endParaRPr lang="en-US" dirty="0"/>
          </a:p>
          <a:p>
            <a:r>
              <a:rPr lang="en-US" dirty="0" smtClean="0"/>
              <a:t>Promising starts</a:t>
            </a:r>
          </a:p>
          <a:p>
            <a:endParaRPr lang="en-US" dirty="0"/>
          </a:p>
          <a:p>
            <a:r>
              <a:rPr lang="en-US" dirty="0" smtClean="0"/>
              <a:t>Reflections..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4245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610945" cy="91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Middlebox</a:t>
            </a:r>
            <a:r>
              <a:rPr lang="en-US" dirty="0" smtClean="0"/>
              <a:t> “policy chain”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8</a:t>
            </a:fld>
            <a:endParaRPr kumimoji="0" lang="en-US"/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0506" y="2798919"/>
            <a:ext cx="667375" cy="42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0729" y="3024051"/>
            <a:ext cx="667375" cy="42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8130" y="3019777"/>
            <a:ext cx="667375" cy="42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896" y="3275127"/>
            <a:ext cx="667375" cy="42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>
            <a:stCxn id="9" idx="3"/>
            <a:endCxn id="5" idx="1"/>
          </p:cNvCxnSpPr>
          <p:nvPr/>
        </p:nvCxnSpPr>
        <p:spPr>
          <a:xfrm flipV="1">
            <a:off x="1533271" y="3009360"/>
            <a:ext cx="867235" cy="4762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3"/>
            <a:endCxn id="7" idx="1"/>
          </p:cNvCxnSpPr>
          <p:nvPr/>
        </p:nvCxnSpPr>
        <p:spPr>
          <a:xfrm>
            <a:off x="3067881" y="3009360"/>
            <a:ext cx="2472848" cy="2251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201694" y="3230218"/>
            <a:ext cx="1490026" cy="42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7" idx="1"/>
          </p:cNvCxnSpPr>
          <p:nvPr/>
        </p:nvCxnSpPr>
        <p:spPr>
          <a:xfrm flipV="1">
            <a:off x="3132389" y="3234492"/>
            <a:ext cx="2408340" cy="6511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65896" y="2860014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S1</a:t>
            </a:r>
            <a:endParaRPr lang="en-US" sz="20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7883432" y="2629181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S5</a:t>
            </a:r>
            <a:endParaRPr lang="en-US" sz="20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1993972" y="2559384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S2</a:t>
            </a:r>
            <a:endParaRPr lang="en-US" sz="20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2541840" y="3317405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S3</a:t>
            </a:r>
            <a:endParaRPr lang="en-US" sz="20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5678093" y="2623941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S4</a:t>
            </a:r>
            <a:endParaRPr lang="en-US" sz="2000" baseline="-25000" dirty="0"/>
          </a:p>
        </p:txBody>
      </p:sp>
      <p:pic>
        <p:nvPicPr>
          <p:cNvPr id="29" name="Picture 57" descr="icon_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48594" y="4227462"/>
            <a:ext cx="437542" cy="500821"/>
          </a:xfrm>
          <a:prstGeom prst="rect">
            <a:avLst/>
          </a:prstGeom>
          <a:noFill/>
        </p:spPr>
      </p:pic>
      <p:pic>
        <p:nvPicPr>
          <p:cNvPr id="30" name="Picture 11" descr="IOSfirew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9661" y="1589308"/>
            <a:ext cx="324630" cy="602782"/>
          </a:xfrm>
          <a:prstGeom prst="rect">
            <a:avLst/>
          </a:prstGeom>
          <a:noFill/>
        </p:spPr>
      </p:pic>
      <p:pic>
        <p:nvPicPr>
          <p:cNvPr id="31" name="Picture 11" descr="IOSfirew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2381" y="4426892"/>
            <a:ext cx="324630" cy="602782"/>
          </a:xfrm>
          <a:prstGeom prst="rect">
            <a:avLst/>
          </a:prstGeom>
          <a:noFill/>
        </p:spPr>
      </p:pic>
      <p:cxnSp>
        <p:nvCxnSpPr>
          <p:cNvPr id="37" name="Straight Connector 36"/>
          <p:cNvCxnSpPr>
            <a:stCxn id="30" idx="2"/>
            <a:endCxn id="5" idx="0"/>
          </p:cNvCxnSpPr>
          <p:nvPr/>
        </p:nvCxnSpPr>
        <p:spPr>
          <a:xfrm>
            <a:off x="2221976" y="2192090"/>
            <a:ext cx="512218" cy="6068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2"/>
            <a:endCxn id="29" idx="0"/>
          </p:cNvCxnSpPr>
          <p:nvPr/>
        </p:nvCxnSpPr>
        <p:spPr>
          <a:xfrm flipH="1">
            <a:off x="5767365" y="3444933"/>
            <a:ext cx="107052" cy="7825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0" name="Picture 57" descr="icon_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7857" y="1554203"/>
            <a:ext cx="437542" cy="500821"/>
          </a:xfrm>
          <a:prstGeom prst="rect">
            <a:avLst/>
          </a:prstGeom>
          <a:noFill/>
        </p:spPr>
      </p:pic>
      <p:cxnSp>
        <p:nvCxnSpPr>
          <p:cNvPr id="42" name="Straight Connector 41"/>
          <p:cNvCxnSpPr>
            <a:stCxn id="40" idx="2"/>
            <a:endCxn id="5" idx="0"/>
          </p:cNvCxnSpPr>
          <p:nvPr/>
        </p:nvCxnSpPr>
        <p:spPr>
          <a:xfrm flipH="1">
            <a:off x="2734194" y="2055024"/>
            <a:ext cx="182434" cy="7438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6" idx="2"/>
            <a:endCxn id="31" idx="0"/>
          </p:cNvCxnSpPr>
          <p:nvPr/>
        </p:nvCxnSpPr>
        <p:spPr>
          <a:xfrm>
            <a:off x="2798702" y="4096119"/>
            <a:ext cx="25994" cy="3307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9" idx="1"/>
          </p:cNvCxnSpPr>
          <p:nvPr/>
        </p:nvCxnSpPr>
        <p:spPr>
          <a:xfrm>
            <a:off x="186808" y="3485568"/>
            <a:ext cx="6790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8" idx="3"/>
          </p:cNvCxnSpPr>
          <p:nvPr/>
        </p:nvCxnSpPr>
        <p:spPr>
          <a:xfrm>
            <a:off x="8365505" y="3230218"/>
            <a:ext cx="7744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0" name="Picture 11" descr="IOSfirew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5693" y="1692073"/>
            <a:ext cx="324630" cy="602782"/>
          </a:xfrm>
          <a:prstGeom prst="rect">
            <a:avLst/>
          </a:prstGeom>
          <a:noFill/>
        </p:spPr>
      </p:pic>
      <p:pic>
        <p:nvPicPr>
          <p:cNvPr id="91" name="Picture 57" descr="icon_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538" y="1743053"/>
            <a:ext cx="437542" cy="500821"/>
          </a:xfrm>
          <a:prstGeom prst="rect">
            <a:avLst/>
          </a:prstGeom>
          <a:noFill/>
        </p:spPr>
      </p:pic>
      <p:cxnSp>
        <p:nvCxnSpPr>
          <p:cNvPr id="93" name="Straight Arrow Connector 92"/>
          <p:cNvCxnSpPr>
            <a:stCxn id="90" idx="3"/>
            <a:endCxn id="91" idx="1"/>
          </p:cNvCxnSpPr>
          <p:nvPr/>
        </p:nvCxnSpPr>
        <p:spPr>
          <a:xfrm>
            <a:off x="6840323" y="1993464"/>
            <a:ext cx="73221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Rounded Rectangle 94"/>
          <p:cNvSpPr/>
          <p:nvPr/>
        </p:nvSpPr>
        <p:spPr>
          <a:xfrm>
            <a:off x="5312048" y="827254"/>
            <a:ext cx="3484621" cy="1732129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98" name="Straight Arrow Connector 97"/>
          <p:cNvCxnSpPr>
            <a:endCxn id="90" idx="1"/>
          </p:cNvCxnSpPr>
          <p:nvPr/>
        </p:nvCxnSpPr>
        <p:spPr>
          <a:xfrm>
            <a:off x="6029210" y="1993464"/>
            <a:ext cx="48648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8018846" y="1993464"/>
            <a:ext cx="48648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5415137" y="1440678"/>
            <a:ext cx="486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Wingdings"/>
              </a:rPr>
              <a:t></a:t>
            </a:r>
          </a:p>
          <a:p>
            <a:r>
              <a:rPr lang="en-US" sz="2400" dirty="0" smtClean="0">
                <a:sym typeface="Wingdings"/>
              </a:rPr>
              <a:t> *</a:t>
            </a:r>
            <a:endParaRPr lang="en-US" sz="2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6318293" y="1318557"/>
            <a:ext cx="116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Firewall</a:t>
            </a:r>
            <a:endParaRPr lang="en-US" sz="2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7469450" y="1318557"/>
            <a:ext cx="592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IDS</a:t>
            </a:r>
            <a:endParaRPr lang="en-US" sz="2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6367605" y="856892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Policy</a:t>
            </a:r>
            <a:endParaRPr lang="en-US" sz="2400" b="1" dirty="0"/>
          </a:p>
        </p:txBody>
      </p:sp>
      <p:pic>
        <p:nvPicPr>
          <p:cNvPr id="6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5014" y="3675237"/>
            <a:ext cx="667375" cy="42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Connector 12"/>
          <p:cNvCxnSpPr>
            <a:stCxn id="9" idx="3"/>
            <a:endCxn id="6" idx="1"/>
          </p:cNvCxnSpPr>
          <p:nvPr/>
        </p:nvCxnSpPr>
        <p:spPr>
          <a:xfrm>
            <a:off x="1533271" y="3485568"/>
            <a:ext cx="931743" cy="4001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-1695418" y="-1411111"/>
            <a:ext cx="538307" cy="44175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48566" y="3889984"/>
            <a:ext cx="377771" cy="33747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59650" y="4297626"/>
            <a:ext cx="377771" cy="33747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76270" y="5176503"/>
            <a:ext cx="7581723" cy="5847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Implication: Proactive set up of routing rules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586251" y="1184871"/>
            <a:ext cx="482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F1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2798702" y="1184871"/>
            <a:ext cx="418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I1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3067881" y="4543617"/>
            <a:ext cx="482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F2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6163744" y="4227462"/>
            <a:ext cx="418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I2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646084" y="5918236"/>
            <a:ext cx="7341273" cy="5847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Implication: New verification requirements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956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95 -0.05231 C 0.06944 -0.05301 0.0901 -0.05231 0.11076 -0.05416 C 0.1125 -0.05439 0.11371 -0.0574 0.11545 -0.05833 C 0.12447 -0.06365 0.13281 -0.0662 0.14166 -0.07268 C 0.14861 -0.07801 0.15677 -0.08263 0.16319 -0.08935 C 0.16753 -0.09421 0.17222 -0.10208 0.17708 -0.10578 C 0.18229 -0.11018 0.18854 -0.11226 0.19409 -0.11597 C 0.20069 -0.12523 0.2052 -0.12638 0.21111 -0.13657 C 0.21371 -0.14143 0.21875 -0.15092 0.21875 -0.15092 C 0.22309 -0.16898 0.21875 -0.18634 0.21111 -0.20046 C 0.20555 -0.22916 0.19149 -0.25301 0.17395 -0.27037 C 0.17048 -0.27986 0.16649 -0.28541 0.16006 -0.29097 C 0.15746 -0.30092 0.15451 -0.31481 0.16006 -0.32384 C 0.16284 -0.3287 0.16701 -0.3287 0.171 -0.33009 C 0.17395 -0.33148 0.1802 -0.33402 0.1802 -0.33402 C 0.19045 -0.33333 0.20104 -0.33588 0.21111 -0.33194 C 0.21631 -0.33009 0.21909 -0.31111 0.22031 -0.30532 C 0.22152 -0.28171 0.22378 -0.25 0.2342 -0.22916 C 0.23472 -0.22453 0.23454 -0.21944 0.23576 -0.21481 C 0.23628 -0.2125 0.23819 -0.21111 0.23888 -0.20856 C 0.24218 -0.19652 0.23888 -0.18263 0.24965 -0.17777 C 0.25711 -0.18125 0.25538 -0.18426 0.25729 -0.19421 C 0.25816 -0.22546 0.25972 -0.25092 0.26354 -0.28055 C 0.26475 -0.33819 0.25243 -0.36064 0.29131 -0.36713 C 0.29687 -0.36643 0.30295 -0.36805 0.30833 -0.36504 C 0.31267 -0.36273 0.31753 -0.35254 0.32066 -0.34652 C 0.32013 -0.33842 0.32031 -0.33009 0.31909 -0.32176 C 0.31788 -0.31481 0.30833 -0.30138 0.30677 -0.2949 C 0.30277 -0.27963 0.30555 -0.28611 0.29895 -0.27453 C 0.29427 -0.25601 0.29097 -0.23634 0.28819 -0.21689 C 0.28715 -0.21088 0.28645 -0.19768 0.2835 -0.19213 C 0.27795 -0.18217 0.27256 -0.17106 0.26961 -0.15926 C 0.27013 -0.15648 0.26944 -0.15277 0.27118 -0.15092 C 0.27309 -0.14884 0.27638 -0.15 0.27899 -0.14884 C 0.28472 -0.14676 0.29045 -0.14421 0.296 -0.14074 C 0.30572 -0.13472 0.31197 -0.12777 0.32222 -0.1243 C 0.33368 -0.11365 0.32048 -0.12453 0.34843 -0.11597 C 0.3526 -0.11481 0.35642 -0.11157 0.36076 -0.10972 C 0.36475 -0.1081 0.36892 -0.10694 0.37309 -0.10578 C 0.40243 -0.09814 0.42708 -0.09676 0.45798 -0.09537 C 0.48107 -0.09097 0.50399 -0.09861 0.52743 -0.09537 C 0.54444 -0.09074 0.54496 -0.08981 0.57222 -0.09537 C 0.57395 -0.09583 0.57326 -0.10138 0.57517 -0.10162 C 0.59097 -0.10439 0.60711 -0.10301 0.62309 -0.1037 C 0.64131 -0.1074 0.64566 -0.10763 0.66788 -0.10578 C 0.69687 -0.0993 0.69618 -0.10208 0.74184 -0.1037 C 0.77343 -0.12083 0.82847 -0.1125 0.86388 -0.11388 C 0.88107 -0.1162 0.875 -0.11597 0.88229 -0.11597 " pathEditMode="relative" ptsTypes="fffffffffffffffffffffffffffffffffffffffffffffffA">
                                      <p:cBhvr>
                                        <p:cTn id="1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489 -0.00347 0.0401 0.00463 0.05711 -0.02453 C 0.05763 -0.02662 0.05781 -0.02893 0.05868 -0.03078 C 0.05989 -0.03379 0.06215 -0.03588 0.06319 -0.03889 C 0.06423 -0.04236 0.06406 -0.04606 0.06475 -0.0493 C 0.06562 -0.05486 0.06788 -0.06574 0.06788 -0.06574 C 0.06979 -0.10162 0.06527 -0.09421 0.08489 -0.10277 C 0.09722 -0.10208 0.10954 -0.10254 0.12187 -0.10069 C 0.12361 -0.10046 0.12465 -0.09768 0.12656 -0.09652 C 0.13246 -0.09352 0.13871 -0.0912 0.14496 -0.08842 C 0.15711 -0.0831 0.16701 -0.08171 0.18055 -0.08009 C 0.18107 -0.07824 0.18125 -0.07615 0.18211 -0.07407 C 0.18281 -0.07199 0.18437 -0.07014 0.18524 -0.06782 C 0.18767 -0.05995 0.18888 -0.05254 0.19288 -0.04514 C 0.19704 -0.03727 0.20173 -0.03171 0.2052 -0.02245 C 0.20729 -0.00949 0.20833 0.00394 0.21145 0.01667 C 0.21284 0.02292 0.21579 0.02871 0.21736 0.03519 C 0.22152 0.05093 0.22534 0.0625 0.23611 0.07223 C 0.23854 0.07153 0.24288 0.07338 0.24375 0.07014 C 0.24722 0.04769 0.24461 0.00209 0.24375 -0.02245 C 0.246 -0.05463 0.24496 -0.04676 0.27152 -0.0493 C 0.29843 -0.05671 0.32291 -0.06551 0.35034 -0.06782 C 0.37812 -0.07477 0.40451 -0.08634 0.43211 -0.09444 C 0.44704 -0.10486 0.42725 -0.09236 0.44757 -0.10069 C 0.45277 -0.10301 0.45763 -0.1074 0.46302 -0.10902 C 0.46475 -0.10972 0.46684 -0.11041 0.46892 -0.11111 C 0.47847 -0.12037 0.48888 -0.12824 0.5 -0.13356 C 0.51128 -0.1456 0.52361 -0.15115 0.5368 -0.15833 C 0.53958 -0.15764 0.54236 -0.15787 0.54479 -0.15625 C 0.54809 -0.15439 0.55382 -0.14814 0.55382 -0.14814 C 0.55798 -0.13148 0.55416 -0.11504 0.54757 -0.10069 C 0.54704 -0.09861 0.54704 -0.09652 0.54635 -0.09444 C 0.54531 -0.09236 0.54375 -0.09074 0.54305 -0.08842 C 0.54218 -0.08518 0.54236 -0.08148 0.54166 -0.07801 C 0.54027 -0.07314 0.53524 -0.06389 0.53385 -0.05949 C 0.52812 -0.0449 0.52552 -0.02893 0.51979 -0.01435 C 0.52118 0.0213 0.51579 0.03311 0.5368 0.04746 C 0.5427 0.03959 0.54583 0.04051 0.55243 0.03519 C 0.55694 0.02292 0.55694 0.01065 0.56007 -0.00185 C 0.56128 -0.02546 0.56354 -0.04861 0.56475 -0.07199 C 0.56527 -0.08518 0.56545 -0.09814 0.56614 -0.11111 C 0.56632 -0.11458 0.56597 -0.11898 0.56788 -0.12129 C 0.57031 -0.12477 0.58923 -0.13773 0.59392 -0.13981 C 0.60138 -0.16944 0.66961 -0.13981 0.696 -0.13564 C 0.84253 -0.13796 0.78645 -0.13773 0.86423 -0.13773 " pathEditMode="relative" ptsTypes="ffffffffffffffffffffffffffffffffffffffffffffA">
                                      <p:cBhvr>
                                        <p:cTn id="18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51" grpId="1" animBg="1"/>
      <p:bldP spid="51" grpId="2" animBg="1"/>
      <p:bldP spid="52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low rules may not suffice?</a:t>
            </a:r>
            <a:endParaRPr lang="en-US" dirty="0"/>
          </a:p>
        </p:txBody>
      </p:sp>
      <p:cxnSp>
        <p:nvCxnSpPr>
          <p:cNvPr id="8" name="Straight Connector 7"/>
          <p:cNvCxnSpPr>
            <a:stCxn id="36" idx="3"/>
          </p:cNvCxnSpPr>
          <p:nvPr/>
        </p:nvCxnSpPr>
        <p:spPr>
          <a:xfrm flipV="1">
            <a:off x="3218188" y="3441079"/>
            <a:ext cx="2535102" cy="251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81660" y="2298639"/>
            <a:ext cx="1206500" cy="4605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Firewall</a:t>
            </a:r>
            <a:endParaRPr lang="en-US" sz="2200" dirty="0"/>
          </a:p>
        </p:txBody>
      </p:sp>
      <p:sp>
        <p:nvSpPr>
          <p:cNvPr id="10" name="Rectangle 9"/>
          <p:cNvSpPr/>
          <p:nvPr/>
        </p:nvSpPr>
        <p:spPr>
          <a:xfrm>
            <a:off x="2641743" y="2314723"/>
            <a:ext cx="1206500" cy="4478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Proxy</a:t>
            </a:r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5566171" y="2324320"/>
            <a:ext cx="1206500" cy="4478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IDS</a:t>
            </a:r>
            <a:endParaRPr lang="en-US" sz="2200" dirty="0"/>
          </a:p>
        </p:txBody>
      </p:sp>
      <p:cxnSp>
        <p:nvCxnSpPr>
          <p:cNvPr id="13" name="Straight Connector 12"/>
          <p:cNvCxnSpPr>
            <a:endCxn id="36" idx="1"/>
          </p:cNvCxnSpPr>
          <p:nvPr/>
        </p:nvCxnSpPr>
        <p:spPr>
          <a:xfrm>
            <a:off x="285797" y="3441079"/>
            <a:ext cx="1757016" cy="251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1195398" y="2772134"/>
            <a:ext cx="1306589" cy="1479842"/>
            <a:chOff x="981571" y="2981670"/>
            <a:chExt cx="1306589" cy="1479842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981571" y="4340957"/>
              <a:ext cx="1306589" cy="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684910" y="2981670"/>
              <a:ext cx="603250" cy="1359287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138204" y="3999847"/>
              <a:ext cx="340658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146218" y="2786627"/>
            <a:ext cx="3301898" cy="1951725"/>
            <a:chOff x="2932391" y="3036742"/>
            <a:chExt cx="3301898" cy="1951725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6234288" y="3051159"/>
              <a:ext cx="0" cy="1707473"/>
            </a:xfrm>
            <a:prstGeom prst="straightConnector1">
              <a:avLst/>
            </a:prstGeom>
            <a:ln>
              <a:solidFill>
                <a:srgbClr val="0D0D0D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2932391" y="4758632"/>
              <a:ext cx="3301898" cy="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2932391" y="3036742"/>
              <a:ext cx="0" cy="1729812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4346607" y="4526802"/>
              <a:ext cx="340658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939531" y="2862523"/>
            <a:ext cx="3751296" cy="2244537"/>
            <a:chOff x="2725704" y="3112638"/>
            <a:chExt cx="3751296" cy="2244537"/>
          </a:xfrm>
        </p:grpSpPr>
        <p:cxnSp>
          <p:nvCxnSpPr>
            <p:cNvPr id="43" name="Straight Arrow Connector 42"/>
            <p:cNvCxnSpPr/>
            <p:nvPr/>
          </p:nvCxnSpPr>
          <p:spPr>
            <a:xfrm>
              <a:off x="2725704" y="3112638"/>
              <a:ext cx="0" cy="2009695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2725704" y="5122333"/>
              <a:ext cx="3751296" cy="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6477000" y="3959470"/>
              <a:ext cx="0" cy="1162864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158429" y="4895510"/>
              <a:ext cx="340658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910419" y="3373263"/>
            <a:ext cx="1882964" cy="461665"/>
            <a:chOff x="6910419" y="3322102"/>
            <a:chExt cx="1882964" cy="461665"/>
          </a:xfrm>
        </p:grpSpPr>
        <p:cxnSp>
          <p:nvCxnSpPr>
            <p:cNvPr id="50" name="Straight Arrow Connector 49"/>
            <p:cNvCxnSpPr>
              <a:stCxn id="38" idx="3"/>
            </p:cNvCxnSpPr>
            <p:nvPr/>
          </p:nvCxnSpPr>
          <p:spPr>
            <a:xfrm>
              <a:off x="6910419" y="3449924"/>
              <a:ext cx="1882964" cy="16347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7730589" y="3322102"/>
              <a:ext cx="340658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/>
                <a:t>5</a:t>
              </a: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560740" y="3004606"/>
            <a:ext cx="482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S1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5230841" y="2949159"/>
            <a:ext cx="482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213827" y="3881576"/>
            <a:ext cx="981571" cy="39511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HTTP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8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5044" y="3190493"/>
            <a:ext cx="1175375" cy="51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Rounded Rectangle 38"/>
          <p:cNvSpPr/>
          <p:nvPr/>
        </p:nvSpPr>
        <p:spPr>
          <a:xfrm>
            <a:off x="2288160" y="738280"/>
            <a:ext cx="4132296" cy="589665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427916" y="811836"/>
            <a:ext cx="3959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HTTP: Firewall </a:t>
            </a:r>
            <a:r>
              <a:rPr lang="en-US" sz="2400" dirty="0" smtClean="0">
                <a:sym typeface="Wingdings"/>
              </a:rPr>
              <a:t> IDS  Proxy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833252" y="1494777"/>
            <a:ext cx="76842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OpenFlow</a:t>
            </a:r>
            <a:r>
              <a:rPr lang="en-US" sz="2200" dirty="0" smtClean="0"/>
              <a:t> forward: </a:t>
            </a:r>
            <a:r>
              <a:rPr lang="en-US" sz="2200" dirty="0" err="1" smtClean="0"/>
              <a:t>Pkt</a:t>
            </a:r>
            <a:r>
              <a:rPr lang="en-US" sz="2200" dirty="0" smtClean="0"/>
              <a:t> header, Interface </a:t>
            </a:r>
            <a:r>
              <a:rPr lang="en-US" sz="2200" dirty="0" smtClean="0">
                <a:sym typeface="Wingdings"/>
              </a:rPr>
              <a:t> Forwarding interface</a:t>
            </a:r>
            <a:endParaRPr lang="en-US" sz="22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2042813" y="2766543"/>
            <a:ext cx="4210570" cy="1462940"/>
            <a:chOff x="1828986" y="3057971"/>
            <a:chExt cx="4210570" cy="1462940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1828986" y="3078055"/>
              <a:ext cx="603250" cy="1359287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2427916" y="4411451"/>
              <a:ext cx="3611640" cy="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6039556" y="3057971"/>
              <a:ext cx="0" cy="135348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793321" y="4059246"/>
              <a:ext cx="340658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36919" y="5184004"/>
            <a:ext cx="8533907" cy="5847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Implication: More flexible forwarding abstractions</a:t>
            </a:r>
            <a:endParaRPr lang="en-US" sz="3200" dirty="0"/>
          </a:p>
        </p:txBody>
      </p:sp>
      <p:sp>
        <p:nvSpPr>
          <p:cNvPr id="67" name="TextBox 66"/>
          <p:cNvSpPr txBox="1"/>
          <p:nvPr/>
        </p:nvSpPr>
        <p:spPr>
          <a:xfrm>
            <a:off x="6386894" y="4106786"/>
            <a:ext cx="2371563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Return path?</a:t>
            </a:r>
          </a:p>
          <a:p>
            <a:r>
              <a:rPr lang="en-US" sz="3200" dirty="0" err="1" smtClean="0"/>
              <a:t>Stateful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17467" y="6238815"/>
            <a:ext cx="626533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6" name="Oval Callout 5"/>
          <p:cNvSpPr/>
          <p:nvPr/>
        </p:nvSpPr>
        <p:spPr>
          <a:xfrm>
            <a:off x="6910419" y="1925664"/>
            <a:ext cx="2064248" cy="1264829"/>
          </a:xfrm>
          <a:prstGeom prst="wedgeEllipseCallout">
            <a:avLst>
              <a:gd name="adj1" fmla="val -53029"/>
              <a:gd name="adj2" fmla="val 5775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HTTP, </a:t>
            </a:r>
            <a:br>
              <a:rPr lang="en-US" sz="2200" dirty="0" smtClean="0"/>
            </a:br>
            <a:r>
              <a:rPr lang="en-US" sz="2200" dirty="0" smtClean="0"/>
              <a:t>S1—S2 </a:t>
            </a:r>
            <a:r>
              <a:rPr lang="en-US" sz="2200" dirty="0" smtClean="0">
                <a:sym typeface="Wingdings"/>
              </a:rPr>
              <a:t> </a:t>
            </a:r>
            <a:r>
              <a:rPr lang="en-US" sz="2200" dirty="0" smtClean="0"/>
              <a:t>??</a:t>
            </a:r>
            <a:endParaRPr lang="en-US" sz="2200" dirty="0"/>
          </a:p>
        </p:txBody>
      </p:sp>
      <p:sp>
        <p:nvSpPr>
          <p:cNvPr id="44" name="TextBox 43"/>
          <p:cNvSpPr txBox="1"/>
          <p:nvPr/>
        </p:nvSpPr>
        <p:spPr>
          <a:xfrm>
            <a:off x="236919" y="5946427"/>
            <a:ext cx="8447946" cy="5847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Implication: loop-free at logical level, not physical</a:t>
            </a:r>
            <a:endParaRPr lang="en-US" sz="3200" dirty="0"/>
          </a:p>
        </p:txBody>
      </p:sp>
      <p:pic>
        <p:nvPicPr>
          <p:cNvPr id="36" name="Picture 3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2813" y="3206840"/>
            <a:ext cx="1175375" cy="51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53276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" grpId="0" animBg="1"/>
      <p:bldP spid="44" grpId="0" animBg="1"/>
    </p:bldLst>
  </p:timing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Presentation2.potx</Template>
  <TotalTime>7171</TotalTime>
  <Words>1321</Words>
  <Application>Microsoft Macintosh PowerPoint</Application>
  <PresentationFormat>On-screen Show (4:3)</PresentationFormat>
  <Paragraphs>389</Paragraphs>
  <Slides>26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Presentation2</vt:lpstr>
      <vt:lpstr> Toward Practical Integration of SDN and Middleboxes</vt:lpstr>
      <vt:lpstr>PowerPoint Presentation</vt:lpstr>
      <vt:lpstr>Our past work in MB space</vt:lpstr>
      <vt:lpstr>Two crucial missing links</vt:lpstr>
      <vt:lpstr>PowerPoint Presentation</vt:lpstr>
      <vt:lpstr>What this work is NOT</vt:lpstr>
      <vt:lpstr>Roadmap</vt:lpstr>
      <vt:lpstr>Middlebox “policy chain”</vt:lpstr>
      <vt:lpstr>Flow rules may not suffice?</vt:lpstr>
      <vt:lpstr>Middlebox load balancing</vt:lpstr>
      <vt:lpstr>Middlebox introduce packet mods</vt:lpstr>
      <vt:lpstr>Middlebox implications for SDN view</vt:lpstr>
      <vt:lpstr>Roadmap</vt:lpstr>
      <vt:lpstr>Middlebox implications for SDN view</vt:lpstr>
      <vt:lpstr>Logical view: “DataFlow” Abstraction</vt:lpstr>
      <vt:lpstr>Middlebox implications for SDN view</vt:lpstr>
      <vt:lpstr>Data plane: Virtual Packet State</vt:lpstr>
      <vt:lpstr>Middlebox implications for SDN view</vt:lpstr>
      <vt:lpstr>Joint configuration of MB + Switch</vt:lpstr>
      <vt:lpstr>Idea: Enumerate physical sequences!</vt:lpstr>
      <vt:lpstr>Verification properties</vt:lpstr>
      <vt:lpstr>Dynamic middlebox transformations?</vt:lpstr>
      <vt:lpstr>Roadmap</vt:lpstr>
      <vt:lpstr>Some reflections on SDN-MB synergy</vt:lpstr>
      <vt:lpstr>More reflections on SDN-MB synergy</vt:lpstr>
      <vt:lpstr>Talk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Butkiewicz</dc:creator>
  <cp:lastModifiedBy>Vyas Sekar</cp:lastModifiedBy>
  <cp:revision>3504</cp:revision>
  <dcterms:created xsi:type="dcterms:W3CDTF">2012-09-11T23:25:30Z</dcterms:created>
  <dcterms:modified xsi:type="dcterms:W3CDTF">2012-12-04T14:45:13Z</dcterms:modified>
</cp:coreProperties>
</file>