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56" r:id="rId3"/>
    <p:sldId id="355" r:id="rId4"/>
    <p:sldId id="380" r:id="rId5"/>
    <p:sldId id="381" r:id="rId6"/>
    <p:sldId id="382" r:id="rId7"/>
    <p:sldId id="304" r:id="rId8"/>
    <p:sldId id="308" r:id="rId9"/>
    <p:sldId id="350" r:id="rId10"/>
    <p:sldId id="353" r:id="rId11"/>
    <p:sldId id="309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6" r:id="rId30"/>
    <p:sldId id="377" r:id="rId31"/>
    <p:sldId id="378" r:id="rId32"/>
    <p:sldId id="379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18" autoAdjust="0"/>
  </p:normalViewPr>
  <p:slideViewPr>
    <p:cSldViewPr snapToGrid="0">
      <p:cViewPr>
        <p:scale>
          <a:sx n="75" d="100"/>
          <a:sy n="75" d="100"/>
        </p:scale>
        <p:origin x="-7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e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0" Type="http://schemas.openxmlformats.org/officeDocument/2006/relationships/image" Target="../media/image28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5F2A945-1B8E-4BC7-8EAE-A7DCDADED2B9}" type="datetimeFigureOut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A0E91A3-BEE1-40E5-9517-723C7DD2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normalized</a:t>
            </a:r>
            <a:r>
              <a:rPr lang="en-US" baseline="0" dirty="0" smtClean="0"/>
              <a:t> the playback rate to 1 (WLOG)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E91A3-BEE1-40E5-9517-723C7DD275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normalized</a:t>
            </a:r>
            <a:r>
              <a:rPr lang="en-US" baseline="0" dirty="0" smtClean="0"/>
              <a:t> the playback rate to 1 (WLOG)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E91A3-BEE1-40E5-9517-723C7DD275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normalized</a:t>
            </a:r>
            <a:r>
              <a:rPr lang="en-US" baseline="0" dirty="0" smtClean="0"/>
              <a:t> the playback rate to 1 (WLOG)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E91A3-BEE1-40E5-9517-723C7DD275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normalized</a:t>
            </a:r>
            <a:r>
              <a:rPr lang="en-US" baseline="0" dirty="0" smtClean="0"/>
              <a:t> the playback rate to 1 (WLOG)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E91A3-BEE1-40E5-9517-723C7DD275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7626A0-0B0A-3242-87E5-C808F841F743}" type="slidenum">
              <a:rPr lang="en-US"/>
              <a:pPr/>
              <a:t>28</a:t>
            </a:fld>
            <a:endParaRPr lang="en-US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E91A3-BEE1-40E5-9517-723C7DD275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47A2-C0F2-46AE-966A-3D5AF05A6F84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Contel Workshop on IPTV – June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441B-F611-4675-AFEB-9EEA63FB6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6B4-ED50-4F8D-9031-638770788ECF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5AB2-C15C-4BD4-BFB6-5C224BA6D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34AE-69D9-49CF-8020-02193C500D23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EEDB-2533-479A-A741-EB21D9883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463"/>
            <a:ext cx="82296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68D1-8880-4151-A3E9-A3C2D950C8BA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2C25-889F-4DA4-BF83-107933E8B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CEBC-CF9B-4DEE-B34E-C0879441D501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2A71-8566-4660-A1B8-DF9E3AF6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DD0D-95A4-4011-B431-50D5EE6F0C3D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9FB6-8452-49C8-B609-D60C98CB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C069-C375-4DF4-89FE-AFEBEAA83F11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990B-A4FB-4EDB-AA15-2A73CB8A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CABE-E1AD-41B7-8CFD-209C269A3B93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13B1-4416-4FDB-A744-D8F83DED1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ED3D-F6E7-4D2B-9D3B-99A69C11D5AA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AEAF-ACF4-429E-8620-6DD4D44A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D72-F770-4CD5-B16F-AD71D3388972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4AD4-50CD-4EB6-A9F0-6E1E3D03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0893-A455-4665-A0BE-DD0BC7BE2273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D768-B86E-4149-9C4D-935A9EF5C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6A8A-32B1-4E78-A5A5-A86D8030B6AF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DFF4-C354-4F72-85A3-A25776D0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79463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FD1B349-33E0-4F0C-AE14-2DA778822938}" type="datetime1">
              <a:rPr lang="en-US"/>
              <a:pPr>
                <a:defRPr/>
              </a:pPr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BFCF1E-D424-497C-A7FE-A6D46392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rlelogo_top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76200"/>
            <a:ext cx="3022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74000" y="203200"/>
            <a:ext cx="685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953000" y="76200"/>
            <a:ext cx="373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Andale Mono" pitchFamily="-65" charset="0"/>
              </a:rPr>
              <a:t>Network Coding and Reliable Communications Group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57200" y="779463"/>
            <a:ext cx="8229600" cy="15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erdana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5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6.w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image" Target="../media/image26.w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7.wmf"/><Relationship Id="rId23" Type="http://schemas.openxmlformats.org/officeDocument/2006/relationships/image" Target="../media/image29.png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28.wmf"/><Relationship Id="rId26" Type="http://schemas.openxmlformats.org/officeDocument/2006/relationships/image" Target="../media/image30.jpeg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0.bin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20" Type="http://schemas.openxmlformats.org/officeDocument/2006/relationships/image" Target="../media/image49.emf"/><Relationship Id="rId21" Type="http://schemas.openxmlformats.org/officeDocument/2006/relationships/image" Target="../media/image50.emf"/><Relationship Id="rId22" Type="http://schemas.openxmlformats.org/officeDocument/2006/relationships/image" Target="../media/image51.emf"/><Relationship Id="rId23" Type="http://schemas.openxmlformats.org/officeDocument/2006/relationships/image" Target="../media/image52.emf"/><Relationship Id="rId24" Type="http://schemas.openxmlformats.org/officeDocument/2006/relationships/image" Target="../media/image53.emf"/><Relationship Id="rId10" Type="http://schemas.openxmlformats.org/officeDocument/2006/relationships/image" Target="../media/image39.emf"/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emf"/><Relationship Id="rId16" Type="http://schemas.openxmlformats.org/officeDocument/2006/relationships/image" Target="../media/image45.emf"/><Relationship Id="rId17" Type="http://schemas.openxmlformats.org/officeDocument/2006/relationships/image" Target="../media/image46.emf"/><Relationship Id="rId18" Type="http://schemas.openxmlformats.org/officeDocument/2006/relationships/image" Target="../media/image47.emf"/><Relationship Id="rId1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20" Type="http://schemas.openxmlformats.org/officeDocument/2006/relationships/image" Target="../media/image50.emf"/><Relationship Id="rId21" Type="http://schemas.openxmlformats.org/officeDocument/2006/relationships/image" Target="../media/image56.emf"/><Relationship Id="rId22" Type="http://schemas.openxmlformats.org/officeDocument/2006/relationships/image" Target="../media/image47.emf"/><Relationship Id="rId23" Type="http://schemas.openxmlformats.org/officeDocument/2006/relationships/image" Target="../media/image57.emf"/><Relationship Id="rId24" Type="http://schemas.openxmlformats.org/officeDocument/2006/relationships/image" Target="../media/image58.emf"/><Relationship Id="rId10" Type="http://schemas.openxmlformats.org/officeDocument/2006/relationships/image" Target="../media/image37.emf"/><Relationship Id="rId11" Type="http://schemas.openxmlformats.org/officeDocument/2006/relationships/image" Target="../media/image38.emf"/><Relationship Id="rId12" Type="http://schemas.openxmlformats.org/officeDocument/2006/relationships/image" Target="../media/image39.emf"/><Relationship Id="rId13" Type="http://schemas.openxmlformats.org/officeDocument/2006/relationships/image" Target="../media/image40.emf"/><Relationship Id="rId14" Type="http://schemas.openxmlformats.org/officeDocument/2006/relationships/image" Target="../media/image41.emf"/><Relationship Id="rId15" Type="http://schemas.openxmlformats.org/officeDocument/2006/relationships/image" Target="../media/image42.emf"/><Relationship Id="rId16" Type="http://schemas.openxmlformats.org/officeDocument/2006/relationships/image" Target="../media/image43.emf"/><Relationship Id="rId17" Type="http://schemas.openxmlformats.org/officeDocument/2006/relationships/image" Target="../media/image44.emf"/><Relationship Id="rId18" Type="http://schemas.openxmlformats.org/officeDocument/2006/relationships/image" Target="../media/image45.emf"/><Relationship Id="rId1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22325" y="24182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hangingPunct="0">
              <a:lnSpc>
                <a:spcPct val="85000"/>
              </a:lnSpc>
              <a:defRPr/>
            </a:pPr>
            <a:r>
              <a:rPr lang="en-US" sz="2800" dirty="0"/>
              <a:t>Performance Metrics and Protocols for Data Centers in Multimedia</a:t>
            </a:r>
            <a:endParaRPr lang="en-US" sz="2800" b="1" kern="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95867" y="4038600"/>
            <a:ext cx="7789333" cy="1752600"/>
          </a:xfrm>
          <a:prstGeom prst="rect">
            <a:avLst/>
          </a:prstGeom>
        </p:spPr>
        <p:txBody>
          <a:bodyPr/>
          <a:lstStyle/>
          <a:p>
            <a:pPr lvl="0" algn="ctr" defTabSz="914400" eaLnBrk="0" hangingPunct="0">
              <a:spcBef>
                <a:spcPct val="5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Muriel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Médard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MIT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Detailed Description of Control Policies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3960" y="1362269"/>
            <a:ext cx="8098196" cy="5173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Off-line policy: </a:t>
            </a:r>
            <a:r>
              <a:rPr lang="en-US" sz="2000" dirty="0" smtClean="0"/>
              <a:t>Use the costly server only for            , where</a:t>
            </a:r>
          </a:p>
          <a:p>
            <a:pPr lvl="1">
              <a:lnSpc>
                <a:spcPct val="100000"/>
              </a:lnSpc>
            </a:pPr>
            <a:endParaRPr lang="en-US" sz="1200" dirty="0" smtClean="0"/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Online policies </a:t>
            </a:r>
            <a:endParaRPr lang="en-US" sz="2000" dirty="0" smtClean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Safe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Threshold = </a:t>
            </a:r>
          </a:p>
          <a:p>
            <a:pPr marL="1314450" lvl="2" indent="-457200">
              <a:lnSpc>
                <a:spcPct val="100000"/>
              </a:lnSpc>
            </a:pPr>
            <a:endParaRPr lang="en-US" sz="1200" dirty="0" smtClean="0"/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Cost =                                                                        , for some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endParaRPr lang="en-US" sz="1100" dirty="0" smtClean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Risky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Threshold = </a:t>
            </a:r>
          </a:p>
          <a:p>
            <a:pPr marL="1314450" lvl="2" indent="-457200">
              <a:lnSpc>
                <a:spcPct val="100000"/>
              </a:lnSpc>
            </a:pPr>
            <a:endParaRPr lang="en-US" dirty="0" smtClean="0"/>
          </a:p>
          <a:p>
            <a:pPr marL="1314450" lvl="2" indent="-457200">
              <a:lnSpc>
                <a:spcPct val="100000"/>
              </a:lnSpc>
              <a:buNone/>
            </a:pPr>
            <a:r>
              <a:rPr lang="en-US" sz="1800" dirty="0" smtClean="0"/>
              <a:t>	where</a:t>
            </a:r>
          </a:p>
          <a:p>
            <a:pPr marL="1314450" lvl="2" indent="-457200">
              <a:lnSpc>
                <a:spcPct val="100000"/>
              </a:lnSpc>
              <a:buNone/>
            </a:pPr>
            <a:endParaRPr lang="en-US" sz="1800" dirty="0" smtClean="0"/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Cost  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878282" y="1453588"/>
          <a:ext cx="549113" cy="30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3" name="Formula" r:id="rId4" imgW="315000" imgH="177840" progId="">
                  <p:embed/>
                </p:oleObj>
              </mc:Choice>
              <mc:Fallback>
                <p:oleObj name="Formula" r:id="rId4" imgW="315000" imgH="177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82" y="1453588"/>
                        <a:ext cx="549113" cy="30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16646" y="1827776"/>
          <a:ext cx="3570350" cy="51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4" name="Formula" r:id="rId6" imgW="2643120" imgH="384840" progId="">
                  <p:embed/>
                </p:oleObj>
              </mc:Choice>
              <mc:Fallback>
                <p:oleObj name="Formula" r:id="rId6" imgW="2643120" imgH="384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646" y="1827776"/>
                        <a:ext cx="3570350" cy="517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593930" y="1955166"/>
          <a:ext cx="2589017" cy="26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5" name="Formula" r:id="rId8" imgW="1737360" imgH="179280" progId="">
                  <p:embed/>
                </p:oleObj>
              </mc:Choice>
              <mc:Fallback>
                <p:oleObj name="Formula" r:id="rId8" imgW="1737360" imgH="179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930" y="1955166"/>
                        <a:ext cx="2589017" cy="266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060442" y="3046046"/>
          <a:ext cx="1892722" cy="54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6" name="Formula" r:id="rId10" imgW="1226880" imgH="355680" progId="">
                  <p:embed/>
                </p:oleObj>
              </mc:Choice>
              <mc:Fallback>
                <p:oleObj name="Formula" r:id="rId10" imgW="1226880" imgH="355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442" y="3046046"/>
                        <a:ext cx="1892722" cy="54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2528013" y="3576778"/>
          <a:ext cx="37115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7" name="Formula" r:id="rId12" imgW="2406960" imgH="384840" progId="">
                  <p:embed/>
                </p:oleObj>
              </mc:Choice>
              <mc:Fallback>
                <p:oleObj name="Formula" r:id="rId12" imgW="2406960" imgH="3848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013" y="3576778"/>
                        <a:ext cx="37115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7291841" y="3779850"/>
          <a:ext cx="9556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8" name="Formula" r:id="rId14" imgW="621360" imgH="157680" progId="">
                  <p:embed/>
                </p:oleObj>
              </mc:Choice>
              <mc:Fallback>
                <p:oleObj name="Formula" r:id="rId14" imgW="621360" imgH="1576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841" y="3779850"/>
                        <a:ext cx="955675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3087636" y="4398963"/>
          <a:ext cx="43672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9" name="Formula" r:id="rId16" imgW="2832120" imgH="504360" progId="">
                  <p:embed/>
                </p:oleObj>
              </mc:Choice>
              <mc:Fallback>
                <p:oleObj name="Formula" r:id="rId16" imgW="2832120" imgH="5043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36" y="4398963"/>
                        <a:ext cx="436721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2612574" y="5215659"/>
          <a:ext cx="2886883" cy="51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0" name="Formula" r:id="rId18" imgW="2171880" imgH="387360" progId="">
                  <p:embed/>
                </p:oleObj>
              </mc:Choice>
              <mc:Fallback>
                <p:oleObj name="Formula" r:id="rId18" imgW="2171880" imgH="387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74" y="5215659"/>
                        <a:ext cx="2886883" cy="513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2412092" y="5768783"/>
          <a:ext cx="5461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1" name="Formula" r:id="rId20" imgW="3540960" imgH="510840" progId="">
                  <p:embed/>
                </p:oleObj>
              </mc:Choice>
              <mc:Fallback>
                <p:oleObj name="Formula" r:id="rId20" imgW="3540960" imgH="5108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092" y="5768783"/>
                        <a:ext cx="54610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Performance Comparison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3960" y="1362269"/>
            <a:ext cx="8098196" cy="5173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Three regimes for QoE metrics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Zero-cost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Infeasible (infinite cost)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Finite-cost 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912750" y="1692048"/>
          <a:ext cx="14811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4" name="Formula" r:id="rId4" imgW="778680" imgH="194400" progId="">
                  <p:embed/>
                </p:oleObj>
              </mc:Choice>
              <mc:Fallback>
                <p:oleObj name="Formula" r:id="rId4" imgW="778680" imgH="19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750" y="1692048"/>
                        <a:ext cx="14811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899273" y="2031056"/>
          <a:ext cx="1887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5" name="Formula" r:id="rId6" imgW="992160" imgH="194400" progId="">
                  <p:embed/>
                </p:oleObj>
              </mc:Choice>
              <mc:Fallback>
                <p:oleObj name="Formula" r:id="rId6" imgW="992160" imgH="19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273" y="2031056"/>
                        <a:ext cx="18875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606907" y="2407396"/>
          <a:ext cx="3267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6" name="Formula" r:id="rId8" imgW="1717200" imgH="194400" progId="">
                  <p:embed/>
                </p:oleObj>
              </mc:Choice>
              <mc:Fallback>
                <p:oleObj name="Formula" r:id="rId8" imgW="1717200" imgH="194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907" y="2407396"/>
                        <a:ext cx="32670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43149" y="1427586"/>
          <a:ext cx="558019" cy="28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Formula" r:id="rId10" imgW="350640" imgH="179280" progId="">
                  <p:embed/>
                </p:oleObj>
              </mc:Choice>
              <mc:Fallback>
                <p:oleObj name="Formula" r:id="rId10" imgW="350640" imgH="1792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149" y="1427586"/>
                        <a:ext cx="558019" cy="284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100946" y="3023117"/>
            <a:ext cx="4697822" cy="3613210"/>
            <a:chOff x="4330376" y="3023117"/>
            <a:chExt cx="4468391" cy="3369488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4330376" y="3023117"/>
            <a:ext cx="4468391" cy="3275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8" name="Acrobat Document" r:id="rId12" imgW="5391028" imgH="3419346" progId="">
                    <p:embed/>
                  </p:oleObj>
                </mc:Choice>
                <mc:Fallback>
                  <p:oleObj name="Acrobat Document" r:id="rId12" imgW="5391028" imgH="341934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376" y="3023117"/>
                          <a:ext cx="4468391" cy="3275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6" name="Object 8"/>
            <p:cNvGraphicFramePr>
              <a:graphicFrameLocks noChangeAspect="1"/>
            </p:cNvGraphicFramePr>
            <p:nvPr/>
          </p:nvGraphicFramePr>
          <p:xfrm>
            <a:off x="6569399" y="6146542"/>
            <a:ext cx="195263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9" name="Formula" r:id="rId14" imgW="124560" imgH="155160" progId="">
                    <p:embed/>
                  </p:oleObj>
                </mc:Choice>
                <mc:Fallback>
                  <p:oleObj name="Formula" r:id="rId14" imgW="124560" imgH="1551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399" y="6146542"/>
                          <a:ext cx="195263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235696" y="2936809"/>
            <a:ext cx="3876675" cy="3699517"/>
            <a:chOff x="235696" y="2936810"/>
            <a:chExt cx="3876675" cy="3443126"/>
          </a:xfrm>
        </p:grpSpPr>
        <p:sp>
          <p:nvSpPr>
            <p:cNvPr id="9" name="Rectangle 8"/>
            <p:cNvSpPr/>
            <p:nvPr/>
          </p:nvSpPr>
          <p:spPr>
            <a:xfrm>
              <a:off x="485192" y="3125754"/>
              <a:ext cx="3592286" cy="28738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255" name="Object 7"/>
            <p:cNvGraphicFramePr>
              <a:graphicFrameLocks noChangeAspect="1"/>
            </p:cNvGraphicFramePr>
            <p:nvPr/>
          </p:nvGraphicFramePr>
          <p:xfrm>
            <a:off x="2013339" y="6133874"/>
            <a:ext cx="195263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0" name="Formula" r:id="rId16" imgW="124560" imgH="155160" progId="">
                    <p:embed/>
                  </p:oleObj>
                </mc:Choice>
                <mc:Fallback>
                  <p:oleObj name="Formula" r:id="rId16" imgW="124560" imgH="1551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3339" y="6133874"/>
                          <a:ext cx="195263" cy="246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7" name="Object 9"/>
            <p:cNvGraphicFramePr>
              <a:graphicFrameLocks noChangeAspect="1"/>
            </p:cNvGraphicFramePr>
            <p:nvPr/>
          </p:nvGraphicFramePr>
          <p:xfrm>
            <a:off x="251926" y="4253474"/>
            <a:ext cx="149743" cy="284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1" name="Formula" r:id="rId17" imgW="61200" imgH="117000" progId="">
                    <p:embed/>
                  </p:oleObj>
                </mc:Choice>
                <mc:Fallback>
                  <p:oleObj name="Formula" r:id="rId17" imgW="61200" imgH="1170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26" y="4253474"/>
                          <a:ext cx="149743" cy="2849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10"/>
            <p:cNvGraphicFramePr>
              <a:graphicFrameLocks noChangeAspect="1"/>
            </p:cNvGraphicFramePr>
            <p:nvPr/>
          </p:nvGraphicFramePr>
          <p:xfrm>
            <a:off x="279789" y="5989638"/>
            <a:ext cx="158750" cy="330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2" name="Formula" r:id="rId19" imgW="73800" imgH="151200" progId="">
                    <p:embed/>
                  </p:oleObj>
                </mc:Choice>
                <mc:Fallback>
                  <p:oleObj name="Formula" r:id="rId19" imgW="73800" imgH="1512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89" y="5989638"/>
                          <a:ext cx="158750" cy="330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9" name="Object 11"/>
            <p:cNvGraphicFramePr>
              <a:graphicFrameLocks noChangeAspect="1"/>
            </p:cNvGraphicFramePr>
            <p:nvPr/>
          </p:nvGraphicFramePr>
          <p:xfrm>
            <a:off x="276342" y="2976465"/>
            <a:ext cx="124519" cy="304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3" name="Formula" r:id="rId21" imgW="62280" imgH="150120" progId="">
                    <p:embed/>
                  </p:oleObj>
                </mc:Choice>
                <mc:Fallback>
                  <p:oleObj name="Formula" r:id="rId21" imgW="62280" imgH="15012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342" y="2976465"/>
                          <a:ext cx="124519" cy="304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25"/>
            <p:cNvSpPr/>
            <p:nvPr/>
          </p:nvSpPr>
          <p:spPr>
            <a:xfrm>
              <a:off x="485192" y="3153747"/>
              <a:ext cx="3592286" cy="2761861"/>
            </a:xfrm>
            <a:custGeom>
              <a:avLst/>
              <a:gdLst>
                <a:gd name="connsiteX0" fmla="*/ 0 w 3592286"/>
                <a:gd name="connsiteY0" fmla="*/ 0 h 2761861"/>
                <a:gd name="connsiteX1" fmla="*/ 429208 w 3592286"/>
                <a:gd name="connsiteY1" fmla="*/ 1530220 h 2761861"/>
                <a:gd name="connsiteX2" fmla="*/ 1119673 w 3592286"/>
                <a:gd name="connsiteY2" fmla="*/ 2351314 h 2761861"/>
                <a:gd name="connsiteX3" fmla="*/ 2425959 w 3592286"/>
                <a:gd name="connsiteY3" fmla="*/ 2677886 h 2761861"/>
                <a:gd name="connsiteX4" fmla="*/ 3592286 w 3592286"/>
                <a:gd name="connsiteY4" fmla="*/ 2761861 h 27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286" h="2761861">
                  <a:moveTo>
                    <a:pt x="0" y="0"/>
                  </a:moveTo>
                  <a:cubicBezTo>
                    <a:pt x="121298" y="569167"/>
                    <a:pt x="242596" y="1138334"/>
                    <a:pt x="429208" y="1530220"/>
                  </a:cubicBezTo>
                  <a:cubicBezTo>
                    <a:pt x="615820" y="1922106"/>
                    <a:pt x="786881" y="2160036"/>
                    <a:pt x="1119673" y="2351314"/>
                  </a:cubicBezTo>
                  <a:cubicBezTo>
                    <a:pt x="1452465" y="2542592"/>
                    <a:pt x="2013857" y="2609462"/>
                    <a:pt x="2425959" y="2677886"/>
                  </a:cubicBezTo>
                  <a:cubicBezTo>
                    <a:pt x="2838061" y="2746310"/>
                    <a:pt x="3215173" y="2754085"/>
                    <a:pt x="3592286" y="2761861"/>
                  </a:cubicBez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5192" y="3125755"/>
              <a:ext cx="3610947" cy="1782147"/>
            </a:xfrm>
            <a:custGeom>
              <a:avLst/>
              <a:gdLst>
                <a:gd name="connsiteX0" fmla="*/ 0 w 3610947"/>
                <a:gd name="connsiteY0" fmla="*/ 0 h 1978090"/>
                <a:gd name="connsiteX1" fmla="*/ 597159 w 3610947"/>
                <a:gd name="connsiteY1" fmla="*/ 1007706 h 1978090"/>
                <a:gd name="connsiteX2" fmla="*/ 1567543 w 3610947"/>
                <a:gd name="connsiteY2" fmla="*/ 1670180 h 1978090"/>
                <a:gd name="connsiteX3" fmla="*/ 3610947 w 3610947"/>
                <a:gd name="connsiteY3" fmla="*/ 1978090 h 197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47" h="1978090">
                  <a:moveTo>
                    <a:pt x="0" y="0"/>
                  </a:moveTo>
                  <a:cubicBezTo>
                    <a:pt x="167951" y="364671"/>
                    <a:pt x="335902" y="729343"/>
                    <a:pt x="597159" y="1007706"/>
                  </a:cubicBezTo>
                  <a:cubicBezTo>
                    <a:pt x="858416" y="1286069"/>
                    <a:pt x="1065245" y="1508449"/>
                    <a:pt x="1567543" y="1670180"/>
                  </a:cubicBezTo>
                  <a:cubicBezTo>
                    <a:pt x="2069841" y="1831911"/>
                    <a:pt x="3268825" y="1937657"/>
                    <a:pt x="3610947" y="1978090"/>
                  </a:cubicBezTo>
                </a:path>
              </a:pathLst>
            </a:cu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260" name="Picture 1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35696" y="2936810"/>
              <a:ext cx="38766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347663" y="4764515"/>
              <a:ext cx="3754437" cy="147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06082" y="370425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zero-cost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7633" y="547084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infeasible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07772" y="5060302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Finite-cost</a:t>
              </a:r>
              <a:endParaRPr lang="en-US" dirty="0"/>
            </a:p>
          </p:txBody>
        </p:sp>
      </p:grp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7624010" y="3989821"/>
          <a:ext cx="926564" cy="3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Formula" r:id="rId24" imgW="547560" imgH="180360" progId="">
                  <p:embed/>
                </p:oleObj>
              </mc:Choice>
              <mc:Fallback>
                <p:oleObj name="Formula" r:id="rId24" imgW="547560" imgH="180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010" y="3989821"/>
                        <a:ext cx="926564" cy="30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3" name="Picture 15" descr="http://www.clipartguide.com/_small/0808-0711-0913-4711.jpg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1" t="18286" r="4873" b="26857"/>
          <a:stretch>
            <a:fillRect/>
          </a:stretch>
        </p:blipFill>
        <p:spPr bwMode="auto">
          <a:xfrm>
            <a:off x="134183" y="4795935"/>
            <a:ext cx="332348" cy="20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CDN and P2P integration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083970" y="1548687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5062" y="4291735"/>
            <a:ext cx="3844030" cy="2327366"/>
            <a:chOff x="1650713" y="4239386"/>
            <a:chExt cx="3844030" cy="2327366"/>
          </a:xfrm>
        </p:grpSpPr>
        <p:sp>
          <p:nvSpPr>
            <p:cNvPr id="3" name="Cloud 2"/>
            <p:cNvSpPr/>
            <p:nvPr/>
          </p:nvSpPr>
          <p:spPr>
            <a:xfrm rot="11080764">
              <a:off x="1650713" y="4239386"/>
              <a:ext cx="3844030" cy="2327366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79" idx="3"/>
              <a:endCxn id="123" idx="2"/>
            </p:cNvCxnSpPr>
            <p:nvPr/>
          </p:nvCxnSpPr>
          <p:spPr>
            <a:xfrm>
              <a:off x="2638333" y="5355758"/>
              <a:ext cx="1744440" cy="23603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80" idx="0"/>
              <a:endCxn id="92" idx="1"/>
            </p:cNvCxnSpPr>
            <p:nvPr/>
          </p:nvCxnSpPr>
          <p:spPr>
            <a:xfrm flipV="1">
              <a:off x="2397327" y="4884177"/>
              <a:ext cx="629136" cy="324608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83" idx="2"/>
              <a:endCxn id="105" idx="1"/>
            </p:cNvCxnSpPr>
            <p:nvPr/>
          </p:nvCxnSpPr>
          <p:spPr>
            <a:xfrm>
              <a:off x="2397326" y="5680366"/>
              <a:ext cx="470998" cy="29029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99" idx="3"/>
              <a:endCxn id="111" idx="1"/>
            </p:cNvCxnSpPr>
            <p:nvPr/>
          </p:nvCxnSpPr>
          <p:spPr>
            <a:xfrm>
              <a:off x="3487904" y="4884176"/>
              <a:ext cx="681835" cy="51879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0" idx="2"/>
              <a:endCxn id="105" idx="3"/>
            </p:cNvCxnSpPr>
            <p:nvPr/>
          </p:nvCxnSpPr>
          <p:spPr>
            <a:xfrm flipH="1">
              <a:off x="3350338" y="5108810"/>
              <a:ext cx="937122" cy="861851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03" idx="2"/>
              <a:endCxn id="105" idx="0"/>
            </p:cNvCxnSpPr>
            <p:nvPr/>
          </p:nvCxnSpPr>
          <p:spPr>
            <a:xfrm flipH="1">
              <a:off x="3109331" y="5208785"/>
              <a:ext cx="158139" cy="595326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0" idx="2"/>
              <a:endCxn id="120" idx="0"/>
            </p:cNvCxnSpPr>
            <p:nvPr/>
          </p:nvCxnSpPr>
          <p:spPr>
            <a:xfrm flipH="1">
              <a:off x="4025915" y="5108810"/>
              <a:ext cx="261545" cy="696903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103415" y="5189208"/>
              <a:ext cx="587822" cy="491158"/>
              <a:chOff x="2260600" y="5067300"/>
              <a:chExt cx="952500" cy="795867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973559" y="4717627"/>
              <a:ext cx="587822" cy="491158"/>
              <a:chOff x="2260600" y="5067300"/>
              <a:chExt cx="952500" cy="79586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815420" y="5804111"/>
              <a:ext cx="587822" cy="491158"/>
              <a:chOff x="2260600" y="5067300"/>
              <a:chExt cx="952500" cy="795867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8" name="Trapezoid 107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156687" y="4786252"/>
              <a:ext cx="261545" cy="322558"/>
              <a:chOff x="1021615" y="4426586"/>
              <a:chExt cx="658497" cy="812110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895142" y="5805713"/>
              <a:ext cx="261545" cy="322558"/>
              <a:chOff x="1021615" y="4426586"/>
              <a:chExt cx="658497" cy="812110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23" name="Can 122"/>
            <p:cNvSpPr/>
            <p:nvPr/>
          </p:nvSpPr>
          <p:spPr>
            <a:xfrm>
              <a:off x="4382773" y="5359896"/>
              <a:ext cx="348716" cy="463792"/>
            </a:xfrm>
            <a:prstGeom prst="can">
              <a:avLst/>
            </a:prstGeom>
            <a:solidFill>
              <a:srgbClr val="558BB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>
              <a:stCxn id="121" idx="1"/>
              <a:endCxn id="105" idx="3"/>
            </p:cNvCxnSpPr>
            <p:nvPr/>
          </p:nvCxnSpPr>
          <p:spPr>
            <a:xfrm flipH="1">
              <a:off x="3350338" y="5955516"/>
              <a:ext cx="557856" cy="1514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4244032" y="445933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P2P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91419" y="1548687"/>
            <a:ext cx="4293314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There are several recent efforts to design and analyze hybrid CDN-P2P systems.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Most projects rely on </a:t>
            </a:r>
            <a:r>
              <a:rPr lang="en-US" b="1" dirty="0" smtClean="0">
                <a:solidFill>
                  <a:srgbClr val="000000"/>
                </a:solidFill>
              </a:rPr>
              <a:t>centralized management and coordination </a:t>
            </a:r>
            <a:r>
              <a:rPr lang="en-US" dirty="0" smtClean="0">
                <a:solidFill>
                  <a:srgbClr val="000000"/>
                </a:solidFill>
              </a:rPr>
              <a:t>of the P2P network and the </a:t>
            </a:r>
            <a:r>
              <a:rPr lang="en-US" dirty="0">
                <a:solidFill>
                  <a:srgbClr val="000000"/>
                </a:solidFill>
              </a:rPr>
              <a:t>CDN (e.g. </a:t>
            </a:r>
            <a:r>
              <a:rPr lang="en-US" dirty="0" smtClean="0">
                <a:solidFill>
                  <a:srgbClr val="000000"/>
                </a:solidFill>
              </a:rPr>
              <a:t>Akamai)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System perspective: Peer-Aided CDN (PAC)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CDN aided P2P (CAP)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Huang et. al ’08, Lu et.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l’12, etc.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coding and limited analytic insight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Network coding simplifies the integration between the CDN and the P2P network.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Network coding also allows both networks to be operated </a:t>
            </a:r>
            <a:r>
              <a:rPr lang="en-US" b="1" dirty="0" smtClean="0">
                <a:solidFill>
                  <a:srgbClr val="000000"/>
                </a:solidFill>
              </a:rPr>
              <a:t>orthogonally.</a:t>
            </a:r>
          </a:p>
          <a:p>
            <a:pPr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16200000">
            <a:off x="2233724" y="3914527"/>
            <a:ext cx="1224012" cy="624135"/>
          </a:xfrm>
          <a:prstGeom prst="leftRightArrow">
            <a:avLst>
              <a:gd name="adj1" fmla="val 3914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34992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storage and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c</a:t>
            </a:r>
            <a:r>
              <a:rPr lang="en-US" dirty="0" smtClean="0"/>
              <a:t>oding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353774" y="1822224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881" y="1807751"/>
            <a:ext cx="24990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Centrally managed.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High reliability.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Brings content closer to the user.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733682" y="1807751"/>
            <a:ext cx="328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Problems: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High maintenance cost.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Overprovisioning.</a:t>
            </a:r>
          </a:p>
          <a:p>
            <a:pPr marL="182880" indent="-285750">
              <a:buFont typeface="Arial"/>
              <a:buChar char="•"/>
            </a:pPr>
            <a:r>
              <a:rPr lang="en-US" dirty="0" smtClean="0"/>
              <a:t>Difficult and costly to expand.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2167" y="5080000"/>
            <a:ext cx="763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Idea</a:t>
            </a:r>
            <a:r>
              <a:rPr lang="en-US" sz="2000" dirty="0" smtClean="0"/>
              <a:t>: manage and allocate files to intermediate nodes of the network in order to lower the CDN cost. This approach has been explored previously in the literature.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70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5848266" y="5115012"/>
            <a:ext cx="3224158" cy="1585395"/>
          </a:xfrm>
          <a:prstGeom prst="roundRect">
            <a:avLst>
              <a:gd name="adj" fmla="val 20953"/>
            </a:avLst>
          </a:prstGeom>
          <a:solidFill>
            <a:schemeClr val="accent5">
              <a:lumMod val="60000"/>
              <a:lumOff val="40000"/>
              <a:alpha val="62000"/>
            </a:schemeClr>
          </a:solidFill>
          <a:ln w="19558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352570" y="5566025"/>
            <a:ext cx="2582334" cy="1086067"/>
          </a:xfrm>
          <a:prstGeom prst="roundRect">
            <a:avLst>
              <a:gd name="adj" fmla="val 26813"/>
            </a:avLst>
          </a:prstGeom>
          <a:solidFill>
            <a:schemeClr val="accent2">
              <a:lumMod val="60000"/>
              <a:lumOff val="40000"/>
              <a:alpha val="62000"/>
            </a:schemeClr>
          </a:solidFill>
          <a:ln w="19558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85232" y="2542968"/>
            <a:ext cx="1185333" cy="2321303"/>
          </a:xfrm>
          <a:prstGeom prst="roundRect">
            <a:avLst>
              <a:gd name="adj" fmla="val 20953"/>
            </a:avLst>
          </a:prstGeom>
          <a:solidFill>
            <a:schemeClr val="accent4">
              <a:tint val="50000"/>
              <a:alpha val="62000"/>
            </a:schemeClr>
          </a:solidFill>
          <a:ln w="19558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284228" y="2857535"/>
            <a:ext cx="1747549" cy="95249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50" idx="0"/>
          </p:cNvCxnSpPr>
          <p:nvPr/>
        </p:nvCxnSpPr>
        <p:spPr>
          <a:xfrm flipH="1">
            <a:off x="3643737" y="3253288"/>
            <a:ext cx="344024" cy="150261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9" idx="7"/>
          </p:cNvCxnSpPr>
          <p:nvPr/>
        </p:nvCxnSpPr>
        <p:spPr>
          <a:xfrm flipH="1">
            <a:off x="2268669" y="3375284"/>
            <a:ext cx="1335202" cy="434747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02" y="1523016"/>
            <a:ext cx="515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can make distributed storage in CDNs simpler.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38529" y="5566783"/>
            <a:ext cx="572844" cy="706476"/>
            <a:chOff x="1021615" y="4426586"/>
            <a:chExt cx="658497" cy="812110"/>
          </a:xfrm>
        </p:grpSpPr>
        <p:sp>
          <p:nvSpPr>
            <p:cNvPr id="6" name="Rounded Rectangle 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6907" y="5699642"/>
            <a:ext cx="952500" cy="795867"/>
            <a:chOff x="2260600" y="5067300"/>
            <a:chExt cx="952500" cy="795867"/>
          </a:xfrm>
        </p:grpSpPr>
        <p:sp>
          <p:nvSpPr>
            <p:cNvPr id="11" name="Rounded Rectangle 10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3319" y="1822224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15029" y="5774354"/>
            <a:ext cx="454418" cy="589860"/>
            <a:chOff x="1021615" y="4426586"/>
            <a:chExt cx="658497" cy="812110"/>
          </a:xfrm>
        </p:grpSpPr>
        <p:sp>
          <p:nvSpPr>
            <p:cNvPr id="55" name="Rounded Rectangle 54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03871" y="5782326"/>
            <a:ext cx="1001010" cy="646994"/>
            <a:chOff x="4216400" y="4946650"/>
            <a:chExt cx="1562100" cy="1009650"/>
          </a:xfrm>
        </p:grpSpPr>
        <p:sp>
          <p:nvSpPr>
            <p:cNvPr id="59" name="Rounded Rectangle 58"/>
            <p:cNvSpPr/>
            <p:nvPr/>
          </p:nvSpPr>
          <p:spPr>
            <a:xfrm>
              <a:off x="4216400" y="4946650"/>
              <a:ext cx="1562100" cy="908050"/>
            </a:xfrm>
            <a:prstGeom prst="roundRect">
              <a:avLst>
                <a:gd name="adj" fmla="val 6178"/>
              </a:avLst>
            </a:prstGeom>
            <a:solidFill>
              <a:schemeClr val="bg1"/>
            </a:solidFill>
            <a:ln w="32258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/>
            <p:cNvSpPr/>
            <p:nvPr/>
          </p:nvSpPr>
          <p:spPr>
            <a:xfrm>
              <a:off x="4870450" y="5854700"/>
              <a:ext cx="254000" cy="1016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9728" y="2952170"/>
            <a:ext cx="952500" cy="795867"/>
            <a:chOff x="2260600" y="5067300"/>
            <a:chExt cx="952500" cy="795867"/>
          </a:xfrm>
        </p:grpSpPr>
        <p:sp>
          <p:nvSpPr>
            <p:cNvPr id="62" name="Rounded Rectangle 6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6910" y="3974488"/>
            <a:ext cx="454418" cy="589860"/>
            <a:chOff x="1021615" y="4426586"/>
            <a:chExt cx="658497" cy="812110"/>
          </a:xfrm>
        </p:grpSpPr>
        <p:sp>
          <p:nvSpPr>
            <p:cNvPr id="66" name="Rounded Rectangle 6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554808" y="5257287"/>
            <a:ext cx="1364117" cy="881685"/>
            <a:chOff x="4216400" y="4946650"/>
            <a:chExt cx="1562100" cy="1009650"/>
          </a:xfrm>
        </p:grpSpPr>
        <p:sp>
          <p:nvSpPr>
            <p:cNvPr id="96" name="Rounded Rectangle 95"/>
            <p:cNvSpPr/>
            <p:nvPr/>
          </p:nvSpPr>
          <p:spPr>
            <a:xfrm>
              <a:off x="4216400" y="4946650"/>
              <a:ext cx="1562100" cy="908050"/>
            </a:xfrm>
            <a:prstGeom prst="roundRect">
              <a:avLst>
                <a:gd name="adj" fmla="val 6178"/>
              </a:avLst>
            </a:prstGeom>
            <a:solidFill>
              <a:schemeClr val="bg1"/>
            </a:solidFill>
            <a:ln w="32258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/>
            <p:cNvSpPr/>
            <p:nvPr/>
          </p:nvSpPr>
          <p:spPr>
            <a:xfrm>
              <a:off x="4870450" y="5854700"/>
              <a:ext cx="254000" cy="1016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35725" y="2508883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9" idx="1"/>
          </p:cNvCxnSpPr>
          <p:nvPr/>
        </p:nvCxnSpPr>
        <p:spPr>
          <a:xfrm flipH="1" flipV="1">
            <a:off x="1370565" y="3300583"/>
            <a:ext cx="598772" cy="50944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3"/>
          </p:cNvCxnSpPr>
          <p:nvPr/>
        </p:nvCxnSpPr>
        <p:spPr>
          <a:xfrm flipH="1">
            <a:off x="1370565" y="4109363"/>
            <a:ext cx="598772" cy="375353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0" idx="3"/>
          </p:cNvCxnSpPr>
          <p:nvPr/>
        </p:nvCxnSpPr>
        <p:spPr>
          <a:xfrm flipH="1">
            <a:off x="3051126" y="5117230"/>
            <a:ext cx="442945" cy="44879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0" idx="5"/>
          </p:cNvCxnSpPr>
          <p:nvPr/>
        </p:nvCxnSpPr>
        <p:spPr>
          <a:xfrm>
            <a:off x="3793403" y="5117230"/>
            <a:ext cx="392356" cy="44879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1" idx="3"/>
          </p:cNvCxnSpPr>
          <p:nvPr/>
        </p:nvCxnSpPr>
        <p:spPr>
          <a:xfrm flipH="1">
            <a:off x="6482786" y="4109363"/>
            <a:ext cx="548991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1" idx="4"/>
            <a:endCxn id="98" idx="0"/>
          </p:cNvCxnSpPr>
          <p:nvPr/>
        </p:nvCxnSpPr>
        <p:spPr>
          <a:xfrm>
            <a:off x="7181443" y="4171357"/>
            <a:ext cx="278902" cy="94365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51" idx="5"/>
          </p:cNvCxnSpPr>
          <p:nvPr/>
        </p:nvCxnSpPr>
        <p:spPr>
          <a:xfrm>
            <a:off x="7331109" y="4109363"/>
            <a:ext cx="797395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07343" y="3748037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32077" y="4755904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69783" y="3748037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50" idx="1"/>
            <a:endCxn id="49" idx="5"/>
          </p:cNvCxnSpPr>
          <p:nvPr/>
        </p:nvCxnSpPr>
        <p:spPr>
          <a:xfrm flipH="1" flipV="1">
            <a:off x="2268669" y="4109363"/>
            <a:ext cx="1225402" cy="708535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1" idx="3"/>
            <a:endCxn id="50" idx="6"/>
          </p:cNvCxnSpPr>
          <p:nvPr/>
        </p:nvCxnSpPr>
        <p:spPr>
          <a:xfrm flipH="1">
            <a:off x="3855397" y="4109363"/>
            <a:ext cx="3176380" cy="858201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1" idx="2"/>
            <a:endCxn id="49" idx="6"/>
          </p:cNvCxnSpPr>
          <p:nvPr/>
        </p:nvCxnSpPr>
        <p:spPr>
          <a:xfrm flipH="1">
            <a:off x="2330663" y="3959697"/>
            <a:ext cx="4639120" cy="0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161359" y="1438729"/>
            <a:ext cx="3084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5888">
              <a:buFont typeface="Arial"/>
              <a:buChar char="•"/>
            </a:pPr>
            <a:r>
              <a:rPr lang="en-US" dirty="0" smtClean="0"/>
              <a:t>Some nodes have storage and are usually always connected.</a:t>
            </a:r>
          </a:p>
          <a:p>
            <a:pPr marL="117475" indent="-115888">
              <a:buFont typeface="Arial"/>
              <a:buChar char="•"/>
            </a:pPr>
            <a:r>
              <a:rPr lang="en-US" dirty="0" smtClean="0"/>
              <a:t>Opportunity for offloading the CDN with distributed caching.</a:t>
            </a:r>
          </a:p>
          <a:p>
            <a:pPr marL="117475" indent="-115888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How?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Coding &amp; Optimization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612647" y="533394"/>
            <a:ext cx="8700685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</a:t>
            </a:r>
            <a:r>
              <a:rPr lang="en-US" dirty="0" smtClean="0"/>
              <a:t>Storage </a:t>
            </a:r>
            <a:r>
              <a:rPr lang="en-US" dirty="0" smtClean="0"/>
              <a:t>and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C</a:t>
            </a:r>
            <a:r>
              <a:rPr lang="en-US" dirty="0" smtClean="0"/>
              <a:t>oding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612648" y="4786630"/>
            <a:ext cx="2495116" cy="66120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Intermediate nodes (e.g. gateways or users)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119003" y="4171357"/>
            <a:ext cx="61604" cy="615273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91857" y="4967564"/>
            <a:ext cx="440220" cy="289723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3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185232" y="2542968"/>
            <a:ext cx="1185333" cy="2321303"/>
          </a:xfrm>
          <a:prstGeom prst="roundRect">
            <a:avLst>
              <a:gd name="adj" fmla="val 20953"/>
            </a:avLst>
          </a:prstGeom>
          <a:solidFill>
            <a:schemeClr val="accent4">
              <a:tint val="50000"/>
              <a:alpha val="62000"/>
            </a:schemeClr>
          </a:solidFill>
          <a:ln w="19558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284228" y="2857535"/>
            <a:ext cx="1747549" cy="95249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50" idx="0"/>
          </p:cNvCxnSpPr>
          <p:nvPr/>
        </p:nvCxnSpPr>
        <p:spPr>
          <a:xfrm flipH="1">
            <a:off x="3643737" y="3253288"/>
            <a:ext cx="344024" cy="150261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9" idx="7"/>
          </p:cNvCxnSpPr>
          <p:nvPr/>
        </p:nvCxnSpPr>
        <p:spPr>
          <a:xfrm flipH="1">
            <a:off x="2268669" y="3375284"/>
            <a:ext cx="1335202" cy="434747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02" y="1523016"/>
            <a:ext cx="515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can make distributed storage in CDNs simpler.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873319" y="1822224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9728" y="2952170"/>
            <a:ext cx="952500" cy="795867"/>
            <a:chOff x="2260600" y="5067300"/>
            <a:chExt cx="952500" cy="795867"/>
          </a:xfrm>
        </p:grpSpPr>
        <p:sp>
          <p:nvSpPr>
            <p:cNvPr id="62" name="Rounded Rectangle 6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6910" y="3974488"/>
            <a:ext cx="454418" cy="589860"/>
            <a:chOff x="1021615" y="4426586"/>
            <a:chExt cx="658497" cy="812110"/>
          </a:xfrm>
        </p:grpSpPr>
        <p:sp>
          <p:nvSpPr>
            <p:cNvPr id="66" name="Rounded Rectangle 6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35725" y="2508883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9" idx="1"/>
          </p:cNvCxnSpPr>
          <p:nvPr/>
        </p:nvCxnSpPr>
        <p:spPr>
          <a:xfrm flipH="1" flipV="1">
            <a:off x="1370565" y="3300583"/>
            <a:ext cx="598772" cy="50944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3"/>
          </p:cNvCxnSpPr>
          <p:nvPr/>
        </p:nvCxnSpPr>
        <p:spPr>
          <a:xfrm flipH="1">
            <a:off x="1370565" y="4109363"/>
            <a:ext cx="598772" cy="375353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07343" y="3748037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32077" y="4755904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69783" y="3748037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50" idx="1"/>
            <a:endCxn id="49" idx="5"/>
          </p:cNvCxnSpPr>
          <p:nvPr/>
        </p:nvCxnSpPr>
        <p:spPr>
          <a:xfrm flipH="1" flipV="1">
            <a:off x="2268669" y="4109363"/>
            <a:ext cx="1225402" cy="708535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1" idx="3"/>
            <a:endCxn id="50" idx="6"/>
          </p:cNvCxnSpPr>
          <p:nvPr/>
        </p:nvCxnSpPr>
        <p:spPr>
          <a:xfrm flipH="1">
            <a:off x="3855397" y="4109363"/>
            <a:ext cx="3176380" cy="858201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1" idx="2"/>
            <a:endCxn id="49" idx="6"/>
          </p:cNvCxnSpPr>
          <p:nvPr/>
        </p:nvCxnSpPr>
        <p:spPr>
          <a:xfrm flipH="1">
            <a:off x="2330663" y="3959697"/>
            <a:ext cx="4639120" cy="0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161359" y="1438729"/>
            <a:ext cx="3084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5888">
              <a:buFont typeface="Arial"/>
              <a:buChar char="•"/>
            </a:pPr>
            <a:r>
              <a:rPr lang="en-US" dirty="0" smtClean="0"/>
              <a:t>Some nodes have storage and are usually always connected.</a:t>
            </a:r>
          </a:p>
          <a:p>
            <a:pPr marL="117475" indent="-115888">
              <a:buFont typeface="Arial"/>
              <a:buChar char="•"/>
            </a:pPr>
            <a:r>
              <a:rPr lang="en-US" dirty="0" smtClean="0"/>
              <a:t>Opportunity for offloading the CDN with distributed caching.</a:t>
            </a:r>
          </a:p>
          <a:p>
            <a:pPr marL="117475" indent="-115888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How?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Coding &amp; Optimization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612647" y="567260"/>
            <a:ext cx="8700685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</a:t>
            </a:r>
            <a:r>
              <a:rPr lang="en-US" dirty="0" smtClean="0"/>
              <a:t>and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C</a:t>
            </a:r>
            <a:r>
              <a:rPr lang="en-US" dirty="0" smtClean="0"/>
              <a:t>oding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5725" y="5461000"/>
            <a:ext cx="806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many promising results that show the benefits of coding in similar contexts, such </a:t>
            </a:r>
            <a:r>
              <a:rPr lang="en-US" sz="2000" dirty="0"/>
              <a:t>as </a:t>
            </a:r>
            <a:r>
              <a:rPr lang="en-US" sz="2000" b="1" dirty="0" smtClean="0"/>
              <a:t>Jiang et. al’12, </a:t>
            </a:r>
            <a:r>
              <a:rPr lang="en-US" sz="2000" b="1" dirty="0" err="1" smtClean="0"/>
              <a:t>Golrezai</a:t>
            </a:r>
            <a:r>
              <a:rPr lang="en-US" sz="2000" b="1" dirty="0" smtClean="0"/>
              <a:t> et. al’11, </a:t>
            </a:r>
            <a:r>
              <a:rPr lang="en-US" sz="2000" b="1" dirty="0" err="1" smtClean="0"/>
              <a:t>Ramchandran</a:t>
            </a:r>
            <a:r>
              <a:rPr lang="en-US" sz="2000" b="1" dirty="0" smtClean="0"/>
              <a:t> et. al’11</a:t>
            </a:r>
            <a:r>
              <a:rPr lang="en-US" sz="2000" dirty="0" smtClean="0"/>
              <a:t>, among others.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26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and Network Coding</a:t>
            </a:r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2769934" y="1454227"/>
            <a:ext cx="3380361" cy="2046638"/>
            <a:chOff x="1728280" y="4512923"/>
            <a:chExt cx="3844030" cy="2327366"/>
          </a:xfrm>
        </p:grpSpPr>
        <p:sp>
          <p:nvSpPr>
            <p:cNvPr id="3" name="Cloud 2"/>
            <p:cNvSpPr/>
            <p:nvPr/>
          </p:nvSpPr>
          <p:spPr>
            <a:xfrm rot="11080764">
              <a:off x="1728280" y="4512923"/>
              <a:ext cx="3844030" cy="2327366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79" idx="3"/>
              <a:endCxn id="123" idx="2"/>
            </p:cNvCxnSpPr>
            <p:nvPr/>
          </p:nvCxnSpPr>
          <p:spPr>
            <a:xfrm>
              <a:off x="2715900" y="5629295"/>
              <a:ext cx="1744440" cy="23603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80" idx="0"/>
              <a:endCxn id="92" idx="1"/>
            </p:cNvCxnSpPr>
            <p:nvPr/>
          </p:nvCxnSpPr>
          <p:spPr>
            <a:xfrm flipV="1">
              <a:off x="2474894" y="5157714"/>
              <a:ext cx="629136" cy="324608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83" idx="2"/>
              <a:endCxn id="105" idx="1"/>
            </p:cNvCxnSpPr>
            <p:nvPr/>
          </p:nvCxnSpPr>
          <p:spPr>
            <a:xfrm>
              <a:off x="2474893" y="5953903"/>
              <a:ext cx="470998" cy="29029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99" idx="3"/>
              <a:endCxn id="111" idx="1"/>
            </p:cNvCxnSpPr>
            <p:nvPr/>
          </p:nvCxnSpPr>
          <p:spPr>
            <a:xfrm>
              <a:off x="3565471" y="5157713"/>
              <a:ext cx="681835" cy="51879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0" idx="2"/>
              <a:endCxn id="105" idx="3"/>
            </p:cNvCxnSpPr>
            <p:nvPr/>
          </p:nvCxnSpPr>
          <p:spPr>
            <a:xfrm flipH="1">
              <a:off x="3427905" y="5382347"/>
              <a:ext cx="937122" cy="861851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03" idx="2"/>
              <a:endCxn id="105" idx="0"/>
            </p:cNvCxnSpPr>
            <p:nvPr/>
          </p:nvCxnSpPr>
          <p:spPr>
            <a:xfrm flipH="1">
              <a:off x="3186898" y="5482322"/>
              <a:ext cx="158139" cy="595326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0" idx="2"/>
              <a:endCxn id="120" idx="0"/>
            </p:cNvCxnSpPr>
            <p:nvPr/>
          </p:nvCxnSpPr>
          <p:spPr>
            <a:xfrm flipH="1">
              <a:off x="4103482" y="5382347"/>
              <a:ext cx="261545" cy="696903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180982" y="5462745"/>
              <a:ext cx="587822" cy="491158"/>
              <a:chOff x="2260600" y="5067300"/>
              <a:chExt cx="952500" cy="795867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051126" y="4991164"/>
              <a:ext cx="587822" cy="491158"/>
              <a:chOff x="2260600" y="5067300"/>
              <a:chExt cx="952500" cy="79586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892987" y="6077648"/>
              <a:ext cx="587822" cy="491158"/>
              <a:chOff x="2260600" y="5067300"/>
              <a:chExt cx="952500" cy="795867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8" name="Trapezoid 107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234254" y="5059789"/>
              <a:ext cx="261545" cy="322558"/>
              <a:chOff x="1021615" y="4426586"/>
              <a:chExt cx="658497" cy="812110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972709" y="6079250"/>
              <a:ext cx="261545" cy="322558"/>
              <a:chOff x="1021615" y="4426586"/>
              <a:chExt cx="658497" cy="812110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23" name="Can 122"/>
            <p:cNvSpPr/>
            <p:nvPr/>
          </p:nvSpPr>
          <p:spPr>
            <a:xfrm>
              <a:off x="4460340" y="5633433"/>
              <a:ext cx="348716" cy="463792"/>
            </a:xfrm>
            <a:prstGeom prst="can">
              <a:avLst/>
            </a:prstGeom>
            <a:solidFill>
              <a:srgbClr val="558BB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>
              <a:stCxn id="121" idx="1"/>
              <a:endCxn id="105" idx="3"/>
            </p:cNvCxnSpPr>
            <p:nvPr/>
          </p:nvCxnSpPr>
          <p:spPr>
            <a:xfrm flipH="1">
              <a:off x="3427905" y="6229053"/>
              <a:ext cx="557856" cy="1514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4321599" y="473286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P2P</a:t>
              </a:r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228144" y="1562417"/>
            <a:ext cx="23774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Disadvantages: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Unreliable.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quality of service guarantees.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Files not always available.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53914" y="1693235"/>
            <a:ext cx="286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cost.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Scalable.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central management required.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722322" y="3904417"/>
            <a:ext cx="735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5888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Network coding can significantly improve the performance of P2P systems (e.g. </a:t>
            </a:r>
            <a:r>
              <a:rPr lang="en-US" b="1" dirty="0" smtClean="0">
                <a:solidFill>
                  <a:srgbClr val="000000"/>
                </a:solidFill>
              </a:rPr>
              <a:t>Wang and Li’07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587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and Network Coding</a:t>
            </a:r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2769934" y="1454227"/>
            <a:ext cx="3380361" cy="2046638"/>
            <a:chOff x="1728280" y="4512923"/>
            <a:chExt cx="3844030" cy="2327366"/>
          </a:xfrm>
        </p:grpSpPr>
        <p:sp>
          <p:nvSpPr>
            <p:cNvPr id="3" name="Cloud 2"/>
            <p:cNvSpPr/>
            <p:nvPr/>
          </p:nvSpPr>
          <p:spPr>
            <a:xfrm rot="11080764">
              <a:off x="1728280" y="4512923"/>
              <a:ext cx="3844030" cy="2327366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79" idx="3"/>
              <a:endCxn id="123" idx="2"/>
            </p:cNvCxnSpPr>
            <p:nvPr/>
          </p:nvCxnSpPr>
          <p:spPr>
            <a:xfrm>
              <a:off x="2715900" y="5629295"/>
              <a:ext cx="1744440" cy="23603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80" idx="0"/>
              <a:endCxn id="92" idx="1"/>
            </p:cNvCxnSpPr>
            <p:nvPr/>
          </p:nvCxnSpPr>
          <p:spPr>
            <a:xfrm flipV="1">
              <a:off x="2474894" y="5157714"/>
              <a:ext cx="629136" cy="324608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83" idx="2"/>
              <a:endCxn id="105" idx="1"/>
            </p:cNvCxnSpPr>
            <p:nvPr/>
          </p:nvCxnSpPr>
          <p:spPr>
            <a:xfrm>
              <a:off x="2474893" y="5953903"/>
              <a:ext cx="470998" cy="29029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99" idx="3"/>
              <a:endCxn id="111" idx="1"/>
            </p:cNvCxnSpPr>
            <p:nvPr/>
          </p:nvCxnSpPr>
          <p:spPr>
            <a:xfrm>
              <a:off x="3565471" y="5157713"/>
              <a:ext cx="681835" cy="51879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0" idx="2"/>
              <a:endCxn id="105" idx="3"/>
            </p:cNvCxnSpPr>
            <p:nvPr/>
          </p:nvCxnSpPr>
          <p:spPr>
            <a:xfrm flipH="1">
              <a:off x="3427905" y="5382347"/>
              <a:ext cx="937122" cy="861851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03" idx="2"/>
              <a:endCxn id="105" idx="0"/>
            </p:cNvCxnSpPr>
            <p:nvPr/>
          </p:nvCxnSpPr>
          <p:spPr>
            <a:xfrm flipH="1">
              <a:off x="3186898" y="5482322"/>
              <a:ext cx="158139" cy="595326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0" idx="2"/>
              <a:endCxn id="120" idx="0"/>
            </p:cNvCxnSpPr>
            <p:nvPr/>
          </p:nvCxnSpPr>
          <p:spPr>
            <a:xfrm flipH="1">
              <a:off x="4103482" y="5382347"/>
              <a:ext cx="261545" cy="696903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180982" y="5462745"/>
              <a:ext cx="587822" cy="491158"/>
              <a:chOff x="2260600" y="5067300"/>
              <a:chExt cx="952500" cy="795867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051126" y="4991164"/>
              <a:ext cx="587822" cy="491158"/>
              <a:chOff x="2260600" y="5067300"/>
              <a:chExt cx="952500" cy="79586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892987" y="6077648"/>
              <a:ext cx="587822" cy="491158"/>
              <a:chOff x="2260600" y="5067300"/>
              <a:chExt cx="952500" cy="795867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8" name="Trapezoid 107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234254" y="5059789"/>
              <a:ext cx="261545" cy="322558"/>
              <a:chOff x="1021615" y="4426586"/>
              <a:chExt cx="658497" cy="812110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972709" y="6079250"/>
              <a:ext cx="261545" cy="322558"/>
              <a:chOff x="1021615" y="4426586"/>
              <a:chExt cx="658497" cy="812110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23" name="Can 122"/>
            <p:cNvSpPr/>
            <p:nvPr/>
          </p:nvSpPr>
          <p:spPr>
            <a:xfrm>
              <a:off x="4460340" y="5633433"/>
              <a:ext cx="348716" cy="463792"/>
            </a:xfrm>
            <a:prstGeom prst="can">
              <a:avLst/>
            </a:prstGeom>
            <a:solidFill>
              <a:srgbClr val="558BB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>
              <a:stCxn id="121" idx="1"/>
              <a:endCxn id="105" idx="3"/>
            </p:cNvCxnSpPr>
            <p:nvPr/>
          </p:nvCxnSpPr>
          <p:spPr>
            <a:xfrm flipH="1">
              <a:off x="3427905" y="6229053"/>
              <a:ext cx="557856" cy="1514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4321599" y="473286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P2P</a:t>
              </a:r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228144" y="1562417"/>
            <a:ext cx="23774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Disadvantages: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Unreliable.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quality of service guarantees.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Files not always available.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53914" y="1693235"/>
            <a:ext cx="286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cost.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Scalable.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central management required.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722322" y="3904417"/>
            <a:ext cx="735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5888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Network coding can significantly improve the performance of P2P systems (e.g. </a:t>
            </a:r>
            <a:r>
              <a:rPr lang="en-US" b="1" dirty="0" smtClean="0">
                <a:solidFill>
                  <a:srgbClr val="000000"/>
                </a:solidFill>
              </a:rPr>
              <a:t>Wang and Li’07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587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95314" y="4878548"/>
            <a:ext cx="6578600" cy="7433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Main idea: </a:t>
            </a:r>
            <a:r>
              <a:rPr lang="en-US" dirty="0" smtClean="0">
                <a:solidFill>
                  <a:srgbClr val="000000"/>
                </a:solidFill>
              </a:rPr>
              <a:t>Combine P2P and distributed CDN using network coding, allowing the P2P network to operate orthogonally to the CDN.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1080764">
            <a:off x="1650713" y="4239386"/>
            <a:ext cx="3844030" cy="232736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79" idx="3"/>
            <a:endCxn id="123" idx="2"/>
          </p:cNvCxnSpPr>
          <p:nvPr/>
        </p:nvCxnSpPr>
        <p:spPr>
          <a:xfrm>
            <a:off x="2638333" y="5355758"/>
            <a:ext cx="1744440" cy="236034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0" idx="0"/>
            <a:endCxn id="92" idx="1"/>
          </p:cNvCxnSpPr>
          <p:nvPr/>
        </p:nvCxnSpPr>
        <p:spPr>
          <a:xfrm flipV="1">
            <a:off x="2397327" y="4884177"/>
            <a:ext cx="629136" cy="324608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3" idx="2"/>
            <a:endCxn id="105" idx="1"/>
          </p:cNvCxnSpPr>
          <p:nvPr/>
        </p:nvCxnSpPr>
        <p:spPr>
          <a:xfrm>
            <a:off x="2397326" y="5680366"/>
            <a:ext cx="470998" cy="29029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9" idx="3"/>
            <a:endCxn id="111" idx="1"/>
          </p:cNvCxnSpPr>
          <p:nvPr/>
        </p:nvCxnSpPr>
        <p:spPr>
          <a:xfrm>
            <a:off x="3487904" y="4884176"/>
            <a:ext cx="681835" cy="5187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0" idx="2"/>
            <a:endCxn id="105" idx="3"/>
          </p:cNvCxnSpPr>
          <p:nvPr/>
        </p:nvCxnSpPr>
        <p:spPr>
          <a:xfrm flipH="1">
            <a:off x="3350338" y="5108810"/>
            <a:ext cx="937122" cy="861851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3" idx="2"/>
            <a:endCxn id="105" idx="0"/>
          </p:cNvCxnSpPr>
          <p:nvPr/>
        </p:nvCxnSpPr>
        <p:spPr>
          <a:xfrm flipH="1">
            <a:off x="3109331" y="5208785"/>
            <a:ext cx="158139" cy="59532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0" idx="2"/>
            <a:endCxn id="120" idx="0"/>
          </p:cNvCxnSpPr>
          <p:nvPr/>
        </p:nvCxnSpPr>
        <p:spPr>
          <a:xfrm flipH="1">
            <a:off x="4025915" y="5108810"/>
            <a:ext cx="261545" cy="696903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5770699" y="4841475"/>
            <a:ext cx="3224158" cy="1585395"/>
          </a:xfrm>
          <a:prstGeom prst="roundRect">
            <a:avLst>
              <a:gd name="adj" fmla="val 20953"/>
            </a:avLst>
          </a:prstGeom>
          <a:solidFill>
            <a:schemeClr val="accent5">
              <a:lumMod val="60000"/>
              <a:lumOff val="40000"/>
              <a:alpha val="62000"/>
            </a:schemeClr>
          </a:solidFill>
          <a:ln w="19558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107665" y="2269431"/>
            <a:ext cx="1185333" cy="2321303"/>
          </a:xfrm>
          <a:prstGeom prst="roundRect">
            <a:avLst>
              <a:gd name="adj" fmla="val 20953"/>
            </a:avLst>
          </a:prstGeom>
          <a:solidFill>
            <a:schemeClr val="accent4">
              <a:tint val="50000"/>
              <a:alpha val="62000"/>
            </a:schemeClr>
          </a:solidFill>
          <a:ln w="19558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206661" y="2583998"/>
            <a:ext cx="1747549" cy="95249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9" idx="7"/>
          </p:cNvCxnSpPr>
          <p:nvPr/>
        </p:nvCxnSpPr>
        <p:spPr>
          <a:xfrm flipH="1">
            <a:off x="2191102" y="3101747"/>
            <a:ext cx="1335202" cy="434747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CDN and P2P </a:t>
            </a:r>
            <a:r>
              <a:rPr lang="en-US" dirty="0" smtClean="0"/>
              <a:t>Integration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C</a:t>
            </a:r>
            <a:r>
              <a:rPr lang="en-US" dirty="0" smtClean="0"/>
              <a:t>oding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60962" y="5293246"/>
            <a:ext cx="572844" cy="706476"/>
            <a:chOff x="1021615" y="4426586"/>
            <a:chExt cx="658497" cy="812110"/>
          </a:xfrm>
        </p:grpSpPr>
        <p:sp>
          <p:nvSpPr>
            <p:cNvPr id="6" name="Rounded Rectangle 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9340" y="5426105"/>
            <a:ext cx="952500" cy="795867"/>
            <a:chOff x="2260600" y="5067300"/>
            <a:chExt cx="952500" cy="795867"/>
          </a:xfrm>
        </p:grpSpPr>
        <p:sp>
          <p:nvSpPr>
            <p:cNvPr id="11" name="Rounded Rectangle 10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973559" y="1548687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5335948" y="2114407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2161" y="2678633"/>
            <a:ext cx="952500" cy="795867"/>
            <a:chOff x="2260600" y="5067300"/>
            <a:chExt cx="952500" cy="795867"/>
          </a:xfrm>
        </p:grpSpPr>
        <p:sp>
          <p:nvSpPr>
            <p:cNvPr id="62" name="Rounded Rectangle 6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9343" y="3700951"/>
            <a:ext cx="454418" cy="589860"/>
            <a:chOff x="1021615" y="4426586"/>
            <a:chExt cx="658497" cy="812110"/>
          </a:xfrm>
        </p:grpSpPr>
        <p:sp>
          <p:nvSpPr>
            <p:cNvPr id="66" name="Rounded Rectangle 6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77241" y="4983750"/>
            <a:ext cx="1364117" cy="881685"/>
            <a:chOff x="4216400" y="4946650"/>
            <a:chExt cx="1562100" cy="1009650"/>
          </a:xfrm>
        </p:grpSpPr>
        <p:sp>
          <p:nvSpPr>
            <p:cNvPr id="96" name="Rounded Rectangle 95"/>
            <p:cNvSpPr/>
            <p:nvPr/>
          </p:nvSpPr>
          <p:spPr>
            <a:xfrm>
              <a:off x="4216400" y="4946650"/>
              <a:ext cx="1562100" cy="908050"/>
            </a:xfrm>
            <a:prstGeom prst="roundRect">
              <a:avLst>
                <a:gd name="adj" fmla="val 6178"/>
              </a:avLst>
            </a:prstGeom>
            <a:solidFill>
              <a:schemeClr val="bg1"/>
            </a:solidFill>
            <a:ln w="32258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/>
            <p:cNvSpPr/>
            <p:nvPr/>
          </p:nvSpPr>
          <p:spPr>
            <a:xfrm>
              <a:off x="4870450" y="5854700"/>
              <a:ext cx="254000" cy="1016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58158" y="2235346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9" idx="1"/>
          </p:cNvCxnSpPr>
          <p:nvPr/>
        </p:nvCxnSpPr>
        <p:spPr>
          <a:xfrm flipH="1" flipV="1">
            <a:off x="1292998" y="3027046"/>
            <a:ext cx="598772" cy="50944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3"/>
          </p:cNvCxnSpPr>
          <p:nvPr/>
        </p:nvCxnSpPr>
        <p:spPr>
          <a:xfrm flipH="1">
            <a:off x="1292998" y="3835826"/>
            <a:ext cx="598772" cy="375353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1" idx="3"/>
          </p:cNvCxnSpPr>
          <p:nvPr/>
        </p:nvCxnSpPr>
        <p:spPr>
          <a:xfrm flipH="1">
            <a:off x="6405219" y="3835826"/>
            <a:ext cx="548991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1" idx="4"/>
            <a:endCxn id="98" idx="0"/>
          </p:cNvCxnSpPr>
          <p:nvPr/>
        </p:nvCxnSpPr>
        <p:spPr>
          <a:xfrm>
            <a:off x="7103876" y="3897820"/>
            <a:ext cx="278902" cy="94365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51" idx="5"/>
          </p:cNvCxnSpPr>
          <p:nvPr/>
        </p:nvCxnSpPr>
        <p:spPr>
          <a:xfrm>
            <a:off x="7253542" y="3835826"/>
            <a:ext cx="797395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82977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9221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endCxn id="49" idx="4"/>
          </p:cNvCxnSpPr>
          <p:nvPr/>
        </p:nvCxnSpPr>
        <p:spPr>
          <a:xfrm flipH="1" flipV="1">
            <a:off x="2041436" y="3897820"/>
            <a:ext cx="429464" cy="561510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103415" y="5189208"/>
            <a:ext cx="587822" cy="491158"/>
            <a:chOff x="2260600" y="5067300"/>
            <a:chExt cx="952500" cy="795867"/>
          </a:xfrm>
        </p:grpSpPr>
        <p:sp>
          <p:nvSpPr>
            <p:cNvPr id="79" name="Rounded Rectangle 78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73559" y="4717627"/>
            <a:ext cx="587822" cy="491158"/>
            <a:chOff x="2260600" y="5067300"/>
            <a:chExt cx="952500" cy="795867"/>
          </a:xfrm>
        </p:grpSpPr>
        <p:sp>
          <p:nvSpPr>
            <p:cNvPr id="92" name="Rounded Rectangle 9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815420" y="5804111"/>
            <a:ext cx="587822" cy="491158"/>
            <a:chOff x="2260600" y="5067300"/>
            <a:chExt cx="952500" cy="795867"/>
          </a:xfrm>
        </p:grpSpPr>
        <p:sp>
          <p:nvSpPr>
            <p:cNvPr id="105" name="Rounded Rectangle 104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156687" y="4786252"/>
            <a:ext cx="261545" cy="322558"/>
            <a:chOff x="1021615" y="4426586"/>
            <a:chExt cx="658497" cy="812110"/>
          </a:xfrm>
        </p:grpSpPr>
        <p:sp>
          <p:nvSpPr>
            <p:cNvPr id="110" name="Rounded Rectangle 10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895142" y="5805713"/>
            <a:ext cx="261545" cy="322558"/>
            <a:chOff x="1021615" y="4426586"/>
            <a:chExt cx="658497" cy="812110"/>
          </a:xfrm>
        </p:grpSpPr>
        <p:sp>
          <p:nvSpPr>
            <p:cNvPr id="120" name="Rounded Rectangle 11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23" name="Can 122"/>
          <p:cNvSpPr/>
          <p:nvPr/>
        </p:nvSpPr>
        <p:spPr>
          <a:xfrm>
            <a:off x="4382773" y="5359896"/>
            <a:ext cx="348716" cy="463792"/>
          </a:xfrm>
          <a:prstGeom prst="can">
            <a:avLst/>
          </a:prstGeom>
          <a:solidFill>
            <a:srgbClr val="558BB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21" idx="1"/>
            <a:endCxn id="105" idx="3"/>
          </p:cNvCxnSpPr>
          <p:nvPr/>
        </p:nvCxnSpPr>
        <p:spPr>
          <a:xfrm flipH="1">
            <a:off x="3350338" y="5955516"/>
            <a:ext cx="557856" cy="1514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244032" y="4459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P2P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 flipV="1">
            <a:off x="3895142" y="3737387"/>
            <a:ext cx="220929" cy="682732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51" idx="2"/>
          </p:cNvCxnSpPr>
          <p:nvPr/>
        </p:nvCxnSpPr>
        <p:spPr>
          <a:xfrm flipV="1">
            <a:off x="4965838" y="3686160"/>
            <a:ext cx="1926378" cy="1039603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9" idx="1"/>
          </p:cNvCxnSpPr>
          <p:nvPr/>
        </p:nvCxnSpPr>
        <p:spPr>
          <a:xfrm>
            <a:off x="873320" y="4302102"/>
            <a:ext cx="1282999" cy="105365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1" idx="3"/>
            <a:endCxn id="6" idx="1"/>
          </p:cNvCxnSpPr>
          <p:nvPr/>
        </p:nvCxnSpPr>
        <p:spPr>
          <a:xfrm>
            <a:off x="4405179" y="4936055"/>
            <a:ext cx="1455783" cy="71042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3" idx="1"/>
          </p:cNvCxnSpPr>
          <p:nvPr/>
        </p:nvCxnSpPr>
        <p:spPr>
          <a:xfrm>
            <a:off x="4156767" y="5974115"/>
            <a:ext cx="2420354" cy="136732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920421" y="1219200"/>
            <a:ext cx="2855425" cy="131532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Assumptions</a:t>
            </a:r>
            <a:r>
              <a:rPr lang="en-US" dirty="0" smtClean="0"/>
              <a:t>: the CDN, the intermediate nodes and the P2P network distribute coded versions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1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1080764">
            <a:off x="1650713" y="4239386"/>
            <a:ext cx="3844030" cy="232736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79" idx="3"/>
            <a:endCxn id="123" idx="2"/>
          </p:cNvCxnSpPr>
          <p:nvPr/>
        </p:nvCxnSpPr>
        <p:spPr>
          <a:xfrm>
            <a:off x="2638333" y="5355758"/>
            <a:ext cx="1744440" cy="236034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0" idx="0"/>
            <a:endCxn id="92" idx="1"/>
          </p:cNvCxnSpPr>
          <p:nvPr/>
        </p:nvCxnSpPr>
        <p:spPr>
          <a:xfrm flipV="1">
            <a:off x="2397327" y="4884177"/>
            <a:ext cx="629136" cy="324608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3" idx="2"/>
            <a:endCxn id="105" idx="1"/>
          </p:cNvCxnSpPr>
          <p:nvPr/>
        </p:nvCxnSpPr>
        <p:spPr>
          <a:xfrm>
            <a:off x="2397326" y="5680366"/>
            <a:ext cx="470998" cy="29029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9" idx="3"/>
            <a:endCxn id="111" idx="1"/>
          </p:cNvCxnSpPr>
          <p:nvPr/>
        </p:nvCxnSpPr>
        <p:spPr>
          <a:xfrm>
            <a:off x="3487904" y="4884176"/>
            <a:ext cx="681835" cy="5187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0" idx="2"/>
            <a:endCxn id="105" idx="3"/>
          </p:cNvCxnSpPr>
          <p:nvPr/>
        </p:nvCxnSpPr>
        <p:spPr>
          <a:xfrm flipH="1">
            <a:off x="3350338" y="5108810"/>
            <a:ext cx="937122" cy="861851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3" idx="2"/>
            <a:endCxn id="105" idx="0"/>
          </p:cNvCxnSpPr>
          <p:nvPr/>
        </p:nvCxnSpPr>
        <p:spPr>
          <a:xfrm flipH="1">
            <a:off x="3109331" y="5208785"/>
            <a:ext cx="158139" cy="59532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0" idx="2"/>
            <a:endCxn id="120" idx="0"/>
          </p:cNvCxnSpPr>
          <p:nvPr/>
        </p:nvCxnSpPr>
        <p:spPr>
          <a:xfrm flipH="1">
            <a:off x="4025915" y="5108810"/>
            <a:ext cx="261545" cy="696903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5770699" y="4841475"/>
            <a:ext cx="3224158" cy="1585395"/>
          </a:xfrm>
          <a:prstGeom prst="roundRect">
            <a:avLst>
              <a:gd name="adj" fmla="val 20953"/>
            </a:avLst>
          </a:prstGeom>
          <a:solidFill>
            <a:schemeClr val="accent5">
              <a:lumMod val="60000"/>
              <a:lumOff val="40000"/>
              <a:alpha val="62000"/>
            </a:schemeClr>
          </a:solidFill>
          <a:ln w="19558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107665" y="2269431"/>
            <a:ext cx="1185333" cy="2321303"/>
          </a:xfrm>
          <a:prstGeom prst="roundRect">
            <a:avLst>
              <a:gd name="adj" fmla="val 20953"/>
            </a:avLst>
          </a:prstGeom>
          <a:solidFill>
            <a:schemeClr val="accent4">
              <a:tint val="50000"/>
              <a:alpha val="62000"/>
            </a:schemeClr>
          </a:solidFill>
          <a:ln w="19558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206661" y="2583998"/>
            <a:ext cx="1747549" cy="95249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9" idx="7"/>
          </p:cNvCxnSpPr>
          <p:nvPr/>
        </p:nvCxnSpPr>
        <p:spPr>
          <a:xfrm flipH="1">
            <a:off x="2191102" y="3101747"/>
            <a:ext cx="1335202" cy="434747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CDN and P2P </a:t>
            </a:r>
            <a:r>
              <a:rPr lang="en-US" dirty="0" smtClean="0"/>
              <a:t>Integration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C</a:t>
            </a:r>
            <a:r>
              <a:rPr lang="en-US" dirty="0" smtClean="0"/>
              <a:t>oding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60962" y="5293246"/>
            <a:ext cx="572844" cy="706476"/>
            <a:chOff x="1021615" y="4426586"/>
            <a:chExt cx="658497" cy="812110"/>
          </a:xfrm>
        </p:grpSpPr>
        <p:sp>
          <p:nvSpPr>
            <p:cNvPr id="6" name="Rounded Rectangle 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9340" y="5426105"/>
            <a:ext cx="952500" cy="795867"/>
            <a:chOff x="2260600" y="5067300"/>
            <a:chExt cx="952500" cy="795867"/>
          </a:xfrm>
        </p:grpSpPr>
        <p:sp>
          <p:nvSpPr>
            <p:cNvPr id="11" name="Rounded Rectangle 10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973559" y="1548687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2161" y="2678633"/>
            <a:ext cx="952500" cy="795867"/>
            <a:chOff x="2260600" y="5067300"/>
            <a:chExt cx="952500" cy="795867"/>
          </a:xfrm>
        </p:grpSpPr>
        <p:sp>
          <p:nvSpPr>
            <p:cNvPr id="62" name="Rounded Rectangle 6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9343" y="3700951"/>
            <a:ext cx="454418" cy="589860"/>
            <a:chOff x="1021615" y="4426586"/>
            <a:chExt cx="658497" cy="812110"/>
          </a:xfrm>
        </p:grpSpPr>
        <p:sp>
          <p:nvSpPr>
            <p:cNvPr id="66" name="Rounded Rectangle 6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77241" y="4983750"/>
            <a:ext cx="1364117" cy="881685"/>
            <a:chOff x="4216400" y="4946650"/>
            <a:chExt cx="1562100" cy="1009650"/>
          </a:xfrm>
        </p:grpSpPr>
        <p:sp>
          <p:nvSpPr>
            <p:cNvPr id="96" name="Rounded Rectangle 95"/>
            <p:cNvSpPr/>
            <p:nvPr/>
          </p:nvSpPr>
          <p:spPr>
            <a:xfrm>
              <a:off x="4216400" y="4946650"/>
              <a:ext cx="1562100" cy="908050"/>
            </a:xfrm>
            <a:prstGeom prst="roundRect">
              <a:avLst>
                <a:gd name="adj" fmla="val 6178"/>
              </a:avLst>
            </a:prstGeom>
            <a:solidFill>
              <a:schemeClr val="bg1"/>
            </a:solidFill>
            <a:ln w="32258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/>
            <p:cNvSpPr/>
            <p:nvPr/>
          </p:nvSpPr>
          <p:spPr>
            <a:xfrm>
              <a:off x="4870450" y="5854700"/>
              <a:ext cx="254000" cy="1016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58158" y="2235346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9" idx="1"/>
          </p:cNvCxnSpPr>
          <p:nvPr/>
        </p:nvCxnSpPr>
        <p:spPr>
          <a:xfrm flipH="1" flipV="1">
            <a:off x="1292998" y="3027046"/>
            <a:ext cx="598772" cy="50944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3"/>
          </p:cNvCxnSpPr>
          <p:nvPr/>
        </p:nvCxnSpPr>
        <p:spPr>
          <a:xfrm flipH="1">
            <a:off x="1292998" y="3835826"/>
            <a:ext cx="598772" cy="375353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1" idx="3"/>
          </p:cNvCxnSpPr>
          <p:nvPr/>
        </p:nvCxnSpPr>
        <p:spPr>
          <a:xfrm flipH="1">
            <a:off x="6405219" y="3835826"/>
            <a:ext cx="548991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1" idx="4"/>
            <a:endCxn id="98" idx="0"/>
          </p:cNvCxnSpPr>
          <p:nvPr/>
        </p:nvCxnSpPr>
        <p:spPr>
          <a:xfrm>
            <a:off x="7103876" y="3897820"/>
            <a:ext cx="278902" cy="94365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51" idx="5"/>
          </p:cNvCxnSpPr>
          <p:nvPr/>
        </p:nvCxnSpPr>
        <p:spPr>
          <a:xfrm>
            <a:off x="7253542" y="3835826"/>
            <a:ext cx="797395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82977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9221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endCxn id="49" idx="4"/>
          </p:cNvCxnSpPr>
          <p:nvPr/>
        </p:nvCxnSpPr>
        <p:spPr>
          <a:xfrm flipH="1" flipV="1">
            <a:off x="2041436" y="3897820"/>
            <a:ext cx="429464" cy="561510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103415" y="5189208"/>
            <a:ext cx="587822" cy="491158"/>
            <a:chOff x="2260600" y="5067300"/>
            <a:chExt cx="952500" cy="795867"/>
          </a:xfrm>
        </p:grpSpPr>
        <p:sp>
          <p:nvSpPr>
            <p:cNvPr id="79" name="Rounded Rectangle 78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73559" y="4717627"/>
            <a:ext cx="587822" cy="491158"/>
            <a:chOff x="2260600" y="5067300"/>
            <a:chExt cx="952500" cy="795867"/>
          </a:xfrm>
        </p:grpSpPr>
        <p:sp>
          <p:nvSpPr>
            <p:cNvPr id="92" name="Rounded Rectangle 9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815420" y="5804111"/>
            <a:ext cx="587822" cy="491158"/>
            <a:chOff x="2260600" y="5067300"/>
            <a:chExt cx="952500" cy="795867"/>
          </a:xfrm>
        </p:grpSpPr>
        <p:sp>
          <p:nvSpPr>
            <p:cNvPr id="105" name="Rounded Rectangle 104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156687" y="4786252"/>
            <a:ext cx="261545" cy="322558"/>
            <a:chOff x="1021615" y="4426586"/>
            <a:chExt cx="658497" cy="812110"/>
          </a:xfrm>
        </p:grpSpPr>
        <p:sp>
          <p:nvSpPr>
            <p:cNvPr id="110" name="Rounded Rectangle 10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895142" y="5805713"/>
            <a:ext cx="261545" cy="322558"/>
            <a:chOff x="1021615" y="4426586"/>
            <a:chExt cx="658497" cy="812110"/>
          </a:xfrm>
        </p:grpSpPr>
        <p:sp>
          <p:nvSpPr>
            <p:cNvPr id="120" name="Rounded Rectangle 11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23" name="Can 122"/>
          <p:cNvSpPr/>
          <p:nvPr/>
        </p:nvSpPr>
        <p:spPr>
          <a:xfrm>
            <a:off x="4382773" y="5359896"/>
            <a:ext cx="348716" cy="463792"/>
          </a:xfrm>
          <a:prstGeom prst="can">
            <a:avLst/>
          </a:prstGeom>
          <a:solidFill>
            <a:srgbClr val="558BB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21" idx="1"/>
            <a:endCxn id="105" idx="3"/>
          </p:cNvCxnSpPr>
          <p:nvPr/>
        </p:nvCxnSpPr>
        <p:spPr>
          <a:xfrm flipH="1">
            <a:off x="3350338" y="5955516"/>
            <a:ext cx="557856" cy="1514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244032" y="4459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P2P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 flipV="1">
            <a:off x="3895142" y="3737387"/>
            <a:ext cx="220929" cy="682732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51" idx="2"/>
          </p:cNvCxnSpPr>
          <p:nvPr/>
        </p:nvCxnSpPr>
        <p:spPr>
          <a:xfrm flipV="1">
            <a:off x="4965838" y="3686160"/>
            <a:ext cx="1926378" cy="1039603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9" idx="1"/>
          </p:cNvCxnSpPr>
          <p:nvPr/>
        </p:nvCxnSpPr>
        <p:spPr>
          <a:xfrm>
            <a:off x="873320" y="4302102"/>
            <a:ext cx="1282999" cy="105365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1" idx="3"/>
            <a:endCxn id="6" idx="1"/>
          </p:cNvCxnSpPr>
          <p:nvPr/>
        </p:nvCxnSpPr>
        <p:spPr>
          <a:xfrm>
            <a:off x="4405179" y="4936055"/>
            <a:ext cx="1455783" cy="71042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3" idx="1"/>
          </p:cNvCxnSpPr>
          <p:nvPr/>
        </p:nvCxnSpPr>
        <p:spPr>
          <a:xfrm>
            <a:off x="4156767" y="5974115"/>
            <a:ext cx="2420354" cy="136732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6187134" y="1496997"/>
            <a:ext cx="2855425" cy="160475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Goal</a:t>
            </a:r>
            <a:r>
              <a:rPr lang="en-US" sz="1600" dirty="0" smtClean="0"/>
              <a:t>: optimize file allocation and distribution over intermediate nodes given a demand distribution and restrictions on traffic volume.</a:t>
            </a:r>
            <a:endParaRPr lang="en-US" sz="1600" dirty="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7135445" y="3101747"/>
            <a:ext cx="149666" cy="4188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2156319" y="2501327"/>
            <a:ext cx="4116043" cy="1199624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9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MIT: </a:t>
            </a:r>
            <a:r>
              <a:rPr lang="en-US" sz="2000" dirty="0" err="1" smtClean="0"/>
              <a:t>Szymon</a:t>
            </a:r>
            <a:r>
              <a:rPr lang="en-US" sz="2000" dirty="0" smtClean="0"/>
              <a:t> </a:t>
            </a:r>
            <a:r>
              <a:rPr lang="en-US" sz="2000" dirty="0" err="1" smtClean="0"/>
              <a:t>Acedański</a:t>
            </a:r>
            <a:r>
              <a:rPr lang="en-US" sz="2000" dirty="0" smtClean="0"/>
              <a:t> (now </a:t>
            </a:r>
            <a:r>
              <a:rPr lang="en-US" sz="2000" dirty="0"/>
              <a:t>University of </a:t>
            </a:r>
            <a:r>
              <a:rPr lang="en-US" sz="2000" dirty="0" smtClean="0"/>
              <a:t>Warsaw), </a:t>
            </a:r>
            <a:r>
              <a:rPr lang="en-US" sz="2000" dirty="0" err="1" smtClean="0"/>
              <a:t>Flavio</a:t>
            </a:r>
            <a:r>
              <a:rPr lang="en-US" sz="2000" dirty="0" smtClean="0"/>
              <a:t> </a:t>
            </a:r>
            <a:r>
              <a:rPr lang="en-US" sz="2000" dirty="0"/>
              <a:t>du Pin </a:t>
            </a:r>
            <a:r>
              <a:rPr lang="en-US" sz="2000" dirty="0" err="1"/>
              <a:t>Calmon</a:t>
            </a:r>
            <a:r>
              <a:rPr lang="en-US" sz="2000" dirty="0"/>
              <a:t>, Jason Cloud, </a:t>
            </a:r>
            <a:r>
              <a:rPr lang="en-US" sz="2000" dirty="0" err="1" smtClean="0"/>
              <a:t>Supratim</a:t>
            </a:r>
            <a:r>
              <a:rPr lang="en-US" sz="2000" dirty="0" smtClean="0"/>
              <a:t> Deb (now AT&amp;T), </a:t>
            </a:r>
            <a:r>
              <a:rPr lang="en-US" sz="2000" dirty="0" err="1" smtClean="0"/>
              <a:t>Ulric</a:t>
            </a:r>
            <a:r>
              <a:rPr lang="en-US" sz="2000" dirty="0" smtClean="0"/>
              <a:t> </a:t>
            </a:r>
            <a:r>
              <a:rPr lang="en-US" sz="2000" dirty="0" err="1"/>
              <a:t>Ferner</a:t>
            </a:r>
            <a:r>
              <a:rPr lang="en-US" sz="2000" dirty="0"/>
              <a:t>, </a:t>
            </a:r>
            <a:r>
              <a:rPr lang="en-US" sz="2000" dirty="0" err="1"/>
              <a:t>Kerim</a:t>
            </a:r>
            <a:r>
              <a:rPr lang="en-US" sz="2000" dirty="0"/>
              <a:t> </a:t>
            </a:r>
            <a:r>
              <a:rPr lang="en-US" sz="2000" dirty="0" err="1"/>
              <a:t>Fouli</a:t>
            </a:r>
            <a:r>
              <a:rPr lang="en-US" sz="2000" dirty="0"/>
              <a:t>, </a:t>
            </a:r>
            <a:r>
              <a:rPr lang="en-US" sz="2000" dirty="0" err="1"/>
              <a:t>Minji</a:t>
            </a:r>
            <a:r>
              <a:rPr lang="en-US" sz="2000" dirty="0"/>
              <a:t> </a:t>
            </a:r>
            <a:r>
              <a:rPr lang="en-US" sz="2000" dirty="0" smtClean="0"/>
              <a:t>Kim (now Oracle), </a:t>
            </a:r>
            <a:r>
              <a:rPr lang="en-US" sz="2000" dirty="0" err="1"/>
              <a:t>Qian</a:t>
            </a:r>
            <a:r>
              <a:rPr lang="en-US" sz="2000" dirty="0"/>
              <a:t> Long, </a:t>
            </a:r>
            <a:r>
              <a:rPr lang="en-US" sz="2000" dirty="0" err="1"/>
              <a:t>Asu</a:t>
            </a:r>
            <a:r>
              <a:rPr lang="en-US" sz="2000" dirty="0"/>
              <a:t> </a:t>
            </a:r>
            <a:r>
              <a:rPr lang="en-US" sz="2000" dirty="0" err="1"/>
              <a:t>Ozdaglar</a:t>
            </a:r>
            <a:r>
              <a:rPr lang="en-US" sz="2000" dirty="0"/>
              <a:t>, Ali </a:t>
            </a:r>
            <a:r>
              <a:rPr lang="en-US" sz="2000" dirty="0" err="1" smtClean="0"/>
              <a:t>Parandehgheibi</a:t>
            </a:r>
            <a:r>
              <a:rPr lang="en-US" sz="2000" dirty="0" smtClean="0"/>
              <a:t> (now </a:t>
            </a:r>
            <a:r>
              <a:rPr lang="en-US" sz="2000" dirty="0" err="1" smtClean="0"/>
              <a:t>Plexxi</a:t>
            </a:r>
            <a:r>
              <a:rPr lang="en-US" sz="2000" dirty="0" smtClean="0"/>
              <a:t>), </a:t>
            </a:r>
            <a:r>
              <a:rPr lang="en-US" sz="2000" dirty="0"/>
              <a:t> Marco </a:t>
            </a:r>
            <a:r>
              <a:rPr lang="en-US" sz="2000" dirty="0" err="1"/>
              <a:t>Pedroso</a:t>
            </a:r>
            <a:r>
              <a:rPr lang="en-US" sz="2000" dirty="0"/>
              <a:t>, </a:t>
            </a:r>
            <a:r>
              <a:rPr lang="en-US" sz="2000" dirty="0"/>
              <a:t>Leo </a:t>
            </a:r>
            <a:r>
              <a:rPr lang="en-US" sz="2000" dirty="0" err="1" smtClean="0"/>
              <a:t>Urbina</a:t>
            </a:r>
            <a:r>
              <a:rPr lang="en-US" sz="2000" dirty="0" smtClean="0"/>
              <a:t> (now </a:t>
            </a:r>
            <a:r>
              <a:rPr lang="en-US" sz="2000" dirty="0" err="1" smtClean="0"/>
              <a:t>BitSight</a:t>
            </a:r>
            <a:r>
              <a:rPr lang="en-US" sz="2000" dirty="0" smtClean="0"/>
              <a:t>), </a:t>
            </a:r>
            <a:r>
              <a:rPr lang="en-US" sz="2000" dirty="0"/>
              <a:t>Luis </a:t>
            </a:r>
            <a:r>
              <a:rPr lang="en-US" sz="2000" dirty="0" err="1"/>
              <a:t>Voloch</a:t>
            </a:r>
            <a:r>
              <a:rPr lang="en-US" sz="2000" dirty="0"/>
              <a:t>, </a:t>
            </a:r>
            <a:r>
              <a:rPr lang="en-US" sz="2000" dirty="0" err="1"/>
              <a:t>Weifei</a:t>
            </a:r>
            <a:r>
              <a:rPr lang="en-US" sz="2000" dirty="0"/>
              <a:t> </a:t>
            </a:r>
            <a:r>
              <a:rPr lang="en-US" sz="2000" dirty="0" err="1"/>
              <a:t>Zeng</a:t>
            </a:r>
            <a:endParaRPr lang="en-US" sz="2000" dirty="0" smtClean="0"/>
          </a:p>
          <a:p>
            <a:r>
              <a:rPr lang="en-US" sz="2000" dirty="0" smtClean="0"/>
              <a:t>Texas A&amp;M: </a:t>
            </a:r>
            <a:r>
              <a:rPr lang="en-US" sz="2000" dirty="0" err="1" smtClean="0"/>
              <a:t>Srinivas</a:t>
            </a:r>
            <a:r>
              <a:rPr lang="en-US" sz="2000" dirty="0" smtClean="0"/>
              <a:t> </a:t>
            </a:r>
            <a:r>
              <a:rPr lang="en-US" sz="2000" dirty="0" err="1"/>
              <a:t>Shakkottai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Alcatel-Lucent Bell Labs: </a:t>
            </a:r>
            <a:r>
              <a:rPr lang="en-US" sz="2000" dirty="0" err="1" smtClean="0"/>
              <a:t>Emina</a:t>
            </a:r>
            <a:r>
              <a:rPr lang="en-US" sz="2000" dirty="0" smtClean="0"/>
              <a:t> </a:t>
            </a:r>
            <a:r>
              <a:rPr lang="en-US" sz="2000" dirty="0" err="1" smtClean="0"/>
              <a:t>Soljanin</a:t>
            </a:r>
            <a:endParaRPr lang="en-US" sz="2000" dirty="0" smtClean="0"/>
          </a:p>
          <a:p>
            <a:r>
              <a:rPr lang="en-US" sz="2000" dirty="0" smtClean="0"/>
              <a:t>National University of Ireland </a:t>
            </a:r>
            <a:r>
              <a:rPr lang="en-US" sz="2000" dirty="0" err="1" smtClean="0"/>
              <a:t>Maynooth</a:t>
            </a:r>
            <a:r>
              <a:rPr lang="en-US" sz="2000" dirty="0" smtClean="0"/>
              <a:t>: </a:t>
            </a:r>
            <a:r>
              <a:rPr lang="en-US" sz="2000" dirty="0"/>
              <a:t>Doug </a:t>
            </a:r>
            <a:r>
              <a:rPr lang="en-US" sz="2000" dirty="0" err="1" smtClean="0"/>
              <a:t>Leith</a:t>
            </a:r>
            <a:endParaRPr lang="en-US" sz="2000" dirty="0" smtClean="0"/>
          </a:p>
          <a:p>
            <a:r>
              <a:rPr lang="en-US" sz="2000" dirty="0" smtClean="0"/>
              <a:t>University of Aalborg: Frank </a:t>
            </a:r>
            <a:r>
              <a:rPr lang="en-US" sz="2000" dirty="0" err="1" smtClean="0"/>
              <a:t>Fitzek</a:t>
            </a:r>
            <a:r>
              <a:rPr lang="en-US" sz="2000" smtClean="0"/>
              <a:t>, Daniel </a:t>
            </a:r>
            <a:r>
              <a:rPr lang="en-US" sz="2000" dirty="0"/>
              <a:t>E. </a:t>
            </a:r>
            <a:r>
              <a:rPr lang="en-US" sz="2000" dirty="0" err="1" smtClean="0"/>
              <a:t>Lucani</a:t>
            </a:r>
            <a:r>
              <a:rPr lang="en-US" sz="2000" dirty="0" smtClean="0"/>
              <a:t>, Morten Pedersen</a:t>
            </a:r>
          </a:p>
          <a:p>
            <a:r>
              <a:rPr lang="en-US" sz="2000" dirty="0" smtClean="0"/>
              <a:t>BME Budapest University: Hassan </a:t>
            </a:r>
            <a:r>
              <a:rPr lang="en-US" sz="2000" dirty="0" err="1"/>
              <a:t>Charaf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 err="1"/>
              <a:t>Marton</a:t>
            </a:r>
            <a:r>
              <a:rPr lang="en-US" sz="2000" dirty="0"/>
              <a:t> </a:t>
            </a:r>
            <a:r>
              <a:rPr lang="en-US" sz="2000" dirty="0" err="1" smtClean="0"/>
              <a:t>Sipos</a:t>
            </a:r>
            <a:r>
              <a:rPr lang="en-US" sz="2000" dirty="0" smtClean="0"/>
              <a:t>, </a:t>
            </a:r>
            <a:r>
              <a:rPr lang="en-US" sz="2000" dirty="0" err="1" smtClean="0"/>
              <a:t>Aron</a:t>
            </a:r>
            <a:r>
              <a:rPr lang="en-US" sz="2000" dirty="0" smtClean="0"/>
              <a:t> </a:t>
            </a:r>
            <a:r>
              <a:rPr lang="en-US" sz="2000" dirty="0" err="1" smtClean="0"/>
              <a:t>Szabados</a:t>
            </a:r>
            <a:r>
              <a:rPr lang="en-US" sz="2000" dirty="0" smtClean="0"/>
              <a:t>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40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520675" y="3375308"/>
            <a:ext cx="4377071" cy="3227060"/>
            <a:chOff x="1217008" y="3905606"/>
            <a:chExt cx="4380647" cy="2993719"/>
          </a:xfrm>
        </p:grpSpPr>
        <p:sp>
          <p:nvSpPr>
            <p:cNvPr id="270" name="Cloud 269"/>
            <p:cNvSpPr/>
            <p:nvPr/>
          </p:nvSpPr>
          <p:spPr>
            <a:xfrm rot="11080764">
              <a:off x="1217008" y="3905606"/>
              <a:ext cx="4380647" cy="2993719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98" idx="3"/>
              <a:endCxn id="283" idx="2"/>
            </p:cNvCxnSpPr>
            <p:nvPr/>
          </p:nvCxnSpPr>
          <p:spPr>
            <a:xfrm>
              <a:off x="2715900" y="5629289"/>
              <a:ext cx="1744440" cy="23603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99" idx="0"/>
              <a:endCxn id="295" idx="1"/>
            </p:cNvCxnSpPr>
            <p:nvPr/>
          </p:nvCxnSpPr>
          <p:spPr>
            <a:xfrm flipV="1">
              <a:off x="2474894" y="5157708"/>
              <a:ext cx="629136" cy="324608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300" idx="2"/>
              <a:endCxn id="292" idx="1"/>
            </p:cNvCxnSpPr>
            <p:nvPr/>
          </p:nvCxnSpPr>
          <p:spPr>
            <a:xfrm>
              <a:off x="2474893" y="5953896"/>
              <a:ext cx="470997" cy="29029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96" idx="3"/>
              <a:endCxn id="290" idx="1"/>
            </p:cNvCxnSpPr>
            <p:nvPr/>
          </p:nvCxnSpPr>
          <p:spPr>
            <a:xfrm>
              <a:off x="3565471" y="5157707"/>
              <a:ext cx="681835" cy="51879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2"/>
              <a:endCxn id="292" idx="3"/>
            </p:cNvCxnSpPr>
            <p:nvPr/>
          </p:nvCxnSpPr>
          <p:spPr>
            <a:xfrm flipH="1">
              <a:off x="3427905" y="5382341"/>
              <a:ext cx="937122" cy="861850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97" idx="2"/>
              <a:endCxn id="292" idx="0"/>
            </p:cNvCxnSpPr>
            <p:nvPr/>
          </p:nvCxnSpPr>
          <p:spPr>
            <a:xfrm flipH="1">
              <a:off x="3186898" y="5482315"/>
              <a:ext cx="158139" cy="59532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9" idx="2"/>
              <a:endCxn id="286" idx="0"/>
            </p:cNvCxnSpPr>
            <p:nvPr/>
          </p:nvCxnSpPr>
          <p:spPr>
            <a:xfrm flipH="1">
              <a:off x="4103481" y="5382341"/>
              <a:ext cx="261545" cy="696902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oup 277"/>
            <p:cNvGrpSpPr/>
            <p:nvPr/>
          </p:nvGrpSpPr>
          <p:grpSpPr>
            <a:xfrm>
              <a:off x="2180982" y="5462738"/>
              <a:ext cx="587822" cy="491157"/>
              <a:chOff x="2260600" y="5067300"/>
              <a:chExt cx="952500" cy="795867"/>
            </a:xfrm>
          </p:grpSpPr>
          <p:sp>
            <p:nvSpPr>
              <p:cNvPr id="298" name="Rounded Rectangle 297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300" name="Trapezoid 299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3051126" y="4991159"/>
              <a:ext cx="587822" cy="491157"/>
              <a:chOff x="2260600" y="5067300"/>
              <a:chExt cx="952500" cy="795867"/>
            </a:xfrm>
          </p:grpSpPr>
          <p:sp>
            <p:nvSpPr>
              <p:cNvPr id="295" name="Rounded Rectangle 294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297" name="Trapezoid 296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2892987" y="6077640"/>
              <a:ext cx="587822" cy="491157"/>
              <a:chOff x="2260600" y="5067300"/>
              <a:chExt cx="952500" cy="795867"/>
            </a:xfrm>
          </p:grpSpPr>
          <p:sp>
            <p:nvSpPr>
              <p:cNvPr id="292" name="Rounded Rectangle 291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294" name="Trapezoid 293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4234254" y="5059783"/>
              <a:ext cx="261545" cy="322558"/>
              <a:chOff x="1021615" y="4426586"/>
              <a:chExt cx="658497" cy="812110"/>
            </a:xfrm>
          </p:grpSpPr>
          <p:sp>
            <p:nvSpPr>
              <p:cNvPr id="289" name="Rounded Rectangle 288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3972708" y="6079243"/>
              <a:ext cx="261545" cy="322558"/>
              <a:chOff x="1021615" y="4426586"/>
              <a:chExt cx="658497" cy="812110"/>
            </a:xfrm>
          </p:grpSpPr>
          <p:sp>
            <p:nvSpPr>
              <p:cNvPr id="286" name="Rounded Rectangle 285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ounded Rectangle 286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283" name="Can 282"/>
            <p:cNvSpPr/>
            <p:nvPr/>
          </p:nvSpPr>
          <p:spPr>
            <a:xfrm>
              <a:off x="4460339" y="5633428"/>
              <a:ext cx="348716" cy="463792"/>
            </a:xfrm>
            <a:prstGeom prst="can">
              <a:avLst/>
            </a:prstGeom>
            <a:solidFill>
              <a:srgbClr val="558BB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7" idx="1"/>
              <a:endCxn id="292" idx="3"/>
            </p:cNvCxnSpPr>
            <p:nvPr/>
          </p:nvCxnSpPr>
          <p:spPr>
            <a:xfrm flipH="1">
              <a:off x="3427905" y="6229047"/>
              <a:ext cx="557856" cy="1514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668140" y="617426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P2P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67" y="516461"/>
            <a:ext cx="8153400" cy="990600"/>
          </a:xfrm>
        </p:spPr>
        <p:txBody>
          <a:bodyPr/>
          <a:lstStyle/>
          <a:p>
            <a:r>
              <a:rPr lang="en-US" dirty="0" smtClean="0"/>
              <a:t>Problem Modeling - Variables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0722" y="1571428"/>
            <a:ext cx="5005424" cy="2980463"/>
            <a:chOff x="953978" y="1538975"/>
            <a:chExt cx="6352277" cy="3376671"/>
          </a:xfrm>
        </p:grpSpPr>
        <p:grpSp>
          <p:nvGrpSpPr>
            <p:cNvPr id="44" name="Group 43"/>
            <p:cNvGrpSpPr/>
            <p:nvPr/>
          </p:nvGrpSpPr>
          <p:grpSpPr>
            <a:xfrm>
              <a:off x="953978" y="1538975"/>
              <a:ext cx="6352277" cy="3376671"/>
              <a:chOff x="1694603" y="1822224"/>
              <a:chExt cx="6352277" cy="337667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5626691" y="3546979"/>
                <a:ext cx="1075619" cy="994766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H="1">
                <a:off x="3539934" y="3253288"/>
                <a:ext cx="344024" cy="1502616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endCxn id="26" idx="6"/>
              </p:cNvCxnSpPr>
              <p:nvPr/>
            </p:nvCxnSpPr>
            <p:spPr>
              <a:xfrm flipH="1">
                <a:off x="2330663" y="3360927"/>
                <a:ext cx="1792565" cy="673471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3051126" y="1822224"/>
                <a:ext cx="3298803" cy="2437880"/>
                <a:chOff x="3014668" y="1971922"/>
                <a:chExt cx="3453795" cy="25524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014668" y="1971922"/>
                  <a:ext cx="3453795" cy="2552422"/>
                  <a:chOff x="2694105" y="2040468"/>
                  <a:chExt cx="3692289" cy="2728674"/>
                </a:xfrm>
              </p:grpSpPr>
              <p:sp>
                <p:nvSpPr>
                  <p:cNvPr id="18" name="Cloud 17"/>
                  <p:cNvSpPr/>
                  <p:nvPr/>
                </p:nvSpPr>
                <p:spPr>
                  <a:xfrm>
                    <a:off x="2694105" y="2040468"/>
                    <a:ext cx="3692289" cy="2728674"/>
                  </a:xfrm>
                  <a:prstGeom prst="clou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3626278" y="2651961"/>
                    <a:ext cx="1988828" cy="1645933"/>
                    <a:chOff x="3490811" y="2742448"/>
                    <a:chExt cx="1988828" cy="1645933"/>
                  </a:xfrm>
                </p:grpSpPr>
                <p:cxnSp>
                  <p:nvCxnSpPr>
                    <p:cNvPr id="20" name="Straight Arrow Connector 19"/>
                    <p:cNvCxnSpPr>
                      <a:stCxn id="24" idx="2"/>
                      <a:endCxn id="23" idx="4"/>
                    </p:cNvCxnSpPr>
                    <p:nvPr/>
                  </p:nvCxnSpPr>
                  <p:spPr>
                    <a:xfrm flipH="1">
                      <a:off x="3881122" y="2969838"/>
                      <a:ext cx="1208205" cy="213366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>
                      <a:stCxn id="25" idx="2"/>
                      <a:endCxn id="23" idx="3"/>
                    </p:cNvCxnSpPr>
                    <p:nvPr/>
                  </p:nvCxnSpPr>
                  <p:spPr>
                    <a:xfrm flipH="1" flipV="1">
                      <a:off x="3685967" y="3442761"/>
                      <a:ext cx="669711" cy="68606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>
                      <a:stCxn id="25" idx="4"/>
                      <a:endCxn id="24" idx="3"/>
                    </p:cNvCxnSpPr>
                    <p:nvPr/>
                  </p:nvCxnSpPr>
                  <p:spPr>
                    <a:xfrm flipV="1">
                      <a:off x="4745989" y="3197228"/>
                      <a:ext cx="538494" cy="931596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Can 22"/>
                    <p:cNvSpPr/>
                    <p:nvPr/>
                  </p:nvSpPr>
                  <p:spPr>
                    <a:xfrm>
                      <a:off x="3490811" y="2923647"/>
                      <a:ext cx="390311" cy="519114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Can 23"/>
                    <p:cNvSpPr/>
                    <p:nvPr/>
                  </p:nvSpPr>
                  <p:spPr>
                    <a:xfrm>
                      <a:off x="5089328" y="2742448"/>
                      <a:ext cx="390311" cy="454780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Can 24"/>
                    <p:cNvSpPr/>
                    <p:nvPr/>
                  </p:nvSpPr>
                  <p:spPr>
                    <a:xfrm>
                      <a:off x="4355678" y="3869267"/>
                      <a:ext cx="390311" cy="519114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593383" y="2299073"/>
                  <a:ext cx="617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CDN</a:t>
                  </a:r>
                  <a:endParaRPr lang="en-US" dirty="0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1907344" y="3822739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32077" y="4755904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576225" y="4539952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74333" y="3971818"/>
                <a:ext cx="88900" cy="1524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2937" y="4887072"/>
                <a:ext cx="101600" cy="1524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3843" y="4680955"/>
                <a:ext cx="190500" cy="152400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flipV="1">
                <a:off x="2278203" y="3546980"/>
                <a:ext cx="858697" cy="35770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694537" y="4107284"/>
                <a:ext cx="160860" cy="65981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5757333" y="3878307"/>
                <a:ext cx="736600" cy="73550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3826" y="3491920"/>
                <a:ext cx="215900" cy="177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2942" y="4511622"/>
                <a:ext cx="215900" cy="177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4767" y="4308141"/>
                <a:ext cx="279400" cy="177800"/>
              </a:xfrm>
              <a:prstGeom prst="rect">
                <a:avLst/>
              </a:prstGeom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6921855" y="2063438"/>
                <a:ext cx="1125025" cy="1206784"/>
                <a:chOff x="7006625" y="2397092"/>
                <a:chExt cx="975448" cy="1050406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7006625" y="2397092"/>
                  <a:ext cx="589765" cy="1050406"/>
                  <a:chOff x="7006625" y="2397092"/>
                  <a:chExt cx="589765" cy="1050406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7006625" y="3173653"/>
                    <a:ext cx="589534" cy="273845"/>
                    <a:chOff x="7006625" y="3186352"/>
                    <a:chExt cx="589534" cy="273845"/>
                  </a:xfrm>
                </p:grpSpPr>
                <p:sp>
                  <p:nvSpPr>
                    <p:cNvPr id="117" name="Can 116"/>
                    <p:cNvSpPr/>
                    <p:nvPr/>
                  </p:nvSpPr>
                  <p:spPr>
                    <a:xfrm>
                      <a:off x="7006625" y="3186352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246566" y="3324484"/>
                      <a:ext cx="139700" cy="1016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7006625" y="2691605"/>
                    <a:ext cx="589534" cy="605252"/>
                    <a:chOff x="7006625" y="3607180"/>
                    <a:chExt cx="589534" cy="605252"/>
                  </a:xfrm>
                </p:grpSpPr>
                <p:sp>
                  <p:nvSpPr>
                    <p:cNvPr id="122" name="Can 121"/>
                    <p:cNvSpPr>
                      <a:spLocks/>
                    </p:cNvSpPr>
                    <p:nvPr/>
                  </p:nvSpPr>
                  <p:spPr>
                    <a:xfrm>
                      <a:off x="7006625" y="3607180"/>
                      <a:ext cx="589534" cy="605252"/>
                    </a:xfrm>
                    <a:prstGeom prst="can">
                      <a:avLst>
                        <a:gd name="adj" fmla="val 2107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7297361" y="3853284"/>
                      <a:ext cx="45719" cy="22859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7006625" y="2547582"/>
                    <a:ext cx="589534" cy="273845"/>
                    <a:chOff x="7006625" y="2501019"/>
                    <a:chExt cx="589534" cy="273845"/>
                  </a:xfrm>
                </p:grpSpPr>
                <p:sp>
                  <p:nvSpPr>
                    <p:cNvPr id="114" name="Can 113"/>
                    <p:cNvSpPr/>
                    <p:nvPr/>
                  </p:nvSpPr>
                  <p:spPr>
                    <a:xfrm>
                      <a:off x="7006625" y="2501019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5" name="Picture 114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276197" y="2648036"/>
                      <a:ext cx="63500" cy="1016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7006856" y="2397092"/>
                    <a:ext cx="589534" cy="273845"/>
                    <a:chOff x="7006625" y="2168788"/>
                    <a:chExt cx="589534" cy="273845"/>
                  </a:xfrm>
                </p:grpSpPr>
                <p:sp>
                  <p:nvSpPr>
                    <p:cNvPr id="108" name="Can 107"/>
                    <p:cNvSpPr/>
                    <p:nvPr/>
                  </p:nvSpPr>
                  <p:spPr>
                    <a:xfrm>
                      <a:off x="7006625" y="2168788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3" name="Picture 112"/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276197" y="2305051"/>
                      <a:ext cx="63500" cy="10160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01134" y="2432984"/>
                  <a:ext cx="201553" cy="156763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1134" y="2603286"/>
                  <a:ext cx="201553" cy="156763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8547" y="3237587"/>
                  <a:ext cx="313526" cy="156763"/>
                </a:xfrm>
                <a:prstGeom prst="rect">
                  <a:avLst/>
                </a:prstGeom>
              </p:spPr>
            </p:pic>
            <p:sp>
              <p:nvSpPr>
                <p:cNvPr id="130" name="Right Brace 129"/>
                <p:cNvSpPr/>
                <p:nvPr/>
              </p:nvSpPr>
              <p:spPr>
                <a:xfrm>
                  <a:off x="7614548" y="2462054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Right Brace 130"/>
                <p:cNvSpPr/>
                <p:nvPr/>
              </p:nvSpPr>
              <p:spPr>
                <a:xfrm>
                  <a:off x="7612443" y="2614454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ight Brace 131"/>
                <p:cNvSpPr/>
                <p:nvPr/>
              </p:nvSpPr>
              <p:spPr>
                <a:xfrm>
                  <a:off x="7605755" y="3246848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35" name="Straight Connector 134"/>
              <p:cNvCxnSpPr/>
              <p:nvPr/>
            </p:nvCxnSpPr>
            <p:spPr>
              <a:xfrm flipV="1">
                <a:off x="5652089" y="2119933"/>
                <a:ext cx="1269995" cy="28720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656322" y="2745403"/>
                <a:ext cx="1258239" cy="4686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Can 146"/>
              <p:cNvSpPr/>
              <p:nvPr/>
            </p:nvSpPr>
            <p:spPr>
              <a:xfrm>
                <a:off x="6849798" y="4191207"/>
                <a:ext cx="354145" cy="365523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an 147"/>
              <p:cNvSpPr/>
              <p:nvPr/>
            </p:nvSpPr>
            <p:spPr>
              <a:xfrm>
                <a:off x="3222862" y="4796449"/>
                <a:ext cx="186100" cy="402446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an 149"/>
              <p:cNvSpPr/>
              <p:nvPr/>
            </p:nvSpPr>
            <p:spPr>
              <a:xfrm>
                <a:off x="2037962" y="3552218"/>
                <a:ext cx="199701" cy="206116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ight Brace 150"/>
              <p:cNvSpPr/>
              <p:nvPr/>
            </p:nvSpPr>
            <p:spPr>
              <a:xfrm>
                <a:off x="7206930" y="4209601"/>
                <a:ext cx="124769" cy="343376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Right Brace 152"/>
              <p:cNvSpPr/>
              <p:nvPr/>
            </p:nvSpPr>
            <p:spPr>
              <a:xfrm flipH="1">
                <a:off x="1940094" y="3585667"/>
                <a:ext cx="74688" cy="164790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4603" y="3535495"/>
                <a:ext cx="245046" cy="220542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6235" y="4846584"/>
                <a:ext cx="245046" cy="220542"/>
              </a:xfrm>
              <a:prstGeom prst="rect">
                <a:avLst/>
              </a:prstGeom>
            </p:spPr>
          </p:pic>
          <p:sp>
            <p:nvSpPr>
              <p:cNvPr id="85" name="Right Brace 84"/>
              <p:cNvSpPr/>
              <p:nvPr/>
            </p:nvSpPr>
            <p:spPr>
              <a:xfrm flipH="1">
                <a:off x="3086465" y="4831859"/>
                <a:ext cx="122411" cy="343376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32862" y="4032765"/>
              <a:ext cx="292100" cy="177801"/>
            </a:xfrm>
            <a:prstGeom prst="rect">
              <a:avLst/>
            </a:prstGeom>
          </p:spPr>
        </p:pic>
      </p:grpSp>
      <p:cxnSp>
        <p:nvCxnSpPr>
          <p:cNvPr id="301" name="Straight Connector 300"/>
          <p:cNvCxnSpPr>
            <a:stCxn id="26" idx="4"/>
            <a:endCxn id="300" idx="1"/>
          </p:cNvCxnSpPr>
          <p:nvPr/>
        </p:nvCxnSpPr>
        <p:spPr>
          <a:xfrm>
            <a:off x="455138" y="3710858"/>
            <a:ext cx="1047204" cy="1798467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7" idx="4"/>
            <a:endCxn id="299" idx="0"/>
          </p:cNvCxnSpPr>
          <p:nvPr/>
        </p:nvCxnSpPr>
        <p:spPr>
          <a:xfrm>
            <a:off x="1656587" y="4534529"/>
            <a:ext cx="120946" cy="540383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7" idx="5"/>
            <a:endCxn id="296" idx="1"/>
          </p:cNvCxnSpPr>
          <p:nvPr/>
        </p:nvCxnSpPr>
        <p:spPr>
          <a:xfrm>
            <a:off x="1774520" y="4479809"/>
            <a:ext cx="652193" cy="245194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6" idx="5"/>
            <a:endCxn id="27" idx="1"/>
          </p:cNvCxnSpPr>
          <p:nvPr/>
        </p:nvCxnSpPr>
        <p:spPr>
          <a:xfrm>
            <a:off x="573071" y="3656138"/>
            <a:ext cx="965582" cy="559462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95" idx="0"/>
            <a:endCxn id="28" idx="2"/>
          </p:cNvCxnSpPr>
          <p:nvPr/>
        </p:nvCxnSpPr>
        <p:spPr>
          <a:xfrm flipV="1">
            <a:off x="2646966" y="4157092"/>
            <a:ext cx="1320343" cy="388380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8" idx="3"/>
          </p:cNvCxnSpPr>
          <p:nvPr/>
        </p:nvCxnSpPr>
        <p:spPr>
          <a:xfrm flipH="1">
            <a:off x="3796788" y="4289196"/>
            <a:ext cx="219370" cy="49172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5244247" y="1691009"/>
            <a:ext cx="3651937" cy="1589352"/>
            <a:chOff x="5331196" y="1591732"/>
            <a:chExt cx="3651937" cy="1589352"/>
          </a:xfrm>
        </p:grpSpPr>
        <p:sp>
          <p:nvSpPr>
            <p:cNvPr id="137" name="Rounded Rectangle 136"/>
            <p:cNvSpPr/>
            <p:nvPr/>
          </p:nvSpPr>
          <p:spPr>
            <a:xfrm>
              <a:off x="5356597" y="1947127"/>
              <a:ext cx="3626536" cy="1224252"/>
            </a:xfrm>
            <a:prstGeom prst="roundRect">
              <a:avLst>
                <a:gd name="adj" fmla="val 1113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33497" y="2534753"/>
              <a:ext cx="2871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: total storage used at the cache 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026700" y="1981720"/>
              <a:ext cx="28716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: fraction of file       stored at the edge cache </a:t>
              </a:r>
              <a:endParaRPr lang="en-US" sz="1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02887" y="2274540"/>
              <a:ext cx="92524" cy="203200"/>
            </a:xfrm>
            <a:prstGeom prst="rect">
              <a:avLst/>
            </a:prstGeom>
          </p:spPr>
        </p:pic>
        <p:sp>
          <p:nvSpPr>
            <p:cNvPr id="256" name="TextBox 255"/>
            <p:cNvSpPr txBox="1"/>
            <p:nvPr/>
          </p:nvSpPr>
          <p:spPr>
            <a:xfrm>
              <a:off x="5331196" y="1591732"/>
              <a:ext cx="2856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Content Placement :  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518005" y="2126372"/>
              <a:ext cx="515492" cy="215900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75751" y="2656892"/>
              <a:ext cx="190500" cy="17780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512112" y="2101294"/>
              <a:ext cx="251137" cy="13970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55376" y="2907820"/>
              <a:ext cx="92524" cy="203200"/>
            </a:xfrm>
            <a:prstGeom prst="rect">
              <a:avLst/>
            </a:prstGeom>
          </p:spPr>
        </p:pic>
      </p:grpSp>
      <p:grpSp>
        <p:nvGrpSpPr>
          <p:cNvPr id="261" name="Group 260"/>
          <p:cNvGrpSpPr/>
          <p:nvPr/>
        </p:nvGrpSpPr>
        <p:grpSpPr>
          <a:xfrm>
            <a:off x="5022084" y="3894455"/>
            <a:ext cx="4037249" cy="2123451"/>
            <a:chOff x="5022084" y="4469912"/>
            <a:chExt cx="4037249" cy="2123451"/>
          </a:xfrm>
        </p:grpSpPr>
        <p:sp>
          <p:nvSpPr>
            <p:cNvPr id="36" name="Rounded Rectangle 35"/>
            <p:cNvSpPr/>
            <p:nvPr/>
          </p:nvSpPr>
          <p:spPr>
            <a:xfrm>
              <a:off x="5022084" y="4833111"/>
              <a:ext cx="4037249" cy="1760252"/>
            </a:xfrm>
            <a:prstGeom prst="roundRect">
              <a:avLst>
                <a:gd name="adj" fmla="val 1095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125852" y="4956181"/>
              <a:ext cx="660887" cy="21590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672321" y="4839244"/>
              <a:ext cx="30483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: </a:t>
              </a:r>
              <a:r>
                <a:rPr lang="en-US" sz="1600" dirty="0" smtClean="0"/>
                <a:t>fraction of file       to obtain from cache   , if users at  request file  </a:t>
              </a:r>
              <a:endParaRPr lang="en-US" sz="1600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389578" y="4973591"/>
              <a:ext cx="251137" cy="1397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35455" y="5173020"/>
              <a:ext cx="92524" cy="2032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812389" y="5437201"/>
              <a:ext cx="251137" cy="139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807212" y="5198082"/>
              <a:ext cx="132177" cy="2540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5022084" y="4469912"/>
              <a:ext cx="303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Hybrid Content Delivery :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63405" y="5741264"/>
              <a:ext cx="406400" cy="266700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5688460" y="5670033"/>
              <a:ext cx="30483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: </a:t>
              </a:r>
              <a:r>
                <a:rPr lang="en-US" sz="1600" dirty="0" smtClean="0"/>
                <a:t>fraction of file       to obtain from the P2P network, if users at     request file</a:t>
              </a:r>
              <a:endParaRPr lang="en-US" sz="1600" dirty="0"/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314811" y="5809996"/>
              <a:ext cx="251137" cy="1397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07955" y="6247450"/>
              <a:ext cx="92524" cy="20320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339422" y="6294064"/>
              <a:ext cx="251137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06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1080764">
            <a:off x="1650713" y="4239386"/>
            <a:ext cx="3844030" cy="232736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79" idx="3"/>
            <a:endCxn id="123" idx="2"/>
          </p:cNvCxnSpPr>
          <p:nvPr/>
        </p:nvCxnSpPr>
        <p:spPr>
          <a:xfrm>
            <a:off x="2638333" y="5355758"/>
            <a:ext cx="1744440" cy="236034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0" idx="0"/>
            <a:endCxn id="92" idx="1"/>
          </p:cNvCxnSpPr>
          <p:nvPr/>
        </p:nvCxnSpPr>
        <p:spPr>
          <a:xfrm flipV="1">
            <a:off x="2397327" y="4884177"/>
            <a:ext cx="629136" cy="324608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3" idx="2"/>
            <a:endCxn id="105" idx="1"/>
          </p:cNvCxnSpPr>
          <p:nvPr/>
        </p:nvCxnSpPr>
        <p:spPr>
          <a:xfrm>
            <a:off x="2397326" y="5680366"/>
            <a:ext cx="470998" cy="29029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9" idx="3"/>
            <a:endCxn id="111" idx="1"/>
          </p:cNvCxnSpPr>
          <p:nvPr/>
        </p:nvCxnSpPr>
        <p:spPr>
          <a:xfrm>
            <a:off x="3487904" y="4884176"/>
            <a:ext cx="681835" cy="5187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0" idx="2"/>
            <a:endCxn id="105" idx="3"/>
          </p:cNvCxnSpPr>
          <p:nvPr/>
        </p:nvCxnSpPr>
        <p:spPr>
          <a:xfrm flipH="1">
            <a:off x="3350338" y="5108810"/>
            <a:ext cx="937122" cy="861851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3" idx="2"/>
            <a:endCxn id="105" idx="0"/>
          </p:cNvCxnSpPr>
          <p:nvPr/>
        </p:nvCxnSpPr>
        <p:spPr>
          <a:xfrm flipH="1">
            <a:off x="3109331" y="5208785"/>
            <a:ext cx="158139" cy="59532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0" idx="2"/>
            <a:endCxn id="120" idx="0"/>
          </p:cNvCxnSpPr>
          <p:nvPr/>
        </p:nvCxnSpPr>
        <p:spPr>
          <a:xfrm flipH="1">
            <a:off x="4025915" y="5108810"/>
            <a:ext cx="261545" cy="696903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5770699" y="4841475"/>
            <a:ext cx="3224158" cy="1585395"/>
          </a:xfrm>
          <a:prstGeom prst="roundRect">
            <a:avLst>
              <a:gd name="adj" fmla="val 20953"/>
            </a:avLst>
          </a:prstGeom>
          <a:solidFill>
            <a:schemeClr val="accent5">
              <a:lumMod val="60000"/>
              <a:lumOff val="40000"/>
              <a:alpha val="62000"/>
            </a:schemeClr>
          </a:solidFill>
          <a:ln w="19558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107665" y="2269431"/>
            <a:ext cx="1185333" cy="2321303"/>
          </a:xfrm>
          <a:prstGeom prst="roundRect">
            <a:avLst>
              <a:gd name="adj" fmla="val 20953"/>
            </a:avLst>
          </a:prstGeom>
          <a:solidFill>
            <a:schemeClr val="accent4">
              <a:tint val="50000"/>
              <a:alpha val="62000"/>
            </a:schemeClr>
          </a:solidFill>
          <a:ln w="19558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206661" y="2583998"/>
            <a:ext cx="1747549" cy="952496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9" idx="7"/>
          </p:cNvCxnSpPr>
          <p:nvPr/>
        </p:nvCxnSpPr>
        <p:spPr>
          <a:xfrm flipH="1">
            <a:off x="2191102" y="3101747"/>
            <a:ext cx="1335202" cy="434747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60962" y="5293246"/>
            <a:ext cx="572844" cy="706476"/>
            <a:chOff x="1021615" y="4426586"/>
            <a:chExt cx="658497" cy="812110"/>
          </a:xfrm>
        </p:grpSpPr>
        <p:sp>
          <p:nvSpPr>
            <p:cNvPr id="6" name="Rounded Rectangle 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9340" y="5426105"/>
            <a:ext cx="952500" cy="795867"/>
            <a:chOff x="2260600" y="5067300"/>
            <a:chExt cx="952500" cy="795867"/>
          </a:xfrm>
        </p:grpSpPr>
        <p:sp>
          <p:nvSpPr>
            <p:cNvPr id="11" name="Rounded Rectangle 10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973559" y="1548687"/>
            <a:ext cx="3298803" cy="2437880"/>
            <a:chOff x="3014668" y="1971922"/>
            <a:chExt cx="3453795" cy="2552422"/>
          </a:xfrm>
        </p:grpSpPr>
        <p:grpSp>
          <p:nvGrpSpPr>
            <p:cNvPr id="53" name="Group 52"/>
            <p:cNvGrpSpPr/>
            <p:nvPr/>
          </p:nvGrpSpPr>
          <p:grpSpPr>
            <a:xfrm>
              <a:off x="3014668" y="1971922"/>
              <a:ext cx="3453795" cy="2552422"/>
              <a:chOff x="2694105" y="2040468"/>
              <a:chExt cx="3692289" cy="2728674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94105" y="2040468"/>
                <a:ext cx="3692289" cy="2728674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626278" y="2587627"/>
                <a:ext cx="1988828" cy="1710267"/>
                <a:chOff x="3490811" y="2678114"/>
                <a:chExt cx="1988828" cy="1710267"/>
              </a:xfrm>
            </p:grpSpPr>
            <p:cxnSp>
              <p:nvCxnSpPr>
                <p:cNvPr id="24" name="Straight Arrow Connector 23"/>
                <p:cNvCxnSpPr>
                  <a:stCxn id="22" idx="2"/>
                  <a:endCxn id="21" idx="4"/>
                </p:cNvCxnSpPr>
                <p:nvPr/>
              </p:nvCxnSpPr>
              <p:spPr>
                <a:xfrm flipH="1">
                  <a:off x="3881122" y="2937671"/>
                  <a:ext cx="1208206" cy="24553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3" idx="2"/>
                  <a:endCxn id="21" idx="3"/>
                </p:cNvCxnSpPr>
                <p:nvPr/>
              </p:nvCxnSpPr>
              <p:spPr>
                <a:xfrm flipH="1" flipV="1">
                  <a:off x="3685967" y="3442761"/>
                  <a:ext cx="669711" cy="68606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4"/>
                  <a:endCxn id="22" idx="3"/>
                </p:cNvCxnSpPr>
                <p:nvPr/>
              </p:nvCxnSpPr>
              <p:spPr>
                <a:xfrm flipV="1">
                  <a:off x="4745989" y="3197228"/>
                  <a:ext cx="538495" cy="931596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headEnd type="triangle" w="lg" len="med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an 20"/>
                <p:cNvSpPr/>
                <p:nvPr/>
              </p:nvSpPr>
              <p:spPr>
                <a:xfrm>
                  <a:off x="3490811" y="292364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5089328" y="2678114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n 22"/>
                <p:cNvSpPr/>
                <p:nvPr/>
              </p:nvSpPr>
              <p:spPr>
                <a:xfrm>
                  <a:off x="4355678" y="3869267"/>
                  <a:ext cx="390311" cy="519114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593383" y="229907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CDN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2161" y="2678633"/>
            <a:ext cx="952500" cy="795867"/>
            <a:chOff x="2260600" y="5067300"/>
            <a:chExt cx="952500" cy="795867"/>
          </a:xfrm>
        </p:grpSpPr>
        <p:sp>
          <p:nvSpPr>
            <p:cNvPr id="62" name="Rounded Rectangle 6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9343" y="3700951"/>
            <a:ext cx="454418" cy="589860"/>
            <a:chOff x="1021615" y="4426586"/>
            <a:chExt cx="658497" cy="812110"/>
          </a:xfrm>
        </p:grpSpPr>
        <p:sp>
          <p:nvSpPr>
            <p:cNvPr id="66" name="Rounded Rectangle 65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77241" y="4983750"/>
            <a:ext cx="1364117" cy="881685"/>
            <a:chOff x="4216400" y="4946650"/>
            <a:chExt cx="1562100" cy="1009650"/>
          </a:xfrm>
        </p:grpSpPr>
        <p:sp>
          <p:nvSpPr>
            <p:cNvPr id="96" name="Rounded Rectangle 95"/>
            <p:cNvSpPr/>
            <p:nvPr/>
          </p:nvSpPr>
          <p:spPr>
            <a:xfrm>
              <a:off x="4216400" y="4946650"/>
              <a:ext cx="1562100" cy="908050"/>
            </a:xfrm>
            <a:prstGeom prst="roundRect">
              <a:avLst>
                <a:gd name="adj" fmla="val 6178"/>
              </a:avLst>
            </a:prstGeom>
            <a:solidFill>
              <a:schemeClr val="bg1"/>
            </a:solidFill>
            <a:ln w="32258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/>
            <p:cNvSpPr/>
            <p:nvPr/>
          </p:nvSpPr>
          <p:spPr>
            <a:xfrm>
              <a:off x="4870450" y="5854700"/>
              <a:ext cx="254000" cy="1016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568137" y="2917081"/>
            <a:ext cx="1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Gateways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58158" y="2235346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9" idx="1"/>
          </p:cNvCxnSpPr>
          <p:nvPr/>
        </p:nvCxnSpPr>
        <p:spPr>
          <a:xfrm flipH="1" flipV="1">
            <a:off x="1292998" y="3027046"/>
            <a:ext cx="598772" cy="50944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3"/>
          </p:cNvCxnSpPr>
          <p:nvPr/>
        </p:nvCxnSpPr>
        <p:spPr>
          <a:xfrm flipH="1">
            <a:off x="1292998" y="3835826"/>
            <a:ext cx="598772" cy="375353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1" idx="3"/>
          </p:cNvCxnSpPr>
          <p:nvPr/>
        </p:nvCxnSpPr>
        <p:spPr>
          <a:xfrm flipH="1">
            <a:off x="6405219" y="3835826"/>
            <a:ext cx="548991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1" idx="4"/>
            <a:endCxn id="98" idx="0"/>
          </p:cNvCxnSpPr>
          <p:nvPr/>
        </p:nvCxnSpPr>
        <p:spPr>
          <a:xfrm>
            <a:off x="7103876" y="3897820"/>
            <a:ext cx="278902" cy="943655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51" idx="5"/>
          </p:cNvCxnSpPr>
          <p:nvPr/>
        </p:nvCxnSpPr>
        <p:spPr>
          <a:xfrm>
            <a:off x="7253542" y="3835826"/>
            <a:ext cx="797395" cy="1007867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82977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92216" y="3474500"/>
            <a:ext cx="423320" cy="423320"/>
          </a:xfrm>
          <a:prstGeom prst="ellipse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endCxn id="49" idx="4"/>
          </p:cNvCxnSpPr>
          <p:nvPr/>
        </p:nvCxnSpPr>
        <p:spPr>
          <a:xfrm flipH="1" flipV="1">
            <a:off x="2041436" y="3897820"/>
            <a:ext cx="429464" cy="561510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103415" y="5189208"/>
            <a:ext cx="587822" cy="491158"/>
            <a:chOff x="2260600" y="5067300"/>
            <a:chExt cx="952500" cy="795867"/>
          </a:xfrm>
        </p:grpSpPr>
        <p:sp>
          <p:nvSpPr>
            <p:cNvPr id="79" name="Rounded Rectangle 78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73559" y="4717627"/>
            <a:ext cx="587822" cy="491158"/>
            <a:chOff x="2260600" y="5067300"/>
            <a:chExt cx="952500" cy="795867"/>
          </a:xfrm>
        </p:grpSpPr>
        <p:sp>
          <p:nvSpPr>
            <p:cNvPr id="92" name="Rounded Rectangle 91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815420" y="5804111"/>
            <a:ext cx="587822" cy="491158"/>
            <a:chOff x="2260600" y="5067300"/>
            <a:chExt cx="952500" cy="795867"/>
          </a:xfrm>
        </p:grpSpPr>
        <p:sp>
          <p:nvSpPr>
            <p:cNvPr id="105" name="Rounded Rectangle 104"/>
            <p:cNvSpPr/>
            <p:nvPr/>
          </p:nvSpPr>
          <p:spPr>
            <a:xfrm>
              <a:off x="2346325" y="5067300"/>
              <a:ext cx="781050" cy="539750"/>
            </a:xfrm>
            <a:prstGeom prst="roundRect">
              <a:avLst>
                <a:gd name="adj" fmla="val 4902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79663" y="5099023"/>
              <a:ext cx="714375" cy="47630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2260600" y="5640917"/>
              <a:ext cx="952500" cy="2222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156687" y="4786252"/>
            <a:ext cx="261545" cy="322558"/>
            <a:chOff x="1021615" y="4426586"/>
            <a:chExt cx="658497" cy="812110"/>
          </a:xfrm>
        </p:grpSpPr>
        <p:sp>
          <p:nvSpPr>
            <p:cNvPr id="110" name="Rounded Rectangle 10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895142" y="5805713"/>
            <a:ext cx="261545" cy="322558"/>
            <a:chOff x="1021615" y="4426586"/>
            <a:chExt cx="658497" cy="812110"/>
          </a:xfrm>
        </p:grpSpPr>
        <p:sp>
          <p:nvSpPr>
            <p:cNvPr id="120" name="Rounded Rectangle 119"/>
            <p:cNvSpPr/>
            <p:nvPr/>
          </p:nvSpPr>
          <p:spPr>
            <a:xfrm>
              <a:off x="1021615" y="4426586"/>
              <a:ext cx="658497" cy="812110"/>
            </a:xfrm>
            <a:prstGeom prst="roundRect">
              <a:avLst>
                <a:gd name="adj" fmla="val 99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054477" y="4476750"/>
              <a:ext cx="592773" cy="653996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1305570" y="5129060"/>
              <a:ext cx="90586" cy="905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23" name="Can 122"/>
          <p:cNvSpPr/>
          <p:nvPr/>
        </p:nvSpPr>
        <p:spPr>
          <a:xfrm>
            <a:off x="4382773" y="5359896"/>
            <a:ext cx="348716" cy="463792"/>
          </a:xfrm>
          <a:prstGeom prst="can">
            <a:avLst/>
          </a:prstGeom>
          <a:solidFill>
            <a:srgbClr val="558BB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21" idx="1"/>
            <a:endCxn id="105" idx="3"/>
          </p:cNvCxnSpPr>
          <p:nvPr/>
        </p:nvCxnSpPr>
        <p:spPr>
          <a:xfrm flipH="1">
            <a:off x="3350338" y="5955516"/>
            <a:ext cx="557856" cy="15145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244032" y="4459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P2P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 flipV="1">
            <a:off x="3895142" y="3737387"/>
            <a:ext cx="220929" cy="682732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51" idx="2"/>
          </p:cNvCxnSpPr>
          <p:nvPr/>
        </p:nvCxnSpPr>
        <p:spPr>
          <a:xfrm flipV="1">
            <a:off x="4965838" y="3686160"/>
            <a:ext cx="1926378" cy="1039603"/>
          </a:xfrm>
          <a:prstGeom prst="straightConnector1">
            <a:avLst/>
          </a:prstGeom>
          <a:ln w="47625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9" idx="1"/>
          </p:cNvCxnSpPr>
          <p:nvPr/>
        </p:nvCxnSpPr>
        <p:spPr>
          <a:xfrm>
            <a:off x="873320" y="4302102"/>
            <a:ext cx="1282999" cy="1053656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1" idx="3"/>
            <a:endCxn id="6" idx="1"/>
          </p:cNvCxnSpPr>
          <p:nvPr/>
        </p:nvCxnSpPr>
        <p:spPr>
          <a:xfrm>
            <a:off x="4405179" y="4936055"/>
            <a:ext cx="1455783" cy="71042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3" idx="1"/>
          </p:cNvCxnSpPr>
          <p:nvPr/>
        </p:nvCxnSpPr>
        <p:spPr>
          <a:xfrm>
            <a:off x="4156767" y="5974115"/>
            <a:ext cx="2420354" cy="136732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768351" y="2017434"/>
            <a:ext cx="1369259" cy="66120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…Cost of server load.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7028334" y="2757135"/>
            <a:ext cx="2040124" cy="78387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…Cost of storage at gateways.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107666" y="5582180"/>
            <a:ext cx="1851928" cy="713089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…Cost of using P2P network.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60517" y="1552715"/>
            <a:ext cx="2513042" cy="48482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want to minimize…</a:t>
            </a:r>
            <a:endParaRPr lang="en-US" dirty="0"/>
          </a:p>
        </p:txBody>
      </p:sp>
      <p:sp>
        <p:nvSpPr>
          <p:cNvPr id="112" name="Title 1"/>
          <p:cNvSpPr>
            <a:spLocks noGrp="1"/>
          </p:cNvSpPr>
          <p:nvPr>
            <p:ph type="title"/>
          </p:nvPr>
        </p:nvSpPr>
        <p:spPr>
          <a:xfrm>
            <a:off x="632067" y="618059"/>
            <a:ext cx="8153400" cy="990600"/>
          </a:xfrm>
        </p:spPr>
        <p:txBody>
          <a:bodyPr/>
          <a:lstStyle/>
          <a:p>
            <a:r>
              <a:rPr lang="en-US" dirty="0" smtClean="0"/>
              <a:t>Problem Modeling -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520675" y="3375308"/>
            <a:ext cx="4377071" cy="3227060"/>
            <a:chOff x="1217008" y="3905606"/>
            <a:chExt cx="4380647" cy="2993719"/>
          </a:xfrm>
        </p:grpSpPr>
        <p:sp>
          <p:nvSpPr>
            <p:cNvPr id="270" name="Cloud 269"/>
            <p:cNvSpPr/>
            <p:nvPr/>
          </p:nvSpPr>
          <p:spPr>
            <a:xfrm rot="11080764">
              <a:off x="1217008" y="3905606"/>
              <a:ext cx="4380647" cy="2993719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98" idx="3"/>
              <a:endCxn id="283" idx="2"/>
            </p:cNvCxnSpPr>
            <p:nvPr/>
          </p:nvCxnSpPr>
          <p:spPr>
            <a:xfrm>
              <a:off x="2715900" y="5629289"/>
              <a:ext cx="1744440" cy="23603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99" idx="0"/>
              <a:endCxn id="295" idx="1"/>
            </p:cNvCxnSpPr>
            <p:nvPr/>
          </p:nvCxnSpPr>
          <p:spPr>
            <a:xfrm flipV="1">
              <a:off x="2474894" y="5157708"/>
              <a:ext cx="629136" cy="324608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300" idx="2"/>
              <a:endCxn id="292" idx="1"/>
            </p:cNvCxnSpPr>
            <p:nvPr/>
          </p:nvCxnSpPr>
          <p:spPr>
            <a:xfrm>
              <a:off x="2474893" y="5953896"/>
              <a:ext cx="470997" cy="290294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96" idx="3"/>
              <a:endCxn id="290" idx="1"/>
            </p:cNvCxnSpPr>
            <p:nvPr/>
          </p:nvCxnSpPr>
          <p:spPr>
            <a:xfrm>
              <a:off x="3565471" y="5157707"/>
              <a:ext cx="681835" cy="51879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2"/>
              <a:endCxn id="292" idx="3"/>
            </p:cNvCxnSpPr>
            <p:nvPr/>
          </p:nvCxnSpPr>
          <p:spPr>
            <a:xfrm flipH="1">
              <a:off x="3427905" y="5382341"/>
              <a:ext cx="937122" cy="861850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97" idx="2"/>
              <a:endCxn id="292" idx="0"/>
            </p:cNvCxnSpPr>
            <p:nvPr/>
          </p:nvCxnSpPr>
          <p:spPr>
            <a:xfrm flipH="1">
              <a:off x="3186898" y="5482315"/>
              <a:ext cx="158139" cy="59532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9" idx="2"/>
              <a:endCxn id="286" idx="0"/>
            </p:cNvCxnSpPr>
            <p:nvPr/>
          </p:nvCxnSpPr>
          <p:spPr>
            <a:xfrm flipH="1">
              <a:off x="4103481" y="5382341"/>
              <a:ext cx="261545" cy="696902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oup 277"/>
            <p:cNvGrpSpPr/>
            <p:nvPr/>
          </p:nvGrpSpPr>
          <p:grpSpPr>
            <a:xfrm>
              <a:off x="2180982" y="5462738"/>
              <a:ext cx="587822" cy="491157"/>
              <a:chOff x="2260600" y="5067300"/>
              <a:chExt cx="952500" cy="795867"/>
            </a:xfrm>
          </p:grpSpPr>
          <p:sp>
            <p:nvSpPr>
              <p:cNvPr id="298" name="Rounded Rectangle 297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300" name="Trapezoid 299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3051126" y="4991159"/>
              <a:ext cx="587822" cy="491157"/>
              <a:chOff x="2260600" y="5067300"/>
              <a:chExt cx="952500" cy="795867"/>
            </a:xfrm>
          </p:grpSpPr>
          <p:sp>
            <p:nvSpPr>
              <p:cNvPr id="295" name="Rounded Rectangle 294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297" name="Trapezoid 296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2892987" y="6077640"/>
              <a:ext cx="587822" cy="491157"/>
              <a:chOff x="2260600" y="5067300"/>
              <a:chExt cx="952500" cy="795867"/>
            </a:xfrm>
          </p:grpSpPr>
          <p:sp>
            <p:nvSpPr>
              <p:cNvPr id="292" name="Rounded Rectangle 291"/>
              <p:cNvSpPr/>
              <p:nvPr/>
            </p:nvSpPr>
            <p:spPr>
              <a:xfrm>
                <a:off x="2346325" y="5067300"/>
                <a:ext cx="781050" cy="539750"/>
              </a:xfrm>
              <a:prstGeom prst="roundRect">
                <a:avLst>
                  <a:gd name="adj" fmla="val 4902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2379663" y="5099023"/>
                <a:ext cx="714375" cy="4763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294" name="Trapezoid 293"/>
              <p:cNvSpPr/>
              <p:nvPr/>
            </p:nvSpPr>
            <p:spPr>
              <a:xfrm>
                <a:off x="2260600" y="5640917"/>
                <a:ext cx="952500" cy="222250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4234254" y="5059783"/>
              <a:ext cx="261545" cy="322558"/>
              <a:chOff x="1021615" y="4426586"/>
              <a:chExt cx="658497" cy="812110"/>
            </a:xfrm>
          </p:grpSpPr>
          <p:sp>
            <p:nvSpPr>
              <p:cNvPr id="289" name="Rounded Rectangle 288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3972708" y="6079243"/>
              <a:ext cx="261545" cy="322558"/>
              <a:chOff x="1021615" y="4426586"/>
              <a:chExt cx="658497" cy="812110"/>
            </a:xfrm>
          </p:grpSpPr>
          <p:sp>
            <p:nvSpPr>
              <p:cNvPr id="286" name="Rounded Rectangle 285"/>
              <p:cNvSpPr/>
              <p:nvPr/>
            </p:nvSpPr>
            <p:spPr>
              <a:xfrm>
                <a:off x="1021615" y="4426586"/>
                <a:ext cx="658497" cy="812110"/>
              </a:xfrm>
              <a:prstGeom prst="roundRect">
                <a:avLst>
                  <a:gd name="adj" fmla="val 99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ounded Rectangle 286"/>
              <p:cNvSpPr/>
              <p:nvPr/>
            </p:nvSpPr>
            <p:spPr>
              <a:xfrm>
                <a:off x="1054477" y="4476750"/>
                <a:ext cx="592773" cy="653996"/>
              </a:xfrm>
              <a:prstGeom prst="roundRect">
                <a:avLst>
                  <a:gd name="adj" fmla="val 9168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1305570" y="5129060"/>
                <a:ext cx="90586" cy="90586"/>
              </a:xfrm>
              <a:prstGeom prst="ellipse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283" name="Can 282"/>
            <p:cNvSpPr/>
            <p:nvPr/>
          </p:nvSpPr>
          <p:spPr>
            <a:xfrm>
              <a:off x="4460339" y="5633428"/>
              <a:ext cx="348716" cy="463792"/>
            </a:xfrm>
            <a:prstGeom prst="can">
              <a:avLst/>
            </a:prstGeom>
            <a:solidFill>
              <a:srgbClr val="558BB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7" idx="1"/>
              <a:endCxn id="292" idx="3"/>
            </p:cNvCxnSpPr>
            <p:nvPr/>
          </p:nvCxnSpPr>
          <p:spPr>
            <a:xfrm flipH="1">
              <a:off x="3427905" y="6229047"/>
              <a:ext cx="557856" cy="15145"/>
            </a:xfrm>
            <a:prstGeom prst="line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668140" y="617426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P2P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67" y="482595"/>
            <a:ext cx="8153400" cy="990600"/>
          </a:xfrm>
        </p:spPr>
        <p:txBody>
          <a:bodyPr/>
          <a:lstStyle/>
          <a:p>
            <a:r>
              <a:rPr lang="en-US" dirty="0" smtClean="0"/>
              <a:t>Problem Modeling - Costs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447980" y="2153628"/>
            <a:ext cx="2883220" cy="1768965"/>
            <a:chOff x="6038471" y="5090849"/>
            <a:chExt cx="2883220" cy="1768965"/>
          </a:xfrm>
        </p:grpSpPr>
        <p:sp>
          <p:nvSpPr>
            <p:cNvPr id="37" name="Rounded Rectangle 36"/>
            <p:cNvSpPr/>
            <p:nvPr/>
          </p:nvSpPr>
          <p:spPr>
            <a:xfrm>
              <a:off x="6038471" y="5090849"/>
              <a:ext cx="2883220" cy="1768965"/>
            </a:xfrm>
            <a:prstGeom prst="roundRect">
              <a:avLst>
                <a:gd name="adj" fmla="val 13370"/>
              </a:avLst>
            </a:prstGeom>
            <a:solidFill>
              <a:schemeClr val="accent2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152149" y="5150671"/>
              <a:ext cx="2667942" cy="1164354"/>
              <a:chOff x="5678483" y="5396027"/>
              <a:chExt cx="2667942" cy="116435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678483" y="5396027"/>
                <a:ext cx="2667942" cy="646331"/>
                <a:chOff x="5797548" y="5096885"/>
                <a:chExt cx="2667942" cy="646331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797548" y="5242251"/>
                  <a:ext cx="215900" cy="177800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6002034" y="5096885"/>
                  <a:ext cx="24634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: cost of unit service volume at the server</a:t>
                  </a:r>
                  <a:endParaRPr lang="en-US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681131" y="5914050"/>
                <a:ext cx="2538293" cy="646331"/>
                <a:chOff x="5681131" y="5914050"/>
                <a:chExt cx="2538293" cy="64633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1131" y="6063276"/>
                  <a:ext cx="215900" cy="215900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5890739" y="5914050"/>
                  <a:ext cx="23286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: cost of unit storage at each node</a:t>
                  </a: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120722" y="1571428"/>
            <a:ext cx="5005424" cy="2980463"/>
            <a:chOff x="953978" y="1538975"/>
            <a:chExt cx="6352277" cy="3376671"/>
          </a:xfrm>
        </p:grpSpPr>
        <p:grpSp>
          <p:nvGrpSpPr>
            <p:cNvPr id="44" name="Group 43"/>
            <p:cNvGrpSpPr/>
            <p:nvPr/>
          </p:nvGrpSpPr>
          <p:grpSpPr>
            <a:xfrm>
              <a:off x="953978" y="1538975"/>
              <a:ext cx="6352277" cy="3376671"/>
              <a:chOff x="1694603" y="1822224"/>
              <a:chExt cx="6352277" cy="337667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5626691" y="3546979"/>
                <a:ext cx="1075619" cy="994766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H="1">
                <a:off x="3539934" y="3253288"/>
                <a:ext cx="344024" cy="1502616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endCxn id="26" idx="6"/>
              </p:cNvCxnSpPr>
              <p:nvPr/>
            </p:nvCxnSpPr>
            <p:spPr>
              <a:xfrm flipH="1">
                <a:off x="2330663" y="3360927"/>
                <a:ext cx="1792565" cy="673471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3051126" y="1822224"/>
                <a:ext cx="3298803" cy="2437880"/>
                <a:chOff x="3014668" y="1971922"/>
                <a:chExt cx="3453795" cy="255242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014668" y="1971922"/>
                  <a:ext cx="3453795" cy="2552422"/>
                  <a:chOff x="2694105" y="2040468"/>
                  <a:chExt cx="3692289" cy="2728674"/>
                </a:xfrm>
              </p:grpSpPr>
              <p:sp>
                <p:nvSpPr>
                  <p:cNvPr id="18" name="Cloud 17"/>
                  <p:cNvSpPr/>
                  <p:nvPr/>
                </p:nvSpPr>
                <p:spPr>
                  <a:xfrm>
                    <a:off x="2694105" y="2040468"/>
                    <a:ext cx="3692289" cy="2728674"/>
                  </a:xfrm>
                  <a:prstGeom prst="clou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3626278" y="2651961"/>
                    <a:ext cx="1988828" cy="1645933"/>
                    <a:chOff x="3490811" y="2742448"/>
                    <a:chExt cx="1988828" cy="1645933"/>
                  </a:xfrm>
                </p:grpSpPr>
                <p:cxnSp>
                  <p:nvCxnSpPr>
                    <p:cNvPr id="20" name="Straight Arrow Connector 19"/>
                    <p:cNvCxnSpPr>
                      <a:stCxn id="24" idx="2"/>
                      <a:endCxn id="23" idx="4"/>
                    </p:cNvCxnSpPr>
                    <p:nvPr/>
                  </p:nvCxnSpPr>
                  <p:spPr>
                    <a:xfrm flipH="1">
                      <a:off x="3881122" y="2969838"/>
                      <a:ext cx="1208205" cy="213366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>
                      <a:stCxn id="25" idx="2"/>
                      <a:endCxn id="23" idx="3"/>
                    </p:cNvCxnSpPr>
                    <p:nvPr/>
                  </p:nvCxnSpPr>
                  <p:spPr>
                    <a:xfrm flipH="1" flipV="1">
                      <a:off x="3685967" y="3442761"/>
                      <a:ext cx="669711" cy="68606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>
                      <a:stCxn id="25" idx="4"/>
                      <a:endCxn id="24" idx="3"/>
                    </p:cNvCxnSpPr>
                    <p:nvPr/>
                  </p:nvCxnSpPr>
                  <p:spPr>
                    <a:xfrm flipV="1">
                      <a:off x="4745989" y="3197228"/>
                      <a:ext cx="538494" cy="931596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headEnd type="triangle" w="lg" len="med"/>
                      <a:tailEnd type="triangle" w="lg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Can 22"/>
                    <p:cNvSpPr/>
                    <p:nvPr/>
                  </p:nvSpPr>
                  <p:spPr>
                    <a:xfrm>
                      <a:off x="3490811" y="2923647"/>
                      <a:ext cx="390311" cy="519114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Can 23"/>
                    <p:cNvSpPr/>
                    <p:nvPr/>
                  </p:nvSpPr>
                  <p:spPr>
                    <a:xfrm>
                      <a:off x="5089328" y="2742448"/>
                      <a:ext cx="390311" cy="454780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Can 24"/>
                    <p:cNvSpPr/>
                    <p:nvPr/>
                  </p:nvSpPr>
                  <p:spPr>
                    <a:xfrm>
                      <a:off x="4355678" y="3869267"/>
                      <a:ext cx="390311" cy="519114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593383" y="2299073"/>
                  <a:ext cx="617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CDN</a:t>
                  </a:r>
                  <a:endParaRPr lang="en-US" dirty="0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1907344" y="3822739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32077" y="4755904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576225" y="4539952"/>
                <a:ext cx="423320" cy="423320"/>
              </a:xfrm>
              <a:prstGeom prst="ellipse">
                <a:avLst/>
              </a:prstGeom>
              <a:solidFill>
                <a:srgbClr val="DD804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4333" y="3971818"/>
                <a:ext cx="88900" cy="1524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2937" y="4887072"/>
                <a:ext cx="101600" cy="1524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3843" y="4680955"/>
                <a:ext cx="190500" cy="152400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flipV="1">
                <a:off x="2278203" y="3546980"/>
                <a:ext cx="858697" cy="35770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694537" y="4107284"/>
                <a:ext cx="160860" cy="65981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5757333" y="3878307"/>
                <a:ext cx="736600" cy="735504"/>
              </a:xfrm>
              <a:prstGeom prst="straightConnector1">
                <a:avLst/>
              </a:prstGeom>
              <a:ln w="47625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3826" y="3491920"/>
                <a:ext cx="215900" cy="177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2942" y="4511622"/>
                <a:ext cx="215900" cy="177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4767" y="4308141"/>
                <a:ext cx="279400" cy="177800"/>
              </a:xfrm>
              <a:prstGeom prst="rect">
                <a:avLst/>
              </a:prstGeom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6921855" y="2063438"/>
                <a:ext cx="1125025" cy="1206784"/>
                <a:chOff x="7006625" y="2397092"/>
                <a:chExt cx="975448" cy="1050406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7006625" y="2397092"/>
                  <a:ext cx="589765" cy="1050406"/>
                  <a:chOff x="7006625" y="2397092"/>
                  <a:chExt cx="589765" cy="1050406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7006625" y="3173653"/>
                    <a:ext cx="589534" cy="273845"/>
                    <a:chOff x="7006625" y="3186352"/>
                    <a:chExt cx="589534" cy="273845"/>
                  </a:xfrm>
                </p:grpSpPr>
                <p:sp>
                  <p:nvSpPr>
                    <p:cNvPr id="117" name="Can 116"/>
                    <p:cNvSpPr/>
                    <p:nvPr/>
                  </p:nvSpPr>
                  <p:spPr>
                    <a:xfrm>
                      <a:off x="7006625" y="3186352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246566" y="3324484"/>
                      <a:ext cx="139700" cy="1016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7006625" y="2691605"/>
                    <a:ext cx="589534" cy="605252"/>
                    <a:chOff x="7006625" y="3607180"/>
                    <a:chExt cx="589534" cy="605252"/>
                  </a:xfrm>
                </p:grpSpPr>
                <p:sp>
                  <p:nvSpPr>
                    <p:cNvPr id="122" name="Can 121"/>
                    <p:cNvSpPr>
                      <a:spLocks/>
                    </p:cNvSpPr>
                    <p:nvPr/>
                  </p:nvSpPr>
                  <p:spPr>
                    <a:xfrm>
                      <a:off x="7006625" y="3607180"/>
                      <a:ext cx="589534" cy="605252"/>
                    </a:xfrm>
                    <a:prstGeom prst="can">
                      <a:avLst>
                        <a:gd name="adj" fmla="val 2107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297361" y="3853284"/>
                      <a:ext cx="45719" cy="22859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7006625" y="2547582"/>
                    <a:ext cx="589534" cy="273845"/>
                    <a:chOff x="7006625" y="2501019"/>
                    <a:chExt cx="589534" cy="273845"/>
                  </a:xfrm>
                </p:grpSpPr>
                <p:sp>
                  <p:nvSpPr>
                    <p:cNvPr id="114" name="Can 113"/>
                    <p:cNvSpPr/>
                    <p:nvPr/>
                  </p:nvSpPr>
                  <p:spPr>
                    <a:xfrm>
                      <a:off x="7006625" y="2501019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5" name="Picture 114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7276197" y="2648036"/>
                      <a:ext cx="63500" cy="1016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7006856" y="2397092"/>
                    <a:ext cx="589534" cy="273845"/>
                    <a:chOff x="7006625" y="2168788"/>
                    <a:chExt cx="589534" cy="273845"/>
                  </a:xfrm>
                </p:grpSpPr>
                <p:sp>
                  <p:nvSpPr>
                    <p:cNvPr id="108" name="Can 107"/>
                    <p:cNvSpPr/>
                    <p:nvPr/>
                  </p:nvSpPr>
                  <p:spPr>
                    <a:xfrm>
                      <a:off x="7006625" y="2168788"/>
                      <a:ext cx="589534" cy="273845"/>
                    </a:xfrm>
                    <a:prstGeom prst="can">
                      <a:avLst>
                        <a:gd name="adj" fmla="val 43338"/>
                      </a:avLst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3" name="Picture 112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276197" y="2305051"/>
                      <a:ext cx="63500" cy="10160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01134" y="2432984"/>
                  <a:ext cx="201553" cy="156763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01134" y="2603286"/>
                  <a:ext cx="201553" cy="156763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68547" y="3237587"/>
                  <a:ext cx="313526" cy="156763"/>
                </a:xfrm>
                <a:prstGeom prst="rect">
                  <a:avLst/>
                </a:prstGeom>
              </p:spPr>
            </p:pic>
            <p:sp>
              <p:nvSpPr>
                <p:cNvPr id="130" name="Right Brace 129"/>
                <p:cNvSpPr/>
                <p:nvPr/>
              </p:nvSpPr>
              <p:spPr>
                <a:xfrm>
                  <a:off x="7614548" y="2462054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Right Brace 130"/>
                <p:cNvSpPr/>
                <p:nvPr/>
              </p:nvSpPr>
              <p:spPr>
                <a:xfrm>
                  <a:off x="7612443" y="2614454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ight Brace 131"/>
                <p:cNvSpPr/>
                <p:nvPr/>
              </p:nvSpPr>
              <p:spPr>
                <a:xfrm>
                  <a:off x="7605755" y="3246848"/>
                  <a:ext cx="45719" cy="147503"/>
                </a:xfrm>
                <a:prstGeom prst="rightBrace">
                  <a:avLst/>
                </a:prstGeom>
                <a:solidFill>
                  <a:schemeClr val="bg1"/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35" name="Straight Connector 134"/>
              <p:cNvCxnSpPr/>
              <p:nvPr/>
            </p:nvCxnSpPr>
            <p:spPr>
              <a:xfrm flipV="1">
                <a:off x="5652089" y="2119933"/>
                <a:ext cx="1269995" cy="28720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656322" y="2745403"/>
                <a:ext cx="1258239" cy="4686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Can 146"/>
              <p:cNvSpPr/>
              <p:nvPr/>
            </p:nvSpPr>
            <p:spPr>
              <a:xfrm>
                <a:off x="6849798" y="4191207"/>
                <a:ext cx="354145" cy="365523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an 147"/>
              <p:cNvSpPr/>
              <p:nvPr/>
            </p:nvSpPr>
            <p:spPr>
              <a:xfrm>
                <a:off x="3222862" y="4796449"/>
                <a:ext cx="186100" cy="402446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an 149"/>
              <p:cNvSpPr/>
              <p:nvPr/>
            </p:nvSpPr>
            <p:spPr>
              <a:xfrm>
                <a:off x="2037962" y="3552218"/>
                <a:ext cx="199701" cy="206116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ight Brace 150"/>
              <p:cNvSpPr/>
              <p:nvPr/>
            </p:nvSpPr>
            <p:spPr>
              <a:xfrm>
                <a:off x="7206930" y="4209601"/>
                <a:ext cx="124769" cy="343376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Right Brace 152"/>
              <p:cNvSpPr/>
              <p:nvPr/>
            </p:nvSpPr>
            <p:spPr>
              <a:xfrm flipH="1">
                <a:off x="1940094" y="3585667"/>
                <a:ext cx="74688" cy="164790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4603" y="3535495"/>
                <a:ext cx="245046" cy="220542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46235" y="4846584"/>
                <a:ext cx="245046" cy="220542"/>
              </a:xfrm>
              <a:prstGeom prst="rect">
                <a:avLst/>
              </a:prstGeom>
            </p:spPr>
          </p:pic>
          <p:sp>
            <p:nvSpPr>
              <p:cNvPr id="85" name="Right Brace 84"/>
              <p:cNvSpPr/>
              <p:nvPr/>
            </p:nvSpPr>
            <p:spPr>
              <a:xfrm flipH="1">
                <a:off x="3086465" y="4831859"/>
                <a:ext cx="122411" cy="343376"/>
              </a:xfrm>
              <a:prstGeom prst="rightBrace">
                <a:avLst/>
              </a:prstGeom>
              <a:solidFill>
                <a:schemeClr val="bg1"/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32862" y="4032765"/>
              <a:ext cx="292100" cy="177801"/>
            </a:xfrm>
            <a:prstGeom prst="rect">
              <a:avLst/>
            </a:prstGeom>
          </p:spPr>
        </p:pic>
      </p:grpSp>
      <p:cxnSp>
        <p:nvCxnSpPr>
          <p:cNvPr id="301" name="Straight Connector 300"/>
          <p:cNvCxnSpPr>
            <a:stCxn id="26" idx="4"/>
            <a:endCxn id="300" idx="1"/>
          </p:cNvCxnSpPr>
          <p:nvPr/>
        </p:nvCxnSpPr>
        <p:spPr>
          <a:xfrm>
            <a:off x="455138" y="3710858"/>
            <a:ext cx="1047204" cy="1798467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7" idx="4"/>
            <a:endCxn id="299" idx="0"/>
          </p:cNvCxnSpPr>
          <p:nvPr/>
        </p:nvCxnSpPr>
        <p:spPr>
          <a:xfrm>
            <a:off x="1656587" y="4534529"/>
            <a:ext cx="120946" cy="540383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7" idx="5"/>
            <a:endCxn id="296" idx="1"/>
          </p:cNvCxnSpPr>
          <p:nvPr/>
        </p:nvCxnSpPr>
        <p:spPr>
          <a:xfrm>
            <a:off x="1774520" y="4479809"/>
            <a:ext cx="652193" cy="245194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6" idx="5"/>
            <a:endCxn id="27" idx="1"/>
          </p:cNvCxnSpPr>
          <p:nvPr/>
        </p:nvCxnSpPr>
        <p:spPr>
          <a:xfrm>
            <a:off x="573071" y="3656138"/>
            <a:ext cx="965582" cy="559462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95" idx="0"/>
            <a:endCxn id="28" idx="2"/>
          </p:cNvCxnSpPr>
          <p:nvPr/>
        </p:nvCxnSpPr>
        <p:spPr>
          <a:xfrm flipV="1">
            <a:off x="2646966" y="4157092"/>
            <a:ext cx="1320343" cy="388380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8" idx="3"/>
          </p:cNvCxnSpPr>
          <p:nvPr/>
        </p:nvCxnSpPr>
        <p:spPr>
          <a:xfrm flipH="1">
            <a:off x="3796788" y="4289196"/>
            <a:ext cx="219370" cy="491729"/>
          </a:xfrm>
          <a:prstGeom prst="line">
            <a:avLst/>
          </a:prstGeom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42494" y="1752280"/>
            <a:ext cx="28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1875A"/>
                </a:solidFill>
              </a:rPr>
              <a:t>Cost &amp; Constraints at CDN </a:t>
            </a:r>
            <a:endParaRPr lang="en-US" dirty="0">
              <a:solidFill>
                <a:srgbClr val="81875A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30095" y="4221974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Costs and Constraints associated with P2P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249478" y="4623399"/>
            <a:ext cx="3252773" cy="1895930"/>
            <a:chOff x="6038471" y="5090849"/>
            <a:chExt cx="3252773" cy="1895930"/>
          </a:xfrm>
        </p:grpSpPr>
        <p:sp>
          <p:nvSpPr>
            <p:cNvPr id="138" name="Rounded Rectangle 137"/>
            <p:cNvSpPr/>
            <p:nvPr/>
          </p:nvSpPr>
          <p:spPr>
            <a:xfrm>
              <a:off x="6038471" y="5090849"/>
              <a:ext cx="3252773" cy="1895930"/>
            </a:xfrm>
            <a:prstGeom prst="roundRect">
              <a:avLst>
                <a:gd name="adj" fmla="val 10691"/>
              </a:avLst>
            </a:prstGeom>
            <a:solidFill>
              <a:schemeClr val="accent2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356634" y="5150671"/>
              <a:ext cx="28312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: cost of obtaining unit volume of file      from the P2P networks</a:t>
              </a:r>
              <a:endParaRPr lang="en-US" dirty="0"/>
            </a:p>
          </p:txBody>
        </p:sp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9356" y="5097546"/>
            <a:ext cx="251137" cy="139700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67641" y="3480416"/>
            <a:ext cx="228600" cy="21590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5781080" y="3283211"/>
            <a:ext cx="232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service capacity at node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3694" y="3656138"/>
            <a:ext cx="92524" cy="203200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35440" y="4814466"/>
            <a:ext cx="444500" cy="203200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24183" y="5614609"/>
            <a:ext cx="292100" cy="2413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5581351" y="5534960"/>
            <a:ext cx="283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: total available fraction of file       from the P2P networks</a:t>
            </a:r>
            <a:endParaRPr lang="en-US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7042" y="5926710"/>
            <a:ext cx="251137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6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3381" y="1668879"/>
            <a:ext cx="4035552" cy="4601108"/>
          </a:xfrm>
          <a:prstGeom prst="roundRect">
            <a:avLst>
              <a:gd name="adj" fmla="val 10600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167484" y="3763066"/>
            <a:ext cx="4398371" cy="822700"/>
            <a:chOff x="3954369" y="3361264"/>
            <a:chExt cx="4398371" cy="822700"/>
          </a:xfrm>
        </p:grpSpPr>
        <p:sp>
          <p:nvSpPr>
            <p:cNvPr id="38" name="Rounded Rectangle 37"/>
            <p:cNvSpPr/>
            <p:nvPr/>
          </p:nvSpPr>
          <p:spPr>
            <a:xfrm>
              <a:off x="4938183" y="3361264"/>
              <a:ext cx="3323166" cy="822700"/>
            </a:xfrm>
            <a:prstGeom prst="roundRect">
              <a:avLst/>
            </a:prstGeom>
            <a:solidFill>
              <a:srgbClr val="CADCD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3954369" y="3842434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059206" y="3407769"/>
              <a:ext cx="3293534" cy="646331"/>
              <a:chOff x="5059206" y="3358402"/>
              <a:chExt cx="3293534" cy="6463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59206" y="3358402"/>
                <a:ext cx="32935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Amount of file      to obtain from server by node   </a:t>
                </a:r>
                <a:endParaRPr lang="en-US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099" y="3500967"/>
                <a:ext cx="241300" cy="1397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2663" y="3716866"/>
                <a:ext cx="88900" cy="203200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4167484" y="5423917"/>
            <a:ext cx="4222983" cy="1273216"/>
            <a:chOff x="3943801" y="4441450"/>
            <a:chExt cx="4222983" cy="1273216"/>
          </a:xfrm>
        </p:grpSpPr>
        <p:sp>
          <p:nvSpPr>
            <p:cNvPr id="39" name="Rounded Rectangle 38"/>
            <p:cNvSpPr/>
            <p:nvPr/>
          </p:nvSpPr>
          <p:spPr>
            <a:xfrm>
              <a:off x="4969933" y="4441450"/>
              <a:ext cx="3196851" cy="1273216"/>
            </a:xfrm>
            <a:prstGeom prst="roundRect">
              <a:avLst>
                <a:gd name="adj" fmla="val 120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-Right Arrow 23"/>
            <p:cNvSpPr/>
            <p:nvPr/>
          </p:nvSpPr>
          <p:spPr>
            <a:xfrm>
              <a:off x="3943801" y="4581325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048638" y="4475492"/>
              <a:ext cx="2893111" cy="1138936"/>
              <a:chOff x="5146003" y="4540767"/>
              <a:chExt cx="2893111" cy="113893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463" y="5163116"/>
                <a:ext cx="1263651" cy="516587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176309" y="4540767"/>
                <a:ext cx="277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Upload </a:t>
                </a:r>
                <a:r>
                  <a:rPr lang="en-US" dirty="0"/>
                  <a:t>c</a:t>
                </a:r>
                <a:r>
                  <a:rPr lang="en-US" dirty="0" smtClean="0"/>
                  <a:t>apacity </a:t>
                </a:r>
                <a:r>
                  <a:rPr lang="en-US" dirty="0"/>
                  <a:t>c</a:t>
                </a:r>
                <a:r>
                  <a:rPr lang="en-US" dirty="0" smtClean="0"/>
                  <a:t>onstraint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under demand distribution</a:t>
                </a:r>
                <a:endParaRPr lang="en-US" dirty="0" smtClean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6003" y="5163116"/>
                <a:ext cx="1908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e.g. </a:t>
                </a:r>
                <a:r>
                  <a:rPr lang="en-US" dirty="0" err="1" smtClean="0"/>
                  <a:t>Zipf’s</a:t>
                </a:r>
                <a:r>
                  <a:rPr lang="en-US" dirty="0" smtClean="0"/>
                  <a:t> Law : </a:t>
                </a:r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167484" y="4791830"/>
            <a:ext cx="3815914" cy="497049"/>
            <a:chOff x="3954369" y="5603592"/>
            <a:chExt cx="3815914" cy="497049"/>
          </a:xfrm>
        </p:grpSpPr>
        <p:sp>
          <p:nvSpPr>
            <p:cNvPr id="40" name="Rounded Rectangle 39"/>
            <p:cNvSpPr/>
            <p:nvPr/>
          </p:nvSpPr>
          <p:spPr>
            <a:xfrm>
              <a:off x="4992158" y="5603592"/>
              <a:ext cx="2531534" cy="497049"/>
            </a:xfrm>
            <a:prstGeom prst="roundRect">
              <a:avLst>
                <a:gd name="adj" fmla="val 16667"/>
              </a:avLst>
            </a:prstGeom>
            <a:solidFill>
              <a:srgbClr val="CADCD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3954369" y="5753088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078944" y="5648862"/>
              <a:ext cx="2691339" cy="369332"/>
              <a:chOff x="5264153" y="5825067"/>
              <a:chExt cx="2691339" cy="3693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264153" y="5825067"/>
                <a:ext cx="2691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Server load from file </a:t>
                </a:r>
                <a:endParaRPr lang="en-US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067" y="5969000"/>
                <a:ext cx="241300" cy="139700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95" y="1965688"/>
            <a:ext cx="3771900" cy="39878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43933" y="1008303"/>
            <a:ext cx="1369259" cy="66120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server load.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2861733" y="2694025"/>
            <a:ext cx="1737399" cy="78387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storage at gateways.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5049853" y="1661358"/>
            <a:ext cx="1851928" cy="713089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of using P2P network.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234009" y="1879602"/>
            <a:ext cx="781058" cy="5447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167467" y="1890903"/>
            <a:ext cx="781058" cy="5447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037409" y="1913279"/>
            <a:ext cx="1483786" cy="5447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>
            <a:stCxn id="52" idx="2"/>
          </p:cNvCxnSpPr>
          <p:nvPr/>
        </p:nvCxnSpPr>
        <p:spPr>
          <a:xfrm>
            <a:off x="2557996" y="2435604"/>
            <a:ext cx="303737" cy="2991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0"/>
          </p:cNvCxnSpPr>
          <p:nvPr/>
        </p:nvCxnSpPr>
        <p:spPr>
          <a:xfrm flipH="1" flipV="1">
            <a:off x="1439333" y="1661358"/>
            <a:ext cx="185205" cy="2182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1"/>
          </p:cNvCxnSpPr>
          <p:nvPr/>
        </p:nvCxnSpPr>
        <p:spPr>
          <a:xfrm flipV="1">
            <a:off x="4521195" y="2017903"/>
            <a:ext cx="528658" cy="917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3381" y="1668879"/>
            <a:ext cx="4035552" cy="4601108"/>
          </a:xfrm>
          <a:prstGeom prst="roundRect">
            <a:avLst>
              <a:gd name="adj" fmla="val 10600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167484" y="3763066"/>
            <a:ext cx="4398371" cy="822700"/>
            <a:chOff x="3954369" y="3361264"/>
            <a:chExt cx="4398371" cy="822700"/>
          </a:xfrm>
        </p:grpSpPr>
        <p:sp>
          <p:nvSpPr>
            <p:cNvPr id="38" name="Rounded Rectangle 37"/>
            <p:cNvSpPr/>
            <p:nvPr/>
          </p:nvSpPr>
          <p:spPr>
            <a:xfrm>
              <a:off x="4938183" y="3361264"/>
              <a:ext cx="3323166" cy="822700"/>
            </a:xfrm>
            <a:prstGeom prst="roundRect">
              <a:avLst/>
            </a:prstGeom>
            <a:solidFill>
              <a:srgbClr val="CADCD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3954369" y="3842434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059206" y="3407769"/>
              <a:ext cx="3293534" cy="584776"/>
              <a:chOff x="5059206" y="3358402"/>
              <a:chExt cx="3293534" cy="58477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59206" y="3358402"/>
                <a:ext cx="329353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Amount of file      to obtain from server by node</a:t>
                </a:r>
                <a:endParaRPr lang="en-US" sz="1600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099" y="3500967"/>
                <a:ext cx="241300" cy="1397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0844" y="3736236"/>
                <a:ext cx="88900" cy="203200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4167484" y="5423917"/>
            <a:ext cx="4222983" cy="1273216"/>
            <a:chOff x="3943801" y="4441450"/>
            <a:chExt cx="4222983" cy="1273216"/>
          </a:xfrm>
        </p:grpSpPr>
        <p:sp>
          <p:nvSpPr>
            <p:cNvPr id="39" name="Rounded Rectangle 38"/>
            <p:cNvSpPr/>
            <p:nvPr/>
          </p:nvSpPr>
          <p:spPr>
            <a:xfrm>
              <a:off x="4969933" y="4441450"/>
              <a:ext cx="3196851" cy="1273216"/>
            </a:xfrm>
            <a:prstGeom prst="roundRect">
              <a:avLst>
                <a:gd name="adj" fmla="val 120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Left-Right Arrow 23"/>
            <p:cNvSpPr/>
            <p:nvPr/>
          </p:nvSpPr>
          <p:spPr>
            <a:xfrm>
              <a:off x="3943801" y="4581325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048638" y="4475492"/>
              <a:ext cx="2893111" cy="1138936"/>
              <a:chOff x="5146003" y="4540767"/>
              <a:chExt cx="2893111" cy="113893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463" y="5163116"/>
                <a:ext cx="1263651" cy="516587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176309" y="4540767"/>
                <a:ext cx="27791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Upload </a:t>
                </a:r>
                <a:r>
                  <a:rPr lang="en-US" sz="1600" dirty="0"/>
                  <a:t>c</a:t>
                </a:r>
                <a:r>
                  <a:rPr lang="en-US" sz="1600" dirty="0" smtClean="0"/>
                  <a:t>apacity </a:t>
                </a:r>
                <a:r>
                  <a:rPr lang="en-US" sz="1600" dirty="0"/>
                  <a:t>c</a:t>
                </a:r>
                <a:r>
                  <a:rPr lang="en-US" sz="1600" dirty="0" smtClean="0"/>
                  <a:t>onstraint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under demand distribution</a:t>
                </a:r>
                <a:endParaRPr lang="en-US" sz="1600" dirty="0" smtClean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6003" y="5163116"/>
                <a:ext cx="1908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e.g. </a:t>
                </a:r>
                <a:r>
                  <a:rPr lang="en-US" sz="1600" dirty="0" err="1" smtClean="0"/>
                  <a:t>Zipf’s</a:t>
                </a:r>
                <a:r>
                  <a:rPr lang="en-US" sz="1600" dirty="0" smtClean="0"/>
                  <a:t> Law : </a:t>
                </a:r>
                <a:endParaRPr lang="en-US" sz="16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167484" y="4791830"/>
            <a:ext cx="3815914" cy="497049"/>
            <a:chOff x="3954369" y="5603592"/>
            <a:chExt cx="3815914" cy="497049"/>
          </a:xfrm>
        </p:grpSpPr>
        <p:sp>
          <p:nvSpPr>
            <p:cNvPr id="40" name="Rounded Rectangle 39"/>
            <p:cNvSpPr/>
            <p:nvPr/>
          </p:nvSpPr>
          <p:spPr>
            <a:xfrm>
              <a:off x="4992158" y="5603592"/>
              <a:ext cx="2531534" cy="497049"/>
            </a:xfrm>
            <a:prstGeom prst="roundRect">
              <a:avLst>
                <a:gd name="adj" fmla="val 16667"/>
              </a:avLst>
            </a:prstGeom>
            <a:solidFill>
              <a:srgbClr val="CADCD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3954369" y="5753088"/>
              <a:ext cx="939800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rgbClr val="94B6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078944" y="5648862"/>
              <a:ext cx="2691339" cy="338554"/>
              <a:chOff x="5264153" y="5825067"/>
              <a:chExt cx="2691339" cy="3385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264153" y="5825067"/>
                <a:ext cx="26913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Server load from file </a:t>
                </a:r>
                <a:endParaRPr lang="en-US" sz="16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067" y="5969000"/>
                <a:ext cx="241300" cy="139700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95" y="1957221"/>
            <a:ext cx="3771900" cy="39878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59839" y="2402987"/>
            <a:ext cx="4705593" cy="1360079"/>
            <a:chOff x="3245155" y="2949448"/>
            <a:chExt cx="5191665" cy="1360079"/>
          </a:xfrm>
        </p:grpSpPr>
        <p:sp>
          <p:nvSpPr>
            <p:cNvPr id="44" name="Rounded Rectangle 43"/>
            <p:cNvSpPr/>
            <p:nvPr/>
          </p:nvSpPr>
          <p:spPr>
            <a:xfrm>
              <a:off x="5059206" y="2949448"/>
              <a:ext cx="3323166" cy="1058334"/>
            </a:xfrm>
            <a:prstGeom prst="roundRect">
              <a:avLst/>
            </a:prstGeom>
            <a:solidFill>
              <a:srgbClr val="CADCD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Left-Right Arrow 44"/>
            <p:cNvSpPr/>
            <p:nvPr/>
          </p:nvSpPr>
          <p:spPr>
            <a:xfrm rot="19975098">
              <a:off x="3245155" y="4097861"/>
              <a:ext cx="1657371" cy="211666"/>
            </a:xfrm>
            <a:prstGeom prst="leftRightArrow">
              <a:avLst/>
            </a:prstGeom>
            <a:solidFill>
              <a:srgbClr val="FF66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3286" y="2984570"/>
              <a:ext cx="3293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Only the </a:t>
              </a:r>
              <a:r>
                <a:rPr lang="en-US" sz="1600" b="1" dirty="0" smtClean="0"/>
                <a:t>number</a:t>
              </a:r>
              <a:r>
                <a:rPr lang="en-US" sz="1600" dirty="0" smtClean="0"/>
                <a:t> of received packets matters – no tracking of individual packets required.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65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372" y="668858"/>
            <a:ext cx="81534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6256" y="1664229"/>
            <a:ext cx="3691477" cy="4533371"/>
            <a:chOff x="364056" y="1664229"/>
            <a:chExt cx="3962410" cy="4601108"/>
          </a:xfrm>
        </p:grpSpPr>
        <p:sp>
          <p:nvSpPr>
            <p:cNvPr id="3" name="Rounded Rectangle 2"/>
            <p:cNvSpPr/>
            <p:nvPr/>
          </p:nvSpPr>
          <p:spPr>
            <a:xfrm>
              <a:off x="364056" y="1664229"/>
              <a:ext cx="3962410" cy="4601108"/>
            </a:xfrm>
            <a:prstGeom prst="roundRect">
              <a:avLst>
                <a:gd name="adj" fmla="val 106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479" y="1897954"/>
              <a:ext cx="3771900" cy="3987800"/>
            </a:xfrm>
            <a:prstGeom prst="rect">
              <a:avLst/>
            </a:prstGeom>
          </p:spPr>
        </p:pic>
      </p:grpSp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35" y="493276"/>
            <a:ext cx="5080000" cy="6307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3447" y="1877579"/>
            <a:ext cx="357725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510114" y="1877579"/>
            <a:ext cx="357725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777066" y="1877579"/>
            <a:ext cx="423333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85552" y="2366617"/>
            <a:ext cx="357725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25352" y="3283047"/>
            <a:ext cx="357725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4305" y="1151467"/>
            <a:ext cx="476010" cy="398332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7" idx="0"/>
            <a:endCxn id="16" idx="2"/>
          </p:cNvCxnSpPr>
          <p:nvPr/>
        </p:nvCxnSpPr>
        <p:spPr>
          <a:xfrm flipV="1">
            <a:off x="842310" y="1549799"/>
            <a:ext cx="0" cy="3277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436040" y="1151467"/>
            <a:ext cx="491067" cy="398332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1.5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H="1" flipV="1">
            <a:off x="1681574" y="1549799"/>
            <a:ext cx="59268" cy="3277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350439" y="2421425"/>
            <a:ext cx="1675261" cy="732954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P2P costs inverse proportional to  file popularity (</a:t>
            </a:r>
            <a:r>
              <a:rPr lang="en-US" sz="1400" dirty="0" err="1"/>
              <a:t>Z</a:t>
            </a:r>
            <a:r>
              <a:rPr lang="en-US" sz="1400" dirty="0" err="1" smtClean="0"/>
              <a:t>ipf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13" idx="2"/>
            <a:endCxn id="26" idx="0"/>
          </p:cNvCxnSpPr>
          <p:nvPr/>
        </p:nvCxnSpPr>
        <p:spPr>
          <a:xfrm>
            <a:off x="2988733" y="2241642"/>
            <a:ext cx="199337" cy="1797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2"/>
          </p:cNvCxnSpPr>
          <p:nvPr/>
        </p:nvCxnSpPr>
        <p:spPr>
          <a:xfrm flipH="1">
            <a:off x="597024" y="2730680"/>
            <a:ext cx="267391" cy="2919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5952" y="2997599"/>
            <a:ext cx="609600" cy="719268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size: 1GB 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2715676" y="5289646"/>
            <a:ext cx="357725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555999" y="5678872"/>
            <a:ext cx="2582334" cy="499933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Constraint on total volume of traffic per edge node= 100GB </a:t>
            </a:r>
            <a:endParaRPr lang="en-US" sz="1400" dirty="0"/>
          </a:p>
        </p:txBody>
      </p:sp>
      <p:cxnSp>
        <p:nvCxnSpPr>
          <p:cNvPr id="42" name="Straight Arrow Connector 41"/>
          <p:cNvCxnSpPr>
            <a:stCxn id="40" idx="3"/>
            <a:endCxn id="41" idx="1"/>
          </p:cNvCxnSpPr>
          <p:nvPr/>
        </p:nvCxnSpPr>
        <p:spPr>
          <a:xfrm>
            <a:off x="3073401" y="5471678"/>
            <a:ext cx="482598" cy="45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021171" y="5928839"/>
            <a:ext cx="1097373" cy="499933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Zipf</a:t>
            </a:r>
            <a:r>
              <a:rPr lang="en-US" sz="1400" dirty="0" smtClean="0"/>
              <a:t>, </a:t>
            </a:r>
            <a:endParaRPr lang="en-US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2118545" y="5312784"/>
            <a:ext cx="463788" cy="364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Arrow Connector 50"/>
          <p:cNvCxnSpPr>
            <a:stCxn id="50" idx="2"/>
          </p:cNvCxnSpPr>
          <p:nvPr/>
        </p:nvCxnSpPr>
        <p:spPr>
          <a:xfrm flipH="1">
            <a:off x="2065868" y="5676847"/>
            <a:ext cx="284571" cy="2519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350439" y="3179800"/>
            <a:ext cx="1527294" cy="934620"/>
          </a:xfrm>
          <a:prstGeom prst="roundRect">
            <a:avLst/>
          </a:prstGeom>
          <a:solidFill>
            <a:srgbClr val="FBBEB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P2P availability proportional to </a:t>
            </a:r>
            <a:r>
              <a:rPr lang="en-US" sz="1400" dirty="0" err="1" smtClean="0"/>
              <a:t>Zipf</a:t>
            </a:r>
            <a:r>
              <a:rPr lang="en-US" sz="1400" dirty="0" smtClean="0"/>
              <a:t> distribution (file popularity)</a:t>
            </a:r>
            <a:endParaRPr lang="en-US" sz="1400" dirty="0"/>
          </a:p>
        </p:txBody>
      </p:sp>
      <p:cxnSp>
        <p:nvCxnSpPr>
          <p:cNvPr id="54" name="Straight Arrow Connector 53"/>
          <p:cNvCxnSpPr>
            <a:stCxn id="15" idx="3"/>
            <a:endCxn id="53" idx="1"/>
          </p:cNvCxnSpPr>
          <p:nvPr/>
        </p:nvCxnSpPr>
        <p:spPr>
          <a:xfrm>
            <a:off x="1983077" y="3465079"/>
            <a:ext cx="367362" cy="1820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68" y="6089905"/>
            <a:ext cx="596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M_conv_500iter_nopoi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0" y="3282299"/>
            <a:ext cx="4183888" cy="351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Load </a:t>
            </a:r>
            <a:r>
              <a:rPr lang="en-US" dirty="0"/>
              <a:t>P</a:t>
            </a:r>
            <a:r>
              <a:rPr lang="en-US" dirty="0" smtClean="0"/>
              <a:t>enalty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199" y="1489101"/>
            <a:ext cx="316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form of the problem: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7917" y="1947335"/>
            <a:ext cx="2004483" cy="1445730"/>
            <a:chOff x="577850" y="1947334"/>
            <a:chExt cx="2529418" cy="1670049"/>
          </a:xfrm>
        </p:grpSpPr>
        <p:sp>
          <p:nvSpPr>
            <p:cNvPr id="11" name="Rounded Rectangle 10"/>
            <p:cNvSpPr/>
            <p:nvPr/>
          </p:nvSpPr>
          <p:spPr>
            <a:xfrm>
              <a:off x="2072217" y="1947334"/>
              <a:ext cx="1035051" cy="726014"/>
            </a:xfrm>
            <a:prstGeom prst="roundRect">
              <a:avLst>
                <a:gd name="adj" fmla="val 9770"/>
              </a:avLst>
            </a:prstGeom>
            <a:solidFill>
              <a:schemeClr val="accent2">
                <a:alpha val="40000"/>
              </a:schemeClr>
            </a:solidFill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0" y="2004483"/>
              <a:ext cx="2400300" cy="1612900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2836333" y="2097617"/>
            <a:ext cx="1523999" cy="42968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4" y="1947334"/>
            <a:ext cx="4337982" cy="90767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13" y="1953149"/>
            <a:ext cx="965200" cy="1905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291666" y="3058210"/>
            <a:ext cx="2963334" cy="9973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Can be solved using generalized first order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1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layPen_CostVsSc.eps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896" r="5798"/>
          <a:stretch/>
        </p:blipFill>
        <p:spPr>
          <a:xfrm>
            <a:off x="4458062" y="3395135"/>
            <a:ext cx="4685938" cy="3449561"/>
          </a:xfrm>
        </p:spPr>
      </p:pic>
      <p:pic>
        <p:nvPicPr>
          <p:cNvPr id="7" name="Picture 6" descr="FOM_conv_500it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0" y="3282299"/>
            <a:ext cx="4155901" cy="3493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199" y="1489101"/>
            <a:ext cx="316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form of the problem: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7917" y="1947335"/>
            <a:ext cx="2004483" cy="1445730"/>
            <a:chOff x="577850" y="1947334"/>
            <a:chExt cx="2529418" cy="1670049"/>
          </a:xfrm>
        </p:grpSpPr>
        <p:sp>
          <p:nvSpPr>
            <p:cNvPr id="11" name="Rounded Rectangle 10"/>
            <p:cNvSpPr/>
            <p:nvPr/>
          </p:nvSpPr>
          <p:spPr>
            <a:xfrm>
              <a:off x="2072217" y="1947334"/>
              <a:ext cx="1035051" cy="726014"/>
            </a:xfrm>
            <a:prstGeom prst="roundRect">
              <a:avLst>
                <a:gd name="adj" fmla="val 9770"/>
              </a:avLst>
            </a:prstGeom>
            <a:solidFill>
              <a:schemeClr val="accent2">
                <a:alpha val="40000"/>
              </a:schemeClr>
            </a:solidFill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0" y="2004483"/>
              <a:ext cx="2400300" cy="1612900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2836333" y="2097617"/>
            <a:ext cx="1523999" cy="42968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4" y="1947334"/>
            <a:ext cx="4337982" cy="90767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13" y="1953149"/>
            <a:ext cx="965200" cy="190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648" y="550327"/>
            <a:ext cx="8153400" cy="990600"/>
          </a:xfrm>
        </p:spPr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Load </a:t>
            </a:r>
            <a:r>
              <a:rPr lang="en-US" dirty="0"/>
              <a:t>P</a:t>
            </a:r>
            <a:r>
              <a:rPr lang="en-US" dirty="0" smtClean="0"/>
              <a:t>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1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37658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pc="-100" dirty="0">
                <a:latin typeface="Verdana"/>
                <a:cs typeface="+mj-cs"/>
              </a:rPr>
              <a:t>Proxy for Coded TCP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392238"/>
            <a:ext cx="8229600" cy="493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TCP is end-to-end, and often requires changes at the source (and sometimes even within the network)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If a source is not setup/changed, the information not accessible</a:t>
            </a: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Using proxies can avoid the problem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Does not require the source to support CTCP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TCP: unchanged source ↔ CTCP proxy</a:t>
            </a:r>
            <a:br>
              <a:rPr lang="en-US" dirty="0">
                <a:solidFill>
                  <a:srgbClr val="000000"/>
                </a:solidFill>
                <a:latin typeface="Calibri" charset="0"/>
              </a:rPr>
            </a:br>
            <a:r>
              <a:rPr lang="en-US" dirty="0">
                <a:solidFill>
                  <a:srgbClr val="000000"/>
                </a:solidFill>
                <a:latin typeface="Calibri" charset="0"/>
              </a:rPr>
              <a:t>CTCP: CTCP proxy ↔ client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Successfully tested in accessing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Youtube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video, websites (e.g. CNN, BBC, etc.) without changing their servers via a proxy in Amazon EC2</a:t>
            </a:r>
          </a:p>
          <a:p>
            <a:pPr marL="338138" indent="-338138">
              <a:spcBef>
                <a:spcPts val="8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68775" y="53340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64175" y="51816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56575" y="53340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5" name="Straight Arrow Connector 24"/>
          <p:cNvCxnSpPr>
            <a:stCxn id="22" idx="6"/>
            <a:endCxn id="23" idx="2"/>
          </p:cNvCxnSpPr>
          <p:nvPr/>
        </p:nvCxnSpPr>
        <p:spPr>
          <a:xfrm flipV="1">
            <a:off x="4321175" y="5257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94575" y="53340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8" name="Straight Arrow Connector 27"/>
          <p:cNvCxnSpPr>
            <a:stCxn id="26" idx="6"/>
            <a:endCxn id="24" idx="2"/>
          </p:cNvCxnSpPr>
          <p:nvPr/>
        </p:nvCxnSpPr>
        <p:spPr>
          <a:xfrm>
            <a:off x="7546975" y="5410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006975" y="54864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35775" y="57150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6" name="Straight Arrow Connector 35"/>
          <p:cNvCxnSpPr>
            <a:stCxn id="22" idx="6"/>
            <a:endCxn id="32" idx="2"/>
          </p:cNvCxnSpPr>
          <p:nvPr/>
        </p:nvCxnSpPr>
        <p:spPr>
          <a:xfrm>
            <a:off x="4321175" y="5410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6"/>
            <a:endCxn id="24" idx="2"/>
          </p:cNvCxnSpPr>
          <p:nvPr/>
        </p:nvCxnSpPr>
        <p:spPr>
          <a:xfrm flipV="1">
            <a:off x="6988175" y="5410200"/>
            <a:ext cx="116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67313" y="4951413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5" name="Straight Arrow Connector 34"/>
          <p:cNvCxnSpPr>
            <a:stCxn id="22" idx="6"/>
            <a:endCxn id="30" idx="2"/>
          </p:cNvCxnSpPr>
          <p:nvPr/>
        </p:nvCxnSpPr>
        <p:spPr>
          <a:xfrm flipV="1">
            <a:off x="4321175" y="5027613"/>
            <a:ext cx="846138" cy="382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540375" y="58674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97575" y="48006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92863" y="50292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43" name="Straight Arrow Connector 42"/>
          <p:cNvCxnSpPr>
            <a:stCxn id="30" idx="7"/>
            <a:endCxn id="38" idx="2"/>
          </p:cNvCxnSpPr>
          <p:nvPr/>
        </p:nvCxnSpPr>
        <p:spPr>
          <a:xfrm flipV="1">
            <a:off x="5297488" y="4876800"/>
            <a:ext cx="700087" cy="9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5"/>
            <a:endCxn id="42" idx="1"/>
          </p:cNvCxnSpPr>
          <p:nvPr/>
        </p:nvCxnSpPr>
        <p:spPr>
          <a:xfrm>
            <a:off x="6127750" y="4930775"/>
            <a:ext cx="287338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5"/>
            <a:endCxn id="47" idx="2"/>
          </p:cNvCxnSpPr>
          <p:nvPr/>
        </p:nvCxnSpPr>
        <p:spPr>
          <a:xfrm flipV="1">
            <a:off x="6523038" y="5103813"/>
            <a:ext cx="1023937" cy="55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546975" y="5027613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48" name="Straight Arrow Connector 47"/>
          <p:cNvCxnSpPr>
            <a:stCxn id="47" idx="6"/>
            <a:endCxn id="24" idx="2"/>
          </p:cNvCxnSpPr>
          <p:nvPr/>
        </p:nvCxnSpPr>
        <p:spPr>
          <a:xfrm>
            <a:off x="7699375" y="5103813"/>
            <a:ext cx="457200" cy="306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5"/>
            <a:endCxn id="37" idx="1"/>
          </p:cNvCxnSpPr>
          <p:nvPr/>
        </p:nvCxnSpPr>
        <p:spPr>
          <a:xfrm>
            <a:off x="5137150" y="5616575"/>
            <a:ext cx="42545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6"/>
            <a:endCxn id="33" idx="2"/>
          </p:cNvCxnSpPr>
          <p:nvPr/>
        </p:nvCxnSpPr>
        <p:spPr>
          <a:xfrm flipV="1">
            <a:off x="5692775" y="5791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149975" y="54864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62" name="Straight Arrow Connector 61"/>
          <p:cNvCxnSpPr>
            <a:stCxn id="23" idx="5"/>
            <a:endCxn id="60" idx="2"/>
          </p:cNvCxnSpPr>
          <p:nvPr/>
        </p:nvCxnSpPr>
        <p:spPr>
          <a:xfrm>
            <a:off x="5594350" y="5311775"/>
            <a:ext cx="555625" cy="25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0" idx="6"/>
            <a:endCxn id="26" idx="2"/>
          </p:cNvCxnSpPr>
          <p:nvPr/>
        </p:nvCxnSpPr>
        <p:spPr>
          <a:xfrm flipV="1">
            <a:off x="6302375" y="5410200"/>
            <a:ext cx="1092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3375" y="5311775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93975" y="50292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27375" y="54864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" name="Straight Arrow Connector 2"/>
          <p:cNvCxnSpPr>
            <a:stCxn id="34" idx="6"/>
            <a:endCxn id="40" idx="2"/>
          </p:cNvCxnSpPr>
          <p:nvPr/>
        </p:nvCxnSpPr>
        <p:spPr>
          <a:xfrm flipV="1">
            <a:off x="1755775" y="5105400"/>
            <a:ext cx="838200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5"/>
            <a:endCxn id="41" idx="1"/>
          </p:cNvCxnSpPr>
          <p:nvPr/>
        </p:nvCxnSpPr>
        <p:spPr>
          <a:xfrm>
            <a:off x="2724150" y="5159375"/>
            <a:ext cx="42545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1" idx="6"/>
            <a:endCxn id="22" idx="2"/>
          </p:cNvCxnSpPr>
          <p:nvPr/>
        </p:nvCxnSpPr>
        <p:spPr>
          <a:xfrm flipV="1">
            <a:off x="3279775" y="5410200"/>
            <a:ext cx="889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03" name="TextBox 13"/>
          <p:cNvSpPr txBox="1">
            <a:spLocks noChangeArrowheads="1"/>
          </p:cNvSpPr>
          <p:nvPr/>
        </p:nvSpPr>
        <p:spPr bwMode="auto">
          <a:xfrm>
            <a:off x="1120775" y="4810125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unchanged</a:t>
            </a:r>
          </a:p>
          <a:p>
            <a:pPr algn="ctr"/>
            <a:r>
              <a:rPr lang="en-US" sz="1400"/>
              <a:t>source</a:t>
            </a:r>
          </a:p>
        </p:txBody>
      </p:sp>
      <p:sp>
        <p:nvSpPr>
          <p:cNvPr id="7204" name="TextBox 51"/>
          <p:cNvSpPr txBox="1">
            <a:spLocks noChangeArrowheads="1"/>
          </p:cNvSpPr>
          <p:nvPr/>
        </p:nvSpPr>
        <p:spPr bwMode="auto">
          <a:xfrm>
            <a:off x="3878263" y="480060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CTCP </a:t>
            </a:r>
          </a:p>
          <a:p>
            <a:pPr algn="ctr"/>
            <a:r>
              <a:rPr lang="en-US" sz="1400"/>
              <a:t>proxy</a:t>
            </a:r>
          </a:p>
        </p:txBody>
      </p:sp>
      <p:sp>
        <p:nvSpPr>
          <p:cNvPr id="7205" name="TextBox 52"/>
          <p:cNvSpPr txBox="1">
            <a:spLocks noChangeArrowheads="1"/>
          </p:cNvSpPr>
          <p:nvPr/>
        </p:nvSpPr>
        <p:spPr bwMode="auto">
          <a:xfrm>
            <a:off x="7931150" y="4983163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client</a:t>
            </a:r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961094" y="18288"/>
            <a:ext cx="447450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Network Coding and Reliable Communications Group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287008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Network Coding and Reliable Communications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336" y="1282700"/>
            <a:ext cx="3644001" cy="542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91908"/>
            <a:ext cx="3696510" cy="57295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4267" y="73659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eaLnBrk="0" hangingPunct="0"/>
            <a:r>
              <a:rPr lang="en-US" sz="2800" dirty="0" err="1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Testbed</a:t>
            </a:r>
            <a:r>
              <a:rPr lang="en-US" sz="2800" dirty="0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 Measurements</a:t>
            </a:r>
            <a:endParaRPr lang="en-US" sz="2800" dirty="0">
              <a:solidFill>
                <a:schemeClr val="tx1"/>
              </a:solidFill>
              <a:latin typeface="Verdana"/>
              <a:ea typeface="ＭＳ Ｐゴシック" pitchFamily="-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6501368"/>
            <a:ext cx="214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Hamilton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radeoffs </a:t>
            </a:r>
            <a:r>
              <a:rPr lang="en-US" sz="2000" dirty="0"/>
              <a:t>among cost of transmission, cost of storage, and different performance </a:t>
            </a:r>
            <a:r>
              <a:rPr lang="en-US" sz="2000" dirty="0" smtClean="0"/>
              <a:t>metrics</a:t>
            </a:r>
          </a:p>
          <a:p>
            <a:r>
              <a:rPr lang="en-US" sz="2000" dirty="0" smtClean="0"/>
              <a:t>See </a:t>
            </a:r>
            <a:r>
              <a:rPr lang="en-US" sz="2000" dirty="0" err="1" smtClean="0"/>
              <a:t>Ulric</a:t>
            </a:r>
            <a:r>
              <a:rPr lang="en-US" sz="2000" dirty="0" smtClean="0"/>
              <a:t> </a:t>
            </a:r>
            <a:r>
              <a:rPr lang="en-US" sz="2000" dirty="0" err="1" smtClean="0"/>
              <a:t>Ferner’s</a:t>
            </a:r>
            <a:r>
              <a:rPr lang="en-US" sz="2000" dirty="0" smtClean="0"/>
              <a:t> talk for performance metrics using blocking</a:t>
            </a:r>
            <a:endParaRPr lang="en-US" sz="2000" dirty="0"/>
          </a:p>
          <a:p>
            <a:r>
              <a:rPr lang="en-US" sz="2000" dirty="0" smtClean="0"/>
              <a:t>Three case studies</a:t>
            </a:r>
          </a:p>
          <a:p>
            <a:pPr lvl="1"/>
            <a:r>
              <a:rPr lang="en-US" sz="2000" dirty="0" smtClean="0"/>
              <a:t>Use of </a:t>
            </a:r>
            <a:r>
              <a:rPr lang="en-US" sz="2000" dirty="0"/>
              <a:t>coding for trading off use of a costly resource, say a local cache or network with higher cost, with the probability of interruption of a progressive download video and its buffering </a:t>
            </a:r>
            <a:r>
              <a:rPr lang="en-US" sz="2000" dirty="0" smtClean="0"/>
              <a:t>delay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eer</a:t>
            </a:r>
            <a:r>
              <a:rPr lang="en-US" sz="2000" dirty="0"/>
              <a:t>-aided edge cache system, where coding is used to provide smooth use of edge cache, peers and data </a:t>
            </a:r>
            <a:r>
              <a:rPr lang="en-US" sz="2000" dirty="0" smtClean="0"/>
              <a:t>centers</a:t>
            </a:r>
          </a:p>
          <a:p>
            <a:pPr lvl="1"/>
            <a:r>
              <a:rPr lang="en-US" sz="2000" dirty="0" smtClean="0"/>
              <a:t>Use of </a:t>
            </a:r>
            <a:r>
              <a:rPr lang="en-US" sz="2000" dirty="0"/>
              <a:t>coding in delivery of video, both when the video is </a:t>
            </a:r>
            <a:r>
              <a:rPr lang="en-US" sz="2000" dirty="0" smtClean="0"/>
              <a:t>kept </a:t>
            </a:r>
            <a:r>
              <a:rPr lang="en-US" sz="2000" dirty="0" err="1" smtClean="0"/>
              <a:t>uncoded</a:t>
            </a:r>
            <a:r>
              <a:rPr lang="en-US" sz="2000" dirty="0" smtClean="0"/>
              <a:t> </a:t>
            </a:r>
            <a:r>
              <a:rPr lang="en-US" sz="2000" dirty="0"/>
              <a:t>but delivered in a coded fashion, using HTTP over </a:t>
            </a:r>
            <a:r>
              <a:rPr lang="en-US" sz="2000" dirty="0" smtClean="0"/>
              <a:t>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3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933"/>
            <a:ext cx="9144000" cy="46582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4267" y="73659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eaLnBrk="0" hangingPunct="0"/>
            <a:r>
              <a:rPr lang="en-US" sz="2800" dirty="0" err="1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Testbed</a:t>
            </a:r>
            <a:r>
              <a:rPr lang="en-US" sz="2800" dirty="0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 Measurements</a:t>
            </a:r>
            <a:endParaRPr lang="en-US" sz="2800" dirty="0">
              <a:solidFill>
                <a:schemeClr val="tx1"/>
              </a:solidFill>
              <a:latin typeface="Verdana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05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" y="1329267"/>
            <a:ext cx="7700876" cy="51223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4267" y="73659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eaLnBrk="0" hangingPunct="0"/>
            <a:r>
              <a:rPr lang="en-US" sz="2800" dirty="0" err="1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Testbed</a:t>
            </a:r>
            <a:r>
              <a:rPr lang="en-US" sz="2800" dirty="0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 Measurements</a:t>
            </a:r>
            <a:endParaRPr lang="en-US" sz="2800" dirty="0">
              <a:solidFill>
                <a:schemeClr val="tx1"/>
              </a:solidFill>
              <a:latin typeface="Verdana"/>
              <a:ea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933" y="4470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9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4267" y="73659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eaLnBrk="0" hangingPunct="0"/>
            <a:r>
              <a:rPr lang="en-US" sz="2800" dirty="0" smtClean="0">
                <a:solidFill>
                  <a:schemeClr val="tx1"/>
                </a:solidFill>
                <a:latin typeface="Verdana"/>
                <a:ea typeface="ＭＳ Ｐゴシック" pitchFamily="-65" charset="-128"/>
              </a:rPr>
              <a:t>Conclusions</a:t>
            </a:r>
            <a:endParaRPr lang="en-US" sz="2800" dirty="0">
              <a:solidFill>
                <a:schemeClr val="tx1"/>
              </a:solidFill>
              <a:latin typeface="Verdana"/>
              <a:ea typeface="ＭＳ Ｐゴシック" pitchFamily="-65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Tradeoffs among cost of transmission, cost of storage, and different performance metrics</a:t>
            </a:r>
          </a:p>
          <a:p>
            <a:r>
              <a:rPr lang="en-US" sz="2000" dirty="0" smtClean="0"/>
              <a:t>Heterogeneity of architectures, types of storage and networks</a:t>
            </a:r>
          </a:p>
          <a:p>
            <a:r>
              <a:rPr lang="en-US" sz="2000" dirty="0" smtClean="0"/>
              <a:t>Application and underlying delivery protocols are important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0567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with Coding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9638" b="9638"/>
          <a:stretch>
            <a:fillRect/>
          </a:stretch>
        </p:blipFill>
        <p:spPr>
          <a:xfrm>
            <a:off x="0" y="163406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1325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Recoding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160" r="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039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Recoding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560" r="3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76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5313" y="1422400"/>
            <a:ext cx="82026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Setup: </a:t>
            </a:r>
            <a:r>
              <a:rPr lang="en-US" sz="2400" dirty="0" smtClean="0">
                <a:latin typeface="+mn-lt"/>
              </a:rPr>
              <a:t>User initially buffers a fraction of the file, then starts the playback</a:t>
            </a:r>
            <a:endParaRPr lang="en-US" sz="2400" b="1" dirty="0" smtClean="0">
              <a:latin typeface="+mn-lt"/>
            </a:endParaRPr>
          </a:p>
          <a:p>
            <a:pPr marL="344488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QoE metrics: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</a:rPr>
              <a:t>Initial waiting time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</a:rPr>
              <a:t>Probability of interruption in </a:t>
            </a:r>
          </a:p>
          <a:p>
            <a:pPr marL="914400" lvl="1" indent="-457200">
              <a:spcAft>
                <a:spcPts val="600"/>
              </a:spcAft>
              <a:defRPr/>
            </a:pPr>
            <a:r>
              <a:rPr lang="en-US" sz="2400" dirty="0" smtClean="0">
                <a:latin typeface="+mn-lt"/>
              </a:rPr>
              <a:t>	media playback</a:t>
            </a:r>
          </a:p>
          <a:p>
            <a:pPr marL="344488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400" dirty="0" smtClean="0">
              <a:latin typeface="+mj-lt"/>
            </a:endParaRPr>
          </a:p>
          <a:p>
            <a:pPr marL="344488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Homogeneous access cost </a:t>
            </a:r>
            <a:r>
              <a:rPr lang="en-US" sz="2400" baseline="30000" dirty="0" smtClean="0">
                <a:latin typeface="+mj-lt"/>
              </a:rPr>
              <a:t>[1]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801688" lvl="1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n-lt"/>
            </a:endParaRPr>
          </a:p>
          <a:p>
            <a:pPr marL="344488" indent="-3444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Heterogeneous access cost: Design resource </a:t>
            </a:r>
            <a:r>
              <a:rPr lang="en-US" sz="2400" dirty="0">
                <a:latin typeface="+mn-lt"/>
              </a:rPr>
              <a:t>allocation </a:t>
            </a:r>
            <a:r>
              <a:rPr lang="en-US" sz="2400" dirty="0" smtClean="0">
                <a:latin typeface="+mn-lt"/>
              </a:rPr>
              <a:t>policies to minimize the access cost given QoE requirements</a:t>
            </a:r>
          </a:p>
          <a:p>
            <a:pPr marL="344488" indent="-344488">
              <a:spcAft>
                <a:spcPts val="600"/>
              </a:spcAft>
              <a:defRPr/>
            </a:pPr>
            <a:endParaRPr lang="en-US" sz="1100" dirty="0" smtClean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87704" y="2055361"/>
            <a:ext cx="4603921" cy="3030990"/>
            <a:chOff x="4509487" y="2116003"/>
            <a:chExt cx="3141764" cy="2226942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 flipV="1">
              <a:off x="5038725" y="3535363"/>
              <a:ext cx="847725" cy="692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886450" y="3543300"/>
              <a:ext cx="1389063" cy="57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260181" y="2909094"/>
              <a:ext cx="12525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39629" y="2899601"/>
              <a:ext cx="811622" cy="630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Initial </a:t>
              </a:r>
            </a:p>
            <a:p>
              <a:pPr algn="ctr">
                <a:defRPr/>
              </a:pPr>
              <a:r>
                <a:rPr lang="en-US" dirty="0">
                  <a:latin typeface="+mn-lt"/>
                </a:rPr>
                <a:t>waiting time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6471" y="2116003"/>
              <a:ext cx="1470025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Interruptions </a:t>
              </a:r>
            </a:p>
            <a:p>
              <a:pPr algn="ctr">
                <a:defRPr/>
              </a:pPr>
              <a:r>
                <a:rPr lang="en-US" dirty="0">
                  <a:latin typeface="+mn-lt"/>
                </a:rPr>
                <a:t>in playback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86450" y="2652713"/>
              <a:ext cx="1117600" cy="914400"/>
            </a:xfrm>
            <a:custGeom>
              <a:avLst/>
              <a:gdLst>
                <a:gd name="connsiteX0" fmla="*/ 0 w 979715"/>
                <a:gd name="connsiteY0" fmla="*/ 0 h 923730"/>
                <a:gd name="connsiteX1" fmla="*/ 317241 w 979715"/>
                <a:gd name="connsiteY1" fmla="*/ 737118 h 923730"/>
                <a:gd name="connsiteX2" fmla="*/ 979715 w 979715"/>
                <a:gd name="connsiteY2" fmla="*/ 923730 h 9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15" h="923730">
                  <a:moveTo>
                    <a:pt x="0" y="0"/>
                  </a:moveTo>
                  <a:cubicBezTo>
                    <a:pt x="76977" y="291581"/>
                    <a:pt x="153955" y="583163"/>
                    <a:pt x="317241" y="737118"/>
                  </a:cubicBezTo>
                  <a:cubicBezTo>
                    <a:pt x="480527" y="891073"/>
                    <a:pt x="766666" y="886408"/>
                    <a:pt x="979715" y="92373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09487" y="3942895"/>
              <a:ext cx="696913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Cost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91138" y="3635375"/>
              <a:ext cx="504825" cy="414338"/>
            </a:xfrm>
            <a:custGeom>
              <a:avLst/>
              <a:gdLst>
                <a:gd name="connsiteX0" fmla="*/ 0 w 979715"/>
                <a:gd name="connsiteY0" fmla="*/ 0 h 923730"/>
                <a:gd name="connsiteX1" fmla="*/ 317241 w 979715"/>
                <a:gd name="connsiteY1" fmla="*/ 737118 h 923730"/>
                <a:gd name="connsiteX2" fmla="*/ 979715 w 979715"/>
                <a:gd name="connsiteY2" fmla="*/ 923730 h 9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15" h="923730">
                  <a:moveTo>
                    <a:pt x="0" y="0"/>
                  </a:moveTo>
                  <a:cubicBezTo>
                    <a:pt x="76977" y="291581"/>
                    <a:pt x="153955" y="583163"/>
                    <a:pt x="317241" y="737118"/>
                  </a:cubicBezTo>
                  <a:cubicBezTo>
                    <a:pt x="480527" y="891073"/>
                    <a:pt x="766666" y="886408"/>
                    <a:pt x="979715" y="92373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>
              <a:stCxn id="25" idx="0"/>
              <a:endCxn id="15" idx="0"/>
            </p:cNvCxnSpPr>
            <p:nvPr/>
          </p:nvCxnSpPr>
          <p:spPr>
            <a:xfrm flipH="1">
              <a:off x="5291138" y="2652713"/>
              <a:ext cx="595312" cy="98266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5" idx="2"/>
              <a:endCxn id="15" idx="2"/>
            </p:cNvCxnSpPr>
            <p:nvPr/>
          </p:nvCxnSpPr>
          <p:spPr>
            <a:xfrm flipH="1">
              <a:off x="5795963" y="3567113"/>
              <a:ext cx="1208087" cy="4826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22019" y="3442494"/>
              <a:ext cx="1090613" cy="285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94313" y="4043363"/>
              <a:ext cx="1609725" cy="904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457200" y="779463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+mj-cs"/>
              </a:rPr>
              <a:t>Quality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+mj-cs"/>
              </a:rPr>
              <a:t> Experience for Media Streaming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65" charset="-128"/>
              <a:cs typeface="+mj-cs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104900" y="4800600"/>
          <a:ext cx="30718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Formula" r:id="rId3" imgW="1582560" imgH="190800" progId="">
                  <p:embed/>
                </p:oleObj>
              </mc:Choice>
              <mc:Fallback>
                <p:oleObj name="Formula" r:id="rId3" imgW="1582560" imgH="190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800600"/>
                        <a:ext cx="307181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1981200" y="4673600"/>
            <a:ext cx="982133" cy="406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Problem Formulation and Control Policies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6769" y="1362269"/>
            <a:ext cx="6157763" cy="5123198"/>
          </a:xfrm>
        </p:spPr>
        <p:txBody>
          <a:bodyPr/>
          <a:lstStyle/>
          <a:p>
            <a:r>
              <a:rPr lang="en-US" sz="2400" dirty="0" smtClean="0"/>
              <a:t>Objective: Find control policy to minimize usage cost, while meeting </a:t>
            </a:r>
            <a:r>
              <a:rPr lang="en-US" sz="2400" dirty="0" err="1" smtClean="0"/>
              <a:t>QoE</a:t>
            </a:r>
            <a:r>
              <a:rPr lang="en-US" sz="2400" dirty="0" smtClean="0"/>
              <a:t> requirements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Off-line policies </a:t>
            </a:r>
            <a:r>
              <a:rPr lang="en-US" sz="2000" dirty="0" smtClean="0"/>
              <a:t>(Queue-length not observable)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Optimal policy is greedy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 the costly server only for a certain time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Online policies </a:t>
            </a:r>
            <a:r>
              <a:rPr lang="en-US" sz="2000" dirty="0" smtClean="0"/>
              <a:t>(Queue-length observable)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Safe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Start with costly server until queue-length hits a threshold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Once hit the threshold, never switch back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Risky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Use the costly server only if the queue-length is below a threshold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The threshold depends on </a:t>
            </a:r>
            <a:r>
              <a:rPr lang="en-US" sz="1800" dirty="0" err="1" smtClean="0"/>
              <a:t>QoE</a:t>
            </a:r>
            <a:r>
              <a:rPr lang="en-US" sz="1800" dirty="0" smtClean="0"/>
              <a:t> requirements</a:t>
            </a:r>
          </a:p>
        </p:txBody>
      </p:sp>
      <p:sp>
        <p:nvSpPr>
          <p:cNvPr id="4" name="Oval 3"/>
          <p:cNvSpPr/>
          <p:nvPr/>
        </p:nvSpPr>
        <p:spPr>
          <a:xfrm>
            <a:off x="6064245" y="1925146"/>
            <a:ext cx="1114425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Server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29190" y="1490806"/>
            <a:ext cx="1114425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Costly Server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59594" y="3592021"/>
            <a:ext cx="1266826" cy="600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Receiver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4" idx="4"/>
            <a:endCxn id="6" idx="0"/>
          </p:cNvCxnSpPr>
          <p:nvPr/>
        </p:nvCxnSpPr>
        <p:spPr>
          <a:xfrm rot="16200000" flipH="1">
            <a:off x="6597645" y="2596658"/>
            <a:ext cx="1019175" cy="971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803537" y="2392795"/>
            <a:ext cx="525828" cy="1724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6635744" y="2996709"/>
          <a:ext cx="314325" cy="29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Formula" r:id="rId4" imgW="166680" imgH="156240" progId="">
                  <p:embed/>
                </p:oleObj>
              </mc:Choice>
              <mc:Fallback>
                <p:oleObj name="Formula" r:id="rId4" imgW="166680" imgH="15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44" y="2996709"/>
                        <a:ext cx="314325" cy="293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24210" y="2236614"/>
          <a:ext cx="3238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Formula" r:id="rId6" imgW="164160" imgH="155160" progId="">
                  <p:embed/>
                </p:oleObj>
              </mc:Choice>
              <mc:Fallback>
                <p:oleObj name="Formula" r:id="rId6" imgW="164160" imgH="155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210" y="2236614"/>
                        <a:ext cx="3238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8724505" y="2802255"/>
          <a:ext cx="24130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Formula" r:id="rId8" imgW="127080" imgH="117000" progId="">
                  <p:embed/>
                </p:oleObj>
              </mc:Choice>
              <mc:Fallback>
                <p:oleObj name="Formula" r:id="rId8" imgW="127080" imgH="117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505" y="2802255"/>
                        <a:ext cx="241300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857050" y="2664331"/>
            <a:ext cx="436045" cy="451440"/>
            <a:chOff x="7770695" y="4387260"/>
            <a:chExt cx="436045" cy="451440"/>
          </a:xfrm>
        </p:grpSpPr>
        <p:sp>
          <p:nvSpPr>
            <p:cNvPr id="13" name="Rectangle 12"/>
            <p:cNvSpPr/>
            <p:nvPr/>
          </p:nvSpPr>
          <p:spPr>
            <a:xfrm>
              <a:off x="7770695" y="4387260"/>
              <a:ext cx="436045" cy="4514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56220" y="4396740"/>
              <a:ext cx="129540" cy="274320"/>
            </a:xfrm>
            <a:custGeom>
              <a:avLst/>
              <a:gdLst>
                <a:gd name="connsiteX0" fmla="*/ 129540 w 129540"/>
                <a:gd name="connsiteY0" fmla="*/ 0 h 274320"/>
                <a:gd name="connsiteX1" fmla="*/ 129540 w 129540"/>
                <a:gd name="connsiteY1" fmla="*/ 167640 h 274320"/>
                <a:gd name="connsiteX2" fmla="*/ 0 w 129540"/>
                <a:gd name="connsiteY2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" h="274320">
                  <a:moveTo>
                    <a:pt x="129540" y="0"/>
                  </a:moveTo>
                  <a:lnTo>
                    <a:pt x="129540" y="167640"/>
                  </a:lnTo>
                  <a:lnTo>
                    <a:pt x="0" y="27432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3" idx="2"/>
            </p:cNvCxnSpPr>
            <p:nvPr/>
          </p:nvCxnSpPr>
          <p:spPr>
            <a:xfrm rot="16200000" flipH="1">
              <a:off x="7911039" y="4761021"/>
              <a:ext cx="152400" cy="29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endCxn id="6" idx="0"/>
          </p:cNvCxnSpPr>
          <p:nvPr/>
        </p:nvCxnSpPr>
        <p:spPr>
          <a:xfrm rot="5400000">
            <a:off x="7595915" y="3112863"/>
            <a:ext cx="476250" cy="48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8293095" y="2887171"/>
            <a:ext cx="361950" cy="2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Problem Formulation and Control Policies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3960" y="1362269"/>
            <a:ext cx="8098196" cy="5173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Markov-Decision Process with a probabilistic constraint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Optimal policy characterized by an HJB equation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Off-line policies </a:t>
            </a:r>
            <a:r>
              <a:rPr lang="en-US" sz="2000" dirty="0" smtClean="0"/>
              <a:t>(Queue-length not observable)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Optimal policy is greedy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 the costly server only for a certain time starting from zero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Online policies </a:t>
            </a:r>
            <a:r>
              <a:rPr lang="en-US" sz="2000" dirty="0" smtClean="0"/>
              <a:t>(Queue-length observable)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Safe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Start by using the costly server until queue-length hits a threshold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Once hit the threshold, never switch back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Risky policy: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Use the costly server if and only if the queue-length below a threshold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The threshold depends on QoE requirements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Markov </a:t>
            </a:r>
            <a:r>
              <a:rPr lang="en-US" sz="1800" dirty="0" err="1" smtClean="0"/>
              <a:t>w.r.t</a:t>
            </a:r>
            <a:r>
              <a:rPr lang="en-US" sz="1800" dirty="0" smtClean="0"/>
              <a:t> the queue-length process (given the initial condition)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sz="1800" dirty="0" smtClean="0"/>
              <a:t>Approximately satisfies the HJB equation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590030</TotalTime>
  <Words>1407</Words>
  <Application>Microsoft Macintosh PowerPoint</Application>
  <PresentationFormat>On-screen Show (4:3)</PresentationFormat>
  <Paragraphs>247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Formula</vt:lpstr>
      <vt:lpstr>Acrobat Document</vt:lpstr>
      <vt:lpstr>PowerPoint Presentation</vt:lpstr>
      <vt:lpstr>Collaborators</vt:lpstr>
      <vt:lpstr>Overview</vt:lpstr>
      <vt:lpstr>Peer-to-peer with Coding</vt:lpstr>
      <vt:lpstr>Recoding</vt:lpstr>
      <vt:lpstr>Recoding</vt:lpstr>
      <vt:lpstr>PowerPoint Presentation</vt:lpstr>
      <vt:lpstr>Problem Formulation and Control Policies</vt:lpstr>
      <vt:lpstr>Problem Formulation and Control Policies</vt:lpstr>
      <vt:lpstr>Detailed Description of Control Policies</vt:lpstr>
      <vt:lpstr>Performance Comparison</vt:lpstr>
      <vt:lpstr>CDN and P2P integration</vt:lpstr>
      <vt:lpstr>Distributed storage and network coding</vt:lpstr>
      <vt:lpstr>Distributed Storage and Network Coding</vt:lpstr>
      <vt:lpstr>Distributed Storage and Network Coding</vt:lpstr>
      <vt:lpstr>P2P and Network Coding</vt:lpstr>
      <vt:lpstr>P2P and Network Coding</vt:lpstr>
      <vt:lpstr>CDN and P2P Integration Using Coding</vt:lpstr>
      <vt:lpstr>CDN and P2P Integration Using Coding</vt:lpstr>
      <vt:lpstr>Problem Modeling - Variables</vt:lpstr>
      <vt:lpstr>Problem Modeling - Costs</vt:lpstr>
      <vt:lpstr>Problem Modeling - Costs</vt:lpstr>
      <vt:lpstr>Basic Formulation</vt:lpstr>
      <vt:lpstr>Basic Formulation</vt:lpstr>
      <vt:lpstr>Example</vt:lpstr>
      <vt:lpstr>Server Load Penalty</vt:lpstr>
      <vt:lpstr>Server Load Penalty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Marie-Jose  Montpetit</dc:creator>
  <cp:lastModifiedBy>Muriel  medard</cp:lastModifiedBy>
  <cp:revision>245</cp:revision>
  <dcterms:created xsi:type="dcterms:W3CDTF">2011-02-08T02:27:53Z</dcterms:created>
  <dcterms:modified xsi:type="dcterms:W3CDTF">2013-12-16T18:48:37Z</dcterms:modified>
</cp:coreProperties>
</file>