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33"/>
  </p:notesMasterIdLst>
  <p:sldIdLst>
    <p:sldId id="328" r:id="rId2"/>
    <p:sldId id="380" r:id="rId3"/>
    <p:sldId id="378" r:id="rId4"/>
    <p:sldId id="341" r:id="rId5"/>
    <p:sldId id="289" r:id="rId6"/>
    <p:sldId id="319" r:id="rId7"/>
    <p:sldId id="291" r:id="rId8"/>
    <p:sldId id="293" r:id="rId9"/>
    <p:sldId id="294" r:id="rId10"/>
    <p:sldId id="326" r:id="rId11"/>
    <p:sldId id="297" r:id="rId12"/>
    <p:sldId id="379" r:id="rId13"/>
    <p:sldId id="298" r:id="rId14"/>
    <p:sldId id="301" r:id="rId15"/>
    <p:sldId id="309" r:id="rId16"/>
    <p:sldId id="303" r:id="rId17"/>
    <p:sldId id="304" r:id="rId18"/>
    <p:sldId id="324" r:id="rId19"/>
    <p:sldId id="320" r:id="rId20"/>
    <p:sldId id="315" r:id="rId21"/>
    <p:sldId id="311" r:id="rId22"/>
    <p:sldId id="381" r:id="rId23"/>
    <p:sldId id="316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</p:sldIdLst>
  <p:sldSz cx="9144000" cy="6858000" type="screen4x3"/>
  <p:notesSz cx="6858000" cy="9144000"/>
  <p:embeddedFontLst>
    <p:embeddedFont>
      <p:font typeface="Georgia" pitchFamily="18" charset="0"/>
      <p:regular r:id="rId34"/>
      <p:bold r:id="rId35"/>
      <p:italic r:id="rId36"/>
      <p:boldItalic r:id="rId37"/>
    </p:embeddedFont>
    <p:embeddedFont>
      <p:font typeface="Tw Cen MT" pitchFamily="34" charset="0"/>
      <p:regular r:id="rId38"/>
      <p:bold r:id="rId39"/>
      <p:italic r:id="rId40"/>
      <p:boldItalic r:id="rId41"/>
    </p:embeddedFont>
    <p:embeddedFont>
      <p:font typeface="Wingdings 2" pitchFamily="18" charset="2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CMSY10"/>
      <p:regular r:id="rId47"/>
    </p:embeddedFont>
    <p:embeddedFont>
      <p:font typeface="CMMI10"/>
      <p:regular r:id="rId48"/>
    </p:embeddedFont>
    <p:embeddedFont>
      <p:font typeface="CMSY7"/>
      <p:regular r:id="rId49"/>
    </p:embeddedFont>
    <p:embeddedFont>
      <p:font typeface="CMR7"/>
      <p:regular r:id="rId50"/>
    </p:embeddedFont>
    <p:embeddedFont>
      <p:font typeface="CMMI7"/>
      <p:regular r:id="rId51"/>
    </p:embeddedFont>
    <p:embeddedFont>
      <p:font typeface="CMR10"/>
      <p:regular r:id="rId52"/>
    </p:embeddedFont>
    <p:embeddedFont>
      <p:font typeface="CMMI5"/>
      <p:regular r:id="rId53"/>
    </p:embeddedFont>
    <p:embeddedFont>
      <p:font typeface="CMR5"/>
      <p:regular r:id="rId54"/>
    </p:embeddedFont>
    <p:embeddedFont>
      <p:font typeface="cmr12"/>
      <p:regular r:id="rId55"/>
    </p:embeddedFont>
    <p:embeddedFont>
      <p:font typeface="cmmib9"/>
      <p:regular r:id="rId56"/>
    </p:embeddedFont>
    <p:embeddedFont>
      <p:font typeface="msbm10"/>
      <p:regular r:id="rId57"/>
    </p:embeddedFont>
    <p:embeddedFont>
      <p:font typeface="Cambria Math" pitchFamily="18" charset="0"/>
      <p:regular r:id="rId58"/>
    </p:embeddedFont>
    <p:embeddedFont>
      <p:font typeface="CMMI8"/>
      <p:regular r:id="rId59"/>
    </p:embeddedFont>
    <p:embeddedFont>
      <p:font typeface="Trebuchet MS" pitchFamily="34" charset="0"/>
      <p:regular r:id="rId60"/>
      <p:bold r:id="rId61"/>
      <p:italic r:id="rId62"/>
      <p:boldItalic r:id="rId63"/>
    </p:embeddedFont>
    <p:embeddedFont>
      <p:font typeface="Verdana" pitchFamily="34" charset="0"/>
      <p:regular r:id="rId64"/>
      <p:bold r:id="rId65"/>
      <p:italic r:id="rId66"/>
      <p:boldItalic r:id="rId67"/>
    </p:embeddedFont>
    <p:embeddedFont>
      <p:font typeface="CMSY8"/>
      <p:regular r:id="rId68"/>
    </p:embeddedFont>
    <p:embeddedFont>
      <p:font typeface="Comic Sans MS" pitchFamily="66" charset="0"/>
      <p:regular r:id="rId69"/>
      <p:bold r:id="rId70"/>
    </p:embeddedFont>
  </p:embeddedFontLst>
  <p:custDataLst>
    <p:tags r:id="rId7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709" autoAdjust="0"/>
  </p:normalViewPr>
  <p:slideViewPr>
    <p:cSldViewPr>
      <p:cViewPr varScale="1">
        <p:scale>
          <a:sx n="89" d="100"/>
          <a:sy n="89" d="100"/>
        </p:scale>
        <p:origin x="-1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63" Type="http://schemas.openxmlformats.org/officeDocument/2006/relationships/font" Target="fonts/font30.fntdata"/><Relationship Id="rId68" Type="http://schemas.openxmlformats.org/officeDocument/2006/relationships/font" Target="fonts/font35.fntdata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font" Target="fonts/font25.fntdata"/><Relationship Id="rId66" Type="http://schemas.openxmlformats.org/officeDocument/2006/relationships/font" Target="fonts/font33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font" Target="fonts/font2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font" Target="fonts/font27.fntdata"/><Relationship Id="rId65" Type="http://schemas.openxmlformats.org/officeDocument/2006/relationships/font" Target="fonts/font32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64" Type="http://schemas.openxmlformats.org/officeDocument/2006/relationships/font" Target="fonts/font31.fntdata"/><Relationship Id="rId69" Type="http://schemas.openxmlformats.org/officeDocument/2006/relationships/font" Target="fonts/font36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font" Target="fonts/font26.fntdata"/><Relationship Id="rId67" Type="http://schemas.openxmlformats.org/officeDocument/2006/relationships/font" Target="fonts/font34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62" Type="http://schemas.openxmlformats.org/officeDocument/2006/relationships/font" Target="fonts/font29.fntdata"/><Relationship Id="rId70" Type="http://schemas.openxmlformats.org/officeDocument/2006/relationships/font" Target="fonts/font37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unal.REDMOND\My%20Documents\research\Lectures\excel-gaussia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unal.REDMOND\My%20Documents\research\Lectures\excel-gaussia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unal.REDMOND\My%20Documents\research\Lectures\excel-gaussia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Sheet1!$A$101:$A$201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Sheet1!$B$101:$B$201</c:f>
              <c:numCache>
                <c:formatCode>General</c:formatCode>
                <c:ptCount val="101"/>
                <c:pt idx="0">
                  <c:v>1</c:v>
                </c:pt>
                <c:pt idx="1">
                  <c:v>0.99900049983337502</c:v>
                </c:pt>
                <c:pt idx="2">
                  <c:v>0.99600798934399148</c:v>
                </c:pt>
                <c:pt idx="3">
                  <c:v>0.99104037877288353</c:v>
                </c:pt>
                <c:pt idx="4">
                  <c:v>0.98412732005528458</c:v>
                </c:pt>
                <c:pt idx="5">
                  <c:v>0.97530991202833384</c:v>
                </c:pt>
                <c:pt idx="6">
                  <c:v>0.96464029348312896</c:v>
                </c:pt>
                <c:pt idx="7">
                  <c:v>0.9521811296985071</c:v>
                </c:pt>
                <c:pt idx="8">
                  <c:v>0.93800499953072969</c:v>
                </c:pt>
                <c:pt idx="9">
                  <c:v>0.92219369144460805</c:v>
                </c:pt>
                <c:pt idx="10">
                  <c:v>0.90483741803595952</c:v>
                </c:pt>
                <c:pt idx="11">
                  <c:v>0.88603395959287712</c:v>
                </c:pt>
                <c:pt idx="12">
                  <c:v>0.86588774805920499</c:v>
                </c:pt>
                <c:pt idx="13">
                  <c:v>0.84450890338603435</c:v>
                </c:pt>
                <c:pt idx="14">
                  <c:v>0.82201223467818985</c:v>
                </c:pt>
                <c:pt idx="15">
                  <c:v>0.79851621875937706</c:v>
                </c:pt>
                <c:pt idx="16">
                  <c:v>0.77414196879224628</c:v>
                </c:pt>
                <c:pt idx="17">
                  <c:v>0.74901220540266711</c:v>
                </c:pt>
                <c:pt idx="18">
                  <c:v>0.72325024237984525</c:v>
                </c:pt>
                <c:pt idx="19">
                  <c:v>0.69697899846687716</c:v>
                </c:pt>
                <c:pt idx="20">
                  <c:v>0.67032004603564155</c:v>
                </c:pt>
                <c:pt idx="21">
                  <c:v>0.64339270657295622</c:v>
                </c:pt>
                <c:pt idx="22">
                  <c:v>0.61631320191228856</c:v>
                </c:pt>
                <c:pt idx="23">
                  <c:v>0.58919386904864368</c:v>
                </c:pt>
                <c:pt idx="24">
                  <c:v>0.56214244519682244</c:v>
                </c:pt>
                <c:pt idx="25">
                  <c:v>0.53526142851899061</c:v>
                </c:pt>
                <c:pt idx="26">
                  <c:v>0.50864751868031588</c:v>
                </c:pt>
                <c:pt idx="27">
                  <c:v>0.48239114011512579</c:v>
                </c:pt>
                <c:pt idx="28">
                  <c:v>0.45657604962331472</c:v>
                </c:pt>
                <c:pt idx="29">
                  <c:v>0.43127902868897855</c:v>
                </c:pt>
                <c:pt idx="30">
                  <c:v>0.40656965974059911</c:v>
                </c:pt>
                <c:pt idx="31">
                  <c:v>0.38251018447178037</c:v>
                </c:pt>
                <c:pt idx="32">
                  <c:v>0.35915544132940602</c:v>
                </c:pt>
                <c:pt idx="33">
                  <c:v>0.33655287836473957</c:v>
                </c:pt>
                <c:pt idx="34">
                  <c:v>0.31474263684278192</c:v>
                </c:pt>
                <c:pt idx="35">
                  <c:v>0.29375770032353277</c:v>
                </c:pt>
                <c:pt idx="36">
                  <c:v>0.27362410337041004</c:v>
                </c:pt>
                <c:pt idx="37">
                  <c:v>0.25436119360819465</c:v>
                </c:pt>
                <c:pt idx="38">
                  <c:v>0.23598194054475854</c:v>
                </c:pt>
                <c:pt idx="39">
                  <c:v>0.21849328438476445</c:v>
                </c:pt>
                <c:pt idx="40">
                  <c:v>0.20189651799465475</c:v>
                </c:pt>
                <c:pt idx="41">
                  <c:v>0.18618769521930401</c:v>
                </c:pt>
                <c:pt idx="42">
                  <c:v>0.1713580588933574</c:v>
                </c:pt>
                <c:pt idx="43">
                  <c:v>0.15739448212473825</c:v>
                </c:pt>
                <c:pt idx="44">
                  <c:v>0.1442799167427882</c:v>
                </c:pt>
                <c:pt idx="45">
                  <c:v>0.13199384318783136</c:v>
                </c:pt>
                <c:pt idx="46">
                  <c:v>0.12051271656014968</c:v>
                </c:pt>
                <c:pt idx="47">
                  <c:v>0.10981040403263929</c:v>
                </c:pt>
                <c:pt idx="48">
                  <c:v>9.985860935030362E-2</c:v>
                </c:pt>
                <c:pt idx="49">
                  <c:v>9.0627280679984046E-2</c:v>
                </c:pt>
                <c:pt idx="50">
                  <c:v>8.2084998623899313E-2</c:v>
                </c:pt>
                <c:pt idx="51">
                  <c:v>7.4199341760532819E-2</c:v>
                </c:pt>
                <c:pt idx="52">
                  <c:v>6.6937227616750181E-2</c:v>
                </c:pt>
                <c:pt idx="53">
                  <c:v>6.0265227497298915E-2</c:v>
                </c:pt>
                <c:pt idx="54">
                  <c:v>5.4149854094924274E-2</c:v>
                </c:pt>
                <c:pt idx="55">
                  <c:v>4.8557821270009967E-2</c:v>
                </c:pt>
                <c:pt idx="56">
                  <c:v>4.3456275818102477E-2</c:v>
                </c:pt>
                <c:pt idx="57">
                  <c:v>3.8813001433121656E-2</c:v>
                </c:pt>
                <c:pt idx="58">
                  <c:v>3.4596595420891982E-2</c:v>
                </c:pt>
                <c:pt idx="59">
                  <c:v>3.0776619020290639E-2</c:v>
                </c:pt>
                <c:pt idx="60">
                  <c:v>2.7323722447292611E-2</c:v>
                </c:pt>
                <c:pt idx="61">
                  <c:v>2.4209745990791402E-2</c:v>
                </c:pt>
                <c:pt idx="62">
                  <c:v>2.140779865948448E-2</c:v>
                </c:pt>
                <c:pt idx="63">
                  <c:v>1.8892316008149571E-2</c:v>
                </c:pt>
                <c:pt idx="64">
                  <c:v>1.6639098861723624E-2</c:v>
                </c:pt>
                <c:pt idx="65">
                  <c:v>1.4625334709594222E-2</c:v>
                </c:pt>
                <c:pt idx="66">
                  <c:v>1.2829603563674317E-2</c:v>
                </c:pt>
                <c:pt idx="67">
                  <c:v>1.1231870065591214E-2</c:v>
                </c:pt>
                <c:pt idx="68">
                  <c:v>9.813463594319562E-3</c:v>
                </c:pt>
                <c:pt idx="69">
                  <c:v>8.5570480694780512E-3</c:v>
                </c:pt>
                <c:pt idx="70">
                  <c:v>7.4465830709243806E-3</c:v>
                </c:pt>
                <c:pt idx="71">
                  <c:v>6.4672778057666093E-3</c:v>
                </c:pt>
                <c:pt idx="72">
                  <c:v>5.6055393528256824E-3</c:v>
                </c:pt>
                <c:pt idx="73">
                  <c:v>4.8489165051037704E-3</c:v>
                </c:pt>
                <c:pt idx="74">
                  <c:v>4.1860404158507109E-3</c:v>
                </c:pt>
                <c:pt idx="75">
                  <c:v>3.60656313601574E-3</c:v>
                </c:pt>
                <c:pt idx="76">
                  <c:v>3.1010950125722699E-3</c:v>
                </c:pt>
                <c:pt idx="77">
                  <c:v>2.661141800449348E-3</c:v>
                </c:pt>
                <c:pt idx="78">
                  <c:v>2.2790422273408751E-3</c:v>
                </c:pt>
                <c:pt idx="79">
                  <c:v>1.9479066419251464E-3</c:v>
                </c:pt>
                <c:pt idx="80">
                  <c:v>1.6615572731739441E-3</c:v>
                </c:pt>
                <c:pt idx="81">
                  <c:v>1.4144705323433943E-3</c:v>
                </c:pt>
                <c:pt idx="82">
                  <c:v>1.201721700551038E-3</c:v>
                </c:pt>
                <c:pt idx="83">
                  <c:v>1.0189322639630528E-3</c:v>
                </c:pt>
                <c:pt idx="84">
                  <c:v>8.62220085744458E-4</c:v>
                </c:pt>
                <c:pt idx="85">
                  <c:v>7.2815253908946808E-4</c:v>
                </c:pt>
                <c:pt idx="86">
                  <c:v>6.1370266872273717E-4</c:v>
                </c:pt>
                <c:pt idx="87">
                  <c:v>5.1620839899322094E-4</c:v>
                </c:pt>
                <c:pt idx="88">
                  <c:v>4.3333476471489331E-4</c:v>
                </c:pt>
                <c:pt idx="89">
                  <c:v>3.6303910580916769E-4</c:v>
                </c:pt>
                <c:pt idx="90">
                  <c:v>3.0353913807886846E-4</c:v>
                </c:pt>
                <c:pt idx="91">
                  <c:v>2.5328378956105096E-4</c:v>
                </c:pt>
                <c:pt idx="92">
                  <c:v>2.1092667431085819E-4</c:v>
                </c:pt>
                <c:pt idx="93">
                  <c:v>1.7530206259843616E-4</c:v>
                </c:pt>
                <c:pt idx="94">
                  <c:v>1.4540319779771457E-4</c:v>
                </c:pt>
                <c:pt idx="95">
                  <c:v>1.2036280516721317E-4</c:v>
                </c:pt>
                <c:pt idx="96">
                  <c:v>9.9435635749928287E-5</c:v>
                </c:pt>
                <c:pt idx="97">
                  <c:v>8.1982889262877746E-5</c:v>
                </c:pt>
                <c:pt idx="98">
                  <c:v>6.7458362653064632E-5</c:v>
                </c:pt>
                <c:pt idx="99">
                  <c:v>5.5396175549305347E-5</c:v>
                </c:pt>
                <c:pt idx="100">
                  <c:v>4.5399929762484983E-5</c:v>
                </c:pt>
              </c:numCache>
            </c:numRef>
          </c:val>
        </c:ser>
        <c:marker val="1"/>
        <c:axId val="39759232"/>
        <c:axId val="39762560"/>
      </c:lineChart>
      <c:catAx>
        <c:axId val="39759232"/>
        <c:scaling>
          <c:orientation val="minMax"/>
        </c:scaling>
        <c:delete val="1"/>
        <c:axPos val="b"/>
        <c:numFmt formatCode="General" sourceLinked="1"/>
        <c:tickLblPos val="nextTo"/>
        <c:crossAx val="39762560"/>
        <c:crosses val="autoZero"/>
        <c:auto val="1"/>
        <c:lblAlgn val="ctr"/>
        <c:lblOffset val="100"/>
      </c:catAx>
      <c:valAx>
        <c:axId val="39762560"/>
        <c:scaling>
          <c:orientation val="minMax"/>
        </c:scaling>
        <c:delete val="1"/>
        <c:axPos val="l"/>
        <c:numFmt formatCode="General" sourceLinked="1"/>
        <c:tickLblPos val="nextTo"/>
        <c:crossAx val="39759232"/>
        <c:crosses val="autoZero"/>
        <c:crossBetween val="between"/>
      </c:valAx>
      <c:spPr>
        <a:ln w="38100">
          <a:solidFill>
            <a:schemeClr val="accent3"/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Sheet1!$A$101:$A$201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Sheet1!$B$101:$B$201</c:f>
              <c:numCache>
                <c:formatCode>General</c:formatCode>
                <c:ptCount val="101"/>
                <c:pt idx="0">
                  <c:v>1</c:v>
                </c:pt>
                <c:pt idx="1">
                  <c:v>0.99900049983337502</c:v>
                </c:pt>
                <c:pt idx="2">
                  <c:v>0.99600798934399148</c:v>
                </c:pt>
                <c:pt idx="3">
                  <c:v>0.99104037877288353</c:v>
                </c:pt>
                <c:pt idx="4">
                  <c:v>0.98412732005528458</c:v>
                </c:pt>
                <c:pt idx="5">
                  <c:v>0.97530991202833628</c:v>
                </c:pt>
                <c:pt idx="6">
                  <c:v>0.96464029348312985</c:v>
                </c:pt>
                <c:pt idx="7">
                  <c:v>0.95218112969850743</c:v>
                </c:pt>
                <c:pt idx="8">
                  <c:v>0.93800499953072969</c:v>
                </c:pt>
                <c:pt idx="9">
                  <c:v>0.92219369144460805</c:v>
                </c:pt>
                <c:pt idx="10">
                  <c:v>0.90483741803595952</c:v>
                </c:pt>
                <c:pt idx="11">
                  <c:v>0.88603395959287568</c:v>
                </c:pt>
                <c:pt idx="12">
                  <c:v>0.86588774805920499</c:v>
                </c:pt>
                <c:pt idx="13">
                  <c:v>0.84450890338603435</c:v>
                </c:pt>
                <c:pt idx="14">
                  <c:v>0.8220122346781904</c:v>
                </c:pt>
                <c:pt idx="15">
                  <c:v>0.79851621875937706</c:v>
                </c:pt>
                <c:pt idx="16">
                  <c:v>0.77414196879224839</c:v>
                </c:pt>
                <c:pt idx="17">
                  <c:v>0.74901220540266678</c:v>
                </c:pt>
                <c:pt idx="18">
                  <c:v>0.72325024237984581</c:v>
                </c:pt>
                <c:pt idx="19">
                  <c:v>0.69697899846687617</c:v>
                </c:pt>
                <c:pt idx="20">
                  <c:v>0.67032004603564188</c:v>
                </c:pt>
                <c:pt idx="21">
                  <c:v>0.64339270657295622</c:v>
                </c:pt>
                <c:pt idx="22">
                  <c:v>0.61631320191228856</c:v>
                </c:pt>
                <c:pt idx="23">
                  <c:v>0.58919386904864357</c:v>
                </c:pt>
                <c:pt idx="24">
                  <c:v>0.56214244519682244</c:v>
                </c:pt>
                <c:pt idx="25">
                  <c:v>0.53526142851899061</c:v>
                </c:pt>
                <c:pt idx="26">
                  <c:v>0.50864751868031621</c:v>
                </c:pt>
                <c:pt idx="27">
                  <c:v>0.48239114011512579</c:v>
                </c:pt>
                <c:pt idx="28">
                  <c:v>0.45657604962331472</c:v>
                </c:pt>
                <c:pt idx="29">
                  <c:v>0.43127902868897855</c:v>
                </c:pt>
                <c:pt idx="30">
                  <c:v>0.40656965974059911</c:v>
                </c:pt>
                <c:pt idx="31">
                  <c:v>0.38251018447178037</c:v>
                </c:pt>
                <c:pt idx="32">
                  <c:v>0.35915544132940624</c:v>
                </c:pt>
                <c:pt idx="33">
                  <c:v>0.33655287836473996</c:v>
                </c:pt>
                <c:pt idx="34">
                  <c:v>0.31474263684278192</c:v>
                </c:pt>
                <c:pt idx="35">
                  <c:v>0.29375770032353277</c:v>
                </c:pt>
                <c:pt idx="36">
                  <c:v>0.27362410337041038</c:v>
                </c:pt>
                <c:pt idx="37">
                  <c:v>0.25436119360819465</c:v>
                </c:pt>
                <c:pt idx="38">
                  <c:v>0.23598194054475854</c:v>
                </c:pt>
                <c:pt idx="39">
                  <c:v>0.21849328438476462</c:v>
                </c:pt>
                <c:pt idx="40">
                  <c:v>0.20189651799465466</c:v>
                </c:pt>
                <c:pt idx="41">
                  <c:v>0.18618769521930401</c:v>
                </c:pt>
                <c:pt idx="42">
                  <c:v>0.1713580588933574</c:v>
                </c:pt>
                <c:pt idx="43">
                  <c:v>0.15739448212473842</c:v>
                </c:pt>
                <c:pt idx="44">
                  <c:v>0.1442799167427882</c:v>
                </c:pt>
                <c:pt idx="45">
                  <c:v>0.13199384318783153</c:v>
                </c:pt>
                <c:pt idx="46">
                  <c:v>0.12051271656014972</c:v>
                </c:pt>
                <c:pt idx="47">
                  <c:v>0.10981040403263929</c:v>
                </c:pt>
                <c:pt idx="48">
                  <c:v>9.9858609350303246E-2</c:v>
                </c:pt>
                <c:pt idx="49">
                  <c:v>9.0627280679984004E-2</c:v>
                </c:pt>
                <c:pt idx="50">
                  <c:v>8.2084998623898828E-2</c:v>
                </c:pt>
                <c:pt idx="51">
                  <c:v>7.4199341760532819E-2</c:v>
                </c:pt>
                <c:pt idx="52">
                  <c:v>6.6937227616750153E-2</c:v>
                </c:pt>
                <c:pt idx="53">
                  <c:v>6.0265227497298804E-2</c:v>
                </c:pt>
                <c:pt idx="54">
                  <c:v>5.4149854094924267E-2</c:v>
                </c:pt>
                <c:pt idx="55">
                  <c:v>4.8557821270009967E-2</c:v>
                </c:pt>
                <c:pt idx="56">
                  <c:v>4.3456275818102463E-2</c:v>
                </c:pt>
                <c:pt idx="57">
                  <c:v>3.8813001433121636E-2</c:v>
                </c:pt>
                <c:pt idx="58">
                  <c:v>3.4596595420891954E-2</c:v>
                </c:pt>
                <c:pt idx="59">
                  <c:v>3.0776619020290601E-2</c:v>
                </c:pt>
                <c:pt idx="60">
                  <c:v>2.73237224472926E-2</c:v>
                </c:pt>
                <c:pt idx="61">
                  <c:v>2.4209745990791391E-2</c:v>
                </c:pt>
                <c:pt idx="62">
                  <c:v>2.1407798659484466E-2</c:v>
                </c:pt>
                <c:pt idx="63">
                  <c:v>1.8892316008149571E-2</c:v>
                </c:pt>
                <c:pt idx="64">
                  <c:v>1.6639098861723624E-2</c:v>
                </c:pt>
                <c:pt idx="65">
                  <c:v>1.4625334709594222E-2</c:v>
                </c:pt>
                <c:pt idx="66">
                  <c:v>1.2829603563674316E-2</c:v>
                </c:pt>
                <c:pt idx="67">
                  <c:v>1.1231870065591181E-2</c:v>
                </c:pt>
                <c:pt idx="68">
                  <c:v>9.8134635943195568E-3</c:v>
                </c:pt>
                <c:pt idx="69">
                  <c:v>8.5570480694780546E-3</c:v>
                </c:pt>
                <c:pt idx="70">
                  <c:v>7.4465830709243806E-3</c:v>
                </c:pt>
                <c:pt idx="71">
                  <c:v>6.4672778057666093E-3</c:v>
                </c:pt>
                <c:pt idx="72">
                  <c:v>5.6055393528256781E-3</c:v>
                </c:pt>
                <c:pt idx="73">
                  <c:v>4.8489165051037704E-3</c:v>
                </c:pt>
                <c:pt idx="74">
                  <c:v>4.18604041585071E-3</c:v>
                </c:pt>
                <c:pt idx="75">
                  <c:v>3.6065631360157392E-3</c:v>
                </c:pt>
                <c:pt idx="76">
                  <c:v>3.1010950125722691E-3</c:v>
                </c:pt>
                <c:pt idx="77">
                  <c:v>2.661141800449348E-3</c:v>
                </c:pt>
                <c:pt idx="78">
                  <c:v>2.2790422273408751E-3</c:v>
                </c:pt>
                <c:pt idx="79">
                  <c:v>1.9479066419251481E-3</c:v>
                </c:pt>
                <c:pt idx="80">
                  <c:v>1.6615572731739435E-3</c:v>
                </c:pt>
                <c:pt idx="81">
                  <c:v>1.4144705323433941E-3</c:v>
                </c:pt>
                <c:pt idx="82">
                  <c:v>1.201721700551038E-3</c:v>
                </c:pt>
                <c:pt idx="83">
                  <c:v>1.0189322639630521E-3</c:v>
                </c:pt>
                <c:pt idx="84">
                  <c:v>8.6222008574445767E-4</c:v>
                </c:pt>
                <c:pt idx="85">
                  <c:v>7.2815253908946819E-4</c:v>
                </c:pt>
                <c:pt idx="86">
                  <c:v>6.1370266872273521E-4</c:v>
                </c:pt>
                <c:pt idx="87">
                  <c:v>5.1620839899322094E-4</c:v>
                </c:pt>
                <c:pt idx="88">
                  <c:v>4.3333476471489173E-4</c:v>
                </c:pt>
                <c:pt idx="89">
                  <c:v>3.6303910580916775E-4</c:v>
                </c:pt>
                <c:pt idx="90">
                  <c:v>3.0353913807886829E-4</c:v>
                </c:pt>
                <c:pt idx="91">
                  <c:v>2.5328378956105015E-4</c:v>
                </c:pt>
                <c:pt idx="92">
                  <c:v>2.1092667431085691E-4</c:v>
                </c:pt>
                <c:pt idx="93">
                  <c:v>1.7530206259843553E-4</c:v>
                </c:pt>
                <c:pt idx="94">
                  <c:v>1.4540319779771425E-4</c:v>
                </c:pt>
                <c:pt idx="95">
                  <c:v>1.2036280516721316E-4</c:v>
                </c:pt>
                <c:pt idx="96">
                  <c:v>9.9435635749928246E-5</c:v>
                </c:pt>
                <c:pt idx="97">
                  <c:v>8.1982889262877665E-5</c:v>
                </c:pt>
                <c:pt idx="98">
                  <c:v>6.7458362653064483E-5</c:v>
                </c:pt>
                <c:pt idx="99">
                  <c:v>5.5396175549305306E-5</c:v>
                </c:pt>
                <c:pt idx="100">
                  <c:v>4.5399929762484881E-5</c:v>
                </c:pt>
              </c:numCache>
            </c:numRef>
          </c:val>
        </c:ser>
        <c:marker val="1"/>
        <c:axId val="40326656"/>
        <c:axId val="40328192"/>
      </c:lineChart>
      <c:catAx>
        <c:axId val="40326656"/>
        <c:scaling>
          <c:orientation val="minMax"/>
        </c:scaling>
        <c:delete val="1"/>
        <c:axPos val="b"/>
        <c:numFmt formatCode="General" sourceLinked="1"/>
        <c:tickLblPos val="nextTo"/>
        <c:crossAx val="40328192"/>
        <c:crosses val="autoZero"/>
        <c:auto val="1"/>
        <c:lblAlgn val="ctr"/>
        <c:lblOffset val="100"/>
      </c:catAx>
      <c:valAx>
        <c:axId val="40328192"/>
        <c:scaling>
          <c:orientation val="minMax"/>
        </c:scaling>
        <c:delete val="1"/>
        <c:axPos val="l"/>
        <c:numFmt formatCode="General" sourceLinked="1"/>
        <c:tickLblPos val="nextTo"/>
        <c:crossAx val="40326656"/>
        <c:crosses val="autoZero"/>
        <c:crossBetween val="between"/>
      </c:valAx>
      <c:spPr>
        <a:ln w="38100">
          <a:solidFill>
            <a:schemeClr val="accent3"/>
          </a:solidFill>
        </a:ln>
      </c:spPr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Sheet1!$A$101:$A$201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Sheet1!$C$101:$C$201</c:f>
              <c:numCache>
                <c:formatCode>General</c:formatCode>
                <c:ptCount val="101"/>
                <c:pt idx="0">
                  <c:v>0</c:v>
                </c:pt>
                <c:pt idx="1">
                  <c:v>6.6600033322225E-2</c:v>
                </c:pt>
                <c:pt idx="2">
                  <c:v>0.13280106524586552</c:v>
                </c:pt>
                <c:pt idx="3">
                  <c:v>0.19820807575457672</c:v>
                </c:pt>
                <c:pt idx="4">
                  <c:v>0.26243395201474268</c:v>
                </c:pt>
                <c:pt idx="5">
                  <c:v>0.32510330400944654</c:v>
                </c:pt>
                <c:pt idx="6">
                  <c:v>0.38585611739325293</c:v>
                </c:pt>
                <c:pt idx="7">
                  <c:v>0.44435119385930238</c:v>
                </c:pt>
                <c:pt idx="8">
                  <c:v>0.50026933308305577</c:v>
                </c:pt>
                <c:pt idx="9">
                  <c:v>0.55331621486676186</c:v>
                </c:pt>
                <c:pt idx="10">
                  <c:v>0.60322494535730631</c:v>
                </c:pt>
                <c:pt idx="11">
                  <c:v>0.64975823703478286</c:v>
                </c:pt>
                <c:pt idx="12">
                  <c:v>0.69271019844736359</c:v>
                </c:pt>
                <c:pt idx="13">
                  <c:v>0.73190771626790052</c:v>
                </c:pt>
                <c:pt idx="14">
                  <c:v>0.76721141903297463</c:v>
                </c:pt>
                <c:pt idx="15">
                  <c:v>0.79851621875937651</c:v>
                </c:pt>
                <c:pt idx="16">
                  <c:v>0.82575143337840484</c:v>
                </c:pt>
                <c:pt idx="17">
                  <c:v>0.84888049945635868</c:v>
                </c:pt>
                <c:pt idx="18">
                  <c:v>0.86790029085581344</c:v>
                </c:pt>
                <c:pt idx="19">
                  <c:v>0.88284006472470544</c:v>
                </c:pt>
                <c:pt idx="20">
                  <c:v>0.89376006138085251</c:v>
                </c:pt>
                <c:pt idx="21">
                  <c:v>0.90074978920213877</c:v>
                </c:pt>
                <c:pt idx="22">
                  <c:v>0.90392602947135758</c:v>
                </c:pt>
                <c:pt idx="23">
                  <c:v>0.90343059920791569</c:v>
                </c:pt>
                <c:pt idx="24">
                  <c:v>0.89942791231491592</c:v>
                </c:pt>
                <c:pt idx="25">
                  <c:v>0.89210238086498039</c:v>
                </c:pt>
                <c:pt idx="26">
                  <c:v>0.88165569904588026</c:v>
                </c:pt>
                <c:pt idx="27">
                  <c:v>0.86830405220722662</c:v>
                </c:pt>
                <c:pt idx="28">
                  <c:v>0.85227529263019486</c:v>
                </c:pt>
                <c:pt idx="29">
                  <c:v>0.83380612213202521</c:v>
                </c:pt>
                <c:pt idx="30">
                  <c:v>0.8131393194812</c:v>
                </c:pt>
                <c:pt idx="31">
                  <c:v>0.7905210479083461</c:v>
                </c:pt>
                <c:pt idx="32">
                  <c:v>0.76619827483606362</c:v>
                </c:pt>
                <c:pt idx="33">
                  <c:v>0.74041633240242144</c:v>
                </c:pt>
                <c:pt idx="34">
                  <c:v>0.71341664351030554</c:v>
                </c:pt>
                <c:pt idx="35">
                  <c:v>0.68543463408824323</c:v>
                </c:pt>
                <c:pt idx="36">
                  <c:v>0.65669784808898513</c:v>
                </c:pt>
                <c:pt idx="37">
                  <c:v>0.62742427756688579</c:v>
                </c:pt>
                <c:pt idx="38">
                  <c:v>0.59782091604672161</c:v>
                </c:pt>
                <c:pt idx="39">
                  <c:v>0.56808253940038422</c:v>
                </c:pt>
                <c:pt idx="40">
                  <c:v>0.53839071465241461</c:v>
                </c:pt>
                <c:pt idx="41">
                  <c:v>0.50891303359943163</c:v>
                </c:pt>
                <c:pt idx="42">
                  <c:v>0.47980256490140294</c:v>
                </c:pt>
                <c:pt idx="43">
                  <c:v>0.45119751542424652</c:v>
                </c:pt>
                <c:pt idx="44">
                  <c:v>0.42322108911217882</c:v>
                </c:pt>
                <c:pt idx="45">
                  <c:v>0.39598152956349253</c:v>
                </c:pt>
                <c:pt idx="46">
                  <c:v>0.36957233078446072</c:v>
                </c:pt>
                <c:pt idx="47">
                  <c:v>0.3440725993022723</c:v>
                </c:pt>
                <c:pt idx="48">
                  <c:v>0.31954754992097173</c:v>
                </c:pt>
                <c:pt idx="49">
                  <c:v>0.29604911688794738</c:v>
                </c:pt>
                <c:pt idx="50">
                  <c:v>0.27361666207966551</c:v>
                </c:pt>
                <c:pt idx="51">
                  <c:v>0.25227776198581348</c:v>
                </c:pt>
                <c:pt idx="52">
                  <c:v>0.23204905573806744</c:v>
                </c:pt>
                <c:pt idx="53">
                  <c:v>0.21293713715712442</c:v>
                </c:pt>
                <c:pt idx="54">
                  <c:v>0.19493947474172826</c:v>
                </c:pt>
                <c:pt idx="55">
                  <c:v>0.17804534465670427</c:v>
                </c:pt>
                <c:pt idx="56">
                  <c:v>0.16223676305424825</c:v>
                </c:pt>
                <c:pt idx="57">
                  <c:v>0.14748940544586348</c:v>
                </c:pt>
                <c:pt idx="58">
                  <c:v>0.13377350229411517</c:v>
                </c:pt>
                <c:pt idx="59">
                  <c:v>0.12105470147981014</c:v>
                </c:pt>
                <c:pt idx="60">
                  <c:v>0.10929488978917086</c:v>
                </c:pt>
                <c:pt idx="61">
                  <c:v>9.8452967029218227E-2</c:v>
                </c:pt>
                <c:pt idx="62">
                  <c:v>8.8485567792535205E-2</c:v>
                </c:pt>
                <c:pt idx="63">
                  <c:v>7.9347727234228727E-2</c:v>
                </c:pt>
                <c:pt idx="64">
                  <c:v>7.0993488476687461E-2</c:v>
                </c:pt>
                <c:pt idx="65">
                  <c:v>6.337645040824201E-2</c:v>
                </c:pt>
                <c:pt idx="66">
                  <c:v>5.6450255680166865E-2</c:v>
                </c:pt>
                <c:pt idx="67">
                  <c:v>5.0169019626307168E-2</c:v>
                </c:pt>
                <c:pt idx="68">
                  <c:v>4.4487701627582033E-2</c:v>
                </c:pt>
                <c:pt idx="69">
                  <c:v>3.9362421119598777E-2</c:v>
                </c:pt>
                <c:pt idx="70">
                  <c:v>3.4750720997646908E-2</c:v>
                </c:pt>
                <c:pt idx="71">
                  <c:v>3.0611781613961851E-2</c:v>
                </c:pt>
                <c:pt idx="72">
                  <c:v>2.6906588893563253E-2</c:v>
                </c:pt>
                <c:pt idx="73">
                  <c:v>2.3598060324838327E-2</c:v>
                </c:pt>
                <c:pt idx="74">
                  <c:v>2.06511327181968E-2</c:v>
                </c:pt>
                <c:pt idx="75">
                  <c:v>1.8032815680078661E-2</c:v>
                </c:pt>
                <c:pt idx="76">
                  <c:v>1.5712214730366086E-2</c:v>
                </c:pt>
                <c:pt idx="77">
                  <c:v>1.3660527908973284E-2</c:v>
                </c:pt>
                <c:pt idx="78">
                  <c:v>1.1851019582172561E-2</c:v>
                </c:pt>
                <c:pt idx="79">
                  <c:v>1.025897498080575E-2</c:v>
                </c:pt>
                <c:pt idx="80">
                  <c:v>8.8616387902610248E-3</c:v>
                </c:pt>
                <c:pt idx="81">
                  <c:v>7.6381408746543332E-3</c:v>
                </c:pt>
                <c:pt idx="82">
                  <c:v>6.5694119630123424E-3</c:v>
                </c:pt>
                <c:pt idx="83">
                  <c:v>5.6380918605955363E-3</c:v>
                </c:pt>
                <c:pt idx="84">
                  <c:v>4.8284324801689434E-3</c:v>
                </c:pt>
                <c:pt idx="85">
                  <c:v>4.1261977215069461E-3</c:v>
                </c:pt>
                <c:pt idx="86">
                  <c:v>3.5185619673436812E-3</c:v>
                </c:pt>
                <c:pt idx="87">
                  <c:v>2.9940087141606814E-3</c:v>
                </c:pt>
                <c:pt idx="88">
                  <c:v>2.5422306196606981E-3</c:v>
                </c:pt>
                <c:pt idx="89">
                  <c:v>2.1540320278010412E-3</c:v>
                </c:pt>
                <c:pt idx="90">
                  <c:v>1.8212348284732101E-3</c:v>
                </c:pt>
                <c:pt idx="91">
                  <c:v>1.5365883233370437E-3</c:v>
                </c:pt>
                <c:pt idx="92">
                  <c:v>1.2936836024399218E-3</c:v>
                </c:pt>
                <c:pt idx="93">
                  <c:v>1.0868727881103001E-3</c:v>
                </c:pt>
                <c:pt idx="94">
                  <c:v>9.1119337286567521E-4</c:v>
                </c:pt>
                <c:pt idx="95">
                  <c:v>7.6229776605901711E-4</c:v>
                </c:pt>
                <c:pt idx="96">
                  <c:v>6.3638806879953789E-4</c:v>
                </c:pt>
                <c:pt idx="97">
                  <c:v>5.3015601723327898E-4</c:v>
                </c:pt>
                <c:pt idx="98">
                  <c:v>4.4072796933336029E-4</c:v>
                </c:pt>
                <c:pt idx="99">
                  <c:v>3.6561475862541292E-4</c:v>
                </c:pt>
                <c:pt idx="100">
                  <c:v>3.0266619841656572E-4</c:v>
                </c:pt>
              </c:numCache>
            </c:numRef>
          </c:val>
        </c:ser>
        <c:marker val="1"/>
        <c:axId val="40355712"/>
        <c:axId val="40357248"/>
      </c:lineChart>
      <c:catAx>
        <c:axId val="40355712"/>
        <c:scaling>
          <c:orientation val="minMax"/>
        </c:scaling>
        <c:delete val="1"/>
        <c:axPos val="b"/>
        <c:numFmt formatCode="General" sourceLinked="1"/>
        <c:tickLblPos val="nextTo"/>
        <c:crossAx val="40357248"/>
        <c:crosses val="autoZero"/>
        <c:auto val="1"/>
        <c:lblAlgn val="ctr"/>
        <c:lblOffset val="100"/>
      </c:catAx>
      <c:valAx>
        <c:axId val="40357248"/>
        <c:scaling>
          <c:orientation val="minMax"/>
        </c:scaling>
        <c:delete val="1"/>
        <c:axPos val="l"/>
        <c:numFmt formatCode="General" sourceLinked="1"/>
        <c:tickLblPos val="nextTo"/>
        <c:crossAx val="403557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136C05-5793-4B14-A34B-71296FC1F0C2}" type="datetimeFigureOut">
              <a:rPr lang="en-US"/>
              <a:pPr>
                <a:defRPr/>
              </a:pPr>
              <a:t>4/9/2009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644472C-A61E-496C-9432-B8DF3AA01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1F09E-5144-4AE0-BDD1-A1DD817F73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Let e have support T. A simple argument shows that as an adversary trying to make you decode to z, it is best for me to pick e to agree with Az on T.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B7D662-9E04-4255-9FE7-523DBABE55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 is a vector here but we use upper case W to emphasize that it's a random variable.   Note that S_1(W) is just the sum of absolute values of all the entries of W. Say more for the last sentence. Say in words that we first show that in expectation S_{\rho} is smaller than half S_1, and then we invoke measure concentration to argue that the probability of z being bad is exponentially small.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962309-8136-4AAF-B3C7-BFB2E6F7AD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Practice!! Say that it is not so hard to show that what is intuitively true from the picture is in fact true, so that "Then E[S_rho] = ½ E[S_1] ".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8F7300-3903-4E7E-8A0B-550E0F3F4B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2A6581-986F-47FB-990B-348FC5E22D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B4B465-069A-42B5-825F-3FCB4C6D2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73F71A-9282-49BA-AA76-33146F784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68AA55-D0D3-4877-AEBA-27CD033E1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E3B76D-548B-41B6-A8BF-0A65B0FEF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7C8536-374E-4F2C-B854-7104438EE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DD35F3-5B45-4850-BC65-57D9F2D8D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C954A7-1872-47AD-A6D3-892795D2B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70DC66-00AD-4FF8-A102-D3DD999B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4484A2-BC64-4DD4-B4C9-CAD6580F4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576616-12F9-4899-9D84-F0E5920C4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Tw Cen MT" pitchFamily="34" charset="0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Tw Cen MT" pitchFamily="34" charset="0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Tw Cen MT" pitchFamily="34" charset="0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Tw Cen MT" pitchFamily="34" charset="0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Tw Cen MT" pitchFamily="34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3"/>
                </a:solidFill>
              </a:rPr>
              <a:t>Kunal Talwar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MSR SVC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>
                <a:solidFill>
                  <a:schemeClr val="tx2"/>
                </a:solidFill>
              </a:rPr>
              <a:t>The Price of Privacy and </a:t>
            </a:r>
            <a:br>
              <a:rPr smtClean="0">
                <a:solidFill>
                  <a:schemeClr val="tx2"/>
                </a:solidFill>
              </a:rPr>
            </a:br>
            <a:r>
              <a:rPr smtClean="0">
                <a:solidFill>
                  <a:schemeClr val="tx2"/>
                </a:solidFill>
              </a:rPr>
              <a:t>the Limits of LP decoding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38200" y="6096000"/>
            <a:ext cx="427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[</a:t>
            </a:r>
            <a:r>
              <a:rPr lang="en-US">
                <a:solidFill>
                  <a:schemeClr val="accent2"/>
                </a:solidFill>
                <a:latin typeface="Georgia" pitchFamily="18" charset="0"/>
              </a:rPr>
              <a:t>Dwork, McSherry, Talwar, STOC 2007</a:t>
            </a:r>
            <a:r>
              <a:rPr lang="en-US">
                <a:latin typeface="Georgia" pitchFamily="18" charset="0"/>
              </a:rPr>
              <a:t>]</a:t>
            </a:r>
          </a:p>
        </p:txBody>
      </p:sp>
      <p:sp>
        <p:nvSpPr>
          <p:cNvPr id="14340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Georgia" pitchFamily="18" charset="0"/>
              </a:rPr>
              <a:t>TexPoint fonts used in EMF. </a:t>
            </a:r>
          </a:p>
          <a:p>
            <a:r>
              <a:rPr lang="en-US">
                <a:latin typeface="Georgia" pitchFamily="18" charset="0"/>
              </a:rPr>
              <a:t>Read the TexPoint manual before you delete this box.: </a:t>
            </a:r>
            <a:r>
              <a:rPr lang="en-US">
                <a:latin typeface="CMSY10"/>
              </a:rPr>
              <a:t>A</a:t>
            </a:r>
            <a:r>
              <a:rPr lang="en-US">
                <a:latin typeface="CMMI10"/>
              </a:rPr>
              <a:t>A</a:t>
            </a:r>
            <a:r>
              <a:rPr lang="en-US">
                <a:latin typeface="CMSY7"/>
              </a:rPr>
              <a:t>A</a:t>
            </a:r>
            <a:r>
              <a:rPr lang="en-US">
                <a:latin typeface="CMR7"/>
              </a:rPr>
              <a:t>A</a:t>
            </a:r>
            <a:r>
              <a:rPr lang="en-US">
                <a:latin typeface="CMMI7"/>
              </a:rPr>
              <a:t>A</a:t>
            </a:r>
            <a:r>
              <a:rPr lang="en-US">
                <a:latin typeface="CMR10"/>
              </a:rPr>
              <a:t>A</a:t>
            </a:r>
            <a:r>
              <a:rPr lang="en-US">
                <a:latin typeface="CMMI5"/>
              </a:rPr>
              <a:t>A</a:t>
            </a:r>
            <a:r>
              <a:rPr lang="en-US">
                <a:latin typeface="CMR5"/>
              </a:rPr>
              <a:t>A</a:t>
            </a:r>
            <a:endParaRPr lang="en-US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Let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*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 =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2390318914495168038956510438285657…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2"/>
                </a:solidFill>
              </a:rPr>
              <a:t>Theorem 1</a:t>
            </a:r>
            <a:r>
              <a:rPr lang="en-US" dirty="0" smtClean="0"/>
              <a:t>:  For any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*</a:t>
            </a:r>
            <a:r>
              <a:rPr lang="en-US" dirty="0" smtClean="0"/>
              <a:t>, there exists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c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such that if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has </a:t>
            </a:r>
            <a:r>
              <a:rPr lang="en-US" dirty="0" err="1" smtClean="0"/>
              <a:t>i.i.d</a:t>
            </a:r>
            <a:r>
              <a:rPr lang="en-US" dirty="0" smtClean="0"/>
              <a:t>. Gaussian entries, and if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cmr12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has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m =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cn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rows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k=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m</a:t>
            </a:r>
            <a:r>
              <a:rPr lang="en-US" dirty="0" smtClean="0">
                <a:solidFill>
                  <a:schemeClr val="tx1"/>
                </a:solidFill>
              </a:rPr>
              <a:t>, every support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vector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satisfies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–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 &lt;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 pitchFamily="18" charset="2"/>
              </a:rPr>
              <a:t>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then LP decoding reconstructs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’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where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x’-x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sz="2400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2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O(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 pitchFamily="18" charset="2"/>
              </a:rPr>
              <a:t>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∕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√n)</a:t>
            </a:r>
            <a:r>
              <a:rPr lang="en-US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2"/>
                </a:solidFill>
              </a:rPr>
              <a:t>Theorem 2</a:t>
            </a:r>
            <a:r>
              <a:rPr lang="en-US" dirty="0" smtClean="0"/>
              <a:t>:  For any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*</a:t>
            </a:r>
            <a:r>
              <a:rPr lang="en-US" dirty="0" smtClean="0"/>
              <a:t>, LP decoding can be made to fail, even if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m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  <a:sym typeface="Symbol"/>
              </a:rPr>
              <a:t> </a:t>
            </a:r>
            <a:r>
              <a:rPr lang="en-US" dirty="0" smtClean="0"/>
              <a:t>grows arbitrarily.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Results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 the privacy setting: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Suppose, 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*</a:t>
            </a:r>
            <a:r>
              <a:rPr lang="en-US" dirty="0" smtClean="0"/>
              <a:t>, the curator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answers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(1-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fraction of questions within error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o(√n)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answers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1"/>
                </a:solidFill>
                <a:latin typeface="cmr12" pitchFamily="34" charset="0"/>
                <a:sym typeface="Symbol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fraction of the questions arbitrarily.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ym typeface="Symbol"/>
              </a:rPr>
              <a:t>	Then the curator is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blatantly non-private</a:t>
            </a:r>
            <a:r>
              <a:rPr lang="en-US" dirty="0" smtClean="0">
                <a:sym typeface="Symbol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2"/>
                </a:solidFill>
              </a:rPr>
              <a:t>Theorem 3</a:t>
            </a:r>
            <a:r>
              <a:rPr lang="en-US" dirty="0" smtClean="0"/>
              <a:t>:  Similar LP decoding results hold when the entries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</a:t>
            </a:r>
            <a:r>
              <a:rPr lang="en-US" dirty="0" smtClean="0"/>
              <a:t> are randomly chosen from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§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1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ym typeface="Symbol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ym typeface="Symbol"/>
              </a:rPr>
              <a:t>Attack works in non-interactive setting as well.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Also leads to error correcting codes over finite alphabets.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Results</a:t>
            </a:r>
            <a:endParaRPr dirty="0"/>
          </a:p>
        </p:txBody>
      </p:sp>
      <p:sp>
        <p:nvSpPr>
          <p:cNvPr id="4" name="Action Button: End 3">
            <a:hlinkClick r:id="rId2" action="ppaction://hlinksldjump" highlightClick="1"/>
          </p:cNvPr>
          <p:cNvSpPr/>
          <p:nvPr/>
        </p:nvSpPr>
        <p:spPr>
          <a:xfrm>
            <a:off x="8534400" y="6324600"/>
            <a:ext cx="381000" cy="304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2"/>
                </a:solidFill>
              </a:rPr>
              <a:t>Theorem 1</a:t>
            </a:r>
            <a:r>
              <a:rPr lang="en-US" dirty="0" smtClean="0"/>
              <a:t>:  For any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*</a:t>
            </a:r>
            <a:r>
              <a:rPr lang="en-US" dirty="0" smtClean="0"/>
              <a:t>, there exists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c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such that if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B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has </a:t>
            </a:r>
            <a:r>
              <a:rPr lang="en-US" dirty="0" err="1" smtClean="0"/>
              <a:t>i.i.d</a:t>
            </a:r>
            <a:r>
              <a:rPr lang="en-US" dirty="0" smtClean="0"/>
              <a:t>. Gaussian entries, and if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cmr12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has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=  (1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c)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rows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k=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m</a:t>
            </a:r>
            <a:r>
              <a:rPr lang="en-US" dirty="0" smtClean="0">
                <a:solidFill>
                  <a:schemeClr val="tx1"/>
                </a:solidFill>
              </a:rPr>
              <a:t>,  for any vector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b9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 pitchFamily="34" charset="0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b9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R</a:t>
            </a:r>
            <a:r>
              <a:rPr lang="en-US" baseline="700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then given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Ax</a:t>
            </a:r>
            <a:r>
              <a:rPr lang="en-US" dirty="0" smtClean="0"/>
              <a:t>, LP decoding reconstructs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’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where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In Compressed sensing lingo</a:t>
            </a:r>
            <a:endParaRPr dirty="0"/>
          </a:p>
        </p:txBody>
      </p:sp>
      <p:pic>
        <p:nvPicPr>
          <p:cNvPr id="2662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733800"/>
            <a:ext cx="5413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Let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*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= 0.2390318914495168038956510438285657…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2"/>
                </a:solidFill>
              </a:rPr>
              <a:t>Theorem 1 (</a:t>
            </a:r>
            <a:r>
              <a:rPr lang="en-US" dirty="0" smtClean="0">
                <a:solidFill>
                  <a:schemeClr val="accent2"/>
                </a:solidFill>
                <a:latin typeface="cmr12" pitchFamily="34" charset="0"/>
                <a:sym typeface="Symbol"/>
              </a:rPr>
              <a:t>=0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</a:t>
            </a:r>
            <a:r>
              <a:rPr lang="en-US" dirty="0" smtClean="0"/>
              <a:t>:  For any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*</a:t>
            </a:r>
            <a:r>
              <a:rPr lang="en-US" dirty="0" smtClean="0">
                <a:latin typeface="Georgia"/>
              </a:rPr>
              <a:t>,</a:t>
            </a:r>
            <a:r>
              <a:rPr lang="en-US" dirty="0" smtClean="0"/>
              <a:t> there exists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c</a:t>
            </a:r>
            <a:r>
              <a:rPr lang="en-US" dirty="0" smtClean="0"/>
              <a:t> such that if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</a:t>
            </a:r>
            <a:r>
              <a:rPr lang="en-US" dirty="0" smtClean="0">
                <a:latin typeface="cmr12" pitchFamily="34" charset="0"/>
              </a:rPr>
              <a:t> </a:t>
            </a:r>
            <a:r>
              <a:rPr lang="en-US" dirty="0" smtClean="0"/>
              <a:t>has </a:t>
            </a:r>
            <a:r>
              <a:rPr lang="en-US" dirty="0" err="1" smtClean="0"/>
              <a:t>i.i.d</a:t>
            </a:r>
            <a:r>
              <a:rPr lang="en-US" dirty="0" smtClean="0"/>
              <a:t>. Gaussian entries with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m=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cn</a:t>
            </a:r>
            <a:r>
              <a:rPr lang="en-US" dirty="0" smtClean="0"/>
              <a:t> rows, and if the error vector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</a:t>
            </a:r>
            <a:r>
              <a:rPr lang="en-US" dirty="0" smtClean="0"/>
              <a:t> has support at most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m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/>
              <a:t>then LP decoding accurately reconstructs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x</a:t>
            </a:r>
            <a:r>
              <a:rPr lang="en-US" dirty="0" smtClean="0"/>
              <a:t>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Proof sketch…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Rest of Talk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Scale and translation invariance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4648200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LP decoding is scale and translation invariant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Thus, without loss of generality,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transmit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x = 0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Thus receive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y =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Ax+e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= 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If reconstruct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 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0</a:t>
            </a:r>
            <a:r>
              <a:rPr lang="en-US" dirty="0" smtClean="0"/>
              <a:t>,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then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= 1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Call such 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z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bad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457700" y="2168236"/>
            <a:ext cx="3657599" cy="31241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076700" y="3733800"/>
            <a:ext cx="411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191000" y="3848100"/>
            <a:ext cx="411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spect="1"/>
          </p:cNvSpPr>
          <p:nvPr/>
        </p:nvSpPr>
        <p:spPr>
          <a:xfrm rot="2700000">
            <a:off x="6716713" y="2970213"/>
            <a:ext cx="1814512" cy="1789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15225" y="3781425"/>
            <a:ext cx="152400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46788" y="3759200"/>
            <a:ext cx="152400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508875" y="2549525"/>
            <a:ext cx="152400" cy="152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86413" y="3490913"/>
            <a:ext cx="473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Ax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mr12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4513" y="2182813"/>
            <a:ext cx="5349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Ax’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mr12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8100" y="3429000"/>
            <a:ext cx="317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mr12" pitchFamily="34" charset="0"/>
              </a:rPr>
              <a:t>y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mr12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81000" y="1981200"/>
            <a:ext cx="8001000" cy="1219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Proof Outline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/>
          </a:bodyPr>
          <a:lstStyle/>
          <a:p>
            <a:pPr marL="290513" indent="-2905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Proof:</a:t>
            </a:r>
          </a:p>
          <a:p>
            <a:pPr marL="290513" indent="-290513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Any fixed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z</a:t>
            </a:r>
            <a:r>
              <a:rPr lang="en-US" dirty="0" smtClean="0"/>
              <a:t> is very unlikely to be bad 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</a:t>
            </a:r>
            <a:r>
              <a:rPr lang="en-US" dirty="0" smtClean="0"/>
              <a:t>:	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		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Pr[z bad]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exp(-cm)</a:t>
            </a:r>
          </a:p>
          <a:p>
            <a:pPr marL="514350" indent="-514350" fontAlgn="auto">
              <a:spcAft>
                <a:spcPts val="0"/>
              </a:spcAft>
              <a:buFont typeface="CMR12"/>
              <a:buChar char=" "/>
              <a:defRPr/>
            </a:pPr>
            <a:endParaRPr lang="en-US" dirty="0" smtClean="0"/>
          </a:p>
          <a:p>
            <a:pPr marL="290513" indent="-290513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Net argument to extend to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msbm10"/>
              </a:rPr>
              <a:t>R</a:t>
            </a:r>
            <a:r>
              <a:rPr lang="en-US" baseline="50000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n</a:t>
            </a:r>
            <a:r>
              <a:rPr lang="en-US" dirty="0" smtClean="0"/>
              <a:t>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Pr[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9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bad z]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 ·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exp(-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c’m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)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Thus, with high probability,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</a:t>
            </a:r>
            <a:r>
              <a:rPr lang="en-US" dirty="0" smtClean="0"/>
              <a:t> is such that LP decoding never fails.</a:t>
            </a:r>
          </a:p>
        </p:txBody>
      </p:sp>
      <p:sp>
        <p:nvSpPr>
          <p:cNvPr id="5" name="Action Button: End 4">
            <a:hlinkClick r:id="rId2" action="ppaction://hlinksldjump" highlightClick="1"/>
          </p:cNvPr>
          <p:cNvSpPr/>
          <p:nvPr/>
        </p:nvSpPr>
        <p:spPr>
          <a:xfrm>
            <a:off x="8534400" y="6324600"/>
            <a:ext cx="381000" cy="304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dirty="0" smtClean="0"/>
              <a:t> bad:  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cmr12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– 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&lt; 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A0 – 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msy10"/>
              </a:rPr>
              <a:t>		     ) 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– 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&lt; 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1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baseline="-25000" dirty="0" smtClean="0">
              <a:latin typeface="Tw Cen M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</a:t>
            </a:r>
            <a:r>
              <a:rPr lang="en-US" dirty="0" smtClean="0"/>
              <a:t> have support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T</a:t>
            </a:r>
            <a:r>
              <a:rPr lang="en-US" dirty="0" smtClean="0"/>
              <a:t>.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cmr12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Without loss of generality,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			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=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T</a:t>
            </a:r>
            <a:endParaRPr lang="en-US" baseline="-25000" dirty="0" smtClean="0">
              <a:solidFill>
                <a:schemeClr val="tx2">
                  <a:lumMod val="75000"/>
                </a:schemeClr>
              </a:solidFill>
              <a:latin typeface="Tw Cen M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Thus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dirty="0" smtClean="0"/>
              <a:t> bad: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T</a:t>
            </a:r>
            <a:r>
              <a:rPr lang="en-US" baseline="15000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&lt;  |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msy1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msy10"/>
              </a:rPr>
              <a:t>		     )</a:t>
            </a:r>
            <a:r>
              <a:rPr lang="en-US" dirty="0" smtClean="0"/>
              <a:t> 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T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&gt;  ½|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Suppose </a:t>
            </a:r>
            <a:r>
              <a:rPr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smtClean="0"/>
              <a:t> is bad</a:t>
            </a:r>
            <a:r>
              <a:rPr dirty="0" smtClean="0"/>
              <a:t>…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7239000" y="1600200"/>
            <a:ext cx="533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e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e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e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3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e</a:t>
            </a:r>
            <a:r>
              <a:rPr lang="en-US" baseline="-25000" dirty="0" err="1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m</a:t>
            </a:r>
            <a:endParaRPr lang="en-US" baseline="-25000" dirty="0">
              <a:solidFill>
                <a:schemeClr val="accent2">
                  <a:lumMod val="50000"/>
                </a:schemeClr>
              </a:solidFill>
              <a:latin typeface="cmr12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1600200"/>
            <a:ext cx="533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3400" y="1600200"/>
            <a:ext cx="533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a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1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a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2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a</a:t>
            </a:r>
            <a:r>
              <a:rPr lang="en-US" baseline="-25000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3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a</a:t>
            </a:r>
            <a:r>
              <a:rPr lang="en-US" baseline="-25000" dirty="0" err="1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m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mr12" pitchFamily="34" charset="0"/>
              </a:rPr>
              <a:t>z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mr12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15200" y="1676400"/>
            <a:ext cx="381000" cy="91440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46900" y="1905000"/>
            <a:ext cx="32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3962400"/>
            <a:ext cx="3095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0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mr12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3962400"/>
            <a:ext cx="625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y=e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mr12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4200" y="3962400"/>
            <a:ext cx="4841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mr12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15200" y="2709863"/>
            <a:ext cx="381000" cy="114300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mr12" pitchFamily="34" charset="0"/>
              </a:rPr>
              <a:t>0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cmr12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48488" y="3068638"/>
            <a:ext cx="396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T</a:t>
            </a:r>
            <a:r>
              <a:rPr lang="en-US" baseline="30000">
                <a:latin typeface="Georgia" pitchFamily="18" charset="0"/>
              </a:rPr>
              <a:t>c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5200" y="2709863"/>
            <a:ext cx="381000" cy="114300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cmr12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15200" y="1676400"/>
            <a:ext cx="381000" cy="91440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0417 -1.1111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10833 5.55112E-1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0417 -0.000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0173 -0.0076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 animBg="1"/>
      <p:bldP spid="14" grpId="0"/>
      <p:bldP spid="18" grpId="0" animBg="1"/>
      <p:bldP spid="19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</a:t>
            </a:r>
            <a:r>
              <a:rPr lang="en-US" dirty="0" smtClean="0"/>
              <a:t> </a:t>
            </a:r>
            <a:r>
              <a:rPr lang="en-US" dirty="0" err="1" smtClean="0"/>
              <a:t>i.i.d</a:t>
            </a:r>
            <a:r>
              <a:rPr lang="en-US" dirty="0" smtClean="0"/>
              <a:t>. Gaussian 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Each entry of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is an </a:t>
            </a:r>
            <a:r>
              <a:rPr lang="en-US" dirty="0" err="1" smtClean="0"/>
              <a:t>i.i.d</a:t>
            </a:r>
            <a:r>
              <a:rPr lang="en-US" dirty="0" smtClean="0"/>
              <a:t>. Gaussian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Let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W =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Az</a:t>
            </a:r>
            <a:r>
              <a:rPr lang="en-US" dirty="0" smtClean="0">
                <a:latin typeface="cmr10" pitchFamily="34" charset="0"/>
              </a:rPr>
              <a:t>; </a:t>
            </a:r>
            <a:r>
              <a:rPr lang="en-US" dirty="0" smtClean="0"/>
              <a:t>its entries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W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,…W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 err="1" smtClean="0"/>
              <a:t>i.i.d</a:t>
            </a:r>
            <a:r>
              <a:rPr lang="en-US" dirty="0" smtClean="0"/>
              <a:t>. Gaussians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cmr12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z</a:t>
            </a:r>
            <a:r>
              <a:rPr lang="en-US" dirty="0" smtClean="0"/>
              <a:t> bad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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Tw Cen MT"/>
                <a:sym typeface="Symbol"/>
              </a:rPr>
              <a:t>i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  <a:sym typeface="Symbol"/>
              </a:rPr>
              <a:t> 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sy10"/>
                <a:sym typeface="Symbol"/>
              </a:rPr>
              <a:t>2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  <a:sym typeface="Symbol"/>
              </a:rPr>
              <a:t> 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|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W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 &gt;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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Tw Cen MT"/>
                <a:sym typeface="Symbol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|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W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Recall: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74320" indent="-274320" fontAlgn="auto">
              <a:spcAft>
                <a:spcPts val="600"/>
              </a:spcAft>
              <a:buFont typeface="Wingdings 2"/>
              <a:buNone/>
              <a:defRPr/>
            </a:pPr>
            <a:r>
              <a:rPr lang="en-US" dirty="0" smtClean="0"/>
              <a:t>Define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(W)</a:t>
            </a:r>
            <a:r>
              <a:rPr lang="en-US" dirty="0" smtClean="0">
                <a:latin typeface="cmr12" pitchFamily="34" charset="0"/>
              </a:rPr>
              <a:t> </a:t>
            </a:r>
            <a:r>
              <a:rPr lang="en-US" dirty="0" smtClean="0"/>
              <a:t>to be sum of magnitudes of the top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/>
              <a:t> fraction of entries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W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600"/>
              </a:spcAft>
              <a:buFont typeface="Wingdings 2"/>
              <a:buNone/>
              <a:defRPr/>
            </a:pPr>
            <a:r>
              <a:rPr lang="en-US" dirty="0" smtClean="0"/>
              <a:t>Thus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z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bad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(W)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&gt; 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(W)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None/>
              <a:defRPr/>
            </a:pPr>
            <a:r>
              <a:rPr lang="en-US" dirty="0" smtClean="0"/>
              <a:t>Few Gaussians with a lot of mass!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Suppose </a:t>
            </a:r>
            <a:r>
              <a:rPr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smtClean="0"/>
              <a:t> is bad…</a:t>
            </a:r>
            <a:endParaRPr dirty="0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424488" y="3738563"/>
            <a:ext cx="3125787" cy="542925"/>
            <a:chOff x="5410200" y="3560446"/>
            <a:chExt cx="3124994" cy="542686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5564148" y="3733407"/>
              <a:ext cx="2971046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5471321" y="3651687"/>
              <a:ext cx="182482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V="1">
              <a:off x="5570509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V="1">
              <a:off x="5722870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5784767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5532419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5851425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V="1">
              <a:off x="5627645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065683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5960935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V="1">
              <a:off x="5684780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5808574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322793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V="1">
              <a:off x="6218045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6422780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6122819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5660973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6532290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6803683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V="1">
              <a:off x="7146496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7603580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5922845" y="3674696"/>
              <a:ext cx="1364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97" name="TextBox 29"/>
            <p:cNvSpPr txBox="1">
              <a:spLocks noChangeArrowheads="1"/>
            </p:cNvSpPr>
            <p:nvPr/>
          </p:nvSpPr>
          <p:spPr bwMode="auto">
            <a:xfrm>
              <a:off x="5410200" y="3733800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mr12"/>
                </a:rPr>
                <a:t>0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6553200" y="3530600"/>
            <a:ext cx="1295400" cy="685800"/>
          </a:xfrm>
          <a:prstGeom prst="roundRect">
            <a:avLst/>
          </a:prstGeom>
          <a:solidFill>
            <a:schemeClr val="tx1">
              <a:lumMod val="65000"/>
              <a:alpha val="31000"/>
            </a:schemeClr>
          </a:solidFill>
          <a:ln w="127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481888" y="3225800"/>
            <a:ext cx="32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T</a:t>
            </a:r>
          </a:p>
        </p:txBody>
      </p:sp>
      <p:graphicFrame>
        <p:nvGraphicFramePr>
          <p:cNvPr id="33" name="Chart 32"/>
          <p:cNvGraphicFramePr/>
          <p:nvPr/>
        </p:nvGraphicFramePr>
        <p:xfrm>
          <a:off x="5424714" y="2235204"/>
          <a:ext cx="3276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 smtClean="0"/>
              <a:t>Let us look at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w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*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be such that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*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= Pr[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w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*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 smtClean="0"/>
              <a:t>Then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*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 =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E[S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 smtClean="0"/>
              <a:t>Moreover,  for any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*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, E[S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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) E[S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3352800"/>
            <a:ext cx="4020108" cy="8382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Defining</a:t>
            </a:r>
            <a:r>
              <a:rPr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</a:t>
            </a:r>
            <a:r>
              <a:rPr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*</a:t>
            </a:r>
            <a:endParaRPr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>
                <a:solidFill>
                  <a:srgbClr val="E5E78D"/>
                </a:solidFill>
                <a:latin typeface="Cambria Math" pitchFamily="18" charset="0"/>
                <a:cs typeface="Times New Roman" pitchFamily="18" charset="0"/>
              </a:rPr>
              <a:t>  </a:t>
            </a:r>
            <a:endParaRPr lang="en-US" sz="1100">
              <a:cs typeface="Arial" charset="0"/>
            </a:endParaRPr>
          </a:p>
          <a:p>
            <a:pPr eaLnBrk="0" hangingPunct="0"/>
            <a:endParaRPr lang="en-US">
              <a:cs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257800" y="4648200"/>
            <a:ext cx="3276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7467600" y="4572000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096794" y="4571206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15200" y="3810000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*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½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3600" y="4114800"/>
            <a:ext cx="749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mr12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5181600" y="1447800"/>
          <a:ext cx="32766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5181600" y="1676400"/>
          <a:ext cx="3124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5" name="Straight Connector 24"/>
          <p:cNvCxnSpPr/>
          <p:nvPr/>
        </p:nvCxnSpPr>
        <p:spPr>
          <a:xfrm rot="5400000">
            <a:off x="5524501" y="2552700"/>
            <a:ext cx="1143000" cy="3175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43600" y="3103563"/>
            <a:ext cx="4238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w</a:t>
            </a:r>
            <a:r>
              <a:rPr lang="en-US" baseline="30000" dirty="0">
                <a:solidFill>
                  <a:schemeClr val="tx2">
                    <a:lumMod val="75000"/>
                  </a:schemeClr>
                </a:solidFill>
                <a:latin typeface="cmr12"/>
              </a:rPr>
              <a:t>*</a:t>
            </a:r>
            <a:endParaRPr lang="en-US" baseline="30000" dirty="0">
              <a:solidFill>
                <a:schemeClr val="tx2">
                  <a:lumMod val="75000"/>
                </a:schemeClr>
              </a:solidFill>
              <a:latin typeface="cmr1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096000" y="2605088"/>
            <a:ext cx="984250" cy="581025"/>
          </a:xfrm>
          <a:custGeom>
            <a:avLst/>
            <a:gdLst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665018 w 955964"/>
              <a:gd name="connsiteY5" fmla="*/ 401782 h 498764"/>
              <a:gd name="connsiteX6" fmla="*/ 512618 w 955964"/>
              <a:gd name="connsiteY6" fmla="*/ 318655 h 498764"/>
              <a:gd name="connsiteX7" fmla="*/ 332509 w 955964"/>
              <a:gd name="connsiteY7" fmla="*/ 235528 h 498764"/>
              <a:gd name="connsiteX8" fmla="*/ 235527 w 955964"/>
              <a:gd name="connsiteY8" fmla="*/ 180109 h 498764"/>
              <a:gd name="connsiteX9" fmla="*/ 124691 w 955964"/>
              <a:gd name="connsiteY9" fmla="*/ 110837 h 498764"/>
              <a:gd name="connsiteX10" fmla="*/ 0 w 955964"/>
              <a:gd name="connsiteY10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665018 w 955964"/>
              <a:gd name="connsiteY5" fmla="*/ 401782 h 498764"/>
              <a:gd name="connsiteX6" fmla="*/ 673214 w 955964"/>
              <a:gd name="connsiteY6" fmla="*/ 380010 h 498764"/>
              <a:gd name="connsiteX7" fmla="*/ 512618 w 955964"/>
              <a:gd name="connsiteY7" fmla="*/ 318655 h 498764"/>
              <a:gd name="connsiteX8" fmla="*/ 332509 w 955964"/>
              <a:gd name="connsiteY8" fmla="*/ 235528 h 498764"/>
              <a:gd name="connsiteX9" fmla="*/ 235527 w 955964"/>
              <a:gd name="connsiteY9" fmla="*/ 180109 h 498764"/>
              <a:gd name="connsiteX10" fmla="*/ 124691 w 955964"/>
              <a:gd name="connsiteY10" fmla="*/ 110837 h 498764"/>
              <a:gd name="connsiteX11" fmla="*/ 0 w 955964"/>
              <a:gd name="connsiteY11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665018 w 955964"/>
              <a:gd name="connsiteY5" fmla="*/ 401782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665018 w 955964"/>
              <a:gd name="connsiteY5" fmla="*/ 401782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65018 w 955964"/>
              <a:gd name="connsiteY6" fmla="*/ 401782 h 498764"/>
              <a:gd name="connsiteX7" fmla="*/ 673214 w 955964"/>
              <a:gd name="connsiteY7" fmla="*/ 380010 h 498764"/>
              <a:gd name="connsiteX8" fmla="*/ 659750 w 955964"/>
              <a:gd name="connsiteY8" fmla="*/ 380010 h 498764"/>
              <a:gd name="connsiteX9" fmla="*/ 512618 w 955964"/>
              <a:gd name="connsiteY9" fmla="*/ 318655 h 498764"/>
              <a:gd name="connsiteX10" fmla="*/ 332509 w 955964"/>
              <a:gd name="connsiteY10" fmla="*/ 235528 h 498764"/>
              <a:gd name="connsiteX11" fmla="*/ 235527 w 955964"/>
              <a:gd name="connsiteY11" fmla="*/ 180109 h 498764"/>
              <a:gd name="connsiteX12" fmla="*/ 124691 w 955964"/>
              <a:gd name="connsiteY12" fmla="*/ 110837 h 498764"/>
              <a:gd name="connsiteX13" fmla="*/ 0 w 955964"/>
              <a:gd name="connsiteY13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65018 w 955964"/>
              <a:gd name="connsiteY6" fmla="*/ 401782 h 498764"/>
              <a:gd name="connsiteX7" fmla="*/ 673214 w 955964"/>
              <a:gd name="connsiteY7" fmla="*/ 380010 h 498764"/>
              <a:gd name="connsiteX8" fmla="*/ 659750 w 955964"/>
              <a:gd name="connsiteY8" fmla="*/ 380010 h 498764"/>
              <a:gd name="connsiteX9" fmla="*/ 512618 w 955964"/>
              <a:gd name="connsiteY9" fmla="*/ 318655 h 498764"/>
              <a:gd name="connsiteX10" fmla="*/ 332509 w 955964"/>
              <a:gd name="connsiteY10" fmla="*/ 235528 h 498764"/>
              <a:gd name="connsiteX11" fmla="*/ 235527 w 955964"/>
              <a:gd name="connsiteY11" fmla="*/ 180109 h 498764"/>
              <a:gd name="connsiteX12" fmla="*/ 124691 w 955964"/>
              <a:gd name="connsiteY12" fmla="*/ 110837 h 498764"/>
              <a:gd name="connsiteX13" fmla="*/ 0 w 955964"/>
              <a:gd name="connsiteY13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65018 w 955964"/>
              <a:gd name="connsiteY6" fmla="*/ 401782 h 498764"/>
              <a:gd name="connsiteX7" fmla="*/ 673214 w 955964"/>
              <a:gd name="connsiteY7" fmla="*/ 380010 h 498764"/>
              <a:gd name="connsiteX8" fmla="*/ 659750 w 955964"/>
              <a:gd name="connsiteY8" fmla="*/ 380010 h 498764"/>
              <a:gd name="connsiteX9" fmla="*/ 512618 w 955964"/>
              <a:gd name="connsiteY9" fmla="*/ 318655 h 498764"/>
              <a:gd name="connsiteX10" fmla="*/ 332509 w 955964"/>
              <a:gd name="connsiteY10" fmla="*/ 235528 h 498764"/>
              <a:gd name="connsiteX11" fmla="*/ 235527 w 955964"/>
              <a:gd name="connsiteY11" fmla="*/ 180109 h 498764"/>
              <a:gd name="connsiteX12" fmla="*/ 124691 w 955964"/>
              <a:gd name="connsiteY12" fmla="*/ 110837 h 498764"/>
              <a:gd name="connsiteX13" fmla="*/ 0 w 955964"/>
              <a:gd name="connsiteY13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5964" h="498764">
                <a:moveTo>
                  <a:pt x="0" y="0"/>
                </a:moveTo>
                <a:lnTo>
                  <a:pt x="13855" y="498764"/>
                </a:lnTo>
                <a:lnTo>
                  <a:pt x="0" y="443346"/>
                </a:lnTo>
                <a:lnTo>
                  <a:pt x="914400" y="443346"/>
                </a:lnTo>
                <a:lnTo>
                  <a:pt x="955964" y="429491"/>
                </a:lnTo>
                <a:lnTo>
                  <a:pt x="780928" y="403761"/>
                </a:lnTo>
                <a:cubicBezTo>
                  <a:pt x="733803" y="395514"/>
                  <a:pt x="693410" y="383969"/>
                  <a:pt x="673214" y="380010"/>
                </a:cubicBezTo>
                <a:cubicBezTo>
                  <a:pt x="668726" y="380010"/>
                  <a:pt x="724827" y="368134"/>
                  <a:pt x="659750" y="380010"/>
                </a:cubicBezTo>
                <a:lnTo>
                  <a:pt x="512618" y="318655"/>
                </a:lnTo>
                <a:cubicBezTo>
                  <a:pt x="342233" y="233463"/>
                  <a:pt x="422210" y="292679"/>
                  <a:pt x="332509" y="235528"/>
                </a:cubicBezTo>
                <a:lnTo>
                  <a:pt x="235527" y="180109"/>
                </a:lnTo>
                <a:cubicBezTo>
                  <a:pt x="143808" y="118963"/>
                  <a:pt x="182186" y="139584"/>
                  <a:pt x="124691" y="1108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096000" y="1981200"/>
            <a:ext cx="1247775" cy="1196975"/>
          </a:xfrm>
          <a:custGeom>
            <a:avLst/>
            <a:gdLst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665018 w 955964"/>
              <a:gd name="connsiteY5" fmla="*/ 401782 h 498764"/>
              <a:gd name="connsiteX6" fmla="*/ 512618 w 955964"/>
              <a:gd name="connsiteY6" fmla="*/ 318655 h 498764"/>
              <a:gd name="connsiteX7" fmla="*/ 332509 w 955964"/>
              <a:gd name="connsiteY7" fmla="*/ 235528 h 498764"/>
              <a:gd name="connsiteX8" fmla="*/ 235527 w 955964"/>
              <a:gd name="connsiteY8" fmla="*/ 180109 h 498764"/>
              <a:gd name="connsiteX9" fmla="*/ 124691 w 955964"/>
              <a:gd name="connsiteY9" fmla="*/ 110837 h 498764"/>
              <a:gd name="connsiteX10" fmla="*/ 0 w 955964"/>
              <a:gd name="connsiteY10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665018 w 955964"/>
              <a:gd name="connsiteY5" fmla="*/ 401782 h 498764"/>
              <a:gd name="connsiteX6" fmla="*/ 673214 w 955964"/>
              <a:gd name="connsiteY6" fmla="*/ 380010 h 498764"/>
              <a:gd name="connsiteX7" fmla="*/ 512618 w 955964"/>
              <a:gd name="connsiteY7" fmla="*/ 318655 h 498764"/>
              <a:gd name="connsiteX8" fmla="*/ 332509 w 955964"/>
              <a:gd name="connsiteY8" fmla="*/ 235528 h 498764"/>
              <a:gd name="connsiteX9" fmla="*/ 235527 w 955964"/>
              <a:gd name="connsiteY9" fmla="*/ 180109 h 498764"/>
              <a:gd name="connsiteX10" fmla="*/ 124691 w 955964"/>
              <a:gd name="connsiteY10" fmla="*/ 110837 h 498764"/>
              <a:gd name="connsiteX11" fmla="*/ 0 w 955964"/>
              <a:gd name="connsiteY11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665018 w 955964"/>
              <a:gd name="connsiteY5" fmla="*/ 401782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665018 w 955964"/>
              <a:gd name="connsiteY5" fmla="*/ 401782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65018 w 955964"/>
              <a:gd name="connsiteY6" fmla="*/ 401782 h 498764"/>
              <a:gd name="connsiteX7" fmla="*/ 673214 w 955964"/>
              <a:gd name="connsiteY7" fmla="*/ 380010 h 498764"/>
              <a:gd name="connsiteX8" fmla="*/ 659750 w 955964"/>
              <a:gd name="connsiteY8" fmla="*/ 380010 h 498764"/>
              <a:gd name="connsiteX9" fmla="*/ 512618 w 955964"/>
              <a:gd name="connsiteY9" fmla="*/ 318655 h 498764"/>
              <a:gd name="connsiteX10" fmla="*/ 332509 w 955964"/>
              <a:gd name="connsiteY10" fmla="*/ 235528 h 498764"/>
              <a:gd name="connsiteX11" fmla="*/ 235527 w 955964"/>
              <a:gd name="connsiteY11" fmla="*/ 180109 h 498764"/>
              <a:gd name="connsiteX12" fmla="*/ 124691 w 955964"/>
              <a:gd name="connsiteY12" fmla="*/ 110837 h 498764"/>
              <a:gd name="connsiteX13" fmla="*/ 0 w 955964"/>
              <a:gd name="connsiteY13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65018 w 955964"/>
              <a:gd name="connsiteY6" fmla="*/ 401782 h 498764"/>
              <a:gd name="connsiteX7" fmla="*/ 673214 w 955964"/>
              <a:gd name="connsiteY7" fmla="*/ 380010 h 498764"/>
              <a:gd name="connsiteX8" fmla="*/ 659750 w 955964"/>
              <a:gd name="connsiteY8" fmla="*/ 380010 h 498764"/>
              <a:gd name="connsiteX9" fmla="*/ 512618 w 955964"/>
              <a:gd name="connsiteY9" fmla="*/ 318655 h 498764"/>
              <a:gd name="connsiteX10" fmla="*/ 332509 w 955964"/>
              <a:gd name="connsiteY10" fmla="*/ 235528 h 498764"/>
              <a:gd name="connsiteX11" fmla="*/ 235527 w 955964"/>
              <a:gd name="connsiteY11" fmla="*/ 180109 h 498764"/>
              <a:gd name="connsiteX12" fmla="*/ 124691 w 955964"/>
              <a:gd name="connsiteY12" fmla="*/ 110837 h 498764"/>
              <a:gd name="connsiteX13" fmla="*/ 0 w 955964"/>
              <a:gd name="connsiteY13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65018 w 955964"/>
              <a:gd name="connsiteY6" fmla="*/ 401782 h 498764"/>
              <a:gd name="connsiteX7" fmla="*/ 673214 w 955964"/>
              <a:gd name="connsiteY7" fmla="*/ 380010 h 498764"/>
              <a:gd name="connsiteX8" fmla="*/ 659750 w 955964"/>
              <a:gd name="connsiteY8" fmla="*/ 380010 h 498764"/>
              <a:gd name="connsiteX9" fmla="*/ 512618 w 955964"/>
              <a:gd name="connsiteY9" fmla="*/ 318655 h 498764"/>
              <a:gd name="connsiteX10" fmla="*/ 332509 w 955964"/>
              <a:gd name="connsiteY10" fmla="*/ 235528 h 498764"/>
              <a:gd name="connsiteX11" fmla="*/ 235527 w 955964"/>
              <a:gd name="connsiteY11" fmla="*/ 180109 h 498764"/>
              <a:gd name="connsiteX12" fmla="*/ 124691 w 955964"/>
              <a:gd name="connsiteY12" fmla="*/ 110837 h 498764"/>
              <a:gd name="connsiteX13" fmla="*/ 0 w 955964"/>
              <a:gd name="connsiteY13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0 w 955964"/>
              <a:gd name="connsiteY12" fmla="*/ 0 h 498764"/>
              <a:gd name="connsiteX0" fmla="*/ 0 w 955964"/>
              <a:gd name="connsiteY0" fmla="*/ 0 h 498764"/>
              <a:gd name="connsiteX1" fmla="*/ 13855 w 955964"/>
              <a:gd name="connsiteY1" fmla="*/ 498764 h 498764"/>
              <a:gd name="connsiteX2" fmla="*/ 0 w 955964"/>
              <a:gd name="connsiteY2" fmla="*/ 443346 h 498764"/>
              <a:gd name="connsiteX3" fmla="*/ 914400 w 955964"/>
              <a:gd name="connsiteY3" fmla="*/ 443346 h 498764"/>
              <a:gd name="connsiteX4" fmla="*/ 955964 w 955964"/>
              <a:gd name="connsiteY4" fmla="*/ 429491 h 498764"/>
              <a:gd name="connsiteX5" fmla="*/ 780928 w 955964"/>
              <a:gd name="connsiteY5" fmla="*/ 403761 h 498764"/>
              <a:gd name="connsiteX6" fmla="*/ 673214 w 955964"/>
              <a:gd name="connsiteY6" fmla="*/ 380010 h 498764"/>
              <a:gd name="connsiteX7" fmla="*/ 659750 w 955964"/>
              <a:gd name="connsiteY7" fmla="*/ 380010 h 498764"/>
              <a:gd name="connsiteX8" fmla="*/ 512618 w 955964"/>
              <a:gd name="connsiteY8" fmla="*/ 318655 h 498764"/>
              <a:gd name="connsiteX9" fmla="*/ 332509 w 955964"/>
              <a:gd name="connsiteY9" fmla="*/ 235528 h 498764"/>
              <a:gd name="connsiteX10" fmla="*/ 235527 w 955964"/>
              <a:gd name="connsiteY10" fmla="*/ 180109 h 498764"/>
              <a:gd name="connsiteX11" fmla="*/ 124691 w 955964"/>
              <a:gd name="connsiteY11" fmla="*/ 110837 h 498764"/>
              <a:gd name="connsiteX12" fmla="*/ 116897 w 955964"/>
              <a:gd name="connsiteY12" fmla="*/ 104731 h 498764"/>
              <a:gd name="connsiteX13" fmla="*/ 0 w 955964"/>
              <a:gd name="connsiteY13" fmla="*/ 0 h 498764"/>
              <a:gd name="connsiteX0" fmla="*/ 0 w 1054051"/>
              <a:gd name="connsiteY0" fmla="*/ 0 h 498764"/>
              <a:gd name="connsiteX1" fmla="*/ 13855 w 1054051"/>
              <a:gd name="connsiteY1" fmla="*/ 498764 h 498764"/>
              <a:gd name="connsiteX2" fmla="*/ 0 w 1054051"/>
              <a:gd name="connsiteY2" fmla="*/ 443346 h 498764"/>
              <a:gd name="connsiteX3" fmla="*/ 914400 w 1054051"/>
              <a:gd name="connsiteY3" fmla="*/ 443346 h 498764"/>
              <a:gd name="connsiteX4" fmla="*/ 955964 w 1054051"/>
              <a:gd name="connsiteY4" fmla="*/ 429491 h 498764"/>
              <a:gd name="connsiteX5" fmla="*/ 780928 w 1054051"/>
              <a:gd name="connsiteY5" fmla="*/ 403761 h 498764"/>
              <a:gd name="connsiteX6" fmla="*/ 673214 w 1054051"/>
              <a:gd name="connsiteY6" fmla="*/ 380010 h 498764"/>
              <a:gd name="connsiteX7" fmla="*/ 659750 w 1054051"/>
              <a:gd name="connsiteY7" fmla="*/ 380010 h 498764"/>
              <a:gd name="connsiteX8" fmla="*/ 512618 w 1054051"/>
              <a:gd name="connsiteY8" fmla="*/ 318655 h 498764"/>
              <a:gd name="connsiteX9" fmla="*/ 332509 w 1054051"/>
              <a:gd name="connsiteY9" fmla="*/ 235528 h 498764"/>
              <a:gd name="connsiteX10" fmla="*/ 235527 w 1054051"/>
              <a:gd name="connsiteY10" fmla="*/ 180109 h 498764"/>
              <a:gd name="connsiteX11" fmla="*/ 124691 w 1054051"/>
              <a:gd name="connsiteY11" fmla="*/ 110837 h 498764"/>
              <a:gd name="connsiteX12" fmla="*/ 116897 w 1054051"/>
              <a:gd name="connsiteY12" fmla="*/ 104731 h 498764"/>
              <a:gd name="connsiteX13" fmla="*/ 0 w 1054051"/>
              <a:gd name="connsiteY13" fmla="*/ 0 h 498764"/>
              <a:gd name="connsiteX0" fmla="*/ 0 w 1054051"/>
              <a:gd name="connsiteY0" fmla="*/ 0 h 459091"/>
              <a:gd name="connsiteX1" fmla="*/ 0 w 1054051"/>
              <a:gd name="connsiteY1" fmla="*/ 443346 h 459091"/>
              <a:gd name="connsiteX2" fmla="*/ 914400 w 1054051"/>
              <a:gd name="connsiteY2" fmla="*/ 443346 h 459091"/>
              <a:gd name="connsiteX3" fmla="*/ 955964 w 1054051"/>
              <a:gd name="connsiteY3" fmla="*/ 429491 h 459091"/>
              <a:gd name="connsiteX4" fmla="*/ 780928 w 1054051"/>
              <a:gd name="connsiteY4" fmla="*/ 403761 h 459091"/>
              <a:gd name="connsiteX5" fmla="*/ 673214 w 1054051"/>
              <a:gd name="connsiteY5" fmla="*/ 380010 h 459091"/>
              <a:gd name="connsiteX6" fmla="*/ 659750 w 1054051"/>
              <a:gd name="connsiteY6" fmla="*/ 380010 h 459091"/>
              <a:gd name="connsiteX7" fmla="*/ 512618 w 1054051"/>
              <a:gd name="connsiteY7" fmla="*/ 318655 h 459091"/>
              <a:gd name="connsiteX8" fmla="*/ 332509 w 1054051"/>
              <a:gd name="connsiteY8" fmla="*/ 235528 h 459091"/>
              <a:gd name="connsiteX9" fmla="*/ 235527 w 1054051"/>
              <a:gd name="connsiteY9" fmla="*/ 180109 h 459091"/>
              <a:gd name="connsiteX10" fmla="*/ 124691 w 1054051"/>
              <a:gd name="connsiteY10" fmla="*/ 110837 h 459091"/>
              <a:gd name="connsiteX11" fmla="*/ 116897 w 1054051"/>
              <a:gd name="connsiteY11" fmla="*/ 104731 h 459091"/>
              <a:gd name="connsiteX12" fmla="*/ 0 w 1054051"/>
              <a:gd name="connsiteY12" fmla="*/ 0 h 459091"/>
              <a:gd name="connsiteX0" fmla="*/ 0 w 1054051"/>
              <a:gd name="connsiteY0" fmla="*/ 0 h 459091"/>
              <a:gd name="connsiteX1" fmla="*/ 0 w 1054051"/>
              <a:gd name="connsiteY1" fmla="*/ 443346 h 459091"/>
              <a:gd name="connsiteX2" fmla="*/ 914400 w 1054051"/>
              <a:gd name="connsiteY2" fmla="*/ 443346 h 459091"/>
              <a:gd name="connsiteX3" fmla="*/ 955964 w 1054051"/>
              <a:gd name="connsiteY3" fmla="*/ 429491 h 459091"/>
              <a:gd name="connsiteX4" fmla="*/ 780928 w 1054051"/>
              <a:gd name="connsiteY4" fmla="*/ 403761 h 459091"/>
              <a:gd name="connsiteX5" fmla="*/ 673214 w 1054051"/>
              <a:gd name="connsiteY5" fmla="*/ 380010 h 459091"/>
              <a:gd name="connsiteX6" fmla="*/ 659750 w 1054051"/>
              <a:gd name="connsiteY6" fmla="*/ 380010 h 459091"/>
              <a:gd name="connsiteX7" fmla="*/ 512618 w 1054051"/>
              <a:gd name="connsiteY7" fmla="*/ 318655 h 459091"/>
              <a:gd name="connsiteX8" fmla="*/ 332509 w 1054051"/>
              <a:gd name="connsiteY8" fmla="*/ 235528 h 459091"/>
              <a:gd name="connsiteX9" fmla="*/ 235527 w 1054051"/>
              <a:gd name="connsiteY9" fmla="*/ 180109 h 459091"/>
              <a:gd name="connsiteX10" fmla="*/ 124691 w 1054051"/>
              <a:gd name="connsiteY10" fmla="*/ 110837 h 459091"/>
              <a:gd name="connsiteX11" fmla="*/ 116897 w 1054051"/>
              <a:gd name="connsiteY11" fmla="*/ 104731 h 459091"/>
              <a:gd name="connsiteX12" fmla="*/ 108661 w 1054051"/>
              <a:gd name="connsiteY12" fmla="*/ 76751 h 459091"/>
              <a:gd name="connsiteX13" fmla="*/ 0 w 1054051"/>
              <a:gd name="connsiteY13" fmla="*/ 0 h 459091"/>
              <a:gd name="connsiteX0" fmla="*/ 0 w 1054051"/>
              <a:gd name="connsiteY0" fmla="*/ 0 h 459091"/>
              <a:gd name="connsiteX1" fmla="*/ 0 w 1054051"/>
              <a:gd name="connsiteY1" fmla="*/ 443346 h 459091"/>
              <a:gd name="connsiteX2" fmla="*/ 914400 w 1054051"/>
              <a:gd name="connsiteY2" fmla="*/ 443346 h 459091"/>
              <a:gd name="connsiteX3" fmla="*/ 955964 w 1054051"/>
              <a:gd name="connsiteY3" fmla="*/ 429491 h 459091"/>
              <a:gd name="connsiteX4" fmla="*/ 780928 w 1054051"/>
              <a:gd name="connsiteY4" fmla="*/ 403761 h 459091"/>
              <a:gd name="connsiteX5" fmla="*/ 673214 w 1054051"/>
              <a:gd name="connsiteY5" fmla="*/ 380010 h 459091"/>
              <a:gd name="connsiteX6" fmla="*/ 659750 w 1054051"/>
              <a:gd name="connsiteY6" fmla="*/ 380010 h 459091"/>
              <a:gd name="connsiteX7" fmla="*/ 512618 w 1054051"/>
              <a:gd name="connsiteY7" fmla="*/ 318655 h 459091"/>
              <a:gd name="connsiteX8" fmla="*/ 332509 w 1054051"/>
              <a:gd name="connsiteY8" fmla="*/ 235528 h 459091"/>
              <a:gd name="connsiteX9" fmla="*/ 235527 w 1054051"/>
              <a:gd name="connsiteY9" fmla="*/ 180109 h 459091"/>
              <a:gd name="connsiteX10" fmla="*/ 124691 w 1054051"/>
              <a:gd name="connsiteY10" fmla="*/ 110837 h 459091"/>
              <a:gd name="connsiteX11" fmla="*/ 181288 w 1054051"/>
              <a:gd name="connsiteY11" fmla="*/ 104731 h 459091"/>
              <a:gd name="connsiteX12" fmla="*/ 108661 w 1054051"/>
              <a:gd name="connsiteY12" fmla="*/ 76751 h 459091"/>
              <a:gd name="connsiteX13" fmla="*/ 0 w 1054051"/>
              <a:gd name="connsiteY13" fmla="*/ 0 h 459091"/>
              <a:gd name="connsiteX0" fmla="*/ 0 w 1054051"/>
              <a:gd name="connsiteY0" fmla="*/ 0 h 459091"/>
              <a:gd name="connsiteX1" fmla="*/ 0 w 1054051"/>
              <a:gd name="connsiteY1" fmla="*/ 443346 h 459091"/>
              <a:gd name="connsiteX2" fmla="*/ 914400 w 1054051"/>
              <a:gd name="connsiteY2" fmla="*/ 443346 h 459091"/>
              <a:gd name="connsiteX3" fmla="*/ 955964 w 1054051"/>
              <a:gd name="connsiteY3" fmla="*/ 429491 h 459091"/>
              <a:gd name="connsiteX4" fmla="*/ 780928 w 1054051"/>
              <a:gd name="connsiteY4" fmla="*/ 403761 h 459091"/>
              <a:gd name="connsiteX5" fmla="*/ 673214 w 1054051"/>
              <a:gd name="connsiteY5" fmla="*/ 380010 h 459091"/>
              <a:gd name="connsiteX6" fmla="*/ 659750 w 1054051"/>
              <a:gd name="connsiteY6" fmla="*/ 380010 h 459091"/>
              <a:gd name="connsiteX7" fmla="*/ 512618 w 1054051"/>
              <a:gd name="connsiteY7" fmla="*/ 318655 h 459091"/>
              <a:gd name="connsiteX8" fmla="*/ 332509 w 1054051"/>
              <a:gd name="connsiteY8" fmla="*/ 235528 h 459091"/>
              <a:gd name="connsiteX9" fmla="*/ 235527 w 1054051"/>
              <a:gd name="connsiteY9" fmla="*/ 180109 h 459091"/>
              <a:gd name="connsiteX10" fmla="*/ 289760 w 1054051"/>
              <a:gd name="connsiteY10" fmla="*/ 180914 h 459091"/>
              <a:gd name="connsiteX11" fmla="*/ 124691 w 1054051"/>
              <a:gd name="connsiteY11" fmla="*/ 110837 h 459091"/>
              <a:gd name="connsiteX12" fmla="*/ 181288 w 1054051"/>
              <a:gd name="connsiteY12" fmla="*/ 104731 h 459091"/>
              <a:gd name="connsiteX13" fmla="*/ 108661 w 1054051"/>
              <a:gd name="connsiteY13" fmla="*/ 76751 h 459091"/>
              <a:gd name="connsiteX14" fmla="*/ 0 w 1054051"/>
              <a:gd name="connsiteY14" fmla="*/ 0 h 459091"/>
              <a:gd name="connsiteX0" fmla="*/ 0 w 1054051"/>
              <a:gd name="connsiteY0" fmla="*/ 0 h 459091"/>
              <a:gd name="connsiteX1" fmla="*/ 0 w 1054051"/>
              <a:gd name="connsiteY1" fmla="*/ 443346 h 459091"/>
              <a:gd name="connsiteX2" fmla="*/ 914400 w 1054051"/>
              <a:gd name="connsiteY2" fmla="*/ 443346 h 459091"/>
              <a:gd name="connsiteX3" fmla="*/ 955964 w 1054051"/>
              <a:gd name="connsiteY3" fmla="*/ 429491 h 459091"/>
              <a:gd name="connsiteX4" fmla="*/ 780928 w 1054051"/>
              <a:gd name="connsiteY4" fmla="*/ 403761 h 459091"/>
              <a:gd name="connsiteX5" fmla="*/ 673214 w 1054051"/>
              <a:gd name="connsiteY5" fmla="*/ 380010 h 459091"/>
              <a:gd name="connsiteX6" fmla="*/ 659750 w 1054051"/>
              <a:gd name="connsiteY6" fmla="*/ 380010 h 459091"/>
              <a:gd name="connsiteX7" fmla="*/ 512618 w 1054051"/>
              <a:gd name="connsiteY7" fmla="*/ 318655 h 459091"/>
              <a:gd name="connsiteX8" fmla="*/ 396901 w 1054051"/>
              <a:gd name="connsiteY8" fmla="*/ 235528 h 459091"/>
              <a:gd name="connsiteX9" fmla="*/ 235527 w 1054051"/>
              <a:gd name="connsiteY9" fmla="*/ 180109 h 459091"/>
              <a:gd name="connsiteX10" fmla="*/ 289760 w 1054051"/>
              <a:gd name="connsiteY10" fmla="*/ 180914 h 459091"/>
              <a:gd name="connsiteX11" fmla="*/ 124691 w 1054051"/>
              <a:gd name="connsiteY11" fmla="*/ 110837 h 459091"/>
              <a:gd name="connsiteX12" fmla="*/ 181288 w 1054051"/>
              <a:gd name="connsiteY12" fmla="*/ 104731 h 459091"/>
              <a:gd name="connsiteX13" fmla="*/ 108661 w 1054051"/>
              <a:gd name="connsiteY13" fmla="*/ 76751 h 459091"/>
              <a:gd name="connsiteX14" fmla="*/ 0 w 1054051"/>
              <a:gd name="connsiteY14" fmla="*/ 0 h 459091"/>
              <a:gd name="connsiteX0" fmla="*/ 0 w 1054051"/>
              <a:gd name="connsiteY0" fmla="*/ 0 h 459091"/>
              <a:gd name="connsiteX1" fmla="*/ 0 w 1054051"/>
              <a:gd name="connsiteY1" fmla="*/ 443346 h 459091"/>
              <a:gd name="connsiteX2" fmla="*/ 914400 w 1054051"/>
              <a:gd name="connsiteY2" fmla="*/ 443346 h 459091"/>
              <a:gd name="connsiteX3" fmla="*/ 955964 w 1054051"/>
              <a:gd name="connsiteY3" fmla="*/ 429491 h 459091"/>
              <a:gd name="connsiteX4" fmla="*/ 780928 w 1054051"/>
              <a:gd name="connsiteY4" fmla="*/ 403761 h 459091"/>
              <a:gd name="connsiteX5" fmla="*/ 673214 w 1054051"/>
              <a:gd name="connsiteY5" fmla="*/ 380010 h 459091"/>
              <a:gd name="connsiteX6" fmla="*/ 659750 w 1054051"/>
              <a:gd name="connsiteY6" fmla="*/ 380010 h 459091"/>
              <a:gd name="connsiteX7" fmla="*/ 512618 w 1054051"/>
              <a:gd name="connsiteY7" fmla="*/ 318655 h 459091"/>
              <a:gd name="connsiteX8" fmla="*/ 396901 w 1054051"/>
              <a:gd name="connsiteY8" fmla="*/ 235528 h 459091"/>
              <a:gd name="connsiteX9" fmla="*/ 235527 w 1054051"/>
              <a:gd name="connsiteY9" fmla="*/ 180109 h 459091"/>
              <a:gd name="connsiteX10" fmla="*/ 289760 w 1054051"/>
              <a:gd name="connsiteY10" fmla="*/ 180914 h 459091"/>
              <a:gd name="connsiteX11" fmla="*/ 181288 w 1054051"/>
              <a:gd name="connsiteY11" fmla="*/ 104731 h 459091"/>
              <a:gd name="connsiteX12" fmla="*/ 108661 w 1054051"/>
              <a:gd name="connsiteY12" fmla="*/ 76751 h 459091"/>
              <a:gd name="connsiteX13" fmla="*/ 0 w 1054051"/>
              <a:gd name="connsiteY13" fmla="*/ 0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59750 w 1054051"/>
              <a:gd name="connsiteY9" fmla="*/ 380010 h 459091"/>
              <a:gd name="connsiteX10" fmla="*/ 512618 w 1054051"/>
              <a:gd name="connsiteY10" fmla="*/ 318655 h 459091"/>
              <a:gd name="connsiteX11" fmla="*/ 396901 w 1054051"/>
              <a:gd name="connsiteY11" fmla="*/ 235528 h 459091"/>
              <a:gd name="connsiteX12" fmla="*/ 312796 w 1054051"/>
              <a:gd name="connsiteY12" fmla="*/ 215195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59750 w 1054051"/>
              <a:gd name="connsiteY10" fmla="*/ 380010 h 459091"/>
              <a:gd name="connsiteX11" fmla="*/ 512618 w 1054051"/>
              <a:gd name="connsiteY11" fmla="*/ 318655 h 459091"/>
              <a:gd name="connsiteX12" fmla="*/ 396901 w 1054051"/>
              <a:gd name="connsiteY12" fmla="*/ 235528 h 459091"/>
              <a:gd name="connsiteX13" fmla="*/ 312796 w 1054051"/>
              <a:gd name="connsiteY13" fmla="*/ 215195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59750 w 1054051"/>
              <a:gd name="connsiteY10" fmla="*/ 380010 h 459091"/>
              <a:gd name="connsiteX11" fmla="*/ 512618 w 1054051"/>
              <a:gd name="connsiteY11" fmla="*/ 318655 h 459091"/>
              <a:gd name="connsiteX12" fmla="*/ 396901 w 1054051"/>
              <a:gd name="connsiteY12" fmla="*/ 235528 h 459091"/>
              <a:gd name="connsiteX13" fmla="*/ 312796 w 1054051"/>
              <a:gd name="connsiteY13" fmla="*/ 215195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59750 w 1054051"/>
              <a:gd name="connsiteY10" fmla="*/ 380010 h 459091"/>
              <a:gd name="connsiteX11" fmla="*/ 512618 w 1054051"/>
              <a:gd name="connsiteY11" fmla="*/ 318655 h 459091"/>
              <a:gd name="connsiteX12" fmla="*/ 396901 w 1054051"/>
              <a:gd name="connsiteY12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59750 w 1054051"/>
              <a:gd name="connsiteY10" fmla="*/ 380010 h 459091"/>
              <a:gd name="connsiteX11" fmla="*/ 512618 w 1054051"/>
              <a:gd name="connsiteY11" fmla="*/ 318655 h 459091"/>
              <a:gd name="connsiteX12" fmla="*/ 511106 w 1054051"/>
              <a:gd name="connsiteY12" fmla="*/ 317970 h 459091"/>
              <a:gd name="connsiteX13" fmla="*/ 396901 w 1054051"/>
              <a:gd name="connsiteY13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59750 w 1054051"/>
              <a:gd name="connsiteY10" fmla="*/ 380010 h 459091"/>
              <a:gd name="connsiteX11" fmla="*/ 512618 w 1054051"/>
              <a:gd name="connsiteY11" fmla="*/ 318655 h 459091"/>
              <a:gd name="connsiteX12" fmla="*/ 511106 w 1054051"/>
              <a:gd name="connsiteY12" fmla="*/ 317970 h 459091"/>
              <a:gd name="connsiteX13" fmla="*/ 396901 w 1054051"/>
              <a:gd name="connsiteY13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59750 w 1054051"/>
              <a:gd name="connsiteY10" fmla="*/ 380010 h 459091"/>
              <a:gd name="connsiteX11" fmla="*/ 512618 w 1054051"/>
              <a:gd name="connsiteY11" fmla="*/ 318655 h 459091"/>
              <a:gd name="connsiteX12" fmla="*/ 511106 w 1054051"/>
              <a:gd name="connsiteY12" fmla="*/ 317970 h 459091"/>
              <a:gd name="connsiteX13" fmla="*/ 396901 w 1054051"/>
              <a:gd name="connsiteY13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59750 w 1054051"/>
              <a:gd name="connsiteY10" fmla="*/ 350772 h 459091"/>
              <a:gd name="connsiteX11" fmla="*/ 512618 w 1054051"/>
              <a:gd name="connsiteY11" fmla="*/ 318655 h 459091"/>
              <a:gd name="connsiteX12" fmla="*/ 511106 w 1054051"/>
              <a:gd name="connsiteY12" fmla="*/ 317970 h 459091"/>
              <a:gd name="connsiteX13" fmla="*/ 396901 w 1054051"/>
              <a:gd name="connsiteY13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59750 w 1054051"/>
              <a:gd name="connsiteY10" fmla="*/ 350772 h 459091"/>
              <a:gd name="connsiteX11" fmla="*/ 512618 w 1054051"/>
              <a:gd name="connsiteY11" fmla="*/ 318655 h 459091"/>
              <a:gd name="connsiteX12" fmla="*/ 511106 w 1054051"/>
              <a:gd name="connsiteY12" fmla="*/ 317970 h 459091"/>
              <a:gd name="connsiteX13" fmla="*/ 396901 w 1054051"/>
              <a:gd name="connsiteY13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512618 w 1054051"/>
              <a:gd name="connsiteY10" fmla="*/ 318655 h 459091"/>
              <a:gd name="connsiteX11" fmla="*/ 511106 w 1054051"/>
              <a:gd name="connsiteY11" fmla="*/ 317970 h 459091"/>
              <a:gd name="connsiteX12" fmla="*/ 396901 w 1054051"/>
              <a:gd name="connsiteY12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72084 w 1054051"/>
              <a:gd name="connsiteY10" fmla="*/ 378275 h 459091"/>
              <a:gd name="connsiteX11" fmla="*/ 512618 w 1054051"/>
              <a:gd name="connsiteY11" fmla="*/ 318655 h 459091"/>
              <a:gd name="connsiteX12" fmla="*/ 511106 w 1054051"/>
              <a:gd name="connsiteY12" fmla="*/ 317970 h 459091"/>
              <a:gd name="connsiteX13" fmla="*/ 396901 w 1054051"/>
              <a:gd name="connsiteY13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72084 w 1054051"/>
              <a:gd name="connsiteY10" fmla="*/ 378275 h 459091"/>
              <a:gd name="connsiteX11" fmla="*/ 512618 w 1054051"/>
              <a:gd name="connsiteY11" fmla="*/ 318655 h 459091"/>
              <a:gd name="connsiteX12" fmla="*/ 511106 w 1054051"/>
              <a:gd name="connsiteY12" fmla="*/ 317970 h 459091"/>
              <a:gd name="connsiteX13" fmla="*/ 396901 w 1054051"/>
              <a:gd name="connsiteY13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72084 w 1054051"/>
              <a:gd name="connsiteY10" fmla="*/ 378275 h 459091"/>
              <a:gd name="connsiteX11" fmla="*/ 668059 w 1054051"/>
              <a:gd name="connsiteY11" fmla="*/ 378275 h 459091"/>
              <a:gd name="connsiteX12" fmla="*/ 512618 w 1054051"/>
              <a:gd name="connsiteY12" fmla="*/ 318655 h 459091"/>
              <a:gd name="connsiteX13" fmla="*/ 511106 w 1054051"/>
              <a:gd name="connsiteY13" fmla="*/ 317970 h 459091"/>
              <a:gd name="connsiteX14" fmla="*/ 396901 w 1054051"/>
              <a:gd name="connsiteY14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72084 w 1054051"/>
              <a:gd name="connsiteY10" fmla="*/ 378275 h 459091"/>
              <a:gd name="connsiteX11" fmla="*/ 668059 w 1054051"/>
              <a:gd name="connsiteY11" fmla="*/ 378275 h 459091"/>
              <a:gd name="connsiteX12" fmla="*/ 512618 w 1054051"/>
              <a:gd name="connsiteY12" fmla="*/ 318655 h 459091"/>
              <a:gd name="connsiteX13" fmla="*/ 511106 w 1054051"/>
              <a:gd name="connsiteY13" fmla="*/ 317970 h 459091"/>
              <a:gd name="connsiteX14" fmla="*/ 396901 w 1054051"/>
              <a:gd name="connsiteY14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72084 w 1054051"/>
              <a:gd name="connsiteY10" fmla="*/ 378275 h 459091"/>
              <a:gd name="connsiteX11" fmla="*/ 668059 w 1054051"/>
              <a:gd name="connsiteY11" fmla="*/ 378275 h 459091"/>
              <a:gd name="connsiteX12" fmla="*/ 512618 w 1054051"/>
              <a:gd name="connsiteY12" fmla="*/ 318655 h 459091"/>
              <a:gd name="connsiteX13" fmla="*/ 511106 w 1054051"/>
              <a:gd name="connsiteY13" fmla="*/ 317970 h 459091"/>
              <a:gd name="connsiteX14" fmla="*/ 396901 w 1054051"/>
              <a:gd name="connsiteY14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108661 w 1054051"/>
              <a:gd name="connsiteY4" fmla="*/ 73097 h 459091"/>
              <a:gd name="connsiteX5" fmla="*/ 0 w 1054051"/>
              <a:gd name="connsiteY5" fmla="*/ 0 h 459091"/>
              <a:gd name="connsiteX6" fmla="*/ 0 w 1054051"/>
              <a:gd name="connsiteY6" fmla="*/ 443346 h 459091"/>
              <a:gd name="connsiteX7" fmla="*/ 914400 w 1054051"/>
              <a:gd name="connsiteY7" fmla="*/ 443346 h 459091"/>
              <a:gd name="connsiteX8" fmla="*/ 955964 w 1054051"/>
              <a:gd name="connsiteY8" fmla="*/ 429491 h 459091"/>
              <a:gd name="connsiteX9" fmla="*/ 780928 w 1054051"/>
              <a:gd name="connsiteY9" fmla="*/ 403761 h 459091"/>
              <a:gd name="connsiteX10" fmla="*/ 673214 w 1054051"/>
              <a:gd name="connsiteY10" fmla="*/ 380010 h 459091"/>
              <a:gd name="connsiteX11" fmla="*/ 672084 w 1054051"/>
              <a:gd name="connsiteY11" fmla="*/ 378275 h 459091"/>
              <a:gd name="connsiteX12" fmla="*/ 668059 w 1054051"/>
              <a:gd name="connsiteY12" fmla="*/ 378275 h 459091"/>
              <a:gd name="connsiteX13" fmla="*/ 512618 w 1054051"/>
              <a:gd name="connsiteY13" fmla="*/ 318655 h 459091"/>
              <a:gd name="connsiteX14" fmla="*/ 511106 w 1054051"/>
              <a:gd name="connsiteY14" fmla="*/ 317970 h 459091"/>
              <a:gd name="connsiteX15" fmla="*/ 396901 w 1054051"/>
              <a:gd name="connsiteY15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108661 w 1054051"/>
              <a:gd name="connsiteY4" fmla="*/ 73097 h 459091"/>
              <a:gd name="connsiteX5" fmla="*/ 100612 w 1054051"/>
              <a:gd name="connsiteY5" fmla="*/ 71269 h 459091"/>
              <a:gd name="connsiteX6" fmla="*/ 0 w 1054051"/>
              <a:gd name="connsiteY6" fmla="*/ 0 h 459091"/>
              <a:gd name="connsiteX7" fmla="*/ 0 w 1054051"/>
              <a:gd name="connsiteY7" fmla="*/ 443346 h 459091"/>
              <a:gd name="connsiteX8" fmla="*/ 914400 w 1054051"/>
              <a:gd name="connsiteY8" fmla="*/ 443346 h 459091"/>
              <a:gd name="connsiteX9" fmla="*/ 955964 w 1054051"/>
              <a:gd name="connsiteY9" fmla="*/ 429491 h 459091"/>
              <a:gd name="connsiteX10" fmla="*/ 780928 w 1054051"/>
              <a:gd name="connsiteY10" fmla="*/ 403761 h 459091"/>
              <a:gd name="connsiteX11" fmla="*/ 673214 w 1054051"/>
              <a:gd name="connsiteY11" fmla="*/ 380010 h 459091"/>
              <a:gd name="connsiteX12" fmla="*/ 672084 w 1054051"/>
              <a:gd name="connsiteY12" fmla="*/ 378275 h 459091"/>
              <a:gd name="connsiteX13" fmla="*/ 668059 w 1054051"/>
              <a:gd name="connsiteY13" fmla="*/ 378275 h 459091"/>
              <a:gd name="connsiteX14" fmla="*/ 512618 w 1054051"/>
              <a:gd name="connsiteY14" fmla="*/ 318655 h 459091"/>
              <a:gd name="connsiteX15" fmla="*/ 511106 w 1054051"/>
              <a:gd name="connsiteY15" fmla="*/ 317970 h 459091"/>
              <a:gd name="connsiteX16" fmla="*/ 396901 w 1054051"/>
              <a:gd name="connsiteY16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108661 w 1054051"/>
              <a:gd name="connsiteY4" fmla="*/ 73097 h 459091"/>
              <a:gd name="connsiteX5" fmla="*/ 100612 w 1054051"/>
              <a:gd name="connsiteY5" fmla="*/ 71269 h 459091"/>
              <a:gd name="connsiteX6" fmla="*/ 0 w 1054051"/>
              <a:gd name="connsiteY6" fmla="*/ 0 h 459091"/>
              <a:gd name="connsiteX7" fmla="*/ 0 w 1054051"/>
              <a:gd name="connsiteY7" fmla="*/ 443346 h 459091"/>
              <a:gd name="connsiteX8" fmla="*/ 914400 w 1054051"/>
              <a:gd name="connsiteY8" fmla="*/ 443346 h 459091"/>
              <a:gd name="connsiteX9" fmla="*/ 955964 w 1054051"/>
              <a:gd name="connsiteY9" fmla="*/ 429491 h 459091"/>
              <a:gd name="connsiteX10" fmla="*/ 780928 w 1054051"/>
              <a:gd name="connsiteY10" fmla="*/ 403761 h 459091"/>
              <a:gd name="connsiteX11" fmla="*/ 673214 w 1054051"/>
              <a:gd name="connsiteY11" fmla="*/ 380010 h 459091"/>
              <a:gd name="connsiteX12" fmla="*/ 672084 w 1054051"/>
              <a:gd name="connsiteY12" fmla="*/ 378275 h 459091"/>
              <a:gd name="connsiteX13" fmla="*/ 668059 w 1054051"/>
              <a:gd name="connsiteY13" fmla="*/ 378275 h 459091"/>
              <a:gd name="connsiteX14" fmla="*/ 512618 w 1054051"/>
              <a:gd name="connsiteY14" fmla="*/ 318655 h 459091"/>
              <a:gd name="connsiteX15" fmla="*/ 511106 w 1054051"/>
              <a:gd name="connsiteY15" fmla="*/ 317970 h 459091"/>
              <a:gd name="connsiteX16" fmla="*/ 396901 w 1054051"/>
              <a:gd name="connsiteY16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108661 w 1054051"/>
              <a:gd name="connsiteY4" fmla="*/ 73097 h 459091"/>
              <a:gd name="connsiteX5" fmla="*/ 100613 w 1054051"/>
              <a:gd name="connsiteY5" fmla="*/ 42030 h 459091"/>
              <a:gd name="connsiteX6" fmla="*/ 0 w 1054051"/>
              <a:gd name="connsiteY6" fmla="*/ 0 h 459091"/>
              <a:gd name="connsiteX7" fmla="*/ 0 w 1054051"/>
              <a:gd name="connsiteY7" fmla="*/ 443346 h 459091"/>
              <a:gd name="connsiteX8" fmla="*/ 914400 w 1054051"/>
              <a:gd name="connsiteY8" fmla="*/ 443346 h 459091"/>
              <a:gd name="connsiteX9" fmla="*/ 955964 w 1054051"/>
              <a:gd name="connsiteY9" fmla="*/ 429491 h 459091"/>
              <a:gd name="connsiteX10" fmla="*/ 780928 w 1054051"/>
              <a:gd name="connsiteY10" fmla="*/ 403761 h 459091"/>
              <a:gd name="connsiteX11" fmla="*/ 673214 w 1054051"/>
              <a:gd name="connsiteY11" fmla="*/ 380010 h 459091"/>
              <a:gd name="connsiteX12" fmla="*/ 672084 w 1054051"/>
              <a:gd name="connsiteY12" fmla="*/ 378275 h 459091"/>
              <a:gd name="connsiteX13" fmla="*/ 668059 w 1054051"/>
              <a:gd name="connsiteY13" fmla="*/ 378275 h 459091"/>
              <a:gd name="connsiteX14" fmla="*/ 512618 w 1054051"/>
              <a:gd name="connsiteY14" fmla="*/ 318655 h 459091"/>
              <a:gd name="connsiteX15" fmla="*/ 511106 w 1054051"/>
              <a:gd name="connsiteY15" fmla="*/ 317970 h 459091"/>
              <a:gd name="connsiteX16" fmla="*/ 396901 w 1054051"/>
              <a:gd name="connsiteY16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8661 w 1054051"/>
              <a:gd name="connsiteY3" fmla="*/ 74924 h 459091"/>
              <a:gd name="connsiteX4" fmla="*/ 100613 w 1054051"/>
              <a:gd name="connsiteY4" fmla="*/ 42030 h 459091"/>
              <a:gd name="connsiteX5" fmla="*/ 0 w 1054051"/>
              <a:gd name="connsiteY5" fmla="*/ 0 h 459091"/>
              <a:gd name="connsiteX6" fmla="*/ 0 w 1054051"/>
              <a:gd name="connsiteY6" fmla="*/ 443346 h 459091"/>
              <a:gd name="connsiteX7" fmla="*/ 914400 w 1054051"/>
              <a:gd name="connsiteY7" fmla="*/ 443346 h 459091"/>
              <a:gd name="connsiteX8" fmla="*/ 955964 w 1054051"/>
              <a:gd name="connsiteY8" fmla="*/ 429491 h 459091"/>
              <a:gd name="connsiteX9" fmla="*/ 780928 w 1054051"/>
              <a:gd name="connsiteY9" fmla="*/ 403761 h 459091"/>
              <a:gd name="connsiteX10" fmla="*/ 673214 w 1054051"/>
              <a:gd name="connsiteY10" fmla="*/ 380010 h 459091"/>
              <a:gd name="connsiteX11" fmla="*/ 672084 w 1054051"/>
              <a:gd name="connsiteY11" fmla="*/ 378275 h 459091"/>
              <a:gd name="connsiteX12" fmla="*/ 668059 w 1054051"/>
              <a:gd name="connsiteY12" fmla="*/ 378275 h 459091"/>
              <a:gd name="connsiteX13" fmla="*/ 512618 w 1054051"/>
              <a:gd name="connsiteY13" fmla="*/ 318655 h 459091"/>
              <a:gd name="connsiteX14" fmla="*/ 511106 w 1054051"/>
              <a:gd name="connsiteY14" fmla="*/ 317970 h 459091"/>
              <a:gd name="connsiteX15" fmla="*/ 396901 w 1054051"/>
              <a:gd name="connsiteY15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8661 w 1054051"/>
              <a:gd name="connsiteY2" fmla="*/ 76751 h 459091"/>
              <a:gd name="connsiteX3" fmla="*/ 100613 w 1054051"/>
              <a:gd name="connsiteY3" fmla="*/ 42030 h 459091"/>
              <a:gd name="connsiteX4" fmla="*/ 0 w 1054051"/>
              <a:gd name="connsiteY4" fmla="*/ 0 h 459091"/>
              <a:gd name="connsiteX5" fmla="*/ 0 w 1054051"/>
              <a:gd name="connsiteY5" fmla="*/ 443346 h 459091"/>
              <a:gd name="connsiteX6" fmla="*/ 914400 w 1054051"/>
              <a:gd name="connsiteY6" fmla="*/ 443346 h 459091"/>
              <a:gd name="connsiteX7" fmla="*/ 955964 w 1054051"/>
              <a:gd name="connsiteY7" fmla="*/ 429491 h 459091"/>
              <a:gd name="connsiteX8" fmla="*/ 780928 w 1054051"/>
              <a:gd name="connsiteY8" fmla="*/ 403761 h 459091"/>
              <a:gd name="connsiteX9" fmla="*/ 673214 w 1054051"/>
              <a:gd name="connsiteY9" fmla="*/ 380010 h 459091"/>
              <a:gd name="connsiteX10" fmla="*/ 672084 w 1054051"/>
              <a:gd name="connsiteY10" fmla="*/ 378275 h 459091"/>
              <a:gd name="connsiteX11" fmla="*/ 668059 w 1054051"/>
              <a:gd name="connsiteY11" fmla="*/ 378275 h 459091"/>
              <a:gd name="connsiteX12" fmla="*/ 512618 w 1054051"/>
              <a:gd name="connsiteY12" fmla="*/ 318655 h 459091"/>
              <a:gd name="connsiteX13" fmla="*/ 511106 w 1054051"/>
              <a:gd name="connsiteY13" fmla="*/ 317970 h 459091"/>
              <a:gd name="connsiteX14" fmla="*/ 396901 w 1054051"/>
              <a:gd name="connsiteY14" fmla="*/ 235528 h 459091"/>
              <a:gd name="connsiteX0" fmla="*/ 289760 w 1054051"/>
              <a:gd name="connsiteY0" fmla="*/ 180914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72084 w 1054051"/>
              <a:gd name="connsiteY9" fmla="*/ 378275 h 459091"/>
              <a:gd name="connsiteX10" fmla="*/ 668059 w 1054051"/>
              <a:gd name="connsiteY10" fmla="*/ 378275 h 459091"/>
              <a:gd name="connsiteX11" fmla="*/ 512618 w 1054051"/>
              <a:gd name="connsiteY11" fmla="*/ 318655 h 459091"/>
              <a:gd name="connsiteX12" fmla="*/ 511106 w 1054051"/>
              <a:gd name="connsiteY12" fmla="*/ 317970 h 459091"/>
              <a:gd name="connsiteX13" fmla="*/ 396901 w 1054051"/>
              <a:gd name="connsiteY13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72084 w 1054051"/>
              <a:gd name="connsiteY9" fmla="*/ 378275 h 459091"/>
              <a:gd name="connsiteX10" fmla="*/ 668059 w 1054051"/>
              <a:gd name="connsiteY10" fmla="*/ 378275 h 459091"/>
              <a:gd name="connsiteX11" fmla="*/ 512618 w 1054051"/>
              <a:gd name="connsiteY11" fmla="*/ 318655 h 459091"/>
              <a:gd name="connsiteX12" fmla="*/ 511106 w 1054051"/>
              <a:gd name="connsiteY12" fmla="*/ 317970 h 459091"/>
              <a:gd name="connsiteX13" fmla="*/ 396901 w 1054051"/>
              <a:gd name="connsiteY13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72084 w 1054051"/>
              <a:gd name="connsiteY9" fmla="*/ 378275 h 459091"/>
              <a:gd name="connsiteX10" fmla="*/ 668059 w 1054051"/>
              <a:gd name="connsiteY10" fmla="*/ 378275 h 459091"/>
              <a:gd name="connsiteX11" fmla="*/ 512618 w 1054051"/>
              <a:gd name="connsiteY11" fmla="*/ 318655 h 459091"/>
              <a:gd name="connsiteX12" fmla="*/ 535253 w 1054051"/>
              <a:gd name="connsiteY12" fmla="*/ 308833 h 459091"/>
              <a:gd name="connsiteX13" fmla="*/ 396901 w 1054051"/>
              <a:gd name="connsiteY13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72084 w 1054051"/>
              <a:gd name="connsiteY9" fmla="*/ 378275 h 459091"/>
              <a:gd name="connsiteX10" fmla="*/ 668060 w 1054051"/>
              <a:gd name="connsiteY10" fmla="*/ 378275 h 459091"/>
              <a:gd name="connsiteX11" fmla="*/ 512618 w 1054051"/>
              <a:gd name="connsiteY11" fmla="*/ 318655 h 459091"/>
              <a:gd name="connsiteX12" fmla="*/ 535253 w 1054051"/>
              <a:gd name="connsiteY12" fmla="*/ 308833 h 459091"/>
              <a:gd name="connsiteX13" fmla="*/ 396901 w 1054051"/>
              <a:gd name="connsiteY13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72084 w 1054051"/>
              <a:gd name="connsiteY9" fmla="*/ 378275 h 459091"/>
              <a:gd name="connsiteX10" fmla="*/ 668060 w 1054051"/>
              <a:gd name="connsiteY10" fmla="*/ 378275 h 459091"/>
              <a:gd name="connsiteX11" fmla="*/ 535253 w 1054051"/>
              <a:gd name="connsiteY11" fmla="*/ 308833 h 459091"/>
              <a:gd name="connsiteX12" fmla="*/ 396901 w 1054051"/>
              <a:gd name="connsiteY12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72084 w 1054051"/>
              <a:gd name="connsiteY9" fmla="*/ 378275 h 459091"/>
              <a:gd name="connsiteX10" fmla="*/ 668060 w 1054051"/>
              <a:gd name="connsiteY10" fmla="*/ 378275 h 459091"/>
              <a:gd name="connsiteX11" fmla="*/ 535253 w 1054051"/>
              <a:gd name="connsiteY11" fmla="*/ 308833 h 459091"/>
              <a:gd name="connsiteX12" fmla="*/ 396901 w 1054051"/>
              <a:gd name="connsiteY12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72084 w 1054051"/>
              <a:gd name="connsiteY9" fmla="*/ 378275 h 459091"/>
              <a:gd name="connsiteX10" fmla="*/ 668060 w 1054051"/>
              <a:gd name="connsiteY10" fmla="*/ 378275 h 459091"/>
              <a:gd name="connsiteX11" fmla="*/ 535253 w 1054051"/>
              <a:gd name="connsiteY11" fmla="*/ 308833 h 459091"/>
              <a:gd name="connsiteX12" fmla="*/ 396901 w 1054051"/>
              <a:gd name="connsiteY12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72084 w 1054051"/>
              <a:gd name="connsiteY9" fmla="*/ 378275 h 459091"/>
              <a:gd name="connsiteX10" fmla="*/ 668060 w 1054051"/>
              <a:gd name="connsiteY10" fmla="*/ 378275 h 459091"/>
              <a:gd name="connsiteX11" fmla="*/ 535253 w 1054051"/>
              <a:gd name="connsiteY11" fmla="*/ 308833 h 459091"/>
              <a:gd name="connsiteX12" fmla="*/ 396901 w 1054051"/>
              <a:gd name="connsiteY12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672084 w 1054051"/>
              <a:gd name="connsiteY9" fmla="*/ 378275 h 459091"/>
              <a:gd name="connsiteX10" fmla="*/ 732452 w 1054051"/>
              <a:gd name="connsiteY10" fmla="*/ 378275 h 459091"/>
              <a:gd name="connsiteX11" fmla="*/ 535253 w 1054051"/>
              <a:gd name="connsiteY11" fmla="*/ 308833 h 459091"/>
              <a:gd name="connsiteX12" fmla="*/ 396901 w 1054051"/>
              <a:gd name="connsiteY12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673214 w 1054051"/>
              <a:gd name="connsiteY8" fmla="*/ 380010 h 459091"/>
              <a:gd name="connsiteX9" fmla="*/ 732452 w 1054051"/>
              <a:gd name="connsiteY9" fmla="*/ 378275 h 459091"/>
              <a:gd name="connsiteX10" fmla="*/ 535253 w 1054051"/>
              <a:gd name="connsiteY10" fmla="*/ 308833 h 459091"/>
              <a:gd name="connsiteX11" fmla="*/ 396901 w 1054051"/>
              <a:gd name="connsiteY11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732452 w 1054051"/>
              <a:gd name="connsiteY8" fmla="*/ 378275 h 459091"/>
              <a:gd name="connsiteX9" fmla="*/ 535253 w 1054051"/>
              <a:gd name="connsiteY9" fmla="*/ 308833 h 459091"/>
              <a:gd name="connsiteX10" fmla="*/ 396901 w 1054051"/>
              <a:gd name="connsiteY10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732452 w 1054051"/>
              <a:gd name="connsiteY8" fmla="*/ 378275 h 459091"/>
              <a:gd name="connsiteX9" fmla="*/ 535253 w 1054051"/>
              <a:gd name="connsiteY9" fmla="*/ 308833 h 459091"/>
              <a:gd name="connsiteX10" fmla="*/ 396901 w 1054051"/>
              <a:gd name="connsiteY10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80928 w 1054051"/>
              <a:gd name="connsiteY7" fmla="*/ 403761 h 459091"/>
              <a:gd name="connsiteX8" fmla="*/ 732452 w 1054051"/>
              <a:gd name="connsiteY8" fmla="*/ 378275 h 459091"/>
              <a:gd name="connsiteX9" fmla="*/ 535253 w 1054051"/>
              <a:gd name="connsiteY9" fmla="*/ 308833 h 459091"/>
              <a:gd name="connsiteX10" fmla="*/ 396901 w 1054051"/>
              <a:gd name="connsiteY10" fmla="*/ 235528 h 459091"/>
              <a:gd name="connsiteX0" fmla="*/ 305858 w 1054051"/>
              <a:gd name="connsiteY0" fmla="*/ 175432 h 459091"/>
              <a:gd name="connsiteX1" fmla="*/ 181288 w 1054051"/>
              <a:gd name="connsiteY1" fmla="*/ 104731 h 459091"/>
              <a:gd name="connsiteX2" fmla="*/ 100613 w 1054051"/>
              <a:gd name="connsiteY2" fmla="*/ 42030 h 459091"/>
              <a:gd name="connsiteX3" fmla="*/ 0 w 1054051"/>
              <a:gd name="connsiteY3" fmla="*/ 0 h 459091"/>
              <a:gd name="connsiteX4" fmla="*/ 0 w 1054051"/>
              <a:gd name="connsiteY4" fmla="*/ 443346 h 459091"/>
              <a:gd name="connsiteX5" fmla="*/ 914400 w 1054051"/>
              <a:gd name="connsiteY5" fmla="*/ 443346 h 459091"/>
              <a:gd name="connsiteX6" fmla="*/ 955964 w 1054051"/>
              <a:gd name="connsiteY6" fmla="*/ 429491 h 459091"/>
              <a:gd name="connsiteX7" fmla="*/ 732452 w 1054051"/>
              <a:gd name="connsiteY7" fmla="*/ 378275 h 459091"/>
              <a:gd name="connsiteX8" fmla="*/ 535253 w 1054051"/>
              <a:gd name="connsiteY8" fmla="*/ 308833 h 459091"/>
              <a:gd name="connsiteX9" fmla="*/ 396901 w 1054051"/>
              <a:gd name="connsiteY9" fmla="*/ 235528 h 45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4051" h="459091">
                <a:moveTo>
                  <a:pt x="305858" y="175432"/>
                </a:moveTo>
                <a:cubicBezTo>
                  <a:pt x="296818" y="162869"/>
                  <a:pt x="211471" y="122092"/>
                  <a:pt x="181288" y="104731"/>
                </a:cubicBezTo>
                <a:lnTo>
                  <a:pt x="100613" y="42030"/>
                </a:lnTo>
                <a:lnTo>
                  <a:pt x="0" y="0"/>
                </a:lnTo>
                <a:lnTo>
                  <a:pt x="0" y="443346"/>
                </a:lnTo>
                <a:lnTo>
                  <a:pt x="914400" y="443346"/>
                </a:lnTo>
                <a:cubicBezTo>
                  <a:pt x="928255" y="438728"/>
                  <a:pt x="1054051" y="459091"/>
                  <a:pt x="955964" y="429491"/>
                </a:cubicBezTo>
                <a:lnTo>
                  <a:pt x="732452" y="378275"/>
                </a:lnTo>
                <a:cubicBezTo>
                  <a:pt x="664036" y="353301"/>
                  <a:pt x="579522" y="331980"/>
                  <a:pt x="535253" y="308833"/>
                </a:cubicBezTo>
                <a:lnTo>
                  <a:pt x="396901" y="235528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0" grpId="0"/>
      <p:bldP spid="31" grpId="0"/>
      <p:bldP spid="27" grpId="1"/>
      <p:bldP spid="33" grpId="0" animBg="1"/>
      <p:bldP spid="33" grpId="1" animBg="1"/>
      <p:bldP spid="34" grpId="1" animBg="1"/>
      <p:bldP spid="3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5720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depends on many independent Gaussians.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Char char=""/>
              <a:defRPr/>
            </a:pPr>
            <a:r>
              <a:rPr lang="en-US" dirty="0" smtClean="0"/>
              <a:t>Gaussian Isoperimetric inequality implies:</a:t>
            </a:r>
          </a:p>
          <a:p>
            <a:pPr marL="274320" indent="-274320" fontAlgn="auto">
              <a:spcAft>
                <a:spcPts val="600"/>
              </a:spcAft>
              <a:buFont typeface="Wingdings 2"/>
              <a:buNone/>
              <a:defRPr/>
            </a:pPr>
            <a:r>
              <a:rPr lang="en-US" dirty="0" smtClean="0"/>
              <a:t>	With high probability,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(W)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close to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  <a:r>
              <a:rPr lang="en-US" dirty="0" smtClean="0"/>
              <a:t>.</a:t>
            </a:r>
            <a:endParaRPr lang="en-US" baseline="-250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	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1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similarly concentrated.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Thus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Pr[z is bad]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exp(-cm)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Concentration of measure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4114800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*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½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486400" y="4953000"/>
            <a:ext cx="3276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696200" y="4876800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536613" y="4876006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78538" y="4378325"/>
            <a:ext cx="77946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E[S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] 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344268" y="5053013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57956" y="5102225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5041900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29378" y="5005388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44290" y="4962525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49068" y="5005388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25268" y="4932363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53868" y="5084763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87172" y="5065713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0046" y="4992688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81778" y="5157788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01468" y="5157788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77037" y="5084763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68150" y="5102225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05600" y="5157788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34794" y="4992688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15780" y="5016500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15720" y="5084763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24637" y="5084763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619874" y="4937125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87142" y="5010150"/>
            <a:ext cx="56532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29513" y="5091113"/>
            <a:ext cx="666750" cy="228600"/>
            <a:chOff x="7529945" y="5091545"/>
            <a:chExt cx="666132" cy="228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529945" y="5084064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643633" y="5132832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738877" y="5071872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615055" y="5035296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729967" y="4992624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834745" y="5035296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910945" y="4956048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139545" y="5108448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872849" y="5096256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15723" y="5017008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767455" y="5187696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987145" y="5187696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962714" y="5108448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53827" y="5126736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891277" y="5187696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920471" y="5023104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101457" y="5047488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701397" y="5108448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810314" y="5114544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805551" y="4968240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672819" y="5041392"/>
              <a:ext cx="56532" cy="0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Compressed Sensing: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If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</a:rPr>
              <a:t>R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N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k</a:t>
            </a:r>
            <a:r>
              <a:rPr lang="en-US" dirty="0" smtClean="0"/>
              <a:t>-sparse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Take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~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Ck log 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k </a:t>
            </a:r>
            <a:r>
              <a:rPr lang="en-US" dirty="0" smtClean="0"/>
              <a:t>random Gaussian measurements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Then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L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1</a:t>
            </a:r>
            <a:r>
              <a:rPr lang="en-US" dirty="0" smtClean="0"/>
              <a:t> minimization recovers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x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For what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k</a:t>
            </a:r>
            <a:r>
              <a:rPr lang="en-US" dirty="0" smtClean="0"/>
              <a:t> does this make sense (</a:t>
            </a:r>
            <a:r>
              <a:rPr lang="en-US" dirty="0" err="1" smtClean="0"/>
              <a:t>i.e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 M &lt; N</a:t>
            </a:r>
            <a:r>
              <a:rPr lang="en-US" dirty="0" smtClean="0"/>
              <a:t>)?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How small can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C</a:t>
            </a:r>
            <a:r>
              <a:rPr lang="en-US" dirty="0" smtClean="0"/>
              <a:t> be?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Teaser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Proof wrap-up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1524000"/>
            <a:ext cx="5562600" cy="4572000"/>
          </a:xfrm>
        </p:spPr>
        <p:txBody>
          <a:bodyPr>
            <a:no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mtClean="0"/>
              <a:t>Any fixed 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z</a:t>
            </a:r>
            <a:r>
              <a:rPr lang="en-US" smtClean="0"/>
              <a:t> is very unlikely to be bad for 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A</a:t>
            </a:r>
            <a:r>
              <a:rPr lang="en-US" smtClean="0"/>
              <a:t>					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Pr[z bad] 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sy10"/>
              </a:rPr>
              <a:t>·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exp(-cm)            					</a:t>
            </a:r>
            <a:endParaRPr lang="en-US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mtClean="0"/>
              <a:t>Union bound over a dense net of unit ball in 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sbm10"/>
              </a:rPr>
              <a:t>R</a:t>
            </a:r>
            <a:r>
              <a:rPr lang="en-US" baseline="500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w Cen MT"/>
              </a:rPr>
              <a:t>n </a:t>
            </a:r>
            <a:r>
              <a:rPr lang="en-US" baseline="50000" smtClean="0">
                <a:latin typeface="Tw Cen MT"/>
              </a:rPr>
              <a:t>	 </a:t>
            </a:r>
            <a:r>
              <a:rPr lang="en-US" smtClean="0"/>
              <a:t>(size of net 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exp(c’n)</a:t>
            </a:r>
            <a:r>
              <a:rPr lang="en-US" smtClean="0"/>
              <a:t>) </a:t>
            </a:r>
            <a:r>
              <a:rPr lang="en-US" baseline="50000" smtClean="0">
                <a:latin typeface="Tw Cen MT"/>
              </a:rPr>
              <a:t>	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Pr[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sy10"/>
              </a:rPr>
              <a:t>9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bad z in net]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sy10"/>
              </a:rPr>
              <a:t> ·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exp(-c’’m)</a:t>
            </a:r>
            <a:endParaRPr lang="en-US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endParaRPr lang="en-US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mtClean="0"/>
              <a:t>A continuity-type argument to show that </a:t>
            </a:r>
            <a:r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</a:t>
            </a:r>
            <a:r>
              <a:rPr lang="en-US" smtClean="0"/>
              <a:t> </a:t>
            </a:r>
            <a:r>
              <a:rPr lang="en-US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z</a:t>
            </a:r>
            <a:r>
              <a:rPr lang="en-US" smtClean="0"/>
              <a:t> is bad.</a:t>
            </a:r>
            <a:endParaRPr lang="en-US" baseline="50000" dirty="0">
              <a:latin typeface="Tw Cen MT"/>
            </a:endParaRPr>
          </a:p>
        </p:txBody>
      </p:sp>
      <p:pic>
        <p:nvPicPr>
          <p:cNvPr id="15" name="Picture 14" descr="op-sphere-web-14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362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Now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&gt; ( ½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+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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Similar measure concentration argument shows that any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z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is bad with high probability.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Thus LP decoding fails </a:t>
            </a:r>
            <a:r>
              <a:rPr lang="en-US" dirty="0" err="1" smtClean="0"/>
              <a:t>w.h.p</a:t>
            </a:r>
            <a:r>
              <a:rPr lang="en-US" dirty="0" smtClean="0"/>
              <a:t>. beyond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*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baseline="30000" dirty="0" smtClean="0">
              <a:solidFill>
                <a:schemeClr val="accent6">
                  <a:lumMod val="40000"/>
                  <a:lumOff val="60000"/>
                </a:schemeClr>
              </a:solidFill>
              <a:latin typeface="cmr12" pitchFamily="34" charset="0"/>
              <a:sym typeface="Symbol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Donoho</a:t>
            </a:r>
            <a:r>
              <a:rPr lang="en-US" dirty="0" smtClean="0"/>
              <a:t>/CRTV experiments used random error model.</a:t>
            </a:r>
            <a:endParaRPr lang="en-US" baseline="30000" dirty="0" smtClean="0">
              <a:solidFill>
                <a:schemeClr val="accent6">
                  <a:lumMod val="40000"/>
                  <a:lumOff val="60000"/>
                </a:schemeClr>
              </a:solidFill>
              <a:latin typeface="cmr12" pitchFamily="34" charset="0"/>
              <a:sym typeface="Symbo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Beyond </a:t>
            </a:r>
            <a:r>
              <a:rPr smtClean="0">
                <a:sym typeface="Symbol"/>
              </a:rPr>
              <a:t></a:t>
            </a:r>
            <a:r>
              <a:rPr baseline="30000" smtClean="0">
                <a:sym typeface="Symbol"/>
              </a:rPr>
              <a:t>*</a:t>
            </a:r>
            <a:endParaRPr baseline="30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57800" y="2209800"/>
            <a:ext cx="32766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010400" y="2133600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167271" y="2132806"/>
            <a:ext cx="304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1371600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*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½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3700" y="1676400"/>
            <a:ext cx="749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E[S</a:t>
            </a:r>
            <a:r>
              <a:rPr lang="en-US" baseline="-250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/>
              </a:rPr>
              <a:t>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]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cmr12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Compressed Sensing: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If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</a:rPr>
              <a:t>R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N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k</a:t>
            </a:r>
            <a:r>
              <a:rPr lang="en-US" dirty="0" smtClean="0"/>
              <a:t>-sparse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Take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~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Ck log 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k </a:t>
            </a:r>
            <a:r>
              <a:rPr lang="en-US" dirty="0" smtClean="0"/>
              <a:t>random Gaussian measurements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Then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L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1</a:t>
            </a:r>
            <a:r>
              <a:rPr lang="en-US" dirty="0" smtClean="0"/>
              <a:t> minimization recovers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x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For what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k</a:t>
            </a:r>
            <a:r>
              <a:rPr lang="en-US" dirty="0" smtClean="0"/>
              <a:t> does this make sense (</a:t>
            </a:r>
            <a:r>
              <a:rPr lang="en-US" dirty="0" err="1" smtClean="0"/>
              <a:t>i.e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 M &lt; N</a:t>
            </a:r>
            <a:r>
              <a:rPr lang="en-US" dirty="0" smtClean="0"/>
              <a:t>)?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    		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How small can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C</a:t>
            </a:r>
            <a:r>
              <a:rPr lang="en-US" dirty="0" smtClean="0"/>
              <a:t> be?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		</a:t>
            </a:r>
            <a:endParaRPr lang="en-US" baseline="30000" dirty="0" smtClean="0">
              <a:latin typeface="Tw Cen M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Teaser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8458200" cy="53340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4613275"/>
            <a:ext cx="3505200" cy="4921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k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&lt;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  <a:sym typeface="Symbol"/>
              </a:rPr>
              <a:t>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*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  <a:sym typeface="Symbol"/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N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≈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0.239 N</a:t>
            </a:r>
            <a:endParaRPr lang="en-US" sz="2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638800"/>
            <a:ext cx="4724400" cy="4921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</a:rPr>
              <a:t>C &gt;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  <a:sym typeface="Symbol"/>
              </a:rPr>
              <a:t>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*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  <a:sym typeface="Symbol"/>
              </a:rPr>
              <a:t> log 1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/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  <a:sym typeface="Symbol"/>
              </a:rPr>
              <a:t> 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  <a:sym typeface="Symbol"/>
              </a:rPr>
              <a:t>*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mi10" pitchFamily="34" charset="0"/>
                <a:sym typeface="Symbol"/>
              </a:rPr>
              <a:t>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2600" baseline="30000" dirty="0">
                <a:solidFill>
                  <a:schemeClr val="tx2">
                    <a:lumMod val="75000"/>
                  </a:schemeClr>
                </a:solidFill>
                <a:latin typeface="Tw Cen MT"/>
              </a:rPr>
              <a:t>–1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 ≈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  2.02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953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Tight threshold for Gaussian LP decoding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To preserve privacy: lots of error in lots of answers.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Similar results hold 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+1/-1 </a:t>
            </a:r>
            <a:r>
              <a:rPr lang="en-US" dirty="0" smtClean="0"/>
              <a:t>queries.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Inefficient attacks can go much further:</a:t>
            </a:r>
          </a:p>
          <a:p>
            <a:pPr marL="640080" lvl="1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Correct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 pitchFamily="18" charset="2"/>
              </a:rPr>
              <a:t>)</a:t>
            </a:r>
            <a:r>
              <a:rPr lang="en-US" dirty="0" smtClean="0">
                <a:solidFill>
                  <a:schemeClr val="tx1"/>
                </a:solidFill>
                <a:latin typeface="cmr12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fraction of wild errors.</a:t>
            </a:r>
          </a:p>
          <a:p>
            <a:pPr marL="640080" lvl="1" indent="-27432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Correct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1-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 pitchFamily="18" charset="2"/>
              </a:rPr>
              <a:t>)</a:t>
            </a:r>
            <a:r>
              <a:rPr lang="en-US" dirty="0" smtClean="0">
                <a:solidFill>
                  <a:schemeClr val="tx1"/>
                </a:solidFill>
              </a:rPr>
              <a:t> fraction of wild errors in the list decoding sense.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Efficient Versions of these attacks?</a:t>
            </a:r>
          </a:p>
          <a:p>
            <a:pPr marL="640080" lvl="1" indent="-274320" fontAlgn="auto">
              <a:spcBef>
                <a:spcPts val="6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Dwork-</a:t>
            </a:r>
            <a:r>
              <a:rPr lang="en-US" dirty="0" err="1" smtClean="0">
                <a:solidFill>
                  <a:schemeClr val="tx1"/>
                </a:solidFill>
              </a:rPr>
              <a:t>Yekhanin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-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  <a:sym typeface="Symbol" pitchFamily="18" charset="2"/>
              </a:rPr>
              <a:t>)</a:t>
            </a:r>
            <a:r>
              <a:rPr lang="en-US" dirty="0" smtClean="0">
                <a:solidFill>
                  <a:schemeClr val="tx1"/>
                </a:solidFill>
                <a:latin typeface="cmr12" pitchFamily="34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using AG codes.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Summary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Formally</a:t>
            </a:r>
          </a:p>
          <a:p>
            <a:r>
              <a:rPr lang="en-US" smtClean="0"/>
              <a:t>Database : a vector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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baseline="30000" smtClean="0">
                <a:solidFill>
                  <a:schemeClr val="accent2"/>
                </a:solidFill>
                <a:latin typeface="CMMI8"/>
              </a:rPr>
              <a:t>N </a:t>
            </a:r>
            <a:endParaRPr lang="en-US" smtClean="0"/>
          </a:p>
          <a:p>
            <a:r>
              <a:rPr lang="en-US" smtClean="0"/>
              <a:t>Mechanism: </a:t>
            </a:r>
            <a:r>
              <a:rPr lang="en-US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MSY8"/>
              </a:rPr>
              <a:t>M</a:t>
            </a:r>
            <a:r>
              <a:rPr lang="en-US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MSY8"/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baseline="30000" smtClean="0">
                <a:solidFill>
                  <a:schemeClr val="accent2"/>
                </a:solidFill>
                <a:latin typeface="CMMI8"/>
              </a:rPr>
              <a:t>N 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MSY8"/>
              </a:rPr>
              <a:t>R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Evaluating </a:t>
            </a:r>
            <a:r>
              <a:rPr lang="en-US" smtClean="0">
                <a:solidFill>
                  <a:schemeClr val="accent2"/>
                </a:solidFill>
                <a:latin typeface="CMSY8"/>
              </a:rPr>
              <a:t>M</a:t>
            </a:r>
            <a:r>
              <a:rPr lang="en-US" smtClean="0">
                <a:solidFill>
                  <a:schemeClr val="accent2"/>
                </a:solidFill>
                <a:latin typeface="Trebuchet MS" pitchFamily="34" charset="0"/>
              </a:rPr>
              <a:t>(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smtClean="0">
                <a:solidFill>
                  <a:schemeClr val="accent2"/>
                </a:solidFill>
                <a:latin typeface="Trebuchet MS" pitchFamily="34" charset="0"/>
              </a:rPr>
              <a:t>)</a:t>
            </a:r>
            <a:r>
              <a:rPr lang="pt-BR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n-US" smtClean="0"/>
              <a:t>should not reveal specific info about tuples in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Setting</a:t>
            </a:r>
            <a:endParaRPr dirty="0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600200" y="4724400"/>
            <a:ext cx="1905000" cy="1447800"/>
            <a:chOff x="1152" y="1008"/>
            <a:chExt cx="1200" cy="912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6" name="Group 49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23" name="Oval 50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51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52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53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7" name="Group 54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9" name="Oval 55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56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57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58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8" name="Group 59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17" name="Group 60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" name="Oval 6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" name="Oval 6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6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65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" name="Oval 6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0" name="Oval 6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1" name="Oval 6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" name="Oval 6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27" name="Line 73"/>
          <p:cNvSpPr>
            <a:spLocks noChangeShapeType="1"/>
          </p:cNvSpPr>
          <p:nvPr/>
        </p:nvSpPr>
        <p:spPr bwMode="auto">
          <a:xfrm>
            <a:off x="4876800" y="4343400"/>
            <a:ext cx="0" cy="2362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74"/>
          <p:cNvSpPr>
            <a:spLocks noChangeArrowheads="1"/>
          </p:cNvSpPr>
          <p:nvPr/>
        </p:nvSpPr>
        <p:spPr bwMode="auto">
          <a:xfrm>
            <a:off x="4343400" y="5105400"/>
            <a:ext cx="1066800" cy="842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Curator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Line 76"/>
          <p:cNvSpPr>
            <a:spLocks noChangeShapeType="1"/>
          </p:cNvSpPr>
          <p:nvPr/>
        </p:nvSpPr>
        <p:spPr bwMode="auto">
          <a:xfrm>
            <a:off x="3505200" y="5273675"/>
            <a:ext cx="8382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0" name="Group 77"/>
          <p:cNvGrpSpPr>
            <a:grpSpLocks/>
          </p:cNvGrpSpPr>
          <p:nvPr/>
        </p:nvGrpSpPr>
        <p:grpSpPr bwMode="auto">
          <a:xfrm>
            <a:off x="5410200" y="5334000"/>
            <a:ext cx="838200" cy="304800"/>
            <a:chOff x="3408" y="1632"/>
            <a:chExt cx="528" cy="1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" name="Line 78"/>
            <p:cNvSpPr>
              <a:spLocks noChangeShapeType="1"/>
            </p:cNvSpPr>
            <p:nvPr/>
          </p:nvSpPr>
          <p:spPr bwMode="auto">
            <a:xfrm>
              <a:off x="3408" y="1632"/>
              <a:ext cx="528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Line 79"/>
            <p:cNvSpPr>
              <a:spLocks noChangeShapeType="1"/>
            </p:cNvSpPr>
            <p:nvPr/>
          </p:nvSpPr>
          <p:spPr bwMode="auto">
            <a:xfrm>
              <a:off x="3408" y="1728"/>
              <a:ext cx="528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Line 80"/>
            <p:cNvSpPr>
              <a:spLocks noChangeShapeType="1"/>
            </p:cNvSpPr>
            <p:nvPr/>
          </p:nvSpPr>
          <p:spPr bwMode="auto">
            <a:xfrm>
              <a:off x="3408" y="1824"/>
              <a:ext cx="528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291263" y="4922838"/>
            <a:ext cx="16002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Analyst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When </a:t>
            </a:r>
            <a:r>
              <a:rPr lang="en-US" dirty="0" smtClean="0">
                <a:solidFill>
                  <a:schemeClr val="accent2"/>
                </a:solidFill>
                <a:latin typeface="Trebuchet MS" pitchFamily="34" charset="0"/>
                <a:sym typeface="Symbol" pitchFamily="18" charset="2"/>
              </a:rPr>
              <a:t></a:t>
            </a:r>
            <a:r>
              <a:rPr lang="en-US" dirty="0" smtClean="0"/>
              <a:t> is small: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 For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MMI8" pitchFamily="34" charset="2"/>
              </a:rPr>
              <a:t>d   </a:t>
            </a:r>
            <a:r>
              <a:rPr lang="en-US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CMMI8" pitchFamily="34" charset="2"/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'</a:t>
            </a:r>
            <a:r>
              <a:rPr lang="en-US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</a:t>
            </a:r>
            <a:r>
              <a:rPr lang="en-US" dirty="0" smtClean="0">
                <a:solidFill>
                  <a:schemeClr val="accent2"/>
                </a:solidFill>
                <a:latin typeface="CMMI8" pitchFamily="34" charset="2"/>
              </a:rPr>
              <a:t>D</a:t>
            </a:r>
            <a:r>
              <a:rPr lang="en-US" baseline="30000" dirty="0" smtClean="0">
                <a:solidFill>
                  <a:schemeClr val="accent2"/>
                </a:solidFill>
                <a:latin typeface="CMMI8" pitchFamily="34" charset="2"/>
              </a:rPr>
              <a:t>N  </a:t>
            </a:r>
            <a:r>
              <a:rPr lang="en-US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n-US" dirty="0" smtClean="0"/>
              <a:t>differing on one input, and any </a:t>
            </a:r>
            <a:r>
              <a:rPr lang="en-US" dirty="0" smtClean="0">
                <a:solidFill>
                  <a:schemeClr val="accent2"/>
                </a:solidFill>
                <a:latin typeface="CMMI8" pitchFamily="34" charset="2"/>
              </a:rPr>
              <a:t>S</a:t>
            </a:r>
            <a:r>
              <a:rPr lang="en-US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 </a:t>
            </a:r>
            <a:r>
              <a:rPr lang="en-US" dirty="0" smtClean="0">
                <a:solidFill>
                  <a:schemeClr val="accent2"/>
                </a:solidFill>
                <a:latin typeface="CMSY8" pitchFamily="34" charset="2"/>
              </a:rPr>
              <a:t>R</a:t>
            </a:r>
            <a:endParaRPr lang="en-US" dirty="0" smtClean="0">
              <a:solidFill>
                <a:schemeClr val="accent2"/>
              </a:solidFill>
              <a:latin typeface="Trebuchet MS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pt-BR" dirty="0" smtClean="0">
                <a:latin typeface="Trebuchet MS" pitchFamily="34" charset="0"/>
              </a:rPr>
              <a:t>		</a:t>
            </a:r>
            <a:r>
              <a:rPr lang="pt-BR" dirty="0" smtClean="0">
                <a:solidFill>
                  <a:schemeClr val="accent2"/>
                </a:solidFill>
              </a:rPr>
              <a:t>Pr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[</a:t>
            </a:r>
            <a:r>
              <a:rPr lang="en-US" dirty="0" smtClean="0">
                <a:solidFill>
                  <a:schemeClr val="accent2"/>
                </a:solidFill>
                <a:latin typeface="CMSY8" pitchFamily="34" charset="2"/>
              </a:rPr>
              <a:t>M</a:t>
            </a:r>
            <a:r>
              <a:rPr lang="en-US" dirty="0" smtClean="0">
                <a:solidFill>
                  <a:schemeClr val="accent2"/>
                </a:solidFill>
                <a:latin typeface="Trebuchet MS" pitchFamily="34" charset="0"/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CMMI8" pitchFamily="34" charset="2"/>
              </a:rPr>
              <a:t>d</a:t>
            </a:r>
            <a:r>
              <a:rPr lang="en-US" dirty="0" smtClean="0">
                <a:solidFill>
                  <a:schemeClr val="accent2"/>
                </a:solidFill>
                <a:latin typeface="Trebuchet MS" pitchFamily="34" charset="0"/>
              </a:rPr>
              <a:t>)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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pt-BR" dirty="0" smtClean="0">
                <a:solidFill>
                  <a:schemeClr val="accent2"/>
                </a:solidFill>
                <a:latin typeface="CMMI8" pitchFamily="34" charset="2"/>
              </a:rPr>
              <a:t>S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] 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 </a:t>
            </a:r>
            <a:r>
              <a:rPr lang="pt-BR" dirty="0" smtClean="0">
                <a:solidFill>
                  <a:schemeClr val="accent2"/>
                </a:solidFill>
              </a:rPr>
              <a:t> 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(1 </a:t>
            </a:r>
            <a:r>
              <a:rPr lang="pt-BR" dirty="0" smtClean="0">
                <a:solidFill>
                  <a:schemeClr val="accent2"/>
                </a:solidFill>
                <a:latin typeface="Tw Cen MT"/>
              </a:rPr>
              <a:t>± </a:t>
            </a:r>
            <a:r>
              <a:rPr lang="en-US" dirty="0" smtClean="0">
                <a:solidFill>
                  <a:schemeClr val="accent2"/>
                </a:solidFill>
                <a:latin typeface="Trebuchet MS" pitchFamily="34" charset="0"/>
                <a:sym typeface="Symbol" pitchFamily="18" charset="2"/>
              </a:rPr>
              <a:t>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) ×</a:t>
            </a:r>
            <a:r>
              <a:rPr lang="pt-BR" dirty="0" smtClean="0">
                <a:solidFill>
                  <a:schemeClr val="accent2"/>
                </a:solidFill>
              </a:rPr>
              <a:t> Pr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[</a:t>
            </a:r>
            <a:r>
              <a:rPr lang="en-US" dirty="0" smtClean="0">
                <a:solidFill>
                  <a:schemeClr val="accent2"/>
                </a:solidFill>
                <a:latin typeface="CMSY8" pitchFamily="34" charset="2"/>
              </a:rPr>
              <a:t>M</a:t>
            </a:r>
            <a:r>
              <a:rPr lang="en-US" dirty="0" smtClean="0">
                <a:solidFill>
                  <a:schemeClr val="accent2"/>
                </a:solidFill>
                <a:latin typeface="Trebuchet MS" pitchFamily="34" charset="0"/>
              </a:rPr>
              <a:t>(</a:t>
            </a:r>
            <a:r>
              <a:rPr lang="en-US" dirty="0" smtClean="0">
                <a:solidFill>
                  <a:schemeClr val="accent2"/>
                </a:solidFill>
                <a:latin typeface="CMMI8" pitchFamily="34" charset="2"/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'</a:t>
            </a:r>
            <a:r>
              <a:rPr lang="en-US" dirty="0" smtClean="0">
                <a:solidFill>
                  <a:schemeClr val="accent2"/>
                </a:solidFill>
                <a:latin typeface="Trebuchet MS" pitchFamily="34" charset="0"/>
              </a:rPr>
              <a:t>)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Verdana" pitchFamily="34" charset="0"/>
                <a:sym typeface="Symbol" pitchFamily="18" charset="2"/>
              </a:rPr>
              <a:t>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 </a:t>
            </a:r>
            <a:r>
              <a:rPr lang="pt-BR" dirty="0" smtClean="0">
                <a:solidFill>
                  <a:schemeClr val="accent2"/>
                </a:solidFill>
                <a:latin typeface="CMMI8" pitchFamily="34" charset="2"/>
              </a:rPr>
              <a:t>S</a:t>
            </a:r>
            <a:r>
              <a:rPr lang="pt-BR" dirty="0" smtClean="0">
                <a:solidFill>
                  <a:schemeClr val="accent2"/>
                </a:solidFill>
                <a:latin typeface="Trebuchet MS" pitchFamily="34" charset="0"/>
              </a:rPr>
              <a:t>]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Probabilities taken over coins flipped by curator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Independent of other sources of data, databases, or even knowledge of every other input in </a:t>
            </a:r>
            <a:r>
              <a:rPr lang="en-US" dirty="0" smtClean="0">
                <a:solidFill>
                  <a:schemeClr val="accent2"/>
                </a:solidFill>
                <a:latin typeface="CMMI8" pitchFamily="34" charset="2"/>
              </a:rPr>
              <a:t>d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“Anything, good or bad, is essentially equally likely to occur, whether I join the database or not.”</a:t>
            </a:r>
            <a:r>
              <a:rPr lang="el-GR" dirty="0" smtClean="0"/>
              <a:t> </a:t>
            </a: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Generalizes to groups of respondents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Although, if group is large, then outcomes should differ.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ε</a:t>
            </a:r>
            <a:r>
              <a:rPr smtClean="0"/>
              <a:t>-Differential Privacy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Dalenius</a:t>
            </a:r>
            <a:r>
              <a:rPr lang="en-US" dirty="0" smtClean="0"/>
              <a:t>’ Goal: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“Anything that can be learned about a respondent, given access to the statistical database, can be learned without access”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is Provably Unachievable.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Sam the smoker tries to buy medical insurance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Statistical DB teaches smoking causes cancer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Sam harmed: high premiums for medical insurance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Sam need not be in the database!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Differential Privacy guarantees that risk to Sam will not </a:t>
            </a:r>
            <a:r>
              <a:rPr lang="en-US" dirty="0" err="1" smtClean="0"/>
              <a:t>noticably</a:t>
            </a:r>
            <a:r>
              <a:rPr lang="en-US" dirty="0" smtClean="0"/>
              <a:t> increase if he enters the DB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DBs have intrinsic social value</a:t>
            </a: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Why Differential Privacy?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 perceptible risk is incurred by joining data set</a:t>
            </a:r>
          </a:p>
          <a:p>
            <a:r>
              <a:rPr lang="en-US" smtClean="0"/>
              <a:t>Anything adversary can do to Sam, it could do even if his data not in data set</a:t>
            </a:r>
          </a:p>
          <a:p>
            <a:endParaRPr lang="en-US" smtClean="0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An Ad </a:t>
            </a:r>
            <a:r>
              <a:rPr dirty="0" err="1" smtClean="0"/>
              <a:t>Omnia</a:t>
            </a:r>
            <a:r>
              <a:rPr dirty="0" smtClean="0"/>
              <a:t> Guarantee</a:t>
            </a:r>
            <a:endParaRPr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" y="3749675"/>
            <a:ext cx="5638800" cy="2532063"/>
            <a:chOff x="384" y="2533"/>
            <a:chExt cx="3552" cy="1595"/>
          </a:xfrm>
        </p:grpSpPr>
        <p:sp>
          <p:nvSpPr>
            <p:cNvPr id="46092" name="Freeform 13"/>
            <p:cNvSpPr>
              <a:spLocks/>
            </p:cNvSpPr>
            <p:nvPr/>
          </p:nvSpPr>
          <p:spPr bwMode="auto">
            <a:xfrm>
              <a:off x="3552" y="3456"/>
              <a:ext cx="384" cy="288"/>
            </a:xfrm>
            <a:custGeom>
              <a:avLst/>
              <a:gdLst>
                <a:gd name="T0" fmla="*/ 0 w 384"/>
                <a:gd name="T1" fmla="*/ 288 h 288"/>
                <a:gd name="T2" fmla="*/ 0 w 384"/>
                <a:gd name="T3" fmla="*/ 0 h 288"/>
                <a:gd name="T4" fmla="*/ 96 w 384"/>
                <a:gd name="T5" fmla="*/ 48 h 288"/>
                <a:gd name="T6" fmla="*/ 240 w 384"/>
                <a:gd name="T7" fmla="*/ 96 h 288"/>
                <a:gd name="T8" fmla="*/ 384 w 384"/>
                <a:gd name="T9" fmla="*/ 144 h 288"/>
                <a:gd name="T10" fmla="*/ 384 w 384"/>
                <a:gd name="T11" fmla="*/ 288 h 288"/>
                <a:gd name="T12" fmla="*/ 0 w 384"/>
                <a:gd name="T13" fmla="*/ 288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4"/>
                <a:gd name="T22" fmla="*/ 0 h 288"/>
                <a:gd name="T23" fmla="*/ 384 w 384"/>
                <a:gd name="T24" fmla="*/ 288 h 2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4" h="288">
                  <a:moveTo>
                    <a:pt x="0" y="288"/>
                  </a:moveTo>
                  <a:lnTo>
                    <a:pt x="0" y="0"/>
                  </a:lnTo>
                  <a:lnTo>
                    <a:pt x="96" y="48"/>
                  </a:lnTo>
                  <a:lnTo>
                    <a:pt x="240" y="96"/>
                  </a:lnTo>
                  <a:lnTo>
                    <a:pt x="384" y="144"/>
                  </a:lnTo>
                  <a:lnTo>
                    <a:pt x="384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3300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6093" name="Freeform 14"/>
            <p:cNvSpPr>
              <a:spLocks/>
            </p:cNvSpPr>
            <p:nvPr/>
          </p:nvSpPr>
          <p:spPr bwMode="auto">
            <a:xfrm>
              <a:off x="3552" y="3504"/>
              <a:ext cx="384" cy="240"/>
            </a:xfrm>
            <a:custGeom>
              <a:avLst/>
              <a:gdLst>
                <a:gd name="T0" fmla="*/ 0 w 384"/>
                <a:gd name="T1" fmla="*/ 240 h 240"/>
                <a:gd name="T2" fmla="*/ 0 w 384"/>
                <a:gd name="T3" fmla="*/ 0 h 240"/>
                <a:gd name="T4" fmla="*/ 336 w 384"/>
                <a:gd name="T5" fmla="*/ 96 h 240"/>
                <a:gd name="T6" fmla="*/ 384 w 384"/>
                <a:gd name="T7" fmla="*/ 144 h 240"/>
                <a:gd name="T8" fmla="*/ 384 w 384"/>
                <a:gd name="T9" fmla="*/ 240 h 240"/>
                <a:gd name="T10" fmla="*/ 0 w 384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4"/>
                <a:gd name="T19" fmla="*/ 0 h 240"/>
                <a:gd name="T20" fmla="*/ 384 w 384"/>
                <a:gd name="T21" fmla="*/ 240 h 2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4" h="240">
                  <a:moveTo>
                    <a:pt x="0" y="240"/>
                  </a:moveTo>
                  <a:lnTo>
                    <a:pt x="0" y="0"/>
                  </a:lnTo>
                  <a:lnTo>
                    <a:pt x="336" y="96"/>
                  </a:lnTo>
                  <a:lnTo>
                    <a:pt x="384" y="144"/>
                  </a:lnTo>
                  <a:lnTo>
                    <a:pt x="384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FBBA6B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6094" name="Freeform 15"/>
            <p:cNvSpPr>
              <a:spLocks/>
            </p:cNvSpPr>
            <p:nvPr/>
          </p:nvSpPr>
          <p:spPr bwMode="auto">
            <a:xfrm>
              <a:off x="2400" y="2533"/>
              <a:ext cx="240" cy="1211"/>
            </a:xfrm>
            <a:custGeom>
              <a:avLst/>
              <a:gdLst>
                <a:gd name="T0" fmla="*/ 0 w 240"/>
                <a:gd name="T1" fmla="*/ 1211 h 1211"/>
                <a:gd name="T2" fmla="*/ 0 w 240"/>
                <a:gd name="T3" fmla="*/ 11 h 1211"/>
                <a:gd name="T4" fmla="*/ 6 w 240"/>
                <a:gd name="T5" fmla="*/ 2 h 1211"/>
                <a:gd name="T6" fmla="*/ 36 w 240"/>
                <a:gd name="T7" fmla="*/ 2 h 1211"/>
                <a:gd name="T8" fmla="*/ 96 w 240"/>
                <a:gd name="T9" fmla="*/ 11 h 1211"/>
                <a:gd name="T10" fmla="*/ 240 w 240"/>
                <a:gd name="T11" fmla="*/ 155 h 1211"/>
                <a:gd name="T12" fmla="*/ 240 w 240"/>
                <a:gd name="T13" fmla="*/ 1211 h 1211"/>
                <a:gd name="T14" fmla="*/ 0 w 240"/>
                <a:gd name="T15" fmla="*/ 1211 h 1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0"/>
                <a:gd name="T25" fmla="*/ 0 h 1211"/>
                <a:gd name="T26" fmla="*/ 240 w 240"/>
                <a:gd name="T27" fmla="*/ 1211 h 1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0" h="1211">
                  <a:moveTo>
                    <a:pt x="0" y="1211"/>
                  </a:moveTo>
                  <a:lnTo>
                    <a:pt x="0" y="11"/>
                  </a:lnTo>
                  <a:cubicBezTo>
                    <a:pt x="2" y="8"/>
                    <a:pt x="3" y="4"/>
                    <a:pt x="6" y="2"/>
                  </a:cubicBezTo>
                  <a:cubicBezTo>
                    <a:pt x="9" y="0"/>
                    <a:pt x="21" y="1"/>
                    <a:pt x="36" y="2"/>
                  </a:cubicBezTo>
                  <a:lnTo>
                    <a:pt x="96" y="11"/>
                  </a:lnTo>
                  <a:lnTo>
                    <a:pt x="240" y="155"/>
                  </a:lnTo>
                  <a:lnTo>
                    <a:pt x="240" y="1211"/>
                  </a:lnTo>
                  <a:lnTo>
                    <a:pt x="0" y="1211"/>
                  </a:lnTo>
                  <a:close/>
                </a:path>
              </a:pathLst>
            </a:custGeom>
            <a:solidFill>
              <a:srgbClr val="FF3300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6095" name="Freeform 16"/>
            <p:cNvSpPr>
              <a:spLocks/>
            </p:cNvSpPr>
            <p:nvPr/>
          </p:nvSpPr>
          <p:spPr bwMode="auto">
            <a:xfrm>
              <a:off x="1584" y="2985"/>
              <a:ext cx="144" cy="768"/>
            </a:xfrm>
            <a:custGeom>
              <a:avLst/>
              <a:gdLst>
                <a:gd name="T0" fmla="*/ 0 w 144"/>
                <a:gd name="T1" fmla="*/ 768 h 768"/>
                <a:gd name="T2" fmla="*/ 0 w 144"/>
                <a:gd name="T3" fmla="*/ 192 h 768"/>
                <a:gd name="T4" fmla="*/ 144 w 144"/>
                <a:gd name="T5" fmla="*/ 0 h 768"/>
                <a:gd name="T6" fmla="*/ 144 w 144"/>
                <a:gd name="T7" fmla="*/ 768 h 768"/>
                <a:gd name="T8" fmla="*/ 0 w 144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768"/>
                <a:gd name="T17" fmla="*/ 144 w 144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768">
                  <a:moveTo>
                    <a:pt x="0" y="768"/>
                  </a:moveTo>
                  <a:lnTo>
                    <a:pt x="0" y="192"/>
                  </a:lnTo>
                  <a:lnTo>
                    <a:pt x="144" y="0"/>
                  </a:lnTo>
                  <a:lnTo>
                    <a:pt x="144" y="76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6096" name="Freeform 17"/>
            <p:cNvSpPr>
              <a:spLocks/>
            </p:cNvSpPr>
            <p:nvPr/>
          </p:nvSpPr>
          <p:spPr bwMode="auto">
            <a:xfrm>
              <a:off x="1584" y="3321"/>
              <a:ext cx="144" cy="432"/>
            </a:xfrm>
            <a:custGeom>
              <a:avLst/>
              <a:gdLst>
                <a:gd name="T0" fmla="*/ 0 w 144"/>
                <a:gd name="T1" fmla="*/ 432 h 432"/>
                <a:gd name="T2" fmla="*/ 0 w 144"/>
                <a:gd name="T3" fmla="*/ 96 h 432"/>
                <a:gd name="T4" fmla="*/ 144 w 144"/>
                <a:gd name="T5" fmla="*/ 0 h 432"/>
                <a:gd name="T6" fmla="*/ 144 w 144"/>
                <a:gd name="T7" fmla="*/ 432 h 432"/>
                <a:gd name="T8" fmla="*/ 0 w 144"/>
                <a:gd name="T9" fmla="*/ 432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432"/>
                <a:gd name="T17" fmla="*/ 144 w 144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432">
                  <a:moveTo>
                    <a:pt x="0" y="432"/>
                  </a:moveTo>
                  <a:lnTo>
                    <a:pt x="0" y="96"/>
                  </a:lnTo>
                  <a:lnTo>
                    <a:pt x="144" y="0"/>
                  </a:lnTo>
                  <a:lnTo>
                    <a:pt x="144" y="43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BBA6B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Georgia" pitchFamily="18" charset="0"/>
              </a:endParaRPr>
            </a:p>
          </p:txBody>
        </p:sp>
        <p:sp>
          <p:nvSpPr>
            <p:cNvPr id="46097" name="Freeform 18"/>
            <p:cNvSpPr>
              <a:spLocks/>
            </p:cNvSpPr>
            <p:nvPr/>
          </p:nvSpPr>
          <p:spPr bwMode="auto">
            <a:xfrm>
              <a:off x="2400" y="2640"/>
              <a:ext cx="240" cy="1104"/>
            </a:xfrm>
            <a:custGeom>
              <a:avLst/>
              <a:gdLst>
                <a:gd name="T0" fmla="*/ 0 w 240"/>
                <a:gd name="T1" fmla="*/ 1104 h 1104"/>
                <a:gd name="T2" fmla="*/ 0 w 240"/>
                <a:gd name="T3" fmla="*/ 0 h 1104"/>
                <a:gd name="T4" fmla="*/ 240 w 240"/>
                <a:gd name="T5" fmla="*/ 336 h 1104"/>
                <a:gd name="T6" fmla="*/ 240 w 240"/>
                <a:gd name="T7" fmla="*/ 1104 h 1104"/>
                <a:gd name="T8" fmla="*/ 0 w 240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104"/>
                <a:gd name="T17" fmla="*/ 240 w 240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104">
                  <a:moveTo>
                    <a:pt x="0" y="1104"/>
                  </a:moveTo>
                  <a:lnTo>
                    <a:pt x="0" y="0"/>
                  </a:lnTo>
                  <a:lnTo>
                    <a:pt x="240" y="336"/>
                  </a:lnTo>
                  <a:lnTo>
                    <a:pt x="240" y="1104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rgbClr val="FBBA6B"/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Georgia" pitchFamily="18" charset="0"/>
              </a:endParaRPr>
            </a:p>
          </p:txBody>
        </p:sp>
        <p:grpSp>
          <p:nvGrpSpPr>
            <p:cNvPr id="46098" name="Group 19"/>
            <p:cNvGrpSpPr>
              <a:grpSpLocks/>
            </p:cNvGrpSpPr>
            <p:nvPr/>
          </p:nvGrpSpPr>
          <p:grpSpPr bwMode="auto">
            <a:xfrm>
              <a:off x="384" y="3792"/>
              <a:ext cx="3552" cy="336"/>
              <a:chOff x="384" y="3792"/>
              <a:chExt cx="3552" cy="336"/>
            </a:xfrm>
          </p:grpSpPr>
          <p:sp>
            <p:nvSpPr>
              <p:cNvPr id="782356" name="Text Box 20"/>
              <p:cNvSpPr txBox="1">
                <a:spLocks noChangeArrowheads="1"/>
              </p:cNvSpPr>
              <p:nvPr/>
            </p:nvSpPr>
            <p:spPr bwMode="auto">
              <a:xfrm>
                <a:off x="384" y="3849"/>
                <a:ext cx="63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accent5"/>
                    </a:solidFill>
                    <a:latin typeface="+mn-lt"/>
                  </a:rPr>
                  <a:t>Bad </a:t>
                </a:r>
                <a:r>
                  <a:rPr lang="en-US" dirty="0" err="1">
                    <a:solidFill>
                      <a:schemeClr val="accent5"/>
                    </a:solidFill>
                    <a:latin typeface="+mn-lt"/>
                  </a:rPr>
                  <a:t>r’s</a:t>
                </a:r>
                <a:r>
                  <a:rPr lang="en-US" dirty="0">
                    <a:solidFill>
                      <a:schemeClr val="accent5"/>
                    </a:solidFill>
                    <a:latin typeface="+mn-lt"/>
                  </a:rPr>
                  <a:t>: </a:t>
                </a:r>
              </a:p>
            </p:txBody>
          </p:sp>
          <p:sp>
            <p:nvSpPr>
              <p:cNvPr id="782357" name="Text Box 21"/>
              <p:cNvSpPr txBox="1">
                <a:spLocks noChangeArrowheads="1"/>
              </p:cNvSpPr>
              <p:nvPr/>
            </p:nvSpPr>
            <p:spPr bwMode="auto">
              <a:xfrm>
                <a:off x="2400" y="3840"/>
                <a:ext cx="255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schemeClr val="accent5"/>
                    </a:solidFill>
                    <a:latin typeface="+mn-lt"/>
                  </a:rPr>
                  <a:t>X</a:t>
                </a:r>
              </a:p>
            </p:txBody>
          </p:sp>
          <p:sp>
            <p:nvSpPr>
              <p:cNvPr id="782358" name="Text Box 22"/>
              <p:cNvSpPr txBox="1">
                <a:spLocks noChangeArrowheads="1"/>
              </p:cNvSpPr>
              <p:nvPr/>
            </p:nvSpPr>
            <p:spPr bwMode="auto">
              <a:xfrm>
                <a:off x="3633" y="3840"/>
                <a:ext cx="255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>
                    <a:solidFill>
                      <a:schemeClr val="accent5"/>
                    </a:solidFill>
                    <a:latin typeface="+mn-lt"/>
                  </a:rPr>
                  <a:t>X</a:t>
                </a:r>
              </a:p>
            </p:txBody>
          </p:sp>
          <p:sp>
            <p:nvSpPr>
              <p:cNvPr id="782359" name="Text Box 23"/>
              <p:cNvSpPr txBox="1">
                <a:spLocks noChangeArrowheads="1"/>
              </p:cNvSpPr>
              <p:nvPr/>
            </p:nvSpPr>
            <p:spPr bwMode="auto">
              <a:xfrm>
                <a:off x="1536" y="3840"/>
                <a:ext cx="255" cy="28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>
                    <a:solidFill>
                      <a:schemeClr val="accent5"/>
                    </a:solidFill>
                    <a:latin typeface="+mn-lt"/>
                  </a:rPr>
                  <a:t>X</a:t>
                </a:r>
              </a:p>
            </p:txBody>
          </p:sp>
          <p:sp>
            <p:nvSpPr>
              <p:cNvPr id="46103" name="Line 24"/>
              <p:cNvSpPr>
                <a:spLocks noChangeShapeType="1"/>
              </p:cNvSpPr>
              <p:nvPr/>
            </p:nvSpPr>
            <p:spPr bwMode="auto">
              <a:xfrm>
                <a:off x="1584" y="3792"/>
                <a:ext cx="144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04" name="Line 25"/>
              <p:cNvSpPr>
                <a:spLocks noChangeShapeType="1"/>
              </p:cNvSpPr>
              <p:nvPr/>
            </p:nvSpPr>
            <p:spPr bwMode="auto">
              <a:xfrm>
                <a:off x="2400" y="3792"/>
                <a:ext cx="240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105" name="Line 26"/>
              <p:cNvSpPr>
                <a:spLocks noChangeShapeType="1"/>
              </p:cNvSpPr>
              <p:nvPr/>
            </p:nvSpPr>
            <p:spPr bwMode="auto">
              <a:xfrm>
                <a:off x="3552" y="3792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6084" name="Group 31"/>
          <p:cNvGrpSpPr>
            <a:grpSpLocks/>
          </p:cNvGrpSpPr>
          <p:nvPr/>
        </p:nvGrpSpPr>
        <p:grpSpPr bwMode="auto">
          <a:xfrm>
            <a:off x="914400" y="3651250"/>
            <a:ext cx="7696200" cy="2108200"/>
            <a:chOff x="914400" y="3651249"/>
            <a:chExt cx="7696200" cy="2108200"/>
          </a:xfrm>
        </p:grpSpPr>
        <p:grpSp>
          <p:nvGrpSpPr>
            <p:cNvPr id="46086" name="Group 5"/>
            <p:cNvGrpSpPr>
              <a:grpSpLocks/>
            </p:cNvGrpSpPr>
            <p:nvPr/>
          </p:nvGrpSpPr>
          <p:grpSpPr bwMode="auto">
            <a:xfrm>
              <a:off x="914400" y="3651249"/>
              <a:ext cx="7696200" cy="2108200"/>
              <a:chOff x="576" y="2120"/>
              <a:chExt cx="4848" cy="1328"/>
            </a:xfrm>
          </p:grpSpPr>
          <p:sp>
            <p:nvSpPr>
              <p:cNvPr id="46088" name="Line 6"/>
              <p:cNvSpPr>
                <a:spLocks noChangeShapeType="1"/>
              </p:cNvSpPr>
              <p:nvPr/>
            </p:nvSpPr>
            <p:spPr bwMode="auto">
              <a:xfrm flipV="1">
                <a:off x="576" y="2268"/>
                <a:ext cx="0" cy="115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089" name="Freeform 7"/>
              <p:cNvSpPr>
                <a:spLocks/>
              </p:cNvSpPr>
              <p:nvPr/>
            </p:nvSpPr>
            <p:spPr bwMode="auto">
              <a:xfrm>
                <a:off x="576" y="2120"/>
                <a:ext cx="4608" cy="1288"/>
              </a:xfrm>
              <a:custGeom>
                <a:avLst/>
                <a:gdLst>
                  <a:gd name="T0" fmla="*/ 0 w 4608"/>
                  <a:gd name="T1" fmla="*/ 1096 h 1288"/>
                  <a:gd name="T2" fmla="*/ 528 w 4608"/>
                  <a:gd name="T3" fmla="*/ 1048 h 1288"/>
                  <a:gd name="T4" fmla="*/ 864 w 4608"/>
                  <a:gd name="T5" fmla="*/ 856 h 1288"/>
                  <a:gd name="T6" fmla="*/ 1152 w 4608"/>
                  <a:gd name="T7" fmla="*/ 520 h 1288"/>
                  <a:gd name="T8" fmla="*/ 1440 w 4608"/>
                  <a:gd name="T9" fmla="*/ 136 h 1288"/>
                  <a:gd name="T10" fmla="*/ 1680 w 4608"/>
                  <a:gd name="T11" fmla="*/ 40 h 1288"/>
                  <a:gd name="T12" fmla="*/ 1968 w 4608"/>
                  <a:gd name="T13" fmla="*/ 376 h 1288"/>
                  <a:gd name="T14" fmla="*/ 2064 w 4608"/>
                  <a:gd name="T15" fmla="*/ 520 h 1288"/>
                  <a:gd name="T16" fmla="*/ 2208 w 4608"/>
                  <a:gd name="T17" fmla="*/ 712 h 1288"/>
                  <a:gd name="T18" fmla="*/ 2544 w 4608"/>
                  <a:gd name="T19" fmla="*/ 856 h 1288"/>
                  <a:gd name="T20" fmla="*/ 2832 w 4608"/>
                  <a:gd name="T21" fmla="*/ 1000 h 1288"/>
                  <a:gd name="T22" fmla="*/ 3312 w 4608"/>
                  <a:gd name="T23" fmla="*/ 1144 h 1288"/>
                  <a:gd name="T24" fmla="*/ 3792 w 4608"/>
                  <a:gd name="T25" fmla="*/ 1240 h 1288"/>
                  <a:gd name="T26" fmla="*/ 4608 w 4608"/>
                  <a:gd name="T27" fmla="*/ 1288 h 12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08"/>
                  <a:gd name="T43" fmla="*/ 0 h 1288"/>
                  <a:gd name="T44" fmla="*/ 4608 w 4608"/>
                  <a:gd name="T45" fmla="*/ 1288 h 12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08" h="1288">
                    <a:moveTo>
                      <a:pt x="0" y="1096"/>
                    </a:moveTo>
                    <a:cubicBezTo>
                      <a:pt x="192" y="1092"/>
                      <a:pt x="384" y="1088"/>
                      <a:pt x="528" y="1048"/>
                    </a:cubicBezTo>
                    <a:cubicBezTo>
                      <a:pt x="672" y="1008"/>
                      <a:pt x="760" y="944"/>
                      <a:pt x="864" y="856"/>
                    </a:cubicBezTo>
                    <a:cubicBezTo>
                      <a:pt x="968" y="768"/>
                      <a:pt x="1056" y="640"/>
                      <a:pt x="1152" y="520"/>
                    </a:cubicBezTo>
                    <a:cubicBezTo>
                      <a:pt x="1248" y="400"/>
                      <a:pt x="1352" y="216"/>
                      <a:pt x="1440" y="136"/>
                    </a:cubicBezTo>
                    <a:cubicBezTo>
                      <a:pt x="1528" y="56"/>
                      <a:pt x="1592" y="0"/>
                      <a:pt x="1680" y="40"/>
                    </a:cubicBezTo>
                    <a:cubicBezTo>
                      <a:pt x="1768" y="80"/>
                      <a:pt x="1904" y="296"/>
                      <a:pt x="1968" y="376"/>
                    </a:cubicBezTo>
                    <a:cubicBezTo>
                      <a:pt x="2032" y="456"/>
                      <a:pt x="2024" y="464"/>
                      <a:pt x="2064" y="520"/>
                    </a:cubicBezTo>
                    <a:cubicBezTo>
                      <a:pt x="2104" y="576"/>
                      <a:pt x="2128" y="656"/>
                      <a:pt x="2208" y="712"/>
                    </a:cubicBezTo>
                    <a:cubicBezTo>
                      <a:pt x="2288" y="768"/>
                      <a:pt x="2440" y="808"/>
                      <a:pt x="2544" y="856"/>
                    </a:cubicBezTo>
                    <a:cubicBezTo>
                      <a:pt x="2648" y="904"/>
                      <a:pt x="2704" y="952"/>
                      <a:pt x="2832" y="1000"/>
                    </a:cubicBezTo>
                    <a:cubicBezTo>
                      <a:pt x="2960" y="1048"/>
                      <a:pt x="3152" y="1104"/>
                      <a:pt x="3312" y="1144"/>
                    </a:cubicBezTo>
                    <a:cubicBezTo>
                      <a:pt x="3472" y="1184"/>
                      <a:pt x="3576" y="1216"/>
                      <a:pt x="3792" y="1240"/>
                    </a:cubicBezTo>
                    <a:cubicBezTo>
                      <a:pt x="4008" y="1264"/>
                      <a:pt x="4472" y="1280"/>
                      <a:pt x="4608" y="1288"/>
                    </a:cubicBezTo>
                  </a:path>
                </a:pathLst>
              </a:cu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46090" name="Freeform 8"/>
              <p:cNvSpPr>
                <a:spLocks/>
              </p:cNvSpPr>
              <p:nvPr/>
            </p:nvSpPr>
            <p:spPr bwMode="auto">
              <a:xfrm>
                <a:off x="816" y="2160"/>
                <a:ext cx="4608" cy="1288"/>
              </a:xfrm>
              <a:custGeom>
                <a:avLst/>
                <a:gdLst>
                  <a:gd name="T0" fmla="*/ 0 w 4608"/>
                  <a:gd name="T1" fmla="*/ 1096 h 1288"/>
                  <a:gd name="T2" fmla="*/ 528 w 4608"/>
                  <a:gd name="T3" fmla="*/ 1048 h 1288"/>
                  <a:gd name="T4" fmla="*/ 864 w 4608"/>
                  <a:gd name="T5" fmla="*/ 856 h 1288"/>
                  <a:gd name="T6" fmla="*/ 1152 w 4608"/>
                  <a:gd name="T7" fmla="*/ 520 h 1288"/>
                  <a:gd name="T8" fmla="*/ 1440 w 4608"/>
                  <a:gd name="T9" fmla="*/ 136 h 1288"/>
                  <a:gd name="T10" fmla="*/ 1680 w 4608"/>
                  <a:gd name="T11" fmla="*/ 40 h 1288"/>
                  <a:gd name="T12" fmla="*/ 1968 w 4608"/>
                  <a:gd name="T13" fmla="*/ 376 h 1288"/>
                  <a:gd name="T14" fmla="*/ 2064 w 4608"/>
                  <a:gd name="T15" fmla="*/ 520 h 1288"/>
                  <a:gd name="T16" fmla="*/ 2208 w 4608"/>
                  <a:gd name="T17" fmla="*/ 712 h 1288"/>
                  <a:gd name="T18" fmla="*/ 2544 w 4608"/>
                  <a:gd name="T19" fmla="*/ 856 h 1288"/>
                  <a:gd name="T20" fmla="*/ 2832 w 4608"/>
                  <a:gd name="T21" fmla="*/ 1000 h 1288"/>
                  <a:gd name="T22" fmla="*/ 3312 w 4608"/>
                  <a:gd name="T23" fmla="*/ 1144 h 1288"/>
                  <a:gd name="T24" fmla="*/ 3792 w 4608"/>
                  <a:gd name="T25" fmla="*/ 1240 h 1288"/>
                  <a:gd name="T26" fmla="*/ 4608 w 4608"/>
                  <a:gd name="T27" fmla="*/ 1288 h 12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08"/>
                  <a:gd name="T43" fmla="*/ 0 h 1288"/>
                  <a:gd name="T44" fmla="*/ 4608 w 4608"/>
                  <a:gd name="T45" fmla="*/ 1288 h 12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08" h="1288">
                    <a:moveTo>
                      <a:pt x="0" y="1096"/>
                    </a:moveTo>
                    <a:cubicBezTo>
                      <a:pt x="192" y="1092"/>
                      <a:pt x="384" y="1088"/>
                      <a:pt x="528" y="1048"/>
                    </a:cubicBezTo>
                    <a:cubicBezTo>
                      <a:pt x="672" y="1008"/>
                      <a:pt x="760" y="944"/>
                      <a:pt x="864" y="856"/>
                    </a:cubicBezTo>
                    <a:cubicBezTo>
                      <a:pt x="968" y="768"/>
                      <a:pt x="1056" y="640"/>
                      <a:pt x="1152" y="520"/>
                    </a:cubicBezTo>
                    <a:cubicBezTo>
                      <a:pt x="1248" y="400"/>
                      <a:pt x="1352" y="216"/>
                      <a:pt x="1440" y="136"/>
                    </a:cubicBezTo>
                    <a:cubicBezTo>
                      <a:pt x="1528" y="56"/>
                      <a:pt x="1592" y="0"/>
                      <a:pt x="1680" y="40"/>
                    </a:cubicBezTo>
                    <a:cubicBezTo>
                      <a:pt x="1768" y="80"/>
                      <a:pt x="1904" y="296"/>
                      <a:pt x="1968" y="376"/>
                    </a:cubicBezTo>
                    <a:cubicBezTo>
                      <a:pt x="2032" y="456"/>
                      <a:pt x="2024" y="464"/>
                      <a:pt x="2064" y="520"/>
                    </a:cubicBezTo>
                    <a:cubicBezTo>
                      <a:pt x="2104" y="576"/>
                      <a:pt x="2128" y="656"/>
                      <a:pt x="2208" y="712"/>
                    </a:cubicBezTo>
                    <a:cubicBezTo>
                      <a:pt x="2288" y="768"/>
                      <a:pt x="2440" y="808"/>
                      <a:pt x="2544" y="856"/>
                    </a:cubicBezTo>
                    <a:cubicBezTo>
                      <a:pt x="2648" y="904"/>
                      <a:pt x="2704" y="952"/>
                      <a:pt x="2832" y="1000"/>
                    </a:cubicBezTo>
                    <a:cubicBezTo>
                      <a:pt x="2960" y="1048"/>
                      <a:pt x="3152" y="1104"/>
                      <a:pt x="3312" y="1144"/>
                    </a:cubicBezTo>
                    <a:cubicBezTo>
                      <a:pt x="3472" y="1184"/>
                      <a:pt x="3576" y="1216"/>
                      <a:pt x="3792" y="1240"/>
                    </a:cubicBezTo>
                    <a:cubicBezTo>
                      <a:pt x="4008" y="1264"/>
                      <a:pt x="4472" y="1280"/>
                      <a:pt x="4608" y="1288"/>
                    </a:cubicBezTo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>
                  <a:latin typeface="Georgia" pitchFamily="18" charset="0"/>
                </a:endParaRPr>
              </a:p>
            </p:txBody>
          </p:sp>
          <p:sp>
            <p:nvSpPr>
              <p:cNvPr id="46091" name="Text Box 11"/>
              <p:cNvSpPr txBox="1">
                <a:spLocks noChangeArrowheads="1"/>
              </p:cNvSpPr>
              <p:nvPr/>
            </p:nvSpPr>
            <p:spPr bwMode="auto">
              <a:xfrm>
                <a:off x="578" y="2330"/>
                <a:ext cx="469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Georgia" pitchFamily="18" charset="0"/>
                  </a:rPr>
                  <a:t>Pr [r]</a:t>
                </a: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914400" y="5713412"/>
              <a:ext cx="6172200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085" name="Line 11"/>
          <p:cNvSpPr>
            <a:spLocks noChangeShapeType="1"/>
          </p:cNvSpPr>
          <p:nvPr/>
        </p:nvSpPr>
        <p:spPr bwMode="auto">
          <a:xfrm>
            <a:off x="914400" y="57150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Suppose analyst is interested in a counting query</a:t>
            </a:r>
          </a:p>
          <a:p>
            <a:pPr lvl="1"/>
            <a:r>
              <a:rPr lang="en-US" smtClean="0">
                <a:solidFill>
                  <a:schemeClr val="accent2"/>
                </a:solidFill>
                <a:latin typeface="CMMI8"/>
              </a:rPr>
              <a:t>f</a:t>
            </a:r>
            <a:r>
              <a:rPr lang="en-US" smtClean="0">
                <a:solidFill>
                  <a:schemeClr val="accent2"/>
                </a:solidFill>
              </a:rPr>
              <a:t>(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smtClean="0">
                <a:solidFill>
                  <a:schemeClr val="accent2"/>
                </a:solidFill>
              </a:rPr>
              <a:t>) =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   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MMI8"/>
                <a:sym typeface="Symbol" pitchFamily="18" charset="2"/>
              </a:rPr>
              <a:t>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i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 P</a:t>
            </a:r>
            <a:r>
              <a:rPr lang="en-US" smtClean="0">
                <a:solidFill>
                  <a:schemeClr val="accent2"/>
                </a:solidFill>
              </a:rPr>
              <a:t> [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i</a:t>
            </a:r>
            <a:r>
              <a:rPr lang="en-US" smtClean="0">
                <a:solidFill>
                  <a:schemeClr val="accent2"/>
                </a:solidFill>
              </a:rPr>
              <a:t>]</a:t>
            </a:r>
            <a:r>
              <a:rPr lang="en-US" smtClean="0"/>
              <a:t> </a:t>
            </a:r>
            <a:r>
              <a:rPr lang="en-US" smtClean="0">
                <a:latin typeface="CMMI8"/>
              </a:rPr>
              <a:t> </a:t>
            </a:r>
            <a:r>
              <a:rPr lang="en-US" smtClean="0"/>
              <a:t>for some predicate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P</a:t>
            </a:r>
          </a:p>
          <a:p>
            <a:pPr lvl="1"/>
            <a:r>
              <a:rPr lang="en-US" smtClean="0"/>
              <a:t>Example: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P </a:t>
            </a:r>
            <a:r>
              <a:rPr lang="en-US" smtClean="0">
                <a:solidFill>
                  <a:schemeClr val="accent2"/>
                </a:solidFill>
              </a:rPr>
              <a:t> =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 1</a:t>
            </a:r>
            <a:r>
              <a:rPr lang="en-US" smtClean="0"/>
              <a:t> iff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i </a:t>
            </a:r>
            <a:r>
              <a:rPr lang="en-US" smtClean="0"/>
              <a:t>  smokes and has cancer</a:t>
            </a:r>
          </a:p>
          <a:p>
            <a:r>
              <a:rPr lang="en-US" smtClean="0"/>
              <a:t>Curator adds noise</a:t>
            </a:r>
          </a:p>
          <a:p>
            <a:pPr lvl="1"/>
            <a:r>
              <a:rPr lang="en-US" smtClean="0"/>
              <a:t>scaled symmetric noise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~ </a:t>
            </a:r>
            <a:r>
              <a:rPr lang="en-US" smtClean="0">
                <a:solidFill>
                  <a:schemeClr val="accent2"/>
                </a:solidFill>
              </a:rPr>
              <a:t>Lap(s)</a:t>
            </a:r>
            <a:r>
              <a:rPr lang="en-US" smtClean="0"/>
              <a:t> with </a:t>
            </a:r>
            <a:r>
              <a:rPr lang="en-US" smtClean="0">
                <a:solidFill>
                  <a:schemeClr val="accent2"/>
                </a:solidFill>
              </a:rPr>
              <a:t>s = </a:t>
            </a:r>
            <a:r>
              <a:rPr lang="en-US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smtClean="0">
                <a:solidFill>
                  <a:schemeClr val="accent2"/>
                </a:solidFill>
              </a:rPr>
              <a:t>/</a:t>
            </a:r>
            <a:r>
              <a:rPr lang="en-US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.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Achieving Differential Privacy</a:t>
            </a:r>
            <a:endParaRPr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1143000" y="4191000"/>
            <a:ext cx="3124200" cy="1143000"/>
          </a:xfrm>
          <a:custGeom>
            <a:avLst/>
            <a:gdLst>
              <a:gd name="T0" fmla="*/ 0 w 1968"/>
              <a:gd name="T1" fmla="*/ 720 h 720"/>
              <a:gd name="T2" fmla="*/ 912 w 1968"/>
              <a:gd name="T3" fmla="*/ 672 h 720"/>
              <a:gd name="T4" fmla="*/ 1536 w 1968"/>
              <a:gd name="T5" fmla="*/ 432 h 720"/>
              <a:gd name="T6" fmla="*/ 1968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flipH="1">
            <a:off x="4267200" y="4191000"/>
            <a:ext cx="3124200" cy="1143000"/>
          </a:xfrm>
          <a:custGeom>
            <a:avLst/>
            <a:gdLst>
              <a:gd name="T0" fmla="*/ 0 w 1968"/>
              <a:gd name="T1" fmla="*/ 720 h 720"/>
              <a:gd name="T2" fmla="*/ 912 w 1968"/>
              <a:gd name="T3" fmla="*/ 672 h 720"/>
              <a:gd name="T4" fmla="*/ 1536 w 1968"/>
              <a:gd name="T5" fmla="*/ 432 h 720"/>
              <a:gd name="T6" fmla="*/ 1968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57200" y="5486400"/>
            <a:ext cx="8382000" cy="0"/>
            <a:chOff x="457200" y="5486400"/>
            <a:chExt cx="8382000" cy="0"/>
          </a:xfrm>
        </p:grpSpPr>
        <p:sp>
          <p:nvSpPr>
            <p:cNvPr id="47145" name="Line 10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46" name="Line 11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47" name="Line 12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48" name="Line 13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49" name="Line 14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50" name="Line 15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51" name="Line 16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52" name="Line 17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53" name="Line 18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54" name="Line 19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55" name="Line 20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095750" y="5580063"/>
            <a:ext cx="339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0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868863" y="5610225"/>
            <a:ext cx="29527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s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505450" y="5610225"/>
            <a:ext cx="43815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2s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326188" y="5610225"/>
            <a:ext cx="436562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3s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7088188" y="5610225"/>
            <a:ext cx="439737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4s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850188" y="5610225"/>
            <a:ext cx="4318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5s</a:t>
            </a: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254375" y="5610225"/>
            <a:ext cx="392113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-s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463800" y="5610225"/>
            <a:ext cx="5334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-2s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730375" y="5610225"/>
            <a:ext cx="531813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-3s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939800" y="5610225"/>
            <a:ext cx="5349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-4s</a:t>
            </a:r>
          </a:p>
        </p:txBody>
      </p:sp>
      <p:grpSp>
        <p:nvGrpSpPr>
          <p:cNvPr id="47120" name="Group 9" hidden="1"/>
          <p:cNvGrpSpPr>
            <a:grpSpLocks/>
          </p:cNvGrpSpPr>
          <p:nvPr/>
        </p:nvGrpSpPr>
        <p:grpSpPr bwMode="auto">
          <a:xfrm>
            <a:off x="457200" y="5486400"/>
            <a:ext cx="8382000" cy="0"/>
            <a:chOff x="457200" y="5486400"/>
            <a:chExt cx="8382000" cy="0"/>
          </a:xfrm>
        </p:grpSpPr>
        <p:sp>
          <p:nvSpPr>
            <p:cNvPr id="47134" name="Line 10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35" name="Line 11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36" name="Line 12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37" name="Line 13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38" name="Line 14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39" name="Line 15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40" name="Line 16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41" name="Line 17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42" name="Line 18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43" name="Line 19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144" name="Line 20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095750" y="5580063"/>
            <a:ext cx="339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0</a:t>
            </a: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2760663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3522663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4267200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5029200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5794375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6556375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7300913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550863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>
            <a:off x="1295400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>
            <a:off x="2057400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56" name="Straight Arrow Connector 55"/>
          <p:cNvCxnSpPr>
            <a:stCxn id="57" idx="1"/>
          </p:cNvCxnSpPr>
          <p:nvPr/>
        </p:nvCxnSpPr>
        <p:spPr>
          <a:xfrm rot="10800000" flipV="1">
            <a:off x="4876800" y="4298950"/>
            <a:ext cx="838200" cy="42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715000" y="41148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eorgia" pitchFamily="18" charset="0"/>
              </a:rPr>
              <a:t>p(x) </a:t>
            </a:r>
            <a:r>
              <a:rPr lang="en-US">
                <a:solidFill>
                  <a:schemeClr val="accent2"/>
                </a:solidFill>
                <a:latin typeface="Georgia" pitchFamily="18" charset="0"/>
                <a:sym typeface="Symbol" pitchFamily="18" charset="2"/>
              </a:rPr>
              <a:t>  exp(-|x|/s)</a:t>
            </a:r>
            <a:r>
              <a:rPr lang="en-US">
                <a:solidFill>
                  <a:schemeClr val="accent2"/>
                </a:solidFill>
                <a:latin typeface="Georgia" pitchFamily="18" charset="0"/>
              </a:rPr>
              <a:t> </a:t>
            </a:r>
            <a:endParaRPr lang="en-US" baseline="30000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Suppose analyst is interested in a counting query</a:t>
            </a:r>
          </a:p>
          <a:p>
            <a:pPr lvl="1"/>
            <a:r>
              <a:rPr lang="en-US" smtClean="0">
                <a:solidFill>
                  <a:schemeClr val="accent2"/>
                </a:solidFill>
                <a:latin typeface="CMMI8"/>
              </a:rPr>
              <a:t>f</a:t>
            </a:r>
            <a:r>
              <a:rPr lang="en-US" smtClean="0">
                <a:solidFill>
                  <a:schemeClr val="accent2"/>
                </a:solidFill>
              </a:rPr>
              <a:t>(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smtClean="0">
                <a:solidFill>
                  <a:schemeClr val="accent2"/>
                </a:solidFill>
              </a:rPr>
              <a:t>) =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   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MMI8"/>
                <a:sym typeface="Symbol" pitchFamily="18" charset="2"/>
              </a:rPr>
              <a:t>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i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 P</a:t>
            </a:r>
            <a:r>
              <a:rPr lang="en-US" smtClean="0">
                <a:solidFill>
                  <a:schemeClr val="accent2"/>
                </a:solidFill>
              </a:rPr>
              <a:t> [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i</a:t>
            </a:r>
            <a:r>
              <a:rPr lang="en-US" smtClean="0">
                <a:solidFill>
                  <a:schemeClr val="accent2"/>
                </a:solidFill>
              </a:rPr>
              <a:t>]</a:t>
            </a:r>
            <a:r>
              <a:rPr lang="en-US" smtClean="0"/>
              <a:t> </a:t>
            </a:r>
            <a:r>
              <a:rPr lang="en-US" smtClean="0">
                <a:latin typeface="CMMI8"/>
              </a:rPr>
              <a:t> </a:t>
            </a:r>
            <a:r>
              <a:rPr lang="en-US" smtClean="0"/>
              <a:t>for some predicate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P</a:t>
            </a:r>
          </a:p>
          <a:p>
            <a:pPr lvl="1"/>
            <a:r>
              <a:rPr lang="en-US" smtClean="0"/>
              <a:t>Example: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P </a:t>
            </a:r>
            <a:r>
              <a:rPr lang="en-US" smtClean="0">
                <a:solidFill>
                  <a:schemeClr val="accent2"/>
                </a:solidFill>
              </a:rPr>
              <a:t> =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 1</a:t>
            </a:r>
            <a:r>
              <a:rPr lang="en-US" smtClean="0"/>
              <a:t> iff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i </a:t>
            </a:r>
            <a:r>
              <a:rPr lang="en-US" smtClean="0"/>
              <a:t>  smokes and has cancer</a:t>
            </a:r>
          </a:p>
          <a:p>
            <a:r>
              <a:rPr lang="en-US" smtClean="0"/>
              <a:t>Curator adds noise</a:t>
            </a:r>
          </a:p>
          <a:p>
            <a:pPr lvl="1"/>
            <a:r>
              <a:rPr lang="en-US" smtClean="0"/>
              <a:t>scaled symmetric noise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~ </a:t>
            </a:r>
            <a:r>
              <a:rPr lang="en-US" smtClean="0">
                <a:solidFill>
                  <a:schemeClr val="accent2"/>
                </a:solidFill>
              </a:rPr>
              <a:t>Lap(s)</a:t>
            </a:r>
            <a:r>
              <a:rPr lang="en-US" smtClean="0"/>
              <a:t> with </a:t>
            </a:r>
            <a:r>
              <a:rPr lang="en-US" smtClean="0">
                <a:solidFill>
                  <a:schemeClr val="accent2"/>
                </a:solidFill>
              </a:rPr>
              <a:t>s = </a:t>
            </a:r>
            <a:r>
              <a:rPr lang="en-US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smtClean="0">
                <a:solidFill>
                  <a:schemeClr val="accent2"/>
                </a:solidFill>
              </a:rPr>
              <a:t>/</a:t>
            </a:r>
            <a:r>
              <a:rPr lang="en-US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.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Achieving Differential Privacy</a:t>
            </a:r>
            <a:endParaRPr dirty="0"/>
          </a:p>
        </p:txBody>
      </p:sp>
      <p:sp>
        <p:nvSpPr>
          <p:cNvPr id="48131" name="Freeform 5"/>
          <p:cNvSpPr>
            <a:spLocks/>
          </p:cNvSpPr>
          <p:nvPr/>
        </p:nvSpPr>
        <p:spPr bwMode="auto">
          <a:xfrm>
            <a:off x="1143000" y="4191000"/>
            <a:ext cx="3124200" cy="1143000"/>
          </a:xfrm>
          <a:custGeom>
            <a:avLst/>
            <a:gdLst>
              <a:gd name="T0" fmla="*/ 0 w 1968"/>
              <a:gd name="T1" fmla="*/ 720 h 720"/>
              <a:gd name="T2" fmla="*/ 912 w 1968"/>
              <a:gd name="T3" fmla="*/ 672 h 720"/>
              <a:gd name="T4" fmla="*/ 1536 w 1968"/>
              <a:gd name="T5" fmla="*/ 432 h 720"/>
              <a:gd name="T6" fmla="*/ 1968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8132" name="Freeform 6"/>
          <p:cNvSpPr>
            <a:spLocks/>
          </p:cNvSpPr>
          <p:nvPr/>
        </p:nvSpPr>
        <p:spPr bwMode="auto">
          <a:xfrm flipH="1">
            <a:off x="4267200" y="4191000"/>
            <a:ext cx="3124200" cy="1143000"/>
          </a:xfrm>
          <a:custGeom>
            <a:avLst/>
            <a:gdLst>
              <a:gd name="T0" fmla="*/ 0 w 1968"/>
              <a:gd name="T1" fmla="*/ 720 h 720"/>
              <a:gd name="T2" fmla="*/ 912 w 1968"/>
              <a:gd name="T3" fmla="*/ 672 h 720"/>
              <a:gd name="T4" fmla="*/ 1536 w 1968"/>
              <a:gd name="T5" fmla="*/ 432 h 720"/>
              <a:gd name="T6" fmla="*/ 1968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grpSp>
        <p:nvGrpSpPr>
          <p:cNvPr id="48133" name="Group 9"/>
          <p:cNvGrpSpPr>
            <a:grpSpLocks/>
          </p:cNvGrpSpPr>
          <p:nvPr/>
        </p:nvGrpSpPr>
        <p:grpSpPr bwMode="auto">
          <a:xfrm>
            <a:off x="457200" y="5486400"/>
            <a:ext cx="8382000" cy="0"/>
            <a:chOff x="457200" y="5486400"/>
            <a:chExt cx="8382000" cy="0"/>
          </a:xfrm>
        </p:grpSpPr>
        <p:sp>
          <p:nvSpPr>
            <p:cNvPr id="48174" name="Line 10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75" name="Line 11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76" name="Line 12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77" name="Line 13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78" name="Line 14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79" name="Line 15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80" name="Line 16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81" name="Line 17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82" name="Line 18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83" name="Line 19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84" name="Line 20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8134" name="Text Box 21"/>
          <p:cNvSpPr txBox="1">
            <a:spLocks noChangeArrowheads="1"/>
          </p:cNvSpPr>
          <p:nvPr/>
        </p:nvSpPr>
        <p:spPr bwMode="auto">
          <a:xfrm>
            <a:off x="4095750" y="5580063"/>
            <a:ext cx="339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0</a:t>
            </a:r>
          </a:p>
        </p:txBody>
      </p:sp>
      <p:sp>
        <p:nvSpPr>
          <p:cNvPr id="48135" name="Text Box 22"/>
          <p:cNvSpPr txBox="1">
            <a:spLocks noChangeArrowheads="1"/>
          </p:cNvSpPr>
          <p:nvPr/>
        </p:nvSpPr>
        <p:spPr bwMode="auto">
          <a:xfrm>
            <a:off x="4868863" y="5610225"/>
            <a:ext cx="29527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s</a:t>
            </a:r>
          </a:p>
        </p:txBody>
      </p:sp>
      <p:sp>
        <p:nvSpPr>
          <p:cNvPr id="48136" name="Text Box 23"/>
          <p:cNvSpPr txBox="1">
            <a:spLocks noChangeArrowheads="1"/>
          </p:cNvSpPr>
          <p:nvPr/>
        </p:nvSpPr>
        <p:spPr bwMode="auto">
          <a:xfrm>
            <a:off x="5505450" y="5610225"/>
            <a:ext cx="43815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2s</a:t>
            </a:r>
          </a:p>
        </p:txBody>
      </p:sp>
      <p:sp>
        <p:nvSpPr>
          <p:cNvPr id="48137" name="Text Box 24"/>
          <p:cNvSpPr txBox="1">
            <a:spLocks noChangeArrowheads="1"/>
          </p:cNvSpPr>
          <p:nvPr/>
        </p:nvSpPr>
        <p:spPr bwMode="auto">
          <a:xfrm>
            <a:off x="6326188" y="5610225"/>
            <a:ext cx="436562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3s</a:t>
            </a:r>
          </a:p>
        </p:txBody>
      </p:sp>
      <p:sp>
        <p:nvSpPr>
          <p:cNvPr id="48138" name="Text Box 25"/>
          <p:cNvSpPr txBox="1">
            <a:spLocks noChangeArrowheads="1"/>
          </p:cNvSpPr>
          <p:nvPr/>
        </p:nvSpPr>
        <p:spPr bwMode="auto">
          <a:xfrm>
            <a:off x="7088188" y="5610225"/>
            <a:ext cx="439737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4s</a:t>
            </a:r>
          </a:p>
        </p:txBody>
      </p:sp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7850188" y="5610225"/>
            <a:ext cx="4318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5s</a:t>
            </a:r>
          </a:p>
        </p:txBody>
      </p:sp>
      <p:sp>
        <p:nvSpPr>
          <p:cNvPr id="48140" name="Text Box 27"/>
          <p:cNvSpPr txBox="1">
            <a:spLocks noChangeArrowheads="1"/>
          </p:cNvSpPr>
          <p:nvPr/>
        </p:nvSpPr>
        <p:spPr bwMode="auto">
          <a:xfrm>
            <a:off x="3254375" y="5610225"/>
            <a:ext cx="392113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-s</a:t>
            </a:r>
          </a:p>
        </p:txBody>
      </p:sp>
      <p:sp>
        <p:nvSpPr>
          <p:cNvPr id="48141" name="Text Box 28"/>
          <p:cNvSpPr txBox="1">
            <a:spLocks noChangeArrowheads="1"/>
          </p:cNvSpPr>
          <p:nvPr/>
        </p:nvSpPr>
        <p:spPr bwMode="auto">
          <a:xfrm>
            <a:off x="2463800" y="5610225"/>
            <a:ext cx="5334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-2s</a:t>
            </a:r>
          </a:p>
        </p:txBody>
      </p:sp>
      <p:sp>
        <p:nvSpPr>
          <p:cNvPr id="48142" name="Text Box 29"/>
          <p:cNvSpPr txBox="1">
            <a:spLocks noChangeArrowheads="1"/>
          </p:cNvSpPr>
          <p:nvPr/>
        </p:nvSpPr>
        <p:spPr bwMode="auto">
          <a:xfrm>
            <a:off x="1730375" y="5610225"/>
            <a:ext cx="531813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-3s</a:t>
            </a:r>
          </a:p>
        </p:txBody>
      </p:sp>
      <p:sp>
        <p:nvSpPr>
          <p:cNvPr id="48143" name="Text Box 30"/>
          <p:cNvSpPr txBox="1">
            <a:spLocks noChangeArrowheads="1"/>
          </p:cNvSpPr>
          <p:nvPr/>
        </p:nvSpPr>
        <p:spPr bwMode="auto">
          <a:xfrm>
            <a:off x="939800" y="5610225"/>
            <a:ext cx="5349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-4s</a:t>
            </a:r>
          </a:p>
        </p:txBody>
      </p:sp>
      <p:grpSp>
        <p:nvGrpSpPr>
          <p:cNvPr id="48144" name="Group 9" hidden="1"/>
          <p:cNvGrpSpPr>
            <a:grpSpLocks/>
          </p:cNvGrpSpPr>
          <p:nvPr/>
        </p:nvGrpSpPr>
        <p:grpSpPr bwMode="auto">
          <a:xfrm>
            <a:off x="457200" y="5486400"/>
            <a:ext cx="8382000" cy="0"/>
            <a:chOff x="457200" y="5486400"/>
            <a:chExt cx="8382000" cy="0"/>
          </a:xfrm>
        </p:grpSpPr>
        <p:sp>
          <p:nvSpPr>
            <p:cNvPr id="48163" name="Line 10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64" name="Line 11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65" name="Line 12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66" name="Line 13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67" name="Line 14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68" name="Line 15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69" name="Line 16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70" name="Line 17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71" name="Line 18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72" name="Line 19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173" name="Line 20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8145" name="Text Box 21"/>
          <p:cNvSpPr txBox="1">
            <a:spLocks noChangeArrowheads="1"/>
          </p:cNvSpPr>
          <p:nvPr/>
        </p:nvSpPr>
        <p:spPr bwMode="auto">
          <a:xfrm>
            <a:off x="4095750" y="5580063"/>
            <a:ext cx="339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0</a:t>
            </a:r>
          </a:p>
        </p:txBody>
      </p:sp>
      <p:sp>
        <p:nvSpPr>
          <p:cNvPr id="48146" name="Line 12"/>
          <p:cNvSpPr>
            <a:spLocks noChangeShapeType="1"/>
          </p:cNvSpPr>
          <p:nvPr/>
        </p:nvSpPr>
        <p:spPr bwMode="auto">
          <a:xfrm>
            <a:off x="2760663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47" name="Line 13"/>
          <p:cNvSpPr>
            <a:spLocks noChangeShapeType="1"/>
          </p:cNvSpPr>
          <p:nvPr/>
        </p:nvSpPr>
        <p:spPr bwMode="auto">
          <a:xfrm>
            <a:off x="3522663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48" name="Line 12"/>
          <p:cNvSpPr>
            <a:spLocks noChangeShapeType="1"/>
          </p:cNvSpPr>
          <p:nvPr/>
        </p:nvSpPr>
        <p:spPr bwMode="auto">
          <a:xfrm>
            <a:off x="4267200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49" name="Line 13"/>
          <p:cNvSpPr>
            <a:spLocks noChangeShapeType="1"/>
          </p:cNvSpPr>
          <p:nvPr/>
        </p:nvSpPr>
        <p:spPr bwMode="auto">
          <a:xfrm>
            <a:off x="5029200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50" name="Line 12"/>
          <p:cNvSpPr>
            <a:spLocks noChangeShapeType="1"/>
          </p:cNvSpPr>
          <p:nvPr/>
        </p:nvSpPr>
        <p:spPr bwMode="auto">
          <a:xfrm>
            <a:off x="5794375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51" name="Line 13"/>
          <p:cNvSpPr>
            <a:spLocks noChangeShapeType="1"/>
          </p:cNvSpPr>
          <p:nvPr/>
        </p:nvSpPr>
        <p:spPr bwMode="auto">
          <a:xfrm>
            <a:off x="6556375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52" name="Line 12"/>
          <p:cNvSpPr>
            <a:spLocks noChangeShapeType="1"/>
          </p:cNvSpPr>
          <p:nvPr/>
        </p:nvSpPr>
        <p:spPr bwMode="auto">
          <a:xfrm>
            <a:off x="7300913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53" name="Line 13"/>
          <p:cNvSpPr>
            <a:spLocks noChangeShapeType="1"/>
          </p:cNvSpPr>
          <p:nvPr/>
        </p:nvSpPr>
        <p:spPr bwMode="auto">
          <a:xfrm>
            <a:off x="550863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54" name="Line 12"/>
          <p:cNvSpPr>
            <a:spLocks noChangeShapeType="1"/>
          </p:cNvSpPr>
          <p:nvPr/>
        </p:nvSpPr>
        <p:spPr bwMode="auto">
          <a:xfrm>
            <a:off x="1295400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55" name="Line 13"/>
          <p:cNvSpPr>
            <a:spLocks noChangeShapeType="1"/>
          </p:cNvSpPr>
          <p:nvPr/>
        </p:nvSpPr>
        <p:spPr bwMode="auto">
          <a:xfrm>
            <a:off x="2057400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" name="Freeform 5"/>
          <p:cNvSpPr>
            <a:spLocks/>
          </p:cNvSpPr>
          <p:nvPr/>
        </p:nvSpPr>
        <p:spPr bwMode="auto">
          <a:xfrm>
            <a:off x="1447800" y="41910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3" name="Freeform 6"/>
          <p:cNvSpPr>
            <a:spLocks/>
          </p:cNvSpPr>
          <p:nvPr/>
        </p:nvSpPr>
        <p:spPr bwMode="auto">
          <a:xfrm flipH="1">
            <a:off x="4572000" y="4191000"/>
            <a:ext cx="3124200" cy="1143000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912" y="672"/>
              </a:cxn>
              <a:cxn ang="0">
                <a:pos x="1536" y="432"/>
              </a:cxn>
              <a:cxn ang="0">
                <a:pos x="1968" y="0"/>
              </a:cxn>
            </a:cxnLst>
            <a:rect l="0" t="0" r="r" b="b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54" name="Straight Arrow Connector 53"/>
          <p:cNvCxnSpPr>
            <a:stCxn id="48159" idx="1"/>
          </p:cNvCxnSpPr>
          <p:nvPr/>
        </p:nvCxnSpPr>
        <p:spPr>
          <a:xfrm rot="10800000" flipV="1">
            <a:off x="4876800" y="4298950"/>
            <a:ext cx="838200" cy="42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9" name="TextBox 54"/>
          <p:cNvSpPr txBox="1">
            <a:spLocks noChangeArrowheads="1"/>
          </p:cNvSpPr>
          <p:nvPr/>
        </p:nvSpPr>
        <p:spPr bwMode="auto">
          <a:xfrm>
            <a:off x="5715000" y="41148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eorgia" pitchFamily="18" charset="0"/>
              </a:rPr>
              <a:t>p(x) </a:t>
            </a:r>
            <a:r>
              <a:rPr lang="en-US">
                <a:solidFill>
                  <a:schemeClr val="accent2"/>
                </a:solidFill>
                <a:latin typeface="Georgia" pitchFamily="18" charset="0"/>
                <a:sym typeface="Symbol" pitchFamily="18" charset="2"/>
              </a:rPr>
              <a:t>  exp(-|x|/s)</a:t>
            </a:r>
            <a:r>
              <a:rPr lang="en-US">
                <a:solidFill>
                  <a:schemeClr val="accent2"/>
                </a:solidFill>
                <a:latin typeface="Georgia" pitchFamily="18" charset="0"/>
              </a:rPr>
              <a:t> </a:t>
            </a:r>
            <a:endParaRPr lang="en-US" baseline="30000">
              <a:solidFill>
                <a:schemeClr val="accent2"/>
              </a:solidFill>
              <a:latin typeface="Georgia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4229101" y="4991100"/>
            <a:ext cx="11430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162" idx="1"/>
          </p:cNvCxnSpPr>
          <p:nvPr/>
        </p:nvCxnSpPr>
        <p:spPr>
          <a:xfrm rot="10800000" flipV="1">
            <a:off x="4876800" y="3917950"/>
            <a:ext cx="838200" cy="42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2" name="TextBox 60"/>
          <p:cNvSpPr txBox="1">
            <a:spLocks noChangeArrowheads="1"/>
          </p:cNvSpPr>
          <p:nvPr/>
        </p:nvSpPr>
        <p:spPr bwMode="auto">
          <a:xfrm>
            <a:off x="5715000" y="37338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Georgia" pitchFamily="18" charset="0"/>
              </a:rPr>
              <a:t>p(x) </a:t>
            </a:r>
            <a:r>
              <a:rPr lang="en-US">
                <a:solidFill>
                  <a:schemeClr val="accent2"/>
                </a:solidFill>
                <a:latin typeface="Georgia" pitchFamily="18" charset="0"/>
                <a:sym typeface="Symbol" pitchFamily="18" charset="2"/>
              </a:rPr>
              <a:t>  exp(-|x-1|/s)</a:t>
            </a:r>
            <a:r>
              <a:rPr lang="en-US">
                <a:solidFill>
                  <a:schemeClr val="accent2"/>
                </a:solidFill>
                <a:latin typeface="Georgia" pitchFamily="18" charset="0"/>
              </a:rPr>
              <a:t> </a:t>
            </a:r>
            <a:endParaRPr lang="en-US" baseline="30000">
              <a:solidFill>
                <a:schemeClr val="accent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Privacy motivation</a:t>
            </a:r>
          </a:p>
          <a:p>
            <a:endParaRPr lang="en-US" smtClean="0"/>
          </a:p>
          <a:p>
            <a:r>
              <a:rPr lang="en-US" smtClean="0"/>
              <a:t>Coding setting</a:t>
            </a:r>
          </a:p>
          <a:p>
            <a:endParaRPr lang="en-US" smtClean="0"/>
          </a:p>
          <a:p>
            <a:r>
              <a:rPr lang="en-US" smtClean="0"/>
              <a:t>Results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Proof Sketch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Outline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a general query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f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: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baseline="30000" smtClean="0">
                <a:solidFill>
                  <a:schemeClr val="accent2"/>
                </a:solidFill>
                <a:latin typeface="CMMI8"/>
              </a:rPr>
              <a:t>N 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30000" smtClean="0">
                <a:solidFill>
                  <a:schemeClr val="accent2"/>
                </a:solidFill>
              </a:rPr>
              <a:t>k</a:t>
            </a:r>
            <a:endParaRPr lang="en-US" smtClean="0"/>
          </a:p>
          <a:p>
            <a:pPr lvl="1"/>
            <a:r>
              <a:rPr lang="en-US" smtClean="0"/>
              <a:t>Let </a:t>
            </a:r>
            <a:r>
              <a:rPr lang="en-US" smtClean="0">
                <a:solidFill>
                  <a:schemeClr val="accent2"/>
                </a:solidFill>
              </a:rPr>
              <a:t>∆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f</a:t>
            </a:r>
            <a:r>
              <a:rPr lang="en-US" smtClean="0">
                <a:solidFill>
                  <a:schemeClr val="accent2"/>
                </a:solidFill>
              </a:rPr>
              <a:t> =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   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max 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baseline="-25000" smtClean="0">
                <a:solidFill>
                  <a:schemeClr val="accent2"/>
                </a:solidFill>
              </a:rPr>
              <a:t>,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 d</a:t>
            </a:r>
            <a:r>
              <a:rPr lang="en-US" baseline="-25000" smtClean="0">
                <a:solidFill>
                  <a:schemeClr val="accent2"/>
                </a:solidFill>
              </a:rPr>
              <a:t>´ :|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 d</a:t>
            </a:r>
            <a:r>
              <a:rPr lang="en-US" baseline="-25000" smtClean="0">
                <a:solidFill>
                  <a:schemeClr val="accent2"/>
                </a:solidFill>
              </a:rPr>
              <a:t>-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 d</a:t>
            </a:r>
            <a:r>
              <a:rPr lang="en-US" baseline="-25000" smtClean="0">
                <a:solidFill>
                  <a:schemeClr val="accent2"/>
                </a:solidFill>
              </a:rPr>
              <a:t>´ |=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 </a:t>
            </a:r>
            <a:r>
              <a:rPr lang="en-US" baseline="-25000" smtClean="0">
                <a:solidFill>
                  <a:schemeClr val="accent2"/>
                </a:solidFill>
              </a:rPr>
              <a:t> </a:t>
            </a:r>
            <a:r>
              <a:rPr lang="en-US" baseline="-25000" smtClean="0">
                <a:solidFill>
                  <a:schemeClr val="accent2"/>
                </a:solidFill>
                <a:latin typeface="CMMI8"/>
              </a:rPr>
              <a:t> 1</a:t>
            </a:r>
            <a:r>
              <a:rPr lang="en-US" smtClean="0">
                <a:solidFill>
                  <a:schemeClr val="accent2"/>
                </a:solidFill>
              </a:rPr>
              <a:t> |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f</a:t>
            </a:r>
            <a:r>
              <a:rPr lang="en-US" smtClean="0">
                <a:solidFill>
                  <a:schemeClr val="accent2"/>
                </a:solidFill>
              </a:rPr>
              <a:t>(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smtClean="0">
                <a:solidFill>
                  <a:schemeClr val="accent2"/>
                </a:solidFill>
              </a:rPr>
              <a:t>)  -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f</a:t>
            </a:r>
            <a:r>
              <a:rPr lang="en-US" smtClean="0">
                <a:solidFill>
                  <a:schemeClr val="accent2"/>
                </a:solidFill>
              </a:rPr>
              <a:t>(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d</a:t>
            </a:r>
            <a:r>
              <a:rPr lang="en-US" smtClean="0">
                <a:solidFill>
                  <a:schemeClr val="accent2"/>
                </a:solidFill>
              </a:rPr>
              <a:t>´)|</a:t>
            </a:r>
            <a:r>
              <a:rPr lang="en-US" baseline="-25000" smtClean="0">
                <a:solidFill>
                  <a:schemeClr val="accent2"/>
                </a:solidFill>
              </a:rPr>
              <a:t>1</a:t>
            </a:r>
            <a:endParaRPr lang="en-US" baseline="-25000" smtClean="0">
              <a:solidFill>
                <a:schemeClr val="accent2"/>
              </a:solidFill>
              <a:latin typeface="CMMI8"/>
            </a:endParaRPr>
          </a:p>
          <a:p>
            <a:pPr lvl="1"/>
            <a:r>
              <a:rPr lang="en-US" smtClean="0"/>
              <a:t>Example: 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f</a:t>
            </a:r>
            <a:r>
              <a:rPr lang="en-US" smtClean="0">
                <a:solidFill>
                  <a:schemeClr val="accent2"/>
                </a:solidFill>
              </a:rPr>
              <a:t>  </a:t>
            </a:r>
            <a:r>
              <a:rPr lang="en-US" smtClean="0"/>
              <a:t>histogram has sensitivity </a:t>
            </a:r>
            <a:r>
              <a:rPr lang="en-US" smtClean="0">
                <a:solidFill>
                  <a:schemeClr val="accent2"/>
                </a:solidFill>
              </a:rPr>
              <a:t>∆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f</a:t>
            </a:r>
            <a:r>
              <a:rPr lang="en-US" smtClean="0">
                <a:solidFill>
                  <a:schemeClr val="accent2"/>
                </a:solidFill>
              </a:rPr>
              <a:t> = 1</a:t>
            </a:r>
            <a:endParaRPr lang="en-US" smtClean="0"/>
          </a:p>
          <a:p>
            <a:r>
              <a:rPr lang="en-US" smtClean="0"/>
              <a:t>Curator adds noise</a:t>
            </a:r>
          </a:p>
          <a:p>
            <a:pPr lvl="1"/>
            <a:r>
              <a:rPr lang="en-US" smtClean="0"/>
              <a:t>symmetric multidimensional noise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~ </a:t>
            </a:r>
            <a:r>
              <a:rPr lang="en-US" smtClean="0">
                <a:solidFill>
                  <a:schemeClr val="accent2"/>
                </a:solidFill>
              </a:rPr>
              <a:t>Lap(s)</a:t>
            </a:r>
            <a:r>
              <a:rPr lang="en-US" baseline="30000" smtClean="0">
                <a:solidFill>
                  <a:schemeClr val="accent2"/>
                </a:solidFill>
              </a:rPr>
              <a:t>k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with </a:t>
            </a:r>
            <a:r>
              <a:rPr lang="en-US" smtClean="0">
                <a:solidFill>
                  <a:schemeClr val="accent2"/>
                </a:solidFill>
              </a:rPr>
              <a:t>s = ∆</a:t>
            </a:r>
            <a:r>
              <a:rPr lang="en-US" smtClean="0">
                <a:solidFill>
                  <a:schemeClr val="accent2"/>
                </a:solidFill>
                <a:latin typeface="CMMI8"/>
              </a:rPr>
              <a:t>f </a:t>
            </a:r>
            <a:r>
              <a:rPr lang="en-US" smtClean="0">
                <a:solidFill>
                  <a:schemeClr val="accent2"/>
                </a:solidFill>
              </a:rPr>
              <a:t>/</a:t>
            </a:r>
            <a:r>
              <a:rPr lang="en-US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.</a:t>
            </a:r>
          </a:p>
          <a:p>
            <a:r>
              <a:rPr lang="en-US" smtClean="0"/>
              <a:t>Theorem: This gives </a:t>
            </a:r>
            <a:r>
              <a:rPr lang="en-US" smtClean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smtClean="0"/>
              <a:t>-differential privacy.</a:t>
            </a:r>
          </a:p>
          <a:p>
            <a:pPr lvl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Achieving Differential Privacy</a:t>
            </a:r>
            <a:endParaRPr dirty="0"/>
          </a:p>
        </p:txBody>
      </p:sp>
      <p:sp>
        <p:nvSpPr>
          <p:cNvPr id="49155" name="Freeform 5"/>
          <p:cNvSpPr>
            <a:spLocks/>
          </p:cNvSpPr>
          <p:nvPr/>
        </p:nvSpPr>
        <p:spPr bwMode="auto">
          <a:xfrm>
            <a:off x="1143000" y="4191000"/>
            <a:ext cx="3124200" cy="1143000"/>
          </a:xfrm>
          <a:custGeom>
            <a:avLst/>
            <a:gdLst>
              <a:gd name="T0" fmla="*/ 0 w 1968"/>
              <a:gd name="T1" fmla="*/ 720 h 720"/>
              <a:gd name="T2" fmla="*/ 912 w 1968"/>
              <a:gd name="T3" fmla="*/ 672 h 720"/>
              <a:gd name="T4" fmla="*/ 1536 w 1968"/>
              <a:gd name="T5" fmla="*/ 432 h 720"/>
              <a:gd name="T6" fmla="*/ 1968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9156" name="Freeform 6"/>
          <p:cNvSpPr>
            <a:spLocks/>
          </p:cNvSpPr>
          <p:nvPr/>
        </p:nvSpPr>
        <p:spPr bwMode="auto">
          <a:xfrm flipH="1">
            <a:off x="4267200" y="4191000"/>
            <a:ext cx="3124200" cy="1143000"/>
          </a:xfrm>
          <a:custGeom>
            <a:avLst/>
            <a:gdLst>
              <a:gd name="T0" fmla="*/ 0 w 1968"/>
              <a:gd name="T1" fmla="*/ 720 h 720"/>
              <a:gd name="T2" fmla="*/ 912 w 1968"/>
              <a:gd name="T3" fmla="*/ 672 h 720"/>
              <a:gd name="T4" fmla="*/ 1536 w 1968"/>
              <a:gd name="T5" fmla="*/ 432 h 720"/>
              <a:gd name="T6" fmla="*/ 1968 w 196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720"/>
              <a:gd name="T14" fmla="*/ 1968 w 196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720">
                <a:moveTo>
                  <a:pt x="0" y="720"/>
                </a:moveTo>
                <a:cubicBezTo>
                  <a:pt x="328" y="720"/>
                  <a:pt x="656" y="720"/>
                  <a:pt x="912" y="672"/>
                </a:cubicBezTo>
                <a:cubicBezTo>
                  <a:pt x="1168" y="624"/>
                  <a:pt x="1360" y="544"/>
                  <a:pt x="1536" y="432"/>
                </a:cubicBezTo>
                <a:cubicBezTo>
                  <a:pt x="1712" y="320"/>
                  <a:pt x="1896" y="72"/>
                  <a:pt x="1968" y="0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</p:txBody>
      </p:sp>
      <p:grpSp>
        <p:nvGrpSpPr>
          <p:cNvPr id="49157" name="Group 9"/>
          <p:cNvGrpSpPr>
            <a:grpSpLocks/>
          </p:cNvGrpSpPr>
          <p:nvPr/>
        </p:nvGrpSpPr>
        <p:grpSpPr bwMode="auto">
          <a:xfrm>
            <a:off x="457200" y="5486400"/>
            <a:ext cx="8382000" cy="0"/>
            <a:chOff x="457200" y="5486400"/>
            <a:chExt cx="8382000" cy="0"/>
          </a:xfrm>
        </p:grpSpPr>
        <p:sp>
          <p:nvSpPr>
            <p:cNvPr id="49191" name="Line 10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92" name="Line 11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93" name="Line 12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94" name="Line 13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95" name="Line 14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96" name="Line 15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97" name="Line 16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98" name="Line 17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99" name="Line 18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200" name="Line 19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201" name="Line 20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9158" name="Text Box 21"/>
          <p:cNvSpPr txBox="1">
            <a:spLocks noChangeArrowheads="1"/>
          </p:cNvSpPr>
          <p:nvPr/>
        </p:nvSpPr>
        <p:spPr bwMode="auto">
          <a:xfrm>
            <a:off x="4095750" y="5580063"/>
            <a:ext cx="339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0</a:t>
            </a:r>
          </a:p>
        </p:txBody>
      </p:sp>
      <p:sp>
        <p:nvSpPr>
          <p:cNvPr id="49159" name="Text Box 22"/>
          <p:cNvSpPr txBox="1">
            <a:spLocks noChangeArrowheads="1"/>
          </p:cNvSpPr>
          <p:nvPr/>
        </p:nvSpPr>
        <p:spPr bwMode="auto">
          <a:xfrm>
            <a:off x="4868863" y="5610225"/>
            <a:ext cx="29527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s</a:t>
            </a:r>
          </a:p>
        </p:txBody>
      </p:sp>
      <p:sp>
        <p:nvSpPr>
          <p:cNvPr id="49160" name="Text Box 23"/>
          <p:cNvSpPr txBox="1">
            <a:spLocks noChangeArrowheads="1"/>
          </p:cNvSpPr>
          <p:nvPr/>
        </p:nvSpPr>
        <p:spPr bwMode="auto">
          <a:xfrm>
            <a:off x="5505450" y="5610225"/>
            <a:ext cx="43815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2s</a:t>
            </a:r>
          </a:p>
        </p:txBody>
      </p:sp>
      <p:sp>
        <p:nvSpPr>
          <p:cNvPr id="49161" name="Text Box 24"/>
          <p:cNvSpPr txBox="1">
            <a:spLocks noChangeArrowheads="1"/>
          </p:cNvSpPr>
          <p:nvPr/>
        </p:nvSpPr>
        <p:spPr bwMode="auto">
          <a:xfrm>
            <a:off x="6326188" y="5610225"/>
            <a:ext cx="436562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3s</a:t>
            </a:r>
          </a:p>
        </p:txBody>
      </p:sp>
      <p:sp>
        <p:nvSpPr>
          <p:cNvPr id="49162" name="Text Box 25"/>
          <p:cNvSpPr txBox="1">
            <a:spLocks noChangeArrowheads="1"/>
          </p:cNvSpPr>
          <p:nvPr/>
        </p:nvSpPr>
        <p:spPr bwMode="auto">
          <a:xfrm>
            <a:off x="7088188" y="5610225"/>
            <a:ext cx="439737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4s</a:t>
            </a:r>
          </a:p>
        </p:txBody>
      </p:sp>
      <p:sp>
        <p:nvSpPr>
          <p:cNvPr id="49163" name="Text Box 26"/>
          <p:cNvSpPr txBox="1">
            <a:spLocks noChangeArrowheads="1"/>
          </p:cNvSpPr>
          <p:nvPr/>
        </p:nvSpPr>
        <p:spPr bwMode="auto">
          <a:xfrm>
            <a:off x="7850188" y="5610225"/>
            <a:ext cx="4318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5s</a:t>
            </a:r>
          </a:p>
        </p:txBody>
      </p:sp>
      <p:sp>
        <p:nvSpPr>
          <p:cNvPr id="49164" name="Text Box 27"/>
          <p:cNvSpPr txBox="1">
            <a:spLocks noChangeArrowheads="1"/>
          </p:cNvSpPr>
          <p:nvPr/>
        </p:nvSpPr>
        <p:spPr bwMode="auto">
          <a:xfrm>
            <a:off x="3254375" y="5610225"/>
            <a:ext cx="392113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-s</a:t>
            </a:r>
          </a:p>
        </p:txBody>
      </p:sp>
      <p:sp>
        <p:nvSpPr>
          <p:cNvPr id="49165" name="Text Box 28"/>
          <p:cNvSpPr txBox="1">
            <a:spLocks noChangeArrowheads="1"/>
          </p:cNvSpPr>
          <p:nvPr/>
        </p:nvSpPr>
        <p:spPr bwMode="auto">
          <a:xfrm>
            <a:off x="2463800" y="5610225"/>
            <a:ext cx="53340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-2s</a:t>
            </a:r>
          </a:p>
        </p:txBody>
      </p:sp>
      <p:sp>
        <p:nvSpPr>
          <p:cNvPr id="49166" name="Text Box 29"/>
          <p:cNvSpPr txBox="1">
            <a:spLocks noChangeArrowheads="1"/>
          </p:cNvSpPr>
          <p:nvPr/>
        </p:nvSpPr>
        <p:spPr bwMode="auto">
          <a:xfrm>
            <a:off x="1730375" y="5610225"/>
            <a:ext cx="531813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-3s</a:t>
            </a:r>
          </a:p>
        </p:txBody>
      </p:sp>
      <p:sp>
        <p:nvSpPr>
          <p:cNvPr id="49167" name="Text Box 30"/>
          <p:cNvSpPr txBox="1">
            <a:spLocks noChangeArrowheads="1"/>
          </p:cNvSpPr>
          <p:nvPr/>
        </p:nvSpPr>
        <p:spPr bwMode="auto">
          <a:xfrm>
            <a:off x="939800" y="5610225"/>
            <a:ext cx="5349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-4s</a:t>
            </a:r>
          </a:p>
        </p:txBody>
      </p:sp>
      <p:grpSp>
        <p:nvGrpSpPr>
          <p:cNvPr id="49168" name="Group 9" hidden="1"/>
          <p:cNvGrpSpPr>
            <a:grpSpLocks/>
          </p:cNvGrpSpPr>
          <p:nvPr/>
        </p:nvGrpSpPr>
        <p:grpSpPr bwMode="auto">
          <a:xfrm>
            <a:off x="457200" y="5486400"/>
            <a:ext cx="8382000" cy="0"/>
            <a:chOff x="457200" y="5486400"/>
            <a:chExt cx="8382000" cy="0"/>
          </a:xfrm>
        </p:grpSpPr>
        <p:sp>
          <p:nvSpPr>
            <p:cNvPr id="49180" name="Line 10"/>
            <p:cNvSpPr>
              <a:spLocks noChangeShapeType="1"/>
            </p:cNvSpPr>
            <p:nvPr/>
          </p:nvSpPr>
          <p:spPr bwMode="auto">
            <a:xfrm>
              <a:off x="76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81" name="Line 11"/>
            <p:cNvSpPr>
              <a:spLocks noChangeShapeType="1"/>
            </p:cNvSpPr>
            <p:nvPr/>
          </p:nvSpPr>
          <p:spPr bwMode="auto">
            <a:xfrm>
              <a:off x="124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82" name="Line 12"/>
            <p:cNvSpPr>
              <a:spLocks noChangeShapeType="1"/>
            </p:cNvSpPr>
            <p:nvPr/>
          </p:nvSpPr>
          <p:spPr bwMode="auto">
            <a:xfrm>
              <a:off x="172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83" name="Line 13"/>
            <p:cNvSpPr>
              <a:spLocks noChangeShapeType="1"/>
            </p:cNvSpPr>
            <p:nvPr/>
          </p:nvSpPr>
          <p:spPr bwMode="auto">
            <a:xfrm>
              <a:off x="220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84" name="Line 14"/>
            <p:cNvSpPr>
              <a:spLocks noChangeShapeType="1"/>
            </p:cNvSpPr>
            <p:nvPr/>
          </p:nvSpPr>
          <p:spPr bwMode="auto">
            <a:xfrm>
              <a:off x="268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85" name="Line 15"/>
            <p:cNvSpPr>
              <a:spLocks noChangeShapeType="1"/>
            </p:cNvSpPr>
            <p:nvPr/>
          </p:nvSpPr>
          <p:spPr bwMode="auto">
            <a:xfrm>
              <a:off x="316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86" name="Line 16"/>
            <p:cNvSpPr>
              <a:spLocks noChangeShapeType="1"/>
            </p:cNvSpPr>
            <p:nvPr/>
          </p:nvSpPr>
          <p:spPr bwMode="auto">
            <a:xfrm>
              <a:off x="412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87" name="Line 17"/>
            <p:cNvSpPr>
              <a:spLocks noChangeShapeType="1"/>
            </p:cNvSpPr>
            <p:nvPr/>
          </p:nvSpPr>
          <p:spPr bwMode="auto">
            <a:xfrm>
              <a:off x="50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88" name="Line 18"/>
            <p:cNvSpPr>
              <a:spLocks noChangeShapeType="1"/>
            </p:cNvSpPr>
            <p:nvPr/>
          </p:nvSpPr>
          <p:spPr bwMode="auto">
            <a:xfrm>
              <a:off x="288" y="2832"/>
              <a:ext cx="480" cy="0"/>
            </a:xfrm>
            <a:prstGeom prst="line">
              <a:avLst/>
            </a:prstGeom>
            <a:noFill/>
            <a:ln w="76200">
              <a:pattFill prst="wdUpDiag">
                <a:fgClr>
                  <a:schemeClr val="hlink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89" name="Line 19"/>
            <p:cNvSpPr>
              <a:spLocks noChangeShapeType="1"/>
            </p:cNvSpPr>
            <p:nvPr/>
          </p:nvSpPr>
          <p:spPr bwMode="auto">
            <a:xfrm>
              <a:off x="364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9190" name="Line 20"/>
            <p:cNvSpPr>
              <a:spLocks noChangeShapeType="1"/>
            </p:cNvSpPr>
            <p:nvPr/>
          </p:nvSpPr>
          <p:spPr bwMode="auto">
            <a:xfrm>
              <a:off x="4608" y="2832"/>
              <a:ext cx="48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9169" name="Text Box 21"/>
          <p:cNvSpPr txBox="1">
            <a:spLocks noChangeArrowheads="1"/>
          </p:cNvSpPr>
          <p:nvPr/>
        </p:nvSpPr>
        <p:spPr bwMode="auto">
          <a:xfrm>
            <a:off x="4095750" y="5580063"/>
            <a:ext cx="33972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Georgia" pitchFamily="18" charset="0"/>
              </a:rPr>
              <a:t>0</a:t>
            </a:r>
          </a:p>
        </p:txBody>
      </p:sp>
      <p:sp>
        <p:nvSpPr>
          <p:cNvPr id="49170" name="Line 12"/>
          <p:cNvSpPr>
            <a:spLocks noChangeShapeType="1"/>
          </p:cNvSpPr>
          <p:nvPr/>
        </p:nvSpPr>
        <p:spPr bwMode="auto">
          <a:xfrm>
            <a:off x="2760663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71" name="Line 13"/>
          <p:cNvSpPr>
            <a:spLocks noChangeShapeType="1"/>
          </p:cNvSpPr>
          <p:nvPr/>
        </p:nvSpPr>
        <p:spPr bwMode="auto">
          <a:xfrm>
            <a:off x="3522663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72" name="Line 12"/>
          <p:cNvSpPr>
            <a:spLocks noChangeShapeType="1"/>
          </p:cNvSpPr>
          <p:nvPr/>
        </p:nvSpPr>
        <p:spPr bwMode="auto">
          <a:xfrm>
            <a:off x="4267200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73" name="Line 13"/>
          <p:cNvSpPr>
            <a:spLocks noChangeShapeType="1"/>
          </p:cNvSpPr>
          <p:nvPr/>
        </p:nvSpPr>
        <p:spPr bwMode="auto">
          <a:xfrm>
            <a:off x="5029200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74" name="Line 12"/>
          <p:cNvSpPr>
            <a:spLocks noChangeShapeType="1"/>
          </p:cNvSpPr>
          <p:nvPr/>
        </p:nvSpPr>
        <p:spPr bwMode="auto">
          <a:xfrm>
            <a:off x="5794375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75" name="Line 13"/>
          <p:cNvSpPr>
            <a:spLocks noChangeShapeType="1"/>
          </p:cNvSpPr>
          <p:nvPr/>
        </p:nvSpPr>
        <p:spPr bwMode="auto">
          <a:xfrm>
            <a:off x="6556375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76" name="Line 12"/>
          <p:cNvSpPr>
            <a:spLocks noChangeShapeType="1"/>
          </p:cNvSpPr>
          <p:nvPr/>
        </p:nvSpPr>
        <p:spPr bwMode="auto">
          <a:xfrm>
            <a:off x="7300913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77" name="Line 13"/>
          <p:cNvSpPr>
            <a:spLocks noChangeShapeType="1"/>
          </p:cNvSpPr>
          <p:nvPr/>
        </p:nvSpPr>
        <p:spPr bwMode="auto">
          <a:xfrm>
            <a:off x="550863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78" name="Line 12"/>
          <p:cNvSpPr>
            <a:spLocks noChangeShapeType="1"/>
          </p:cNvSpPr>
          <p:nvPr/>
        </p:nvSpPr>
        <p:spPr bwMode="auto">
          <a:xfrm>
            <a:off x="1295400" y="5562600"/>
            <a:ext cx="762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79" name="Line 13"/>
          <p:cNvSpPr>
            <a:spLocks noChangeShapeType="1"/>
          </p:cNvSpPr>
          <p:nvPr/>
        </p:nvSpPr>
        <p:spPr bwMode="auto">
          <a:xfrm>
            <a:off x="2057400" y="5562600"/>
            <a:ext cx="762000" cy="0"/>
          </a:xfrm>
          <a:prstGeom prst="line">
            <a:avLst/>
          </a:prstGeom>
          <a:noFill/>
          <a:ln w="76200">
            <a:pattFill prst="wdUpDiag">
              <a:fgClr>
                <a:schemeClr val="hlink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This allows fairly accurate reporting of insensitive functions</a:t>
            </a:r>
          </a:p>
          <a:p>
            <a:r>
              <a:rPr lang="en-US" smtClean="0"/>
              <a:t>When asking e.g. independent counting questions, noise grows linearly in the number of questions.</a:t>
            </a:r>
          </a:p>
          <a:p>
            <a:endParaRPr lang="en-US" smtClean="0"/>
          </a:p>
          <a:p>
            <a:r>
              <a:rPr lang="en-US" smtClean="0"/>
              <a:t>Lots of algorithms/analyses can be written/rephrased so as to use a sequence of insensitive questions to the database</a:t>
            </a:r>
          </a:p>
          <a:p>
            <a:pPr lvl="1"/>
            <a:r>
              <a:rPr lang="en-US" smtClean="0"/>
              <a:t>Means/Variance/Covariances</a:t>
            </a:r>
          </a:p>
          <a:p>
            <a:pPr lvl="1"/>
            <a:r>
              <a:rPr lang="en-US" smtClean="0"/>
              <a:t>EM algorithm for k-means</a:t>
            </a:r>
          </a:p>
          <a:p>
            <a:pPr lvl="1"/>
            <a:r>
              <a:rPr lang="en-US" smtClean="0"/>
              <a:t>PCA</a:t>
            </a:r>
          </a:p>
          <a:p>
            <a:pPr lvl="1"/>
            <a:r>
              <a:rPr lang="en-US" smtClean="0"/>
              <a:t>A set of low-dimensional marginals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Achieving Differential Privacy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Database of information about individuals</a:t>
            </a:r>
          </a:p>
          <a:p>
            <a:pPr lvl="1"/>
            <a:r>
              <a:rPr lang="en-US" smtClean="0"/>
              <a:t>E.g. Medical history, Census data, Customer info.</a:t>
            </a:r>
          </a:p>
          <a:p>
            <a:r>
              <a:rPr lang="en-US" smtClean="0"/>
              <a:t>Need to guarantee confidentiality of individual entries</a:t>
            </a:r>
          </a:p>
          <a:p>
            <a:r>
              <a:rPr lang="en-US" smtClean="0"/>
              <a:t>Want to make deductions about the database; learn large scale trends.</a:t>
            </a:r>
          </a:p>
          <a:p>
            <a:pPr lvl="1"/>
            <a:r>
              <a:rPr lang="en-US" smtClean="0"/>
              <a:t>E.g. Learn that drug V increases likelihood of heart disease</a:t>
            </a:r>
          </a:p>
          <a:p>
            <a:pPr lvl="1"/>
            <a:r>
              <a:rPr lang="en-US" smtClean="0"/>
              <a:t>Do not leak info about individual patients</a:t>
            </a:r>
          </a:p>
          <a:p>
            <a:pPr lvl="1"/>
            <a:endParaRPr lang="en-US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Setting</a:t>
            </a:r>
            <a:endParaRPr dirty="0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600200" y="4724400"/>
            <a:ext cx="1905000" cy="1447800"/>
            <a:chOff x="1152" y="1008"/>
            <a:chExt cx="1200" cy="912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5" name="Group 48"/>
            <p:cNvGrpSpPr>
              <a:grpSpLocks/>
            </p:cNvGrpSpPr>
            <p:nvPr/>
          </p:nvGrpSpPr>
          <p:grpSpPr bwMode="auto">
            <a:xfrm>
              <a:off x="1152" y="1392"/>
              <a:ext cx="1200" cy="528"/>
              <a:chOff x="1152" y="960"/>
              <a:chExt cx="1200" cy="528"/>
            </a:xfrm>
            <a:grpFill/>
          </p:grpSpPr>
          <p:grpSp>
            <p:nvGrpSpPr>
              <p:cNvPr id="17" name="Group 49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23" name="Oval 50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51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52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53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9" name="Oval 55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56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57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58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1152" y="1008"/>
              <a:ext cx="1200" cy="528"/>
              <a:chOff x="1152" y="960"/>
              <a:chExt cx="1200" cy="528"/>
            </a:xfrm>
            <a:grpFill/>
          </p:grpSpPr>
          <p:grpSp>
            <p:nvGrpSpPr>
              <p:cNvPr id="7" name="Group 60"/>
              <p:cNvGrpSpPr>
                <a:grpSpLocks/>
              </p:cNvGrpSpPr>
              <p:nvPr/>
            </p:nvGrpSpPr>
            <p:grpSpPr bwMode="auto">
              <a:xfrm>
                <a:off x="1152" y="1152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13" name="Oval 61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" name="Oval 62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63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64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8" name="Group 65"/>
              <p:cNvGrpSpPr>
                <a:grpSpLocks/>
              </p:cNvGrpSpPr>
              <p:nvPr/>
            </p:nvGrpSpPr>
            <p:grpSpPr bwMode="auto">
              <a:xfrm>
                <a:off x="1152" y="960"/>
                <a:ext cx="1200" cy="336"/>
                <a:chOff x="1152" y="1152"/>
                <a:chExt cx="1200" cy="336"/>
              </a:xfrm>
              <a:grpFill/>
            </p:grpSpPr>
            <p:sp>
              <p:nvSpPr>
                <p:cNvPr id="9" name="Oval 66"/>
                <p:cNvSpPr>
                  <a:spLocks noChangeArrowheads="1"/>
                </p:cNvSpPr>
                <p:nvPr/>
              </p:nvSpPr>
              <p:spPr bwMode="auto">
                <a:xfrm>
                  <a:off x="1152" y="1296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0" name="Oval 67"/>
                <p:cNvSpPr>
                  <a:spLocks noChangeArrowheads="1"/>
                </p:cNvSpPr>
                <p:nvPr/>
              </p:nvSpPr>
              <p:spPr bwMode="auto">
                <a:xfrm>
                  <a:off x="1152" y="1248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1" name="Oval 68"/>
                <p:cNvSpPr>
                  <a:spLocks noChangeArrowheads="1"/>
                </p:cNvSpPr>
                <p:nvPr/>
              </p:nvSpPr>
              <p:spPr bwMode="auto">
                <a:xfrm>
                  <a:off x="1152" y="1200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" name="Oval 69"/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1200" cy="192"/>
                </a:xfrm>
                <a:prstGeom prst="ellipse">
                  <a:avLst/>
                </a:prstGeom>
                <a:grpFill/>
                <a:ln w="25400">
                  <a:solidFill>
                    <a:schemeClr val="accent3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27" name="Line 73"/>
          <p:cNvSpPr>
            <a:spLocks noChangeShapeType="1"/>
          </p:cNvSpPr>
          <p:nvPr/>
        </p:nvSpPr>
        <p:spPr bwMode="auto">
          <a:xfrm>
            <a:off x="4876800" y="4343400"/>
            <a:ext cx="0" cy="23622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74"/>
          <p:cNvSpPr>
            <a:spLocks noChangeArrowheads="1"/>
          </p:cNvSpPr>
          <p:nvPr/>
        </p:nvSpPr>
        <p:spPr bwMode="auto">
          <a:xfrm>
            <a:off x="4343400" y="5105400"/>
            <a:ext cx="1066800" cy="842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Curator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Line 76"/>
          <p:cNvSpPr>
            <a:spLocks noChangeShapeType="1"/>
          </p:cNvSpPr>
          <p:nvPr/>
        </p:nvSpPr>
        <p:spPr bwMode="auto">
          <a:xfrm>
            <a:off x="3505200" y="5273675"/>
            <a:ext cx="8382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0" name="Group 77"/>
          <p:cNvGrpSpPr>
            <a:grpSpLocks/>
          </p:cNvGrpSpPr>
          <p:nvPr/>
        </p:nvGrpSpPr>
        <p:grpSpPr bwMode="auto">
          <a:xfrm>
            <a:off x="5410200" y="5334000"/>
            <a:ext cx="838200" cy="304800"/>
            <a:chOff x="3408" y="1632"/>
            <a:chExt cx="528" cy="1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" name="Line 78"/>
            <p:cNvSpPr>
              <a:spLocks noChangeShapeType="1"/>
            </p:cNvSpPr>
            <p:nvPr/>
          </p:nvSpPr>
          <p:spPr bwMode="auto">
            <a:xfrm>
              <a:off x="3408" y="1632"/>
              <a:ext cx="528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Line 79"/>
            <p:cNvSpPr>
              <a:spLocks noChangeShapeType="1"/>
            </p:cNvSpPr>
            <p:nvPr/>
          </p:nvSpPr>
          <p:spPr bwMode="auto">
            <a:xfrm>
              <a:off x="3408" y="1728"/>
              <a:ext cx="528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Line 80"/>
            <p:cNvSpPr>
              <a:spLocks noChangeShapeType="1"/>
            </p:cNvSpPr>
            <p:nvPr/>
          </p:nvSpPr>
          <p:spPr bwMode="auto">
            <a:xfrm>
              <a:off x="3408" y="1824"/>
              <a:ext cx="528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286500" y="4922838"/>
            <a:ext cx="16002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Analyst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Simple Model (easily justifiable)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Database: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-bit binary vector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Query:  vector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a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True answer:  Dot product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ax</a:t>
            </a:r>
            <a:endParaRPr lang="en-US" dirty="0" smtClean="0">
              <a:solidFill>
                <a:schemeClr val="accent6"/>
              </a:solidFill>
              <a:latin typeface="CMMI10" pitchFamily="34" charset="2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2"/>
                </a:solidFill>
              </a:rPr>
              <a:t>Response</a:t>
            </a:r>
            <a:r>
              <a:rPr lang="en-US" dirty="0" smtClean="0">
                <a:solidFill>
                  <a:schemeClr val="tx1"/>
                </a:solidFill>
              </a:rPr>
              <a:t> is 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ax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+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w Cen MT"/>
              </a:rPr>
              <a:t>=</a:t>
            </a:r>
            <a:r>
              <a:rPr lang="en-US" dirty="0" smtClean="0">
                <a:solidFill>
                  <a:schemeClr val="tx1"/>
                </a:solidFill>
                <a:latin typeface="CMMI10" pitchFamily="34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True Answer + </a:t>
            </a:r>
            <a:r>
              <a:rPr lang="en-US" dirty="0" smtClean="0">
                <a:solidFill>
                  <a:schemeClr val="accent2"/>
                </a:solidFill>
              </a:rPr>
              <a:t>Noise</a:t>
            </a:r>
            <a:r>
              <a:rPr lang="en-US" dirty="0" smtClean="0">
                <a:solidFill>
                  <a:schemeClr val="accent3"/>
                </a:solidFill>
              </a:rPr>
              <a:t>	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Blatant Non-Privacy: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Attacker learns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n−o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</a:t>
            </a:r>
            <a:r>
              <a:rPr lang="en-US" dirty="0" smtClean="0"/>
              <a:t>bits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tabLst>
                <a:tab pos="1320800" algn="l"/>
              </a:tabLst>
              <a:defRPr/>
            </a:pPr>
            <a:r>
              <a:rPr lang="en-US" dirty="0" smtClean="0">
                <a:solidFill>
                  <a:schemeClr val="accent2"/>
                </a:solidFill>
              </a:rPr>
              <a:t>Theorem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smtClean="0"/>
              <a:t>If all responses are within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√n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/>
              <a:t>of the true answer, then the algorithm is blatantly non-private even against a polynomial time adversary asking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ea typeface="Cambria Math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log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mib9" pitchFamily="34" charset="0"/>
              </a:rPr>
              <a:t> </a:t>
            </a:r>
            <a:r>
              <a:rPr lang="en-US" dirty="0" smtClean="0"/>
              <a:t>random questions.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Dinur and Nissim [2003]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572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Privacy has a Price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There is no safe way to avoid increasing the noise as the number of queries increases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Applies to Non-Interactive Setting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/>
                </a:solidFill>
              </a:rPr>
              <a:t>Any non-interactive solution permitting answers that are “too accurate” to “too many” questions is vulnerable to the </a:t>
            </a:r>
            <a:r>
              <a:rPr lang="en-US" dirty="0" err="1" smtClean="0">
                <a:solidFill>
                  <a:schemeClr val="tx1"/>
                </a:solidFill>
              </a:rPr>
              <a:t>DiNi</a:t>
            </a:r>
            <a:r>
              <a:rPr lang="en-US" dirty="0" smtClean="0">
                <a:solidFill>
                  <a:schemeClr val="tx1"/>
                </a:solidFill>
              </a:rPr>
              <a:t> attack.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This work </a:t>
            </a:r>
            <a:r>
              <a:rPr lang="en-US" dirty="0" smtClean="0"/>
              <a:t>: what if most responses have small error, but some can be arbitrarily off?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Implications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Real vector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b9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 pitchFamily="34" charset="0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b9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R</a:t>
            </a:r>
            <a:r>
              <a:rPr lang="en-US" baseline="70000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MMI10" pitchFamily="34" charset="2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Matrix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b9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 pitchFamily="34" charset="2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b9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R</a:t>
            </a:r>
            <a:r>
              <a:rPr lang="en-US" baseline="70000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m</a:t>
            </a:r>
            <a:r>
              <a:rPr lang="en-US" baseline="70000" dirty="0" err="1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baseline="70000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</a:t>
            </a:r>
            <a:r>
              <a:rPr lang="en-US" baseline="70000" dirty="0" smtClean="0">
                <a:solidFill>
                  <a:schemeClr val="tx2">
                    <a:lumMod val="75000"/>
                  </a:schemeClr>
                </a:solidFill>
                <a:latin typeface="cmmib9" pitchFamily="34" charset="0"/>
              </a:rPr>
              <a:t> </a:t>
            </a:r>
            <a:r>
              <a:rPr lang="en-US" dirty="0" smtClean="0"/>
              <a:t>with </a:t>
            </a:r>
            <a:r>
              <a:rPr lang="en-US" dirty="0" err="1" smtClean="0"/>
              <a:t>i.i.d</a:t>
            </a:r>
            <a:r>
              <a:rPr lang="en-US" dirty="0" smtClean="0"/>
              <a:t>. Gaussian entries</a:t>
            </a:r>
            <a:endParaRPr lang="en-US" baseline="70000" dirty="0" smtClean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Transmit codeword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Ax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 pitchFamily="34" charset="2"/>
              </a:rPr>
              <a:t>2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R</a:t>
            </a:r>
            <a:r>
              <a:rPr lang="en-US" baseline="70000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m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MMI10" pitchFamily="34" charset="2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Channel corrupts message. Receive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Ax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Decoder must reconstruct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/>
              <a:t>, assuming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e</a:t>
            </a:r>
            <a:r>
              <a:rPr lang="en-US" dirty="0" smtClean="0"/>
              <a:t> has small support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small support:  at most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m</a:t>
            </a:r>
            <a:r>
              <a:rPr lang="en-US" dirty="0" smtClean="0">
                <a:solidFill>
                  <a:schemeClr val="tx1"/>
                </a:solidFill>
                <a:latin typeface="cmr12" pitchFamily="34" charset="0"/>
                <a:sym typeface="Symbol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entries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 are non-zero.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Error correcting codes: Model</a:t>
            </a:r>
            <a:endParaRPr dirty="0"/>
          </a:p>
        </p:txBody>
      </p:sp>
      <p:sp>
        <p:nvSpPr>
          <p:cNvPr id="11" name="Rectangle 74"/>
          <p:cNvSpPr>
            <a:spLocks noChangeArrowheads="1"/>
          </p:cNvSpPr>
          <p:nvPr/>
        </p:nvSpPr>
        <p:spPr bwMode="auto">
          <a:xfrm>
            <a:off x="3913188" y="4870450"/>
            <a:ext cx="1066800" cy="838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Channel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52600" y="4794250"/>
            <a:ext cx="1295400" cy="99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Encoder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867400" y="4794250"/>
            <a:ext cx="1420813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Decoder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068780" y="5313225"/>
            <a:ext cx="86591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44" idx="1"/>
          </p:cNvCxnSpPr>
          <p:nvPr/>
        </p:nvCxnSpPr>
        <p:spPr>
          <a:xfrm>
            <a:off x="4980710" y="5288980"/>
            <a:ext cx="8866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The Decoding problem</a:t>
            </a:r>
            <a:endParaRPr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min support(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'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such that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=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Ax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  <a:sym typeface="cmr12"/>
              </a:rPr>
              <a:t>'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+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'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mr12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'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 pitchFamily="34" charset="2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R</a:t>
            </a:r>
            <a:r>
              <a:rPr lang="en-US" baseline="60000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</a:t>
            </a:r>
            <a:r>
              <a:rPr lang="en-US" baseline="600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 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cmr10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solving this would give the original message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/>
              <a:t>.</a:t>
            </a:r>
            <a:endParaRPr lang="en-US" baseline="60000" dirty="0" smtClean="0">
              <a:latin typeface="cmr10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min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'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1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such that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=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Ax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  <a:sym typeface="cmr12"/>
              </a:rPr>
              <a:t>'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r12" pitchFamily="34" charset="0"/>
              </a:rPr>
              <a:t>+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'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cmr12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'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SY10" pitchFamily="34" charset="2"/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R</a:t>
            </a:r>
            <a:r>
              <a:rPr lang="en-US" baseline="60000" dirty="0" err="1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n</a:t>
            </a:r>
            <a:r>
              <a:rPr lang="en-US" baseline="60000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  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latin typeface="Georgia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this is a linear program; solvable in poly time.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209801" y="3733800"/>
            <a:ext cx="4572000" cy="3175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2"/>
                </a:solidFill>
              </a:rPr>
              <a:t>Theorem</a:t>
            </a:r>
            <a:r>
              <a:rPr lang="en-US" dirty="0" smtClean="0"/>
              <a:t> [</a:t>
            </a:r>
            <a:r>
              <a:rPr lang="en-US" dirty="0" err="1" smtClean="0"/>
              <a:t>Donoho</a:t>
            </a:r>
            <a:r>
              <a:rPr lang="en-US" dirty="0" smtClean="0"/>
              <a:t>/ </a:t>
            </a:r>
            <a:r>
              <a:rPr lang="en-US" dirty="0" err="1" smtClean="0"/>
              <a:t>Candes</a:t>
            </a:r>
            <a:r>
              <a:rPr lang="en-US" dirty="0" smtClean="0"/>
              <a:t>-</a:t>
            </a:r>
            <a:r>
              <a:rPr lang="en-US" dirty="0" err="1" smtClean="0"/>
              <a:t>Rudelson</a:t>
            </a:r>
            <a:r>
              <a:rPr lang="en-US" dirty="0" smtClean="0"/>
              <a:t>-Tao-</a:t>
            </a:r>
            <a:r>
              <a:rPr lang="en-US" dirty="0" err="1" smtClean="0"/>
              <a:t>Vershynin</a:t>
            </a:r>
            <a:r>
              <a:rPr lang="en-US" dirty="0" smtClean="0"/>
              <a:t>]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For an error rate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 &lt; 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2000</a:t>
            </a:r>
            <a:r>
              <a:rPr lang="en-US" dirty="0" smtClean="0"/>
              <a:t>, LP decoding succeeds in recovering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x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</a:rPr>
              <a:t>  </a:t>
            </a:r>
            <a:r>
              <a:rPr lang="en-US" dirty="0" smtClean="0"/>
              <a:t>(for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</a:rPr>
              <a:t>4n</a:t>
            </a:r>
            <a:r>
              <a:rPr lang="en-US" dirty="0" smtClean="0"/>
              <a:t>).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  <a:latin typeface="cmr12" pitchFamily="34" charset="0"/>
            </a:endParaRP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2"/>
                </a:solidFill>
                <a:sym typeface="Symbol"/>
              </a:rPr>
              <a:t>This talk</a:t>
            </a:r>
            <a:r>
              <a:rPr lang="en-US" dirty="0" smtClean="0">
                <a:sym typeface="Symbol"/>
              </a:rPr>
              <a:t>:  How large an error rate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 pitchFamily="34" charset="2"/>
                <a:sym typeface="Symbol"/>
              </a:rPr>
              <a:t>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mr12" pitchFamily="34" charset="0"/>
                <a:sym typeface="Symbol"/>
              </a:rPr>
              <a:t> </a:t>
            </a:r>
            <a:r>
              <a:rPr lang="en-US" dirty="0" smtClean="0">
                <a:sym typeface="Symbol"/>
              </a:rPr>
              <a:t>can LP decoding tolerate?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LP decoding works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x-x'|_2 \leq \frac{C}{\sqrt{N}}\inf_{x_k: |x_k|_0\leq k} |x-x_k|_1  template TPT1  env TPENV1  fore 7074286  back 0  eqnno 1"/>
  <p:tag name="FILENAME" val="TP_tmp"/>
  <p:tag name="ORIGWIDTH" val="160"/>
  <p:tag name="PICTUREFILESIZE" val="1554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FCA188"/>
      </a:accent6>
      <a:hlink>
        <a:srgbClr val="8E58B6"/>
      </a:hlink>
      <a:folHlink>
        <a:srgbClr val="002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6856</TotalTime>
  <Words>1518</Words>
  <Application>Microsoft Office PowerPoint</Application>
  <PresentationFormat>On-screen Show (4:3)</PresentationFormat>
  <Paragraphs>344</Paragraphs>
  <Slides>31</Slides>
  <Notes>5</Notes>
  <HiddenSlides>9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Design Template</vt:lpstr>
      </vt:variant>
      <vt:variant>
        <vt:i4>11</vt:i4>
      </vt:variant>
      <vt:variant>
        <vt:lpstr>Slide Titles</vt:lpstr>
      </vt:variant>
      <vt:variant>
        <vt:i4>31</vt:i4>
      </vt:variant>
    </vt:vector>
  </HeadingPairs>
  <TitlesOfParts>
    <vt:vector size="66" baseType="lpstr">
      <vt:lpstr>Georgia</vt:lpstr>
      <vt:lpstr>Arial</vt:lpstr>
      <vt:lpstr>Tw Cen MT</vt:lpstr>
      <vt:lpstr>Wingdings 2</vt:lpstr>
      <vt:lpstr>Calibri</vt:lpstr>
      <vt:lpstr>CMSY10</vt:lpstr>
      <vt:lpstr>CMMI10</vt:lpstr>
      <vt:lpstr>CMSY7</vt:lpstr>
      <vt:lpstr>CMR7</vt:lpstr>
      <vt:lpstr>CMMI7</vt:lpstr>
      <vt:lpstr>CMR10</vt:lpstr>
      <vt:lpstr>CMMI5</vt:lpstr>
      <vt:lpstr>CMR5</vt:lpstr>
      <vt:lpstr>cmr12</vt:lpstr>
      <vt:lpstr>cmmib9</vt:lpstr>
      <vt:lpstr>Symbol</vt:lpstr>
      <vt:lpstr>Times New Roman</vt:lpstr>
      <vt:lpstr>msbm10</vt:lpstr>
      <vt:lpstr>Cambria Math</vt:lpstr>
      <vt:lpstr>CMMI8</vt:lpstr>
      <vt:lpstr>Trebuchet MS</vt:lpstr>
      <vt:lpstr>Verdana</vt:lpstr>
      <vt:lpstr>CMSY8</vt:lpstr>
      <vt:lpstr>Comic Sans MS</vt:lpstr>
      <vt:lpstr>Paper</vt:lpstr>
      <vt:lpstr>Paper</vt:lpstr>
      <vt:lpstr>Paper</vt:lpstr>
      <vt:lpstr>Paper</vt:lpstr>
      <vt:lpstr>Paper</vt:lpstr>
      <vt:lpstr>Paper</vt:lpstr>
      <vt:lpstr>Paper</vt:lpstr>
      <vt:lpstr>Paper</vt:lpstr>
      <vt:lpstr>Paper</vt:lpstr>
      <vt:lpstr>Paper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kunal</dc:creator>
  <cp:lastModifiedBy>Linda Casals</cp:lastModifiedBy>
  <cp:revision>249</cp:revision>
  <dcterms:created xsi:type="dcterms:W3CDTF">2006-11-28T19:42:22Z</dcterms:created>
  <dcterms:modified xsi:type="dcterms:W3CDTF">2009-04-09T17:36:49Z</dcterms:modified>
</cp:coreProperties>
</file>